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7" r:id="rId3"/>
    <p:sldId id="280" r:id="rId4"/>
    <p:sldId id="283" r:id="rId5"/>
    <p:sldId id="258" r:id="rId6"/>
    <p:sldId id="286" r:id="rId7"/>
    <p:sldId id="287" r:id="rId8"/>
    <p:sldId id="288" r:id="rId9"/>
    <p:sldId id="285" r:id="rId10"/>
    <p:sldId id="290" r:id="rId11"/>
    <p:sldId id="289" r:id="rId12"/>
    <p:sldId id="265" r:id="rId13"/>
    <p:sldId id="264" r:id="rId14"/>
    <p:sldId id="25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33FF"/>
    <a:srgbClr val="CC00CC"/>
    <a:srgbClr val="FFCCFF"/>
    <a:srgbClr val="9900CC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20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1506071" y="2097741"/>
            <a:ext cx="8686800" cy="3160059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000" b="1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chỉ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gọi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vực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/>
            <a:endParaRPr lang="en-US" sz="30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865174" y="334358"/>
            <a:ext cx="4353220" cy="687617"/>
          </a:xfrm>
          <a:prstGeom prst="roundRect">
            <a:avLst/>
          </a:prstGeom>
          <a:solidFill>
            <a:srgbClr val="CC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ÔN </a:t>
            </a:r>
            <a:r>
              <a:rPr lang="en-US" sz="3200" b="1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en-US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CŨ</a:t>
            </a:r>
            <a:endParaRPr lang="en-US" sz="32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939" y="1929883"/>
            <a:ext cx="5437192" cy="2412682"/>
          </a:xfrm>
          <a:prstGeom prst="rect">
            <a:avLst/>
          </a:prstGeom>
        </p:spPr>
      </p:pic>
      <p:sp>
        <p:nvSpPr>
          <p:cNvPr id="8" name="Cloud 7"/>
          <p:cNvSpPr/>
          <p:nvPr/>
        </p:nvSpPr>
        <p:spPr>
          <a:xfrm>
            <a:off x="6254795" y="2063995"/>
            <a:ext cx="4986229" cy="1816374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chờ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ở hang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thì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69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grpSp>
        <p:nvGrpSpPr>
          <p:cNvPr id="16" name="Group 15"/>
          <p:cNvGrpSpPr/>
          <p:nvPr/>
        </p:nvGrpSpPr>
        <p:grpSpPr>
          <a:xfrm>
            <a:off x="6675679" y="1430013"/>
            <a:ext cx="4205941" cy="2276356"/>
            <a:chOff x="-557345" y="1457283"/>
            <a:chExt cx="6763138" cy="2368020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281545" y="1651520"/>
              <a:ext cx="825608" cy="579171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557345" y="1457283"/>
              <a:ext cx="6763138" cy="2368020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7385020" y="1641115"/>
            <a:ext cx="3356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hãy </a:t>
            </a:r>
            <a:r>
              <a:rPr lang="en-US" sz="24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qw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qw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wq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wq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2400" dirty="0"/>
              <a:t>.</a:t>
            </a:r>
            <a:endParaRPr lang="en-US" sz="24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667" y="1332475"/>
            <a:ext cx="5437192" cy="24126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8707" y="4038779"/>
            <a:ext cx="5498152" cy="2392502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6669583" y="4252461"/>
            <a:ext cx="4205941" cy="1965459"/>
            <a:chOff x="-557345" y="1457283"/>
            <a:chExt cx="6763138" cy="2044604"/>
          </a:xfrm>
        </p:grpSpPr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281545" y="1651520"/>
              <a:ext cx="825608" cy="579171"/>
            </a:xfrm>
            <a:prstGeom prst="rect">
              <a:avLst/>
            </a:prstGeom>
          </p:spPr>
        </p:pic>
        <p:sp>
          <p:nvSpPr>
            <p:cNvPr id="14" name="Rounded Rectangle 13"/>
            <p:cNvSpPr/>
            <p:nvPr/>
          </p:nvSpPr>
          <p:spPr>
            <a:xfrm>
              <a:off x="-557345" y="1457283"/>
              <a:ext cx="6763138" cy="2044604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/>
          <p:cNvSpPr/>
          <p:nvPr/>
        </p:nvSpPr>
        <p:spPr>
          <a:xfrm>
            <a:off x="7378924" y="4463563"/>
            <a:ext cx="33561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mx, c, c, c, c,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vb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nv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362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8651" y="293788"/>
            <a:ext cx="3657995" cy="76120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157203" y="1410810"/>
            <a:ext cx="77492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3333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CUỘC THI: </a:t>
            </a:r>
            <a:r>
              <a:rPr lang="en-US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AI GÕ NHANH, GÕ ĐÚNG</a:t>
            </a:r>
            <a:endParaRPr lang="en-US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Horizontal Scroll 8"/>
          <p:cNvSpPr/>
          <p:nvPr/>
        </p:nvSpPr>
        <p:spPr>
          <a:xfrm>
            <a:off x="1442295" y="1963644"/>
            <a:ext cx="9184943" cy="4156740"/>
          </a:xfrm>
          <a:prstGeom prst="horizontalScroll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en-US" sz="22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LUẬT CHƠI</a:t>
            </a:r>
          </a:p>
          <a:p>
            <a:pPr marL="401638" indent="-292100" algn="just"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HS: 1 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hồ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nhau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1638" indent="-292100" algn="just"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GV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đọc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HS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Notepad.</a:t>
            </a:r>
          </a:p>
          <a:p>
            <a:pPr marL="401638" indent="-292100" algn="just">
              <a:buFont typeface="Arial" panose="020B0604020202020204" pitchFamily="34" charset="0"/>
              <a:buChar char="•"/>
            </a:pP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thắng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thông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giám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thời</a:t>
            </a:r>
            <a:r>
              <a:rPr lang="en-US" sz="22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ngắn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0315" t="2710" r="18621" b="-1"/>
          <a:stretch/>
        </p:blipFill>
        <p:spPr>
          <a:xfrm>
            <a:off x="701412" y="2127531"/>
            <a:ext cx="2552130" cy="3401331"/>
          </a:xfrm>
          <a:prstGeom prst="rect">
            <a:avLst/>
          </a:prstGeom>
        </p:spPr>
      </p:pic>
      <p:sp>
        <p:nvSpPr>
          <p:cNvPr id="8" name="Horizontal Scroll 7"/>
          <p:cNvSpPr/>
          <p:nvPr/>
        </p:nvSpPr>
        <p:spPr>
          <a:xfrm>
            <a:off x="3253542" y="1924334"/>
            <a:ext cx="7808158" cy="2888966"/>
          </a:xfrm>
          <a:prstGeom prst="horizontalScroll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9538" algn="just"/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Mỗi ngón tay được phân công gõ một số phím. Khi chờ gõ phím, những ngón tay đặt trên hàng phím cơ sở. 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2803165" y="2265529"/>
            <a:ext cx="354842" cy="341193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516563" y="2538484"/>
            <a:ext cx="259307" cy="266130"/>
          </a:xfrm>
          <a:prstGeom prst="ellipse">
            <a:avLst/>
          </a:prstGeom>
          <a:solidFill>
            <a:srgbClr val="3333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758025" y="563414"/>
            <a:ext cx="4353220" cy="645358"/>
          </a:xfrm>
          <a:prstGeom prst="round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32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21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05E2FA4-701D-4C92-898E-7EE4AF07FEBA}"/>
              </a:ext>
            </a:extLst>
          </p:cNvPr>
          <p:cNvSpPr txBox="1"/>
          <p:nvPr/>
        </p:nvSpPr>
        <p:spPr>
          <a:xfrm>
            <a:off x="3360800" y="2557319"/>
            <a:ext cx="5145960" cy="186512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TẠM BIỆT</a:t>
            </a:r>
          </a:p>
          <a:p>
            <a:pPr algn="ctr">
              <a:lnSpc>
                <a:spcPct val="120000"/>
              </a:lnSpc>
            </a:pPr>
            <a:r>
              <a:rPr lang="vi-VN" sz="48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 EM!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281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6C80A5A-72BA-45B9-A254-2A8D09624ECF}"/>
              </a:ext>
            </a:extLst>
          </p:cNvPr>
          <p:cNvSpPr txBox="1"/>
          <p:nvPr/>
        </p:nvSpPr>
        <p:spPr>
          <a:xfrm>
            <a:off x="1080402" y="218767"/>
            <a:ext cx="197208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1</a:t>
            </a:r>
            <a:endParaRPr lang="vi-VN" sz="28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049F577-F92A-4405-A19E-48EB947980F5}"/>
              </a:ext>
            </a:extLst>
          </p:cNvPr>
          <p:cNvSpPr txBox="1"/>
          <p:nvPr/>
        </p:nvSpPr>
        <p:spPr>
          <a:xfrm>
            <a:off x="2893749" y="426442"/>
            <a:ext cx="68885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MÁY TÍNH VÀ </a:t>
            </a:r>
            <a:r>
              <a:rPr lang="en-US" sz="3600" b="1" dirty="0" smtClean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</a:t>
            </a:r>
            <a:endParaRPr lang="vi-VN" sz="3600" b="1" dirty="0">
              <a:ln>
                <a:solidFill>
                  <a:schemeClr val="bg1"/>
                </a:solidFill>
              </a:ln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05E2FA4-701D-4C92-898E-7EE4AF07FEBA}"/>
              </a:ext>
            </a:extLst>
          </p:cNvPr>
          <p:cNvSpPr txBox="1"/>
          <p:nvPr/>
        </p:nvSpPr>
        <p:spPr>
          <a:xfrm>
            <a:off x="2628479" y="2147208"/>
            <a:ext cx="6233132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vi-VN" sz="4000" b="1" dirty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BÀI </a:t>
            </a: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20000"/>
              </a:lnSpc>
            </a:pPr>
            <a:r>
              <a:rPr lang="en-US" sz="4000" b="1" dirty="0" smtClean="0">
                <a:ln w="28575">
                  <a:solidFill>
                    <a:schemeClr val="bg1"/>
                  </a:solidFill>
                </a:ln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CÁCH ĐẶT NGÓN TAY GÕ PHÍM</a:t>
            </a:r>
            <a:endParaRPr lang="vi-VN" sz="4000" b="1" dirty="0">
              <a:ln w="28575">
                <a:solidFill>
                  <a:schemeClr val="bg1"/>
                </a:solidFill>
              </a:ln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2068" y="6537279"/>
            <a:ext cx="1751108" cy="229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1758" y="382136"/>
            <a:ext cx="3915196" cy="794120"/>
          </a:xfrm>
          <a:prstGeom prst="rect">
            <a:avLst/>
          </a:prstGeom>
        </p:spPr>
      </p:pic>
      <p:sp>
        <p:nvSpPr>
          <p:cNvPr id="6" name="Cloud 5"/>
          <p:cNvSpPr/>
          <p:nvPr/>
        </p:nvSpPr>
        <p:spPr>
          <a:xfrm>
            <a:off x="1623322" y="2251881"/>
            <a:ext cx="8776272" cy="3060510"/>
          </a:xfrm>
          <a:prstGeom prst="cloud">
            <a:avLst/>
          </a:prstGeom>
          <a:solidFill>
            <a:srgbClr val="CC00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xòe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nói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3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vi-VN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339435" y="3081652"/>
            <a:ext cx="37878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Chuột</a:t>
            </a:r>
            <a:r>
              <a:rPr lang="en-US" dirty="0" smtClean="0"/>
              <a:t>, </a:t>
            </a:r>
            <a:r>
              <a:rPr lang="en-US" dirty="0" err="1" smtClean="0"/>
              <a:t>bàn</a:t>
            </a:r>
            <a:r>
              <a:rPr lang="en-US" dirty="0" smtClean="0"/>
              <a:t> </a:t>
            </a:r>
            <a:r>
              <a:rPr lang="en-US" dirty="0" err="1" smtClean="0"/>
              <a:t>phím</a:t>
            </a:r>
            <a:r>
              <a:rPr lang="en-US" dirty="0" smtClean="0"/>
              <a:t>, </a:t>
            </a:r>
            <a:r>
              <a:rPr lang="en-US" dirty="0" err="1" smtClean="0"/>
              <a:t>màn</a:t>
            </a:r>
            <a:r>
              <a:rPr lang="en-US" dirty="0" smtClean="0"/>
              <a:t> </a:t>
            </a:r>
            <a:r>
              <a:rPr lang="en-US" dirty="0" err="1" smtClean="0"/>
              <a:t>hình</a:t>
            </a:r>
            <a:r>
              <a:rPr lang="en-US" dirty="0" smtClean="0"/>
              <a:t> </a:t>
            </a:r>
            <a:r>
              <a:rPr lang="en-US" dirty="0" err="1" smtClean="0"/>
              <a:t>cảm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06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478" y="633849"/>
            <a:ext cx="7653427" cy="5412237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2546106" y="2756647"/>
            <a:ext cx="28158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GV </a:t>
            </a:r>
            <a:r>
              <a:rPr lang="en-US" dirty="0" err="1" smtClean="0"/>
              <a:t>mời</a:t>
            </a:r>
            <a:r>
              <a:rPr lang="en-US" dirty="0" smtClean="0"/>
              <a:t> 1 HS </a:t>
            </a:r>
            <a:r>
              <a:rPr lang="en-US" dirty="0" err="1" smtClean="0"/>
              <a:t>lên</a:t>
            </a:r>
            <a:r>
              <a:rPr lang="en-US" dirty="0" smtClean="0"/>
              <a:t> </a:t>
            </a:r>
            <a:r>
              <a:rPr lang="en-US" dirty="0" err="1" smtClean="0"/>
              <a:t>gõ</a:t>
            </a:r>
            <a:r>
              <a:rPr lang="en-US" dirty="0" smtClean="0"/>
              <a:t> </a:t>
            </a:r>
            <a:r>
              <a:rPr lang="en-US" dirty="0" err="1" smtClean="0"/>
              <a:t>tên</a:t>
            </a:r>
            <a:r>
              <a:rPr lang="en-US" dirty="0" smtClean="0"/>
              <a:t> </a:t>
            </a:r>
            <a:r>
              <a:rPr lang="en-US" dirty="0" err="1" smtClean="0"/>
              <a:t>cô</a:t>
            </a:r>
            <a:r>
              <a:rPr lang="en-US" dirty="0" smtClean="0"/>
              <a:t> </a:t>
            </a:r>
            <a:r>
              <a:rPr lang="en-US" dirty="0" err="1" smtClean="0"/>
              <a:t>giáo</a:t>
            </a:r>
            <a:r>
              <a:rPr lang="en-US" dirty="0" smtClean="0"/>
              <a:t>,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hs</a:t>
            </a:r>
            <a:r>
              <a:rPr lang="en-US" dirty="0" smtClean="0"/>
              <a:t> </a:t>
            </a:r>
            <a:r>
              <a:rPr lang="en-US" dirty="0" err="1" smtClean="0"/>
              <a:t>khác</a:t>
            </a:r>
            <a:r>
              <a:rPr lang="en-US" dirty="0" smtClean="0"/>
              <a:t> </a:t>
            </a:r>
            <a:r>
              <a:rPr lang="en-US" dirty="0" err="1" smtClean="0"/>
              <a:t>quan</a:t>
            </a:r>
            <a:r>
              <a:rPr lang="en-US" dirty="0" smtClean="0"/>
              <a:t> </a:t>
            </a:r>
            <a:r>
              <a:rPr lang="en-US" dirty="0" err="1" smtClean="0"/>
              <a:t>sát</a:t>
            </a:r>
            <a:r>
              <a:rPr lang="en-US" dirty="0" smtClean="0"/>
              <a:t> </a:t>
            </a:r>
            <a:r>
              <a:rPr lang="en-US" dirty="0" err="1" smtClean="0"/>
              <a:t>thật</a:t>
            </a:r>
            <a:r>
              <a:rPr lang="en-US" dirty="0" smtClean="0"/>
              <a:t> 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bạn</a:t>
            </a:r>
            <a:r>
              <a:rPr lang="en-US" dirty="0" smtClean="0"/>
              <a:t>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ngón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gõ</a:t>
            </a:r>
            <a:r>
              <a:rPr lang="en-US" dirty="0" smtClean="0"/>
              <a:t> </a:t>
            </a:r>
            <a:r>
              <a:rPr lang="en-US" dirty="0" err="1" smtClean="0"/>
              <a:t>phím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767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33417" y="913825"/>
            <a:ext cx="5031548" cy="572494"/>
            <a:chOff x="676256" y="1379897"/>
            <a:chExt cx="503154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60735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Nhiệm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vụ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từng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3121" y="2919128"/>
            <a:ext cx="6176221" cy="3370619"/>
          </a:xfrm>
          <a:prstGeom prst="rect">
            <a:avLst/>
          </a:prstGeom>
        </p:spPr>
      </p:pic>
      <p:grpSp>
        <p:nvGrpSpPr>
          <p:cNvPr id="17" name="Group 16"/>
          <p:cNvGrpSpPr/>
          <p:nvPr/>
        </p:nvGrpSpPr>
        <p:grpSpPr>
          <a:xfrm>
            <a:off x="853739" y="1607951"/>
            <a:ext cx="10388002" cy="1173787"/>
            <a:chOff x="-302484" y="1189491"/>
            <a:chExt cx="14757938" cy="1221052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07914" y="1202187"/>
              <a:ext cx="825608" cy="643980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302484" y="1189491"/>
              <a:ext cx="14757938" cy="1221052"/>
            </a:xfrm>
            <a:prstGeom prst="roundRect">
              <a:avLst/>
            </a:prstGeom>
            <a:noFill/>
            <a:ln w="285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1514223" y="1643196"/>
            <a:ext cx="963338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Em hãy quan sát hình sau xem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màu sắc tương ứng 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với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mỗi ngón tay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sẽ </a:t>
            </a:r>
            <a:r>
              <a:rPr lang="vi-VN" sz="2200" dirty="0">
                <a:solidFill>
                  <a:srgbClr val="FF0000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gõ những phím 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nào trên bàn phím và </a:t>
            </a:r>
            <a:r>
              <a:rPr lang="vi-VN" sz="2200" dirty="0" smtClean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tự </a:t>
            </a:r>
            <a:r>
              <a:rPr lang="vi-VN" sz="2200" dirty="0">
                <a:solidFill>
                  <a:srgbClr val="3333CC"/>
                </a:solidFill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điền vào phiếu học tập, sau đó chia sẻ nhóm đôi.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2983" y="3200399"/>
            <a:ext cx="4505993" cy="285782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7205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33417" y="913825"/>
            <a:ext cx="5031548" cy="572494"/>
            <a:chOff x="676256" y="1379897"/>
            <a:chExt cx="503154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60735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Nhiệm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vụ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từng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1632" y="1573277"/>
            <a:ext cx="8178852" cy="3001111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650537" y="4250857"/>
            <a:ext cx="6616473" cy="2015597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ại 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sao hàng ở giữa 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trong 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khu vực chính của bàn phím 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lại 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có tên là 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200" b="1" dirty="0">
                <a:latin typeface="Arial" panose="020B0604020202020204" pitchFamily="34" charset="0"/>
                <a:cs typeface="Arial" panose="020B0604020202020204" pitchFamily="34" charset="0"/>
              </a:rPr>
              <a:t>cơ sở </a:t>
            </a:r>
            <a:r>
              <a:rPr lang="vi-VN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89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33417" y="913825"/>
            <a:ext cx="5031548" cy="572494"/>
            <a:chOff x="676256" y="1379897"/>
            <a:chExt cx="503154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60735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Nhiệm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vụ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của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từng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1632" y="1573277"/>
            <a:ext cx="8178852" cy="3001111"/>
          </a:xfrm>
          <a:prstGeom prst="rect">
            <a:avLst/>
          </a:prstGeom>
        </p:spPr>
      </p:pic>
      <p:sp>
        <p:nvSpPr>
          <p:cNvPr id="15" name="Cloud 14"/>
          <p:cNvSpPr/>
          <p:nvPr/>
        </p:nvSpPr>
        <p:spPr>
          <a:xfrm>
            <a:off x="853739" y="4206240"/>
            <a:ext cx="5555191" cy="1816374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vi-VN" sz="2300" b="1" dirty="0" smtClean="0"/>
              <a:t>ai </a:t>
            </a:r>
            <a:r>
              <a:rPr lang="vi-VN" sz="2300" b="1" dirty="0"/>
              <a:t>ngón trỏ luôn đặt lên trên hai phím gì?</a:t>
            </a:r>
            <a:endParaRPr lang="en-US" sz="2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18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27" y="295836"/>
            <a:ext cx="3420802" cy="644884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869993" y="962593"/>
            <a:ext cx="5207878" cy="572494"/>
            <a:chOff x="676256" y="1379897"/>
            <a:chExt cx="5207878" cy="572494"/>
          </a:xfrm>
        </p:grpSpPr>
        <p:grpSp>
          <p:nvGrpSpPr>
            <p:cNvPr id="10" name="Group 9"/>
            <p:cNvGrpSpPr/>
            <p:nvPr/>
          </p:nvGrpSpPr>
          <p:grpSpPr>
            <a:xfrm>
              <a:off x="676256" y="1379897"/>
              <a:ext cx="429926" cy="553998"/>
              <a:chOff x="1069018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69018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59948"/>
              <a:ext cx="4783682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6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Gõ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bằng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mười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ngón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tay</a:t>
              </a:r>
              <a:endPara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207307" y="1938527"/>
            <a:ext cx="9314389" cy="3194304"/>
            <a:chOff x="-302484" y="1330452"/>
            <a:chExt cx="13232686" cy="332293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01629" y="1575673"/>
              <a:ext cx="825608" cy="579171"/>
            </a:xfrm>
            <a:prstGeom prst="rect">
              <a:avLst/>
            </a:prstGeom>
          </p:spPr>
        </p:pic>
        <p:sp>
          <p:nvSpPr>
            <p:cNvPr id="17" name="Rounded Rectangle 16"/>
            <p:cNvSpPr/>
            <p:nvPr/>
          </p:nvSpPr>
          <p:spPr>
            <a:xfrm>
              <a:off x="-302484" y="1330452"/>
              <a:ext cx="13232686" cy="3322930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1952549" y="2213130"/>
            <a:ext cx="8325307" cy="27515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vi-VN" sz="2400" b="1" dirty="0" smtClean="0">
                <a:solidFill>
                  <a:srgbClr val="FF0000"/>
                </a:solidFill>
              </a:rPr>
              <a:t>Em hãy tập gõ phím theo hướng dẫn sau: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indent="231775" algn="just">
              <a:lnSpc>
                <a:spcPct val="120000"/>
              </a:lnSpc>
            </a:pPr>
            <a:r>
              <a:rPr lang="vi-VN" sz="2400" dirty="0" smtClean="0">
                <a:solidFill>
                  <a:srgbClr val="3333CC"/>
                </a:solidFill>
              </a:rPr>
              <a:t>• </a:t>
            </a:r>
            <a:r>
              <a:rPr lang="en-US" sz="2400" dirty="0" smtClean="0">
                <a:solidFill>
                  <a:srgbClr val="3333CC"/>
                </a:solidFill>
              </a:rPr>
              <a:t>  </a:t>
            </a:r>
            <a:r>
              <a:rPr lang="en-US" sz="2400" dirty="0" smtClean="0"/>
              <a:t> </a:t>
            </a:r>
            <a:r>
              <a:rPr lang="vi-VN" sz="2400" dirty="0" smtClean="0">
                <a:solidFill>
                  <a:srgbClr val="3333CC"/>
                </a:solidFill>
              </a:rPr>
              <a:t>Đặt những ngón tay trên hàng phím cơ sở; </a:t>
            </a:r>
            <a:endParaRPr lang="en-US" sz="2400" dirty="0" smtClean="0">
              <a:solidFill>
                <a:srgbClr val="3333CC"/>
              </a:solidFill>
            </a:endParaRPr>
          </a:p>
          <a:p>
            <a:pPr indent="231775" algn="just">
              <a:lnSpc>
                <a:spcPct val="120000"/>
              </a:lnSpc>
            </a:pPr>
            <a:r>
              <a:rPr lang="vi-VN" sz="2400" dirty="0" smtClean="0">
                <a:solidFill>
                  <a:srgbClr val="3333CC"/>
                </a:solidFill>
              </a:rPr>
              <a:t>• </a:t>
            </a:r>
            <a:r>
              <a:rPr lang="en-US" sz="2400" dirty="0" smtClean="0">
                <a:solidFill>
                  <a:srgbClr val="3333CC"/>
                </a:solidFill>
              </a:rPr>
              <a:t>   </a:t>
            </a:r>
            <a:r>
              <a:rPr lang="vi-VN" sz="2400" dirty="0" smtClean="0">
                <a:solidFill>
                  <a:srgbClr val="3333CC"/>
                </a:solidFill>
              </a:rPr>
              <a:t>Nhìn thẳng vào màn hình; </a:t>
            </a:r>
            <a:endParaRPr lang="en-US" sz="2400" dirty="0" smtClean="0">
              <a:solidFill>
                <a:srgbClr val="3333CC"/>
              </a:solidFill>
            </a:endParaRPr>
          </a:p>
          <a:p>
            <a:pPr indent="231775" algn="just">
              <a:lnSpc>
                <a:spcPct val="120000"/>
              </a:lnSpc>
            </a:pPr>
            <a:r>
              <a:rPr lang="vi-VN" sz="2400" dirty="0" smtClean="0">
                <a:solidFill>
                  <a:srgbClr val="3333CC"/>
                </a:solidFill>
              </a:rPr>
              <a:t>• </a:t>
            </a:r>
            <a:r>
              <a:rPr lang="en-US" sz="2400" dirty="0" smtClean="0">
                <a:solidFill>
                  <a:srgbClr val="3333CC"/>
                </a:solidFill>
              </a:rPr>
              <a:t>   </a:t>
            </a:r>
            <a:r>
              <a:rPr lang="vi-VN" sz="2400" dirty="0" smtClean="0">
                <a:solidFill>
                  <a:srgbClr val="3333CC"/>
                </a:solidFill>
              </a:rPr>
              <a:t>Gõ nhẹ, dứt khoát; </a:t>
            </a:r>
            <a:endParaRPr lang="en-US" sz="2400" dirty="0" smtClean="0">
              <a:solidFill>
                <a:srgbClr val="3333CC"/>
              </a:solidFill>
            </a:endParaRPr>
          </a:p>
          <a:p>
            <a:pPr marL="573088" indent="-341313" algn="just">
              <a:lnSpc>
                <a:spcPct val="120000"/>
              </a:lnSpc>
            </a:pPr>
            <a:r>
              <a:rPr lang="vi-VN" sz="2400" dirty="0" smtClean="0">
                <a:solidFill>
                  <a:srgbClr val="3333CC"/>
                </a:solidFill>
              </a:rPr>
              <a:t>• </a:t>
            </a:r>
            <a:r>
              <a:rPr lang="en-US" sz="2400" dirty="0" smtClean="0">
                <a:solidFill>
                  <a:srgbClr val="3333CC"/>
                </a:solidFill>
              </a:rPr>
              <a:t>  </a:t>
            </a:r>
            <a:r>
              <a:rPr lang="vi-VN" sz="2400" dirty="0" smtClean="0">
                <a:solidFill>
                  <a:srgbClr val="3333CC"/>
                </a:solidFill>
              </a:rPr>
              <a:t>Mỗi ngón tay chỉ gõ một số phím có màu tương ứng với màu ngón tay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497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7515" y="319711"/>
            <a:ext cx="3640665" cy="76754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1814" r="1781"/>
          <a:stretch/>
        </p:blipFill>
        <p:spPr>
          <a:xfrm>
            <a:off x="5522976" y="2173723"/>
            <a:ext cx="5803392" cy="2552700"/>
          </a:xfrm>
          <a:prstGeom prst="rect">
            <a:avLst/>
          </a:prstGeom>
        </p:spPr>
      </p:pic>
      <p:sp>
        <p:nvSpPr>
          <p:cNvPr id="13" name="Cloud 12"/>
          <p:cNvSpPr/>
          <p:nvPr/>
        </p:nvSpPr>
        <p:spPr>
          <a:xfrm>
            <a:off x="536747" y="2433024"/>
            <a:ext cx="4986229" cy="1816374"/>
          </a:xfrm>
          <a:prstGeom prst="cloud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20000"/>
              </a:lnSpc>
            </a:pPr>
            <a:r>
              <a:rPr lang="en-US" sz="23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ngón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tay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latin typeface="Arial" panose="020B0604020202020204" pitchFamily="34" charset="0"/>
                <a:cs typeface="Arial" panose="020B0604020202020204" pitchFamily="34" charset="0"/>
              </a:rPr>
              <a:t>sở</a:t>
            </a:r>
            <a:r>
              <a:rPr lang="en-US" sz="2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982015" y="2173723"/>
            <a:ext cx="4205941" cy="2703077"/>
            <a:chOff x="-557345" y="1457281"/>
            <a:chExt cx="6763138" cy="2811923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-261940" y="1867130"/>
              <a:ext cx="825608" cy="579171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/>
          </p:nvSpPr>
          <p:spPr>
            <a:xfrm>
              <a:off x="-557345" y="1457281"/>
              <a:ext cx="6763138" cy="2811923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1715740" y="2628667"/>
            <a:ext cx="33561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hãy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as, as,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as,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dk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ls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g;, g;, ;g, ;g, ha, ah, ha, ha, ah.</a:t>
            </a:r>
          </a:p>
        </p:txBody>
      </p:sp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</TotalTime>
  <Words>549</Words>
  <Application>Microsoft Office PowerPoint</Application>
  <PresentationFormat>Custom</PresentationFormat>
  <Paragraphs>40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146</cp:revision>
  <dcterms:created xsi:type="dcterms:W3CDTF">2022-01-27T15:18:21Z</dcterms:created>
  <dcterms:modified xsi:type="dcterms:W3CDTF">2022-09-23T03:24:23Z</dcterms:modified>
</cp:coreProperties>
</file>