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4"/>
  </p:notesMasterIdLst>
  <p:sldIdLst>
    <p:sldId id="256" r:id="rId2"/>
    <p:sldId id="326" r:id="rId3"/>
    <p:sldId id="313" r:id="rId4"/>
    <p:sldId id="328" r:id="rId5"/>
    <p:sldId id="330" r:id="rId6"/>
    <p:sldId id="264" r:id="rId7"/>
    <p:sldId id="314" r:id="rId8"/>
    <p:sldId id="331" r:id="rId9"/>
    <p:sldId id="332" r:id="rId10"/>
    <p:sldId id="333" r:id="rId11"/>
    <p:sldId id="334" r:id="rId12"/>
    <p:sldId id="266" r:id="rId13"/>
  </p:sldIdLst>
  <p:sldSz cx="9144000" cy="5143500" type="screen16x9"/>
  <p:notesSz cx="6858000" cy="9144000"/>
  <p:embeddedFontLst>
    <p:embeddedFont>
      <p:font typeface="Amatic SC" charset="-79"/>
      <p:regular r:id="rId15"/>
      <p:bold r:id="rId16"/>
    </p:embeddedFont>
    <p:embeddedFont>
      <p:font typeface="Nuni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ebas Neue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DF8AA"/>
    <a:srgbClr val="6E4F02"/>
    <a:srgbClr val="2410BC"/>
    <a:srgbClr val="FF0066"/>
    <a:srgbClr val="009900"/>
    <a:srgbClr val="EDF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3345F5-5DDD-4225-893A-4F8CE31C1A5B}">
  <a:tblStyle styleId="{DD3345F5-5DDD-4225-893A-4F8CE31C1A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627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ge827575d3c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1" name="Google Shape;2911;ge827575d3c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e9ee684f6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e9ee684f6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8" y="110399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8" y="720692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0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0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6572825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4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7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035957" y="1347536"/>
            <a:ext cx="7301218" cy="26457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MyriadPro-Bold"/>
                <a:ea typeface="Times New Roman"/>
                <a:cs typeface="Times New Roman"/>
              </a:rPr>
              <a:t>THƯỜNG THỨC ÂM </a:t>
            </a:r>
            <a:r>
              <a:rPr lang="en-US" sz="3600">
                <a:solidFill>
                  <a:srgbClr val="FF0000"/>
                </a:solidFill>
                <a:latin typeface="MyriadPro-Bold"/>
                <a:ea typeface="Times New Roman"/>
                <a:cs typeface="Times New Roman"/>
              </a:rPr>
              <a:t>NHẠC </a:t>
            </a:r>
            <a:r>
              <a:rPr lang="en-US" sz="3600" smtClean="0">
                <a:solidFill>
                  <a:srgbClr val="FF0000"/>
                </a:solidFill>
                <a:latin typeface="MyriadPro-Bold"/>
                <a:ea typeface="Times New Roman"/>
                <a:cs typeface="Times New Roman"/>
              </a:rPr>
              <a:t/>
            </a:r>
            <a:br>
              <a:rPr lang="en-US" sz="3600" smtClean="0">
                <a:solidFill>
                  <a:srgbClr val="FF0000"/>
                </a:solidFill>
                <a:latin typeface="MyriadPro-Bold"/>
                <a:ea typeface="Times New Roman"/>
                <a:cs typeface="Times New Roman"/>
              </a:rPr>
            </a:br>
            <a:r>
              <a:rPr lang="en-US" sz="3600" smtClean="0">
                <a:solidFill>
                  <a:srgbClr val="FF0000"/>
                </a:solidFill>
                <a:latin typeface="MyriadPro-BoldIt"/>
                <a:ea typeface="Times New Roman"/>
                <a:cs typeface="Times New Roman"/>
              </a:rPr>
              <a:t>DÀN </a:t>
            </a:r>
            <a:r>
              <a:rPr lang="en-US" sz="3600">
                <a:solidFill>
                  <a:srgbClr val="FF0000"/>
                </a:solidFill>
                <a:latin typeface="MyriadPro-BoldIt"/>
                <a:ea typeface="Times New Roman"/>
                <a:cs typeface="Times New Roman"/>
              </a:rPr>
              <a:t>TRỐNG DÂN TỘC</a:t>
            </a:r>
            <a:endParaRPr sz="360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276600" y="590550"/>
            <a:ext cx="1905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Âm nhạc 3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6240"/>
            <a:ext cx="5943600" cy="264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n-US" sz="3200" b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Trò chơi 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3200" b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ghe </a:t>
            </a:r>
            <a:r>
              <a:rPr lang="en-US" sz="32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giai điệu đoán tên nhạc cụ</a:t>
            </a:r>
            <a:r>
              <a:rPr lang="en-US" sz="32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en-US" sz="3200" b="1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smtClean="0">
                <a:latin typeface="Times New Roman"/>
                <a:ea typeface="Times New Roman"/>
                <a:cs typeface="Times New Roman"/>
              </a:rPr>
              <a:t>Phát </a:t>
            </a:r>
            <a:r>
              <a:rPr lang="en-US" sz="2000">
                <a:latin typeface="Times New Roman"/>
                <a:ea typeface="Times New Roman"/>
                <a:cs typeface="Times New Roman"/>
              </a:rPr>
              <a:t>lần lượt độc tấu 3 nhạc cụ khác </a:t>
            </a:r>
            <a:r>
              <a:rPr lang="en-US" sz="2000">
                <a:latin typeface="Times New Roman"/>
                <a:ea typeface="Times New Roman"/>
                <a:cs typeface="Times New Roman"/>
              </a:rPr>
              <a:t>nhau </a:t>
            </a:r>
            <a:r>
              <a:rPr lang="en-US" sz="2000" smtClean="0">
                <a:latin typeface="Times New Roman"/>
                <a:ea typeface="Times New Roman"/>
                <a:cs typeface="Times New Roman"/>
              </a:rPr>
              <a:t>như: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i="1" smtClean="0">
                <a:latin typeface="Times New Roman"/>
                <a:ea typeface="Times New Roman"/>
                <a:cs typeface="Times New Roman"/>
              </a:rPr>
              <a:t> - Trống </a:t>
            </a:r>
            <a:r>
              <a:rPr lang="en-US" sz="2000" i="1">
                <a:latin typeface="Times New Roman"/>
                <a:ea typeface="Times New Roman"/>
                <a:cs typeface="Times New Roman"/>
              </a:rPr>
              <a:t>cơ, Trống cơm, </a:t>
            </a:r>
            <a:r>
              <a:rPr lang="en-US" sz="2000" i="1">
                <a:solidFill>
                  <a:srgbClr val="242021"/>
                </a:solidFill>
                <a:latin typeface="Times New Roman"/>
                <a:ea typeface="Calibri"/>
                <a:cs typeface="Times New Roman"/>
              </a:rPr>
              <a:t>dàn trống dân </a:t>
            </a:r>
            <a:r>
              <a:rPr lang="en-US" sz="2000" i="1">
                <a:solidFill>
                  <a:srgbClr val="242021"/>
                </a:solidFill>
                <a:latin typeface="Times New Roman"/>
                <a:ea typeface="Calibri"/>
                <a:cs typeface="Times New Roman"/>
              </a:rPr>
              <a:t>tộc</a:t>
            </a:r>
            <a:r>
              <a:rPr lang="en-US" sz="200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5915" y="3246706"/>
            <a:ext cx="4616970" cy="1180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</a:t>
            </a:r>
            <a:r>
              <a:rPr lang="en-US" sz="28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oạn </a:t>
            </a: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độc </a:t>
            </a: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tấu </a:t>
            </a:r>
            <a:r>
              <a:rPr lang="en-US" sz="28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số mấy </a:t>
            </a: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là </a:t>
            </a:r>
            <a:endParaRPr lang="en-US" sz="2800" b="1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8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âm </a:t>
            </a: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thanh </a:t>
            </a:r>
            <a:r>
              <a:rPr lang="en-US" sz="2800" b="1" i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dàn trống dân </a:t>
            </a:r>
            <a:r>
              <a:rPr lang="en-US" sz="2800" b="1" i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tộc</a:t>
            </a:r>
            <a:r>
              <a:rPr lang="en-US" sz="2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0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ết 22-Học hát: Nổi trống lên các bạn ơi ! Âm nhạc lớp 8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6289"/>
          <a:stretch/>
        </p:blipFill>
        <p:spPr bwMode="auto">
          <a:xfrm>
            <a:off x="1679864" y="1428750"/>
            <a:ext cx="5715000" cy="29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53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thúc!</a:t>
            </a:r>
            <a:endParaRPr sz="4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00" name="Google Shape;3000;p53"/>
          <p:cNvGrpSpPr/>
          <p:nvPr/>
        </p:nvGrpSpPr>
        <p:grpSpPr>
          <a:xfrm flipH="1">
            <a:off x="2050600" y="2099425"/>
            <a:ext cx="439600" cy="913400"/>
            <a:chOff x="7212850" y="2109375"/>
            <a:chExt cx="439600" cy="913400"/>
          </a:xfrm>
        </p:grpSpPr>
        <p:sp>
          <p:nvSpPr>
            <p:cNvPr id="3001" name="Google Shape;3001;p53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3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3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3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53"/>
          <p:cNvGrpSpPr/>
          <p:nvPr/>
        </p:nvGrpSpPr>
        <p:grpSpPr>
          <a:xfrm rot="-1759650">
            <a:off x="6129709" y="514350"/>
            <a:ext cx="1386194" cy="2576775"/>
            <a:chOff x="6622012" y="795963"/>
            <a:chExt cx="1304687" cy="2425262"/>
          </a:xfrm>
        </p:grpSpPr>
        <p:sp>
          <p:nvSpPr>
            <p:cNvPr id="3006" name="Google Shape;3006;p53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3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3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3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3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3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53"/>
          <p:cNvGrpSpPr/>
          <p:nvPr/>
        </p:nvGrpSpPr>
        <p:grpSpPr>
          <a:xfrm>
            <a:off x="2097450" y="803575"/>
            <a:ext cx="4624150" cy="3416950"/>
            <a:chOff x="2097450" y="803575"/>
            <a:chExt cx="4624150" cy="3416950"/>
          </a:xfrm>
        </p:grpSpPr>
        <p:sp>
          <p:nvSpPr>
            <p:cNvPr id="3013" name="Google Shape;3013;p53"/>
            <p:cNvSpPr/>
            <p:nvPr/>
          </p:nvSpPr>
          <p:spPr>
            <a:xfrm>
              <a:off x="2097450" y="803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3"/>
            <p:cNvSpPr/>
            <p:nvPr/>
          </p:nvSpPr>
          <p:spPr>
            <a:xfrm>
              <a:off x="6528100" y="40366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6528100" y="13071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6" name="Google Shape;3016;p53"/>
          <p:cNvSpPr/>
          <p:nvPr/>
        </p:nvSpPr>
        <p:spPr>
          <a:xfrm flipH="1">
            <a:off x="3867378" y="382361"/>
            <a:ext cx="1409245" cy="31529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3"/>
          <p:cNvSpPr/>
          <p:nvPr/>
        </p:nvSpPr>
        <p:spPr>
          <a:xfrm>
            <a:off x="501050" y="1205981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8" name="Google Shape;3018;p53"/>
          <p:cNvGrpSpPr/>
          <p:nvPr/>
        </p:nvGrpSpPr>
        <p:grpSpPr>
          <a:xfrm>
            <a:off x="7836463" y="1104850"/>
            <a:ext cx="868425" cy="514500"/>
            <a:chOff x="2575700" y="1885000"/>
            <a:chExt cx="868425" cy="514500"/>
          </a:xfrm>
        </p:grpSpPr>
        <p:sp>
          <p:nvSpPr>
            <p:cNvPr id="3019" name="Google Shape;3019;p53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38150"/>
            <a:ext cx="4115700" cy="9144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255" y="1276350"/>
            <a:ext cx="502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HS đọc đúng cao độ, trường độ bài đọc nhạc số 1 theo kí hiệu bàn tay, biết kết hợp vỗ tay theo phách.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- Biết khái niệm về dàn trống dân tộc.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76350"/>
            <a:ext cx="5105400" cy="2576700"/>
          </a:xfrm>
        </p:spPr>
        <p:txBody>
          <a:bodyPr/>
          <a:lstStyle/>
          <a:p>
            <a:pPr marL="152400" indent="0">
              <a:buNone/>
            </a:pPr>
            <a:r>
              <a:rPr lang="en-US" sz="6000" b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KHỞI ĐỘNG</a:t>
            </a:r>
            <a:endParaRPr lang="en-US" sz="6000" b="1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74" y="590550"/>
            <a:ext cx="6489426" cy="6126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Kí hiệu tên các nốt nhạc bàn tay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39191"/>
            <a:ext cx="655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51"/>
          <p:cNvSpPr txBox="1">
            <a:spLocks noGrp="1"/>
          </p:cNvSpPr>
          <p:nvPr>
            <p:ph type="title"/>
          </p:nvPr>
        </p:nvSpPr>
        <p:spPr>
          <a:xfrm>
            <a:off x="1011736" y="1143975"/>
            <a:ext cx="7197954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720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n-US" sz="720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Khám Phá</a:t>
            </a:r>
            <a:endParaRPr sz="720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915" name="Google Shape;2915;p51"/>
          <p:cNvGrpSpPr/>
          <p:nvPr/>
        </p:nvGrpSpPr>
        <p:grpSpPr>
          <a:xfrm flipH="1">
            <a:off x="5837269" y="3472323"/>
            <a:ext cx="2759371" cy="2497162"/>
            <a:chOff x="932545" y="3624723"/>
            <a:chExt cx="2759371" cy="2497162"/>
          </a:xfrm>
        </p:grpSpPr>
        <p:sp>
          <p:nvSpPr>
            <p:cNvPr id="2916" name="Google Shape;2916;p51"/>
            <p:cNvSpPr/>
            <p:nvPr/>
          </p:nvSpPr>
          <p:spPr>
            <a:xfrm rot="3157019">
              <a:off x="966815" y="4142189"/>
              <a:ext cx="444614" cy="306082"/>
            </a:xfrm>
            <a:custGeom>
              <a:avLst/>
              <a:gdLst/>
              <a:ahLst/>
              <a:cxnLst/>
              <a:rect l="l" t="t" r="r" b="b"/>
              <a:pathLst>
                <a:path w="10909" h="7510" extrusionOk="0">
                  <a:moveTo>
                    <a:pt x="9686" y="0"/>
                  </a:moveTo>
                  <a:lnTo>
                    <a:pt x="1" y="4609"/>
                  </a:lnTo>
                  <a:lnTo>
                    <a:pt x="9368" y="7510"/>
                  </a:lnTo>
                  <a:lnTo>
                    <a:pt x="8766" y="5372"/>
                  </a:lnTo>
                  <a:lnTo>
                    <a:pt x="10908" y="5234"/>
                  </a:lnTo>
                  <a:lnTo>
                    <a:pt x="8409" y="2544"/>
                  </a:lnTo>
                  <a:lnTo>
                    <a:pt x="96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1"/>
            <p:cNvSpPr/>
            <p:nvPr/>
          </p:nvSpPr>
          <p:spPr>
            <a:xfrm rot="3157019">
              <a:off x="995735" y="4207668"/>
              <a:ext cx="342437" cy="92925"/>
            </a:xfrm>
            <a:custGeom>
              <a:avLst/>
              <a:gdLst/>
              <a:ahLst/>
              <a:cxnLst/>
              <a:rect l="l" t="t" r="r" b="b"/>
              <a:pathLst>
                <a:path w="8402" h="2280" extrusionOk="0">
                  <a:moveTo>
                    <a:pt x="8287" y="0"/>
                  </a:moveTo>
                  <a:cubicBezTo>
                    <a:pt x="8278" y="0"/>
                    <a:pt x="8269" y="2"/>
                    <a:pt x="8259" y="4"/>
                  </a:cubicBezTo>
                  <a:lnTo>
                    <a:pt x="93" y="2071"/>
                  </a:lnTo>
                  <a:cubicBezTo>
                    <a:pt x="33" y="2082"/>
                    <a:pt x="0" y="2142"/>
                    <a:pt x="16" y="2197"/>
                  </a:cubicBezTo>
                  <a:cubicBezTo>
                    <a:pt x="28" y="2247"/>
                    <a:pt x="71" y="2280"/>
                    <a:pt x="114" y="2280"/>
                  </a:cubicBezTo>
                  <a:cubicBezTo>
                    <a:pt x="126" y="2280"/>
                    <a:pt x="137" y="2273"/>
                    <a:pt x="142" y="2273"/>
                  </a:cubicBezTo>
                  <a:lnTo>
                    <a:pt x="8315" y="208"/>
                  </a:lnTo>
                  <a:cubicBezTo>
                    <a:pt x="8369" y="196"/>
                    <a:pt x="8402" y="136"/>
                    <a:pt x="8391" y="82"/>
                  </a:cubicBezTo>
                  <a:cubicBezTo>
                    <a:pt x="8377" y="35"/>
                    <a:pt x="8336" y="0"/>
                    <a:pt x="8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1"/>
            <p:cNvSpPr/>
            <p:nvPr/>
          </p:nvSpPr>
          <p:spPr>
            <a:xfrm rot="3157019">
              <a:off x="1199046" y="4425992"/>
              <a:ext cx="120680" cy="51068"/>
            </a:xfrm>
            <a:custGeom>
              <a:avLst/>
              <a:gdLst/>
              <a:ahLst/>
              <a:cxnLst/>
              <a:rect l="l" t="t" r="r" b="b"/>
              <a:pathLst>
                <a:path w="2961" h="1253" extrusionOk="0">
                  <a:moveTo>
                    <a:pt x="121" y="0"/>
                  </a:moveTo>
                  <a:cubicBezTo>
                    <a:pt x="79" y="0"/>
                    <a:pt x="40" y="26"/>
                    <a:pt x="23" y="69"/>
                  </a:cubicBezTo>
                  <a:cubicBezTo>
                    <a:pt x="0" y="123"/>
                    <a:pt x="28" y="183"/>
                    <a:pt x="83" y="205"/>
                  </a:cubicBezTo>
                  <a:lnTo>
                    <a:pt x="2802" y="1246"/>
                  </a:lnTo>
                  <a:cubicBezTo>
                    <a:pt x="2818" y="1253"/>
                    <a:pt x="2829" y="1253"/>
                    <a:pt x="2840" y="1253"/>
                  </a:cubicBezTo>
                  <a:cubicBezTo>
                    <a:pt x="2884" y="1253"/>
                    <a:pt x="2922" y="1225"/>
                    <a:pt x="2939" y="1187"/>
                  </a:cubicBezTo>
                  <a:cubicBezTo>
                    <a:pt x="2960" y="1132"/>
                    <a:pt x="2934" y="1071"/>
                    <a:pt x="2879" y="1049"/>
                  </a:cubicBezTo>
                  <a:lnTo>
                    <a:pt x="160" y="8"/>
                  </a:ln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1"/>
            <p:cNvSpPr/>
            <p:nvPr/>
          </p:nvSpPr>
          <p:spPr>
            <a:xfrm rot="3157019">
              <a:off x="971082" y="4258356"/>
              <a:ext cx="332859" cy="25514"/>
            </a:xfrm>
            <a:custGeom>
              <a:avLst/>
              <a:gdLst/>
              <a:ahLst/>
              <a:cxnLst/>
              <a:rect l="l" t="t" r="r" b="b"/>
              <a:pathLst>
                <a:path w="8167" h="626" extrusionOk="0">
                  <a:moveTo>
                    <a:pt x="8064" y="0"/>
                  </a:moveTo>
                  <a:cubicBezTo>
                    <a:pt x="8060" y="0"/>
                    <a:pt x="8056" y="0"/>
                    <a:pt x="8052" y="1"/>
                  </a:cubicBezTo>
                  <a:lnTo>
                    <a:pt x="99" y="411"/>
                  </a:lnTo>
                  <a:cubicBezTo>
                    <a:pt x="44" y="417"/>
                    <a:pt x="1" y="467"/>
                    <a:pt x="1" y="520"/>
                  </a:cubicBezTo>
                  <a:cubicBezTo>
                    <a:pt x="6" y="581"/>
                    <a:pt x="51" y="626"/>
                    <a:pt x="104" y="626"/>
                  </a:cubicBezTo>
                  <a:lnTo>
                    <a:pt x="110" y="626"/>
                  </a:lnTo>
                  <a:lnTo>
                    <a:pt x="8063" y="209"/>
                  </a:lnTo>
                  <a:cubicBezTo>
                    <a:pt x="8123" y="209"/>
                    <a:pt x="8167" y="159"/>
                    <a:pt x="8161" y="100"/>
                  </a:cubicBezTo>
                  <a:cubicBezTo>
                    <a:pt x="8161" y="43"/>
                    <a:pt x="8119" y="0"/>
                    <a:pt x="8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 rot="3157019">
              <a:off x="1213968" y="4390228"/>
              <a:ext cx="33339" cy="56611"/>
            </a:xfrm>
            <a:custGeom>
              <a:avLst/>
              <a:gdLst/>
              <a:ahLst/>
              <a:cxnLst/>
              <a:rect l="l" t="t" r="r" b="b"/>
              <a:pathLst>
                <a:path w="818" h="1389" extrusionOk="0">
                  <a:moveTo>
                    <a:pt x="126" y="1"/>
                  </a:moveTo>
                  <a:cubicBezTo>
                    <a:pt x="110" y="1"/>
                    <a:pt x="94" y="4"/>
                    <a:pt x="78" y="12"/>
                  </a:cubicBezTo>
                  <a:cubicBezTo>
                    <a:pt x="23" y="35"/>
                    <a:pt x="0" y="101"/>
                    <a:pt x="28" y="149"/>
                  </a:cubicBezTo>
                  <a:lnTo>
                    <a:pt x="599" y="1328"/>
                  </a:lnTo>
                  <a:cubicBezTo>
                    <a:pt x="620" y="1366"/>
                    <a:pt x="658" y="1388"/>
                    <a:pt x="698" y="1388"/>
                  </a:cubicBezTo>
                  <a:cubicBezTo>
                    <a:pt x="713" y="1388"/>
                    <a:pt x="724" y="1388"/>
                    <a:pt x="741" y="1377"/>
                  </a:cubicBezTo>
                  <a:cubicBezTo>
                    <a:pt x="796" y="1355"/>
                    <a:pt x="817" y="1290"/>
                    <a:pt x="790" y="1240"/>
                  </a:cubicBezTo>
                  <a:lnTo>
                    <a:pt x="220" y="61"/>
                  </a:lnTo>
                  <a:cubicBezTo>
                    <a:pt x="201" y="23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 rot="3157019">
              <a:off x="1472390" y="4167624"/>
              <a:ext cx="2064283" cy="1411361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2" name="Google Shape;2922;p51"/>
          <p:cNvGrpSpPr/>
          <p:nvPr/>
        </p:nvGrpSpPr>
        <p:grpSpPr>
          <a:xfrm>
            <a:off x="440992" y="341731"/>
            <a:ext cx="8447630" cy="2301402"/>
            <a:chOff x="440992" y="341731"/>
            <a:chExt cx="8447630" cy="2301402"/>
          </a:xfrm>
        </p:grpSpPr>
        <p:sp>
          <p:nvSpPr>
            <p:cNvPr id="2923" name="Google Shape;2923;p51"/>
            <p:cNvSpPr/>
            <p:nvPr/>
          </p:nvSpPr>
          <p:spPr>
            <a:xfrm flipH="1">
              <a:off x="4979930" y="3417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 flipH="1">
              <a:off x="440992" y="22338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 flipH="1">
              <a:off x="7959380" y="233088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6" name="Google Shape;2926;p51"/>
          <p:cNvGrpSpPr/>
          <p:nvPr/>
        </p:nvGrpSpPr>
        <p:grpSpPr>
          <a:xfrm>
            <a:off x="-168342" y="-240334"/>
            <a:ext cx="9444547" cy="2571207"/>
            <a:chOff x="-168342" y="-240334"/>
            <a:chExt cx="9444547" cy="2571207"/>
          </a:xfrm>
        </p:grpSpPr>
        <p:grpSp>
          <p:nvGrpSpPr>
            <p:cNvPr id="2927" name="Google Shape;2927;p51"/>
            <p:cNvGrpSpPr/>
            <p:nvPr/>
          </p:nvGrpSpPr>
          <p:grpSpPr>
            <a:xfrm rot="-1799975">
              <a:off x="-84104" y="459634"/>
              <a:ext cx="3113747" cy="1171270"/>
              <a:chOff x="0" y="539998"/>
              <a:chExt cx="3901889" cy="1467738"/>
            </a:xfrm>
          </p:grpSpPr>
          <p:sp>
            <p:nvSpPr>
              <p:cNvPr id="2928" name="Google Shape;2928;p51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51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51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1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1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1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4" name="Google Shape;2934;p51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935" name="Google Shape;2935;p51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1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1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1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1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1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1" name="Google Shape;2941;p51"/>
          <p:cNvGrpSpPr/>
          <p:nvPr/>
        </p:nvGrpSpPr>
        <p:grpSpPr>
          <a:xfrm>
            <a:off x="2059188" y="4236250"/>
            <a:ext cx="868425" cy="514500"/>
            <a:chOff x="2575700" y="1885000"/>
            <a:chExt cx="868425" cy="514500"/>
          </a:xfrm>
        </p:grpSpPr>
        <p:sp>
          <p:nvSpPr>
            <p:cNvPr id="2942" name="Google Shape;2942;p51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5682"/>
          <a:stretch/>
        </p:blipFill>
        <p:spPr bwMode="auto">
          <a:xfrm>
            <a:off x="2338718" y="1032164"/>
            <a:ext cx="4572000" cy="39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6618" y="574964"/>
            <a:ext cx="2667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Dàn trống dân tộc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0"/>
            <a:ext cx="45720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90550"/>
            <a:ext cx="7002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- </a:t>
            </a:r>
            <a:r>
              <a:rPr lang="en-US" sz="2800"/>
              <a:t>Nêu </a:t>
            </a:r>
            <a:r>
              <a:rPr lang="en-US" sz="2800" smtClean="0"/>
              <a:t> cấu </a:t>
            </a:r>
            <a:r>
              <a:rPr lang="en-US" sz="2800"/>
              <a:t>tạo </a:t>
            </a:r>
            <a:r>
              <a:rPr lang="en-US" sz="2800"/>
              <a:t>của </a:t>
            </a:r>
            <a:r>
              <a:rPr lang="en-US" sz="2800" smtClean="0"/>
              <a:t>trống </a:t>
            </a:r>
            <a:r>
              <a:rPr lang="en-US" sz="2800"/>
              <a:t>cái và </a:t>
            </a:r>
            <a:r>
              <a:rPr lang="en-US" sz="2800"/>
              <a:t>trống </a:t>
            </a:r>
            <a:r>
              <a:rPr lang="en-US" sz="2800" smtClean="0"/>
              <a:t>con?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59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11455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/>
              <a:t>Câu 1: Em đã nhìn thấy dàn trống dân tộc bao giờ chưa?</a:t>
            </a:r>
          </a:p>
          <a:p>
            <a:pPr fontAlgn="base"/>
            <a:r>
              <a:rPr lang="en-US" sz="2000" smtClean="0"/>
              <a:t>Câu </a:t>
            </a:r>
            <a:r>
              <a:rPr lang="en-US" sz="2000"/>
              <a:t>2: Âm thanh của dàn trống dân tộc vang lên như thế nào? </a:t>
            </a:r>
          </a:p>
          <a:p>
            <a:pPr fontAlgn="base"/>
            <a:r>
              <a:rPr lang="en-US" sz="2000" smtClean="0"/>
              <a:t>Câu </a:t>
            </a:r>
            <a:r>
              <a:rPr lang="en-US" sz="2000"/>
              <a:t>3: Trong dàn trống dân tộc, trống có kích thước và âm thanh to nhất có tên gọi là gì?</a:t>
            </a:r>
          </a:p>
        </p:txBody>
      </p:sp>
      <p:sp>
        <p:nvSpPr>
          <p:cNvPr id="4" name="Cloud 3"/>
          <p:cNvSpPr/>
          <p:nvPr/>
        </p:nvSpPr>
        <p:spPr>
          <a:xfrm>
            <a:off x="2209800" y="665018"/>
            <a:ext cx="4572000" cy="1066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 lời câu hỏi </a:t>
            </a:r>
            <a:endParaRPr lang="en-US" sz="3200" b="1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179</Words>
  <Application>Microsoft Office PowerPoint</Application>
  <PresentationFormat>On-screen Show (16:9)</PresentationFormat>
  <Paragraphs>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Amatic SC</vt:lpstr>
      <vt:lpstr>MyriadPro-BoldIt</vt:lpstr>
      <vt:lpstr>MyriadPro-Bold</vt:lpstr>
      <vt:lpstr>Nunito</vt:lpstr>
      <vt:lpstr>Calibri</vt:lpstr>
      <vt:lpstr>Times New Roman</vt:lpstr>
      <vt:lpstr>Bebas Neue</vt:lpstr>
      <vt:lpstr>Children's Day by Slidesgo</vt:lpstr>
      <vt:lpstr>THƯỜNG THỨC ÂM NHẠC  DÀN TRỐNG DÂN TỘC</vt:lpstr>
      <vt:lpstr>Mục tiêu cần đạt</vt:lpstr>
      <vt:lpstr>PowerPoint Presentation</vt:lpstr>
      <vt:lpstr>PowerPoint Presentation</vt:lpstr>
      <vt:lpstr>Kí hiệu tên các nốt nhạc bàn tay</vt:lpstr>
      <vt:lpstr>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Giờ Ra Chơi</dc:title>
  <dc:creator>HH</dc:creator>
  <cp:lastModifiedBy>Ngo Tra My</cp:lastModifiedBy>
  <cp:revision>63</cp:revision>
  <dcterms:modified xsi:type="dcterms:W3CDTF">2022-09-15T15:44:47Z</dcterms:modified>
</cp:coreProperties>
</file>