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#9Slide03 Ample" panose="02000000000000000000" pitchFamily="2" charset="0"/>
      <p:regular r:id="rId10"/>
    </p:embeddedFont>
    <p:embeddedFont>
      <p:font typeface="Alegreya Bold" panose="020B0604020202020204" charset="0"/>
      <p:regular r:id="rId11"/>
    </p:embeddedFont>
    <p:embeddedFont>
      <p:font typeface="Alegreya Bold Bold" panose="020B0604020202020204" charset="0"/>
      <p:regular r:id="rId12"/>
    </p:embeddedFont>
    <p:embeddedFont>
      <p:font typeface="Alegreya Sans Black" panose="020B0604020202020204" charset="0"/>
      <p:regular r:id="rId13"/>
    </p:embeddedFont>
    <p:embeddedFont>
      <p:font typeface="Alegreya Sans SC Black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Asap SemiBold" panose="020B0604020202020204" charset="0"/>
      <p:regular r:id="rId16"/>
    </p:embeddedFont>
    <p:embeddedFont>
      <p:font typeface="Asap SemiBold Bold" panose="020B0604020202020204" charset="0"/>
      <p:regular r:id="rId17"/>
    </p:embeddedFont>
    <p:embeddedFont>
      <p:font typeface="Bunge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morant Garamond Bold Italics" panose="020B0604020202020204" charset="0"/>
      <p:regular r:id="rId23"/>
    </p:embeddedFont>
    <p:embeddedFont>
      <p:font typeface="Maven Pro Bold Bold" panose="020B0604020202020204" charset="0"/>
      <p:regular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8.png"/><Relationship Id="rId3" Type="http://schemas.openxmlformats.org/officeDocument/2006/relationships/image" Target="../media/image30.svg"/><Relationship Id="rId7" Type="http://schemas.openxmlformats.org/officeDocument/2006/relationships/image" Target="../media/image1.png"/><Relationship Id="rId12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31.jpe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12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27.png"/><Relationship Id="rId5" Type="http://schemas.openxmlformats.org/officeDocument/2006/relationships/image" Target="../media/image42.sv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7.png"/><Relationship Id="rId3" Type="http://schemas.openxmlformats.org/officeDocument/2006/relationships/image" Target="../media/image20.svg"/><Relationship Id="rId7" Type="http://schemas.openxmlformats.org/officeDocument/2006/relationships/image" Target="../media/image61.svg"/><Relationship Id="rId12" Type="http://schemas.openxmlformats.org/officeDocument/2006/relationships/image" Target="../media/image6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22.svg"/><Relationship Id="rId10" Type="http://schemas.openxmlformats.org/officeDocument/2006/relationships/image" Target="../media/image37.svg"/><Relationship Id="rId4" Type="http://schemas.openxmlformats.org/officeDocument/2006/relationships/image" Target="../media/image21.png"/><Relationship Id="rId9" Type="http://schemas.openxmlformats.org/officeDocument/2006/relationships/image" Target="../media/image36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sv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12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26.svg"/><Relationship Id="rId5" Type="http://schemas.openxmlformats.org/officeDocument/2006/relationships/image" Target="../media/image2.svg"/><Relationship Id="rId15" Type="http://schemas.openxmlformats.org/officeDocument/2006/relationships/image" Target="../media/image74.sv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70.svg"/><Relationship Id="rId1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9.sv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77.svg"/><Relationship Id="rId5" Type="http://schemas.openxmlformats.org/officeDocument/2006/relationships/image" Target="../media/image20.sv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.svg"/><Relationship Id="rId1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4134" y="5728228"/>
            <a:ext cx="4188372" cy="45587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333" b="3053"/>
          <a:stretch>
            <a:fillRect/>
          </a:stretch>
        </p:blipFill>
        <p:spPr>
          <a:xfrm>
            <a:off x="13861401" y="8007614"/>
            <a:ext cx="4426599" cy="2279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48886" y="2658755"/>
            <a:ext cx="4990228" cy="76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6583">
                <a:solidFill>
                  <a:srgbClr val="BB332A"/>
                </a:solidFill>
                <a:latin typeface="Asap SemiBold"/>
              </a:rPr>
              <a:t>TIN HỌC 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647898" y="890311"/>
            <a:ext cx="8992204" cy="895972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544848" y="923925"/>
            <a:ext cx="9198303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Asap SemiBold"/>
              </a:rPr>
              <a:t>TRƯỜNG TIỂU HỌC PHÚC LỢI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90143" y="5909988"/>
            <a:ext cx="1058871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065928"/>
                </a:solidFill>
                <a:latin typeface="Bungee"/>
              </a:rPr>
              <a:t>tHỰC</a:t>
            </a:r>
            <a:r>
              <a:rPr lang="en-US" sz="3800" dirty="0">
                <a:solidFill>
                  <a:srgbClr val="065928"/>
                </a:solidFill>
                <a:latin typeface="Bungee"/>
              </a:rPr>
              <a:t> HIỆN: </a:t>
            </a:r>
            <a:r>
              <a:rPr lang="en-US" sz="3800">
                <a:solidFill>
                  <a:srgbClr val="065928"/>
                </a:solidFill>
                <a:latin typeface="Bungee"/>
              </a:rPr>
              <a:t>NGUYỄN HẢI YẾN</a:t>
            </a:r>
            <a:endParaRPr lang="en-US" sz="3800" dirty="0">
              <a:solidFill>
                <a:srgbClr val="065928"/>
              </a:solidFill>
              <a:latin typeface="Bunge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20172" y="4224200"/>
            <a:ext cx="13054528" cy="82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6"/>
              </a:lnSpc>
            </a:pPr>
            <a:r>
              <a:rPr lang="en-US" sz="7183" dirty="0">
                <a:solidFill>
                  <a:srgbClr val="FF5733"/>
                </a:solidFill>
                <a:latin typeface="Asap SemiBold Bold"/>
              </a:rPr>
              <a:t>BÀI 5: THỰC HÀNH TỔNG HỢP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527" y="203769"/>
            <a:ext cx="1910378" cy="137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69653" y="3641675"/>
            <a:ext cx="6466279" cy="978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6357" b="1" spc="-127" dirty="0">
                <a:solidFill>
                  <a:srgbClr val="065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SC Black Bold"/>
              </a:rPr>
              <a:t>MỤC TIÊU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048777" y="3875391"/>
            <a:ext cx="5346110" cy="4284348"/>
            <a:chOff x="0" y="0"/>
            <a:chExt cx="1913890" cy="1533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944149" y="1028700"/>
            <a:ext cx="5350301" cy="2863784"/>
            <a:chOff x="0" y="0"/>
            <a:chExt cx="7741310" cy="4143588"/>
          </a:xfrm>
        </p:grpSpPr>
        <p:sp>
          <p:nvSpPr>
            <p:cNvPr id="8" name="Freeform 8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247128" y="1233629"/>
            <a:ext cx="4493954" cy="2020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9"/>
              </a:lnSpc>
            </a:pPr>
            <a:r>
              <a:rPr lang="en-US" sz="3306" dirty="0">
                <a:solidFill>
                  <a:srgbClr val="FFFFFF"/>
                </a:solidFill>
                <a:latin typeface="Alegreya Sans SC Black"/>
              </a:rPr>
              <a:t>1.  VẬN DỤNG KIẾ N THỨC ĐÃ HỌC ĐỂ VẼ TRANH CHỦ ĐỀ TÙY CHỌN.</a:t>
            </a:r>
          </a:p>
          <a:p>
            <a:pPr marL="0" lvl="0" indent="0" algn="ctr">
              <a:lnSpc>
                <a:spcPts val="1589"/>
              </a:lnSpc>
            </a:pPr>
            <a:endParaRPr lang="en-US" sz="3306" dirty="0">
              <a:solidFill>
                <a:srgbClr val="FFFFFF"/>
              </a:solidFill>
              <a:latin typeface="Alegreya Sans SC Blac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06090" y="5017411"/>
            <a:ext cx="492673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460" dirty="0">
                <a:solidFill>
                  <a:srgbClr val="065928"/>
                </a:solidFill>
                <a:latin typeface="Alegreya Sans SC Black"/>
              </a:rPr>
              <a:t>2. BIẾT CÁCH IN BÀI VẼ RA GIẤY</a:t>
            </a:r>
            <a:endParaRPr lang="en-US" sz="1483" dirty="0">
              <a:solidFill>
                <a:srgbClr val="065928"/>
              </a:solidFill>
              <a:latin typeface="Arimo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" b="6382"/>
          <a:stretch>
            <a:fillRect/>
          </a:stretch>
        </p:blipFill>
        <p:spPr>
          <a:xfrm>
            <a:off x="1028700" y="8347204"/>
            <a:ext cx="3615141" cy="19397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79814" y="6205031"/>
            <a:ext cx="2255089" cy="25267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00174" y="7284200"/>
            <a:ext cx="1243317" cy="21764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21000" y="604362"/>
            <a:ext cx="1610870" cy="29156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184210" y="4392265"/>
            <a:ext cx="1519878" cy="1063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8008" t="18064" r="11184" b="20620"/>
          <a:stretch>
            <a:fillRect/>
          </a:stretch>
        </p:blipFill>
        <p:spPr>
          <a:xfrm>
            <a:off x="3225067" y="3528317"/>
            <a:ext cx="13639966" cy="52912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8120"/>
          <a:stretch>
            <a:fillRect/>
          </a:stretch>
        </p:blipFill>
        <p:spPr>
          <a:xfrm>
            <a:off x="740707" y="781842"/>
            <a:ext cx="3807946" cy="3703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689615" y="0"/>
            <a:ext cx="3802269" cy="156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327269" y="1423807"/>
            <a:ext cx="9435563" cy="102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Hoạt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động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1: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Nối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theo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mẫu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8530" y="1516058"/>
            <a:ext cx="2612300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81"/>
              </a:lnSpc>
            </a:pPr>
            <a:r>
              <a:rPr lang="en-US" sz="3146" dirty="0">
                <a:solidFill>
                  <a:srgbClr val="D1581F"/>
                </a:solidFill>
                <a:latin typeface="Alegreya Sans Black"/>
              </a:rPr>
              <a:t>A.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281932" y="-1807206"/>
            <a:ext cx="4902765" cy="11051971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27018" y="5593560"/>
            <a:ext cx="4688713" cy="428431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42161" y="1267397"/>
            <a:ext cx="5065168" cy="506516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6"/>
              <a:stretch>
                <a:fillRect l="-43121" r="-5243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1980511" cy="2039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91126" y="5045055"/>
            <a:ext cx="1090178" cy="12113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97967" y="416635"/>
            <a:ext cx="1722666" cy="12058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46964" y="2293071"/>
            <a:ext cx="10172700" cy="279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24"/>
              </a:lnSpc>
              <a:spcBef>
                <a:spcPct val="0"/>
              </a:spcBef>
            </a:pP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Thực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hành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vẽ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hình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theo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mẫu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lưu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tên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bài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vẽ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có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tên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THỰC HÀNH TỔNG HỢP</a:t>
            </a:r>
            <a:r>
              <a:rPr lang="en-US" sz="3945" dirty="0">
                <a:solidFill>
                  <a:srgbClr val="065928"/>
                </a:solidFill>
                <a:latin typeface="Alegrey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161" y="6948715"/>
            <a:ext cx="6083230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67"/>
              </a:lnSpc>
              <a:spcBef>
                <a:spcPct val="0"/>
              </a:spcBef>
            </a:pPr>
            <a:r>
              <a:rPr lang="en-US" sz="4567" dirty="0">
                <a:solidFill>
                  <a:srgbClr val="D1581F"/>
                </a:solidFill>
                <a:latin typeface="Asap SemiBold"/>
              </a:rPr>
              <a:t>GỢI Ý: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2161" y="7779213"/>
            <a:ext cx="12989412" cy="66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20"/>
              </a:lnSpc>
              <a:spcBef>
                <a:spcPct val="0"/>
              </a:spcBef>
            </a:pP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Quan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sát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hình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mẫu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,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nhận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biết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công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cụ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vẽ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trong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bài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tập</a:t>
            </a:r>
            <a:endParaRPr lang="en-US" sz="5020" spc="-100" dirty="0">
              <a:solidFill>
                <a:srgbClr val="065928"/>
              </a:solidFill>
              <a:latin typeface="Cormorant Garamond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1139" y="413112"/>
            <a:ext cx="12934202" cy="6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67"/>
              </a:lnSpc>
              <a:spcBef>
                <a:spcPct val="0"/>
              </a:spcBef>
            </a:pPr>
            <a:r>
              <a:rPr lang="en-US" sz="4567" dirty="0">
                <a:solidFill>
                  <a:srgbClr val="D1581F"/>
                </a:solidFill>
                <a:latin typeface="Asap SemiBold Bold"/>
              </a:rPr>
              <a:t>C. HOẠT ĐỘNG LUYỆN TẬP,THỰC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9622">
            <a:off x="15797802" y="57988"/>
            <a:ext cx="2957276" cy="55405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6367" y="8075832"/>
            <a:ext cx="2647342" cy="18332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48721" y="6870256"/>
            <a:ext cx="535071" cy="4982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0728" y="7482840"/>
            <a:ext cx="331393" cy="308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3848"/>
          <a:stretch>
            <a:fillRect/>
          </a:stretch>
        </p:blipFill>
        <p:spPr>
          <a:xfrm>
            <a:off x="527228" y="7297623"/>
            <a:ext cx="2289031" cy="29893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263929">
            <a:off x="3071726" y="5742052"/>
            <a:ext cx="766808" cy="10224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1743" y="1028700"/>
            <a:ext cx="1018242" cy="58167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89986" y="1550379"/>
            <a:ext cx="13617139" cy="241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7"/>
              </a:lnSpc>
            </a:pP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1.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Gửi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sản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phẩm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lên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padlet</a:t>
            </a:r>
            <a:endParaRPr lang="en-US" sz="4430" dirty="0">
              <a:solidFill>
                <a:srgbClr val="D1581F"/>
              </a:solidFill>
              <a:latin typeface="Alegreya Bold Bold"/>
            </a:endParaRPr>
          </a:p>
          <a:p>
            <a:pPr>
              <a:lnSpc>
                <a:spcPts val="6318"/>
              </a:lnSpc>
            </a:pP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2.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Thực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hiện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đánh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giá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bài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vẽ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của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các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bạn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khác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bằng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hình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thức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đánh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giá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sao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,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hoặc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góp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ý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bằng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cách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bình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luận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trên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padlet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387048" y="-3448563"/>
            <a:ext cx="7321132" cy="17075933"/>
            <a:chOff x="0" y="0"/>
            <a:chExt cx="9429183" cy="1517526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9375843" cy="15080014"/>
            </a:xfrm>
            <a:custGeom>
              <a:avLst/>
              <a:gdLst/>
              <a:ahLst/>
              <a:cxnLst/>
              <a:rect l="l" t="t" r="r" b="b"/>
              <a:pathLst>
                <a:path w="937584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9375843" y="14794264"/>
                  </a:lnTo>
                  <a:lnTo>
                    <a:pt x="9375843" y="14709175"/>
                  </a:lnTo>
                  <a:lnTo>
                    <a:pt x="9375843" y="14634244"/>
                  </a:lnTo>
                  <a:lnTo>
                    <a:pt x="9375843" y="148590"/>
                  </a:lnTo>
                  <a:lnTo>
                    <a:pt x="9375843" y="107950"/>
                  </a:lnTo>
                  <a:lnTo>
                    <a:pt x="93758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75714" y="1675369"/>
            <a:ext cx="10205950" cy="149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80"/>
              </a:lnSpc>
              <a:spcBef>
                <a:spcPct val="0"/>
              </a:spcBef>
            </a:pP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Em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thực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hiện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thao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tác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in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bài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vẽ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ra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giấy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theo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hướng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dẫn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SGK - 47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185">
            <a:off x="2609696" y="9550083"/>
            <a:ext cx="2247711" cy="3545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15983" y="9258300"/>
            <a:ext cx="905913" cy="6802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771"/>
          <a:stretch>
            <a:fillRect/>
          </a:stretch>
        </p:blipFill>
        <p:spPr>
          <a:xfrm flipH="1">
            <a:off x="10671101" y="7844978"/>
            <a:ext cx="1621126" cy="24656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98682" y="9474962"/>
            <a:ext cx="808463" cy="6070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91814" y="8835180"/>
            <a:ext cx="1296186" cy="11033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92410" flipH="1">
            <a:off x="-85825" y="-758902"/>
            <a:ext cx="2723078" cy="21274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11764"/>
          <a:stretch>
            <a:fillRect/>
          </a:stretch>
        </p:blipFill>
        <p:spPr>
          <a:xfrm>
            <a:off x="149186" y="8243636"/>
            <a:ext cx="1639562" cy="10126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964325" y="238125"/>
            <a:ext cx="12359350" cy="9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6"/>
              </a:lnSpc>
              <a:spcBef>
                <a:spcPct val="0"/>
              </a:spcBef>
            </a:pPr>
            <a:r>
              <a:rPr lang="en-US" sz="5797" dirty="0">
                <a:solidFill>
                  <a:srgbClr val="065928"/>
                </a:solidFill>
                <a:latin typeface="Alegreya Bold"/>
              </a:rPr>
              <a:t>D.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Hoạt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động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vận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dụng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,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trải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nghiệm</a:t>
            </a:r>
            <a:endParaRPr lang="en-US" sz="5797" dirty="0">
              <a:solidFill>
                <a:srgbClr val="065928"/>
              </a:solidFill>
              <a:latin typeface="Alegrey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2422" y="3354512"/>
            <a:ext cx="10942762" cy="449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1: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Trong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vùng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vẽ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,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nhấn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tổ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hợp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phím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Ctrl + P</a:t>
            </a:r>
          </a:p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2: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Cửa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sổ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Print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hiện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ra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,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tại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 Select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Printem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nhấn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chọn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tên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máy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in</a:t>
            </a:r>
          </a:p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3: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Nháy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chọn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Print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để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284"/>
          <a:stretch>
            <a:fillRect/>
          </a:stretch>
        </p:blipFill>
        <p:spPr>
          <a:xfrm>
            <a:off x="6855825" y="1590593"/>
            <a:ext cx="7606015" cy="8491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-114658" y="8730034"/>
            <a:ext cx="18288000" cy="1351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5226334" y="8600225"/>
            <a:ext cx="1629491" cy="148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1202858" y="8600225"/>
            <a:ext cx="1629491" cy="148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78771" y="2497822"/>
            <a:ext cx="5145305" cy="89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7"/>
              </a:lnSpc>
            </a:pPr>
            <a:r>
              <a:rPr lang="en-US" sz="2399" dirty="0">
                <a:solidFill>
                  <a:srgbClr val="FFFFFF"/>
                </a:solidFill>
                <a:latin typeface="Alegreya Sans Black"/>
              </a:rPr>
              <a:t>1. VẬN DỤNG KIẾ N THỨC ĐÃ HỌC ĐỂ VẼ TRANH CHỦ ĐỀ TÙY CHỌN.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701" y="2207581"/>
            <a:ext cx="5440590" cy="305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4"/>
              </a:lnSpc>
            </a:pP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Em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đã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đạt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được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những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mục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tiêu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nào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sau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bài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học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?</a:t>
            </a:r>
          </a:p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endParaRPr lang="en-US" sz="5704" dirty="0">
              <a:solidFill>
                <a:srgbClr val="065928"/>
              </a:solidFill>
              <a:latin typeface="Alegreya Sans SC Blac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5693" y="5152707"/>
            <a:ext cx="4312292" cy="90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Em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hãy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chọn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các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mục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tiêu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mà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mình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đạt</a:t>
            </a:r>
            <a:r>
              <a:rPr lang="en-US" sz="2799" dirty="0">
                <a:solidFill>
                  <a:srgbClr val="98B85C"/>
                </a:solidFill>
                <a:latin typeface="#9Slide03 Ample" panose="02000000000000000000" pitchFamily="2" charset="0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#9Slide03 Ample" panose="02000000000000000000" pitchFamily="2" charset="0"/>
              </a:rPr>
              <a:t>được</a:t>
            </a:r>
            <a:endParaRPr lang="en-US" sz="2799" dirty="0">
              <a:solidFill>
                <a:srgbClr val="98B85C"/>
              </a:solidFill>
              <a:latin typeface="#9Slide03 Ample" panose="02000000000000000000" pitchFamily="2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916290" y="4837573"/>
            <a:ext cx="3636718" cy="10625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859523" y="4602606"/>
            <a:ext cx="4954207" cy="54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</a:pPr>
            <a:r>
              <a:rPr lang="en-US" sz="2799">
                <a:solidFill>
                  <a:srgbClr val="FFFFFF"/>
                </a:solidFill>
                <a:latin typeface="Alegreya Sans Black"/>
              </a:rPr>
              <a:t>2. BIẾT CÁCH IN BÀI VẼ RA GIẤY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9192" y="2523095"/>
            <a:ext cx="13580751" cy="563689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2011553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68740" y="4074353"/>
            <a:ext cx="12075385" cy="213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4"/>
              </a:lnSpc>
              <a:spcBef>
                <a:spcPct val="0"/>
              </a:spcBef>
            </a:pPr>
            <a:r>
              <a:rPr lang="en-US" sz="7684" spc="-153">
                <a:solidFill>
                  <a:srgbClr val="065928"/>
                </a:solidFill>
                <a:latin typeface="Alegreya Sans SC Black Bold"/>
              </a:rPr>
              <a:t>Chào tạm biệt và hẹn gặp lại các 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75792" y="1237338"/>
            <a:ext cx="1295858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0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Alegreya Sans Black"/>
              </a:rPr>
              <a:t>TRƯỜNG TIỂU HỌC  PHÚC LỢI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14310" y="7243046"/>
            <a:ext cx="2059380" cy="27052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250004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266</Words>
  <Application>Microsoft Office PowerPoint</Application>
  <PresentationFormat>Custom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Alegreya Sans Black</vt:lpstr>
      <vt:lpstr>Alegreya Sans SC Black Bold</vt:lpstr>
      <vt:lpstr>Maven Pro Bold Bold</vt:lpstr>
      <vt:lpstr>Asap SemiBold</vt:lpstr>
      <vt:lpstr>Alegreya Sans SC Black</vt:lpstr>
      <vt:lpstr>Bungee</vt:lpstr>
      <vt:lpstr>#9Slide03 Ample</vt:lpstr>
      <vt:lpstr>Asap SemiBold Bold</vt:lpstr>
      <vt:lpstr>Arimo</vt:lpstr>
      <vt:lpstr>Alegreya Bold</vt:lpstr>
      <vt:lpstr>Alegreya Bold Bold</vt:lpstr>
      <vt:lpstr>Cormorant Garamond Bold Italics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4</dc:title>
  <cp:lastModifiedBy>admin</cp:lastModifiedBy>
  <cp:revision>6</cp:revision>
  <dcterms:created xsi:type="dcterms:W3CDTF">2006-08-16T00:00:00Z</dcterms:created>
  <dcterms:modified xsi:type="dcterms:W3CDTF">2021-11-23T14:29:20Z</dcterms:modified>
  <dc:identifier>DAEurRgPhDE</dc:identifier>
</cp:coreProperties>
</file>