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83" r:id="rId2"/>
    <p:sldId id="282" r:id="rId3"/>
    <p:sldId id="289" r:id="rId4"/>
    <p:sldId id="310" r:id="rId5"/>
    <p:sldId id="311" r:id="rId6"/>
    <p:sldId id="309" r:id="rId7"/>
    <p:sldId id="313" r:id="rId8"/>
    <p:sldId id="312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华文细黑" panose="02010600040101010101" pitchFamily="2" charset="-122"/>
      <p:regular r:id="rId15"/>
    </p:embeddedFont>
    <p:embeddedFont>
      <p:font typeface="汉仪黑荔枝体简" panose="020B0604020202020204" charset="-122"/>
      <p:regular r:id="rId16"/>
    </p:embeddedFont>
    <p:embeddedFont>
      <p:font typeface="Yu Gothic UI Semibold" panose="020B0700000000000000" pitchFamily="34" charset="-128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010"/>
    <a:srgbClr val="EEAD1B"/>
    <a:srgbClr val="08ACB6"/>
    <a:srgbClr val="A1BF24"/>
    <a:srgbClr val="DF3427"/>
    <a:srgbClr val="F7D294"/>
    <a:srgbClr val="DBFBFD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33581" y="2063375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5: Luyện tập về thủ tục</a:t>
            </a:r>
            <a:endParaRPr lang="zh-CN" altLang="en-US" sz="4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2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Entry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>
          <a:xfrm>
            <a:off x="1439444" y="1914845"/>
            <a:ext cx="10752556" cy="121829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các kiến thức đã học về viết, lưu lại và sử dụng thủ tục trong logo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1581175" y="1915908"/>
            <a:ext cx="1246497" cy="121534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5" name="MH_Entry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1439444" y="3495108"/>
            <a:ext cx="10752556" cy="1140392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FF"/>
                </a:solidFill>
                <a:latin typeface="+mn-ea"/>
              </a:rPr>
              <a:t> </a:t>
            </a:r>
            <a:r>
              <a:rPr lang="vi-VN" altLang="zh-C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thói quen sử dụng thủ tục trong viết chương trình logo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H_Number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1581176" y="3496171"/>
            <a:ext cx="1246496" cy="1139329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6000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sz="6000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3355" y="554335"/>
            <a:ext cx="2973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30202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9">
            <a:extLst>
              <a:ext uri="{FF2B5EF4-FFF2-40B4-BE49-F238E27FC236}">
                <a16:creationId xmlns:a16="http://schemas.microsoft.com/office/drawing/2014/main" id="{2192D6B6-705E-456F-9128-78D91D61049F}"/>
              </a:ext>
            </a:extLst>
          </p:cNvPr>
          <p:cNvSpPr txBox="1"/>
          <p:nvPr/>
        </p:nvSpPr>
        <p:spPr>
          <a:xfrm>
            <a:off x="2213310" y="299791"/>
            <a:ext cx="103538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SBT trang 58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B5A245-1398-4759-8005-D68816D47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63524"/>
              </p:ext>
            </p:extLst>
          </p:nvPr>
        </p:nvGraphicFramePr>
        <p:xfrm>
          <a:off x="386078" y="1938227"/>
          <a:ext cx="11669933" cy="327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064">
                  <a:extLst>
                    <a:ext uri="{9D8B030D-6E8A-4147-A177-3AD203B41FA5}">
                      <a16:colId xmlns:a16="http://schemas.microsoft.com/office/drawing/2014/main" val="2122963830"/>
                    </a:ext>
                  </a:extLst>
                </a:gridCol>
                <a:gridCol w="2382066">
                  <a:extLst>
                    <a:ext uri="{9D8B030D-6E8A-4147-A177-3AD203B41FA5}">
                      <a16:colId xmlns:a16="http://schemas.microsoft.com/office/drawing/2014/main" val="4142823126"/>
                    </a:ext>
                  </a:extLst>
                </a:gridCol>
                <a:gridCol w="5903803">
                  <a:extLst>
                    <a:ext uri="{9D8B030D-6E8A-4147-A177-3AD203B41FA5}">
                      <a16:colId xmlns:a16="http://schemas.microsoft.com/office/drawing/2014/main" val="9480848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1" dirty="0">
                          <a:solidFill>
                            <a:srgbClr val="0070C0"/>
                          </a:solidFill>
                        </a:rPr>
                        <a:t>Lệnh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1" dirty="0">
                          <a:solidFill>
                            <a:srgbClr val="0070C0"/>
                          </a:solidFill>
                        </a:rPr>
                        <a:t>Công việc</a:t>
                      </a:r>
                      <a:endParaRPr 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Edit &lt;“tên thủ tục&gt;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</a:rPr>
                        <a:t>                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Mở tệp lưu các thủ tục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5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Save &lt;“tên tệp.lgo&gt;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</a:rPr>
                        <a:t>                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Nạp tệp lưu các thủ tục để sử dụng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8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Load &lt;“tên tệp.lgo&gt;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</a:rPr>
                        <a:t>                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Lưu thủ tục vào tệp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4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Nút lệnh Edall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  <a:r>
                        <a:rPr lang="vi-VN" sz="2800" b="0" dirty="0">
                          <a:solidFill>
                            <a:srgbClr val="0070C0"/>
                          </a:solidFill>
                        </a:rPr>
                        <a:t>                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vi-VN" sz="2800" b="0" dirty="0"/>
                        <a:t>Mở cửa sổ soạn thảo một thủ tục</a:t>
                      </a:r>
                      <a:endParaRPr lang="en-US" sz="28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806817"/>
                  </a:ext>
                </a:extLst>
              </a:tr>
            </a:tbl>
          </a:graphicData>
        </a:graphic>
      </p:graphicFrame>
      <p:sp>
        <p:nvSpPr>
          <p:cNvPr id="15" name="TextBox 19">
            <a:extLst>
              <a:ext uri="{FF2B5EF4-FFF2-40B4-BE49-F238E27FC236}">
                <a16:creationId xmlns:a16="http://schemas.microsoft.com/office/drawing/2014/main" id="{2C32C9EF-0E30-4284-BE75-6304E3F9D37E}"/>
              </a:ext>
            </a:extLst>
          </p:cNvPr>
          <p:cNvSpPr txBox="1"/>
          <p:nvPr/>
        </p:nvSpPr>
        <p:spPr>
          <a:xfrm>
            <a:off x="522842" y="1119009"/>
            <a:ext cx="103538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BT1: Nối lệnh với công việc tương ứng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BA5558-697B-4E28-90FC-C3CD1B4D8830}"/>
              </a:ext>
            </a:extLst>
          </p:cNvPr>
          <p:cNvCxnSpPr>
            <a:cxnSpLocks/>
          </p:cNvCxnSpPr>
          <p:nvPr/>
        </p:nvCxnSpPr>
        <p:spPr>
          <a:xfrm>
            <a:off x="3995225" y="3068671"/>
            <a:ext cx="1885070" cy="18972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2594AF-943B-4610-B090-D2EABAD4B0DC}"/>
              </a:ext>
            </a:extLst>
          </p:cNvPr>
          <p:cNvCxnSpPr>
            <a:cxnSpLocks/>
          </p:cNvCxnSpPr>
          <p:nvPr/>
        </p:nvCxnSpPr>
        <p:spPr>
          <a:xfrm>
            <a:off x="3995225" y="3638246"/>
            <a:ext cx="1849900" cy="683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2315F2-A4F3-4298-842C-E0E0CB7F1EB6}"/>
              </a:ext>
            </a:extLst>
          </p:cNvPr>
          <p:cNvCxnSpPr>
            <a:cxnSpLocks/>
          </p:cNvCxnSpPr>
          <p:nvPr/>
        </p:nvCxnSpPr>
        <p:spPr>
          <a:xfrm flipV="1">
            <a:off x="3995225" y="3638246"/>
            <a:ext cx="1849900" cy="7145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C1FC83-C81B-48A9-9376-1C7D9DC0F3C5}"/>
              </a:ext>
            </a:extLst>
          </p:cNvPr>
          <p:cNvCxnSpPr>
            <a:cxnSpLocks/>
          </p:cNvCxnSpPr>
          <p:nvPr/>
        </p:nvCxnSpPr>
        <p:spPr>
          <a:xfrm flipV="1">
            <a:off x="3995225" y="3068671"/>
            <a:ext cx="1849900" cy="1902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9">
            <a:extLst>
              <a:ext uri="{FF2B5EF4-FFF2-40B4-BE49-F238E27FC236}">
                <a16:creationId xmlns:a16="http://schemas.microsoft.com/office/drawing/2014/main" id="{2192D6B6-705E-456F-9128-78D91D61049F}"/>
              </a:ext>
            </a:extLst>
          </p:cNvPr>
          <p:cNvSpPr txBox="1"/>
          <p:nvPr/>
        </p:nvSpPr>
        <p:spPr>
          <a:xfrm>
            <a:off x="2213310" y="299791"/>
            <a:ext cx="103538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SBT trang 58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2C32C9EF-0E30-4284-BE75-6304E3F9D37E}"/>
              </a:ext>
            </a:extLst>
          </p:cNvPr>
          <p:cNvSpPr txBox="1"/>
          <p:nvPr/>
        </p:nvSpPr>
        <p:spPr>
          <a:xfrm>
            <a:off x="386078" y="1199721"/>
            <a:ext cx="120560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BT2: Lệnh nào sau đây lưu thủ tục vào tệp CacThuTuc.lgo?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67FD00-5F5E-463D-BDFE-E7264E21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59719"/>
              </p:ext>
            </p:extLst>
          </p:nvPr>
        </p:nvGraphicFramePr>
        <p:xfrm>
          <a:off x="554890" y="2457250"/>
          <a:ext cx="11318242" cy="14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21">
                  <a:extLst>
                    <a:ext uri="{9D8B030D-6E8A-4147-A177-3AD203B41FA5}">
                      <a16:colId xmlns:a16="http://schemas.microsoft.com/office/drawing/2014/main" val="3370355600"/>
                    </a:ext>
                  </a:extLst>
                </a:gridCol>
                <a:gridCol w="5659121">
                  <a:extLst>
                    <a:ext uri="{9D8B030D-6E8A-4147-A177-3AD203B41FA5}">
                      <a16:colId xmlns:a16="http://schemas.microsoft.com/office/drawing/2014/main" val="407774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A. Save CacThuTuc.lgo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B. Save “CacThuTuc.lgo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6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C. Save “CacThuTuc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D. Save “Cac Thu 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4785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17B06A9-B026-4A5E-94AB-644518FA78A1}"/>
              </a:ext>
            </a:extLst>
          </p:cNvPr>
          <p:cNvSpPr/>
          <p:nvPr/>
        </p:nvSpPr>
        <p:spPr>
          <a:xfrm>
            <a:off x="5977984" y="2457250"/>
            <a:ext cx="872197" cy="829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9">
            <a:extLst>
              <a:ext uri="{FF2B5EF4-FFF2-40B4-BE49-F238E27FC236}">
                <a16:creationId xmlns:a16="http://schemas.microsoft.com/office/drawing/2014/main" id="{2192D6B6-705E-456F-9128-78D91D61049F}"/>
              </a:ext>
            </a:extLst>
          </p:cNvPr>
          <p:cNvSpPr txBox="1"/>
          <p:nvPr/>
        </p:nvSpPr>
        <p:spPr>
          <a:xfrm>
            <a:off x="2213310" y="299791"/>
            <a:ext cx="103538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SBT trang 58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2C32C9EF-0E30-4284-BE75-6304E3F9D37E}"/>
              </a:ext>
            </a:extLst>
          </p:cNvPr>
          <p:cNvSpPr txBox="1"/>
          <p:nvPr/>
        </p:nvSpPr>
        <p:spPr>
          <a:xfrm>
            <a:off x="436879" y="1156182"/>
            <a:ext cx="1153472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BT3: Bắc đã lưu các thủ tục soạn thảo được vào tệp ThuTuc.lgo. Lệnh nào sau đây nạp tệp ThuTuc.lgo để sử dụng?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67FD00-5F5E-463D-BDFE-E7264E211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5099"/>
              </p:ext>
            </p:extLst>
          </p:nvPr>
        </p:nvGraphicFramePr>
        <p:xfrm>
          <a:off x="436879" y="3171354"/>
          <a:ext cx="11318242" cy="14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121">
                  <a:extLst>
                    <a:ext uri="{9D8B030D-6E8A-4147-A177-3AD203B41FA5}">
                      <a16:colId xmlns:a16="http://schemas.microsoft.com/office/drawing/2014/main" val="3370355600"/>
                    </a:ext>
                  </a:extLst>
                </a:gridCol>
                <a:gridCol w="5659121">
                  <a:extLst>
                    <a:ext uri="{9D8B030D-6E8A-4147-A177-3AD203B41FA5}">
                      <a16:colId xmlns:a16="http://schemas.microsoft.com/office/drawing/2014/main" val="4077741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A. Load “CacThuTuc.lgo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B. Load “Thu 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36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C. Load ThuTuc.lgo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200" b="1" i="0" dirty="0">
                          <a:solidFill>
                            <a:srgbClr val="0070C0"/>
                          </a:solidFill>
                        </a:rPr>
                        <a:t>D. Load “ThuTuc.lgo</a:t>
                      </a:r>
                      <a:endParaRPr lang="en-US" sz="3200" b="1" i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147853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617B06A9-B026-4A5E-94AB-644518FA78A1}"/>
              </a:ext>
            </a:extLst>
          </p:cNvPr>
          <p:cNvSpPr/>
          <p:nvPr/>
        </p:nvSpPr>
        <p:spPr>
          <a:xfrm>
            <a:off x="5768143" y="3978695"/>
            <a:ext cx="872197" cy="8299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4DF2D411-2E3E-4990-AC1F-166F7C223B1A}"/>
              </a:ext>
            </a:extLst>
          </p:cNvPr>
          <p:cNvSpPr txBox="1"/>
          <p:nvPr/>
        </p:nvSpPr>
        <p:spPr>
          <a:xfrm>
            <a:off x="657273" y="1170250"/>
            <a:ext cx="115347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BT4: Sử dụng thủ tục HinhVuong để vẽ hình sau?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18920" r="56829" b="55773"/>
          <a:stretch/>
        </p:blipFill>
        <p:spPr bwMode="auto">
          <a:xfrm>
            <a:off x="4371809" y="2039344"/>
            <a:ext cx="3041362" cy="278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7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4730" r="53902" b="52260"/>
          <a:stretch/>
        </p:blipFill>
        <p:spPr bwMode="auto">
          <a:xfrm>
            <a:off x="4151969" y="2166258"/>
            <a:ext cx="3122341" cy="28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1363" y="1262742"/>
            <a:ext cx="9168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thủ tục HinhVuong để vẽ hình sau?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3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2233581" y="2063375"/>
            <a:ext cx="7335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vi-VN" altLang="zh-CN" sz="4800" b="1" dirty="0">
                <a:solidFill>
                  <a:srgbClr val="DF3427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5: Luyện tập về thủ tục</a:t>
            </a:r>
            <a:endParaRPr lang="zh-CN" altLang="en-US" sz="4800" b="1" dirty="0">
              <a:solidFill>
                <a:srgbClr val="DF3427"/>
              </a:solidFill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接连接符 8"/>
          <p:cNvCxnSpPr>
            <a:cxnSpLocks/>
          </p:cNvCxnSpPr>
          <p:nvPr/>
        </p:nvCxnSpPr>
        <p:spPr>
          <a:xfrm>
            <a:off x="3457575" y="3211896"/>
            <a:ext cx="52768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929159" y="3210691"/>
            <a:ext cx="366544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Tin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0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vi-VN" sz="3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矩形: 圆角 10"/>
          <p:cNvSpPr/>
          <p:nvPr/>
        </p:nvSpPr>
        <p:spPr>
          <a:xfrm>
            <a:off x="5528467" y="4018835"/>
            <a:ext cx="3262313" cy="422136"/>
          </a:xfrm>
          <a:prstGeom prst="roundRect">
            <a:avLst>
              <a:gd name="adj" fmla="val 50000"/>
            </a:avLst>
          </a:prstGeom>
          <a:solidFill>
            <a:srgbClr val="08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5528467" y="3999071"/>
            <a:ext cx="330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GV: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Nguyễn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Hải</a:t>
            </a:r>
            <a:r>
              <a:rPr lang="en-US" altLang="zh-CN" sz="2000" dirty="0">
                <a:solidFill>
                  <a:schemeClr val="bg1"/>
                </a:solidFill>
                <a:ea typeface="汉仪黑荔枝体简" panose="00020600040101010101" pitchFamily="18" charset="-122"/>
              </a:rPr>
              <a:t> </a:t>
            </a:r>
            <a:r>
              <a:rPr lang="en-US" altLang="zh-CN" sz="2000" dirty="0" err="1">
                <a:solidFill>
                  <a:schemeClr val="bg1"/>
                </a:solidFill>
                <a:ea typeface="汉仪黑荔枝体简" panose="00020600040101010101" pitchFamily="18" charset="-122"/>
              </a:rPr>
              <a:t>Yến</a:t>
            </a:r>
            <a:endParaRPr lang="en-US" altLang="zh-CN" sz="2000" dirty="0">
              <a:solidFill>
                <a:schemeClr val="bg1"/>
              </a:solidFill>
              <a:ea typeface="汉仪黑荔枝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81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284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Yu Gothic UI Semibold</vt:lpstr>
      <vt:lpstr>华文细黑</vt:lpstr>
      <vt:lpstr>微软雅黑</vt:lpstr>
      <vt:lpstr>Arial</vt:lpstr>
      <vt:lpstr>等线</vt:lpstr>
      <vt:lpstr>汉仪黑荔枝体简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76</cp:revision>
  <dcterms:created xsi:type="dcterms:W3CDTF">2017-06-13T00:50:55Z</dcterms:created>
  <dcterms:modified xsi:type="dcterms:W3CDTF">2021-05-07T02:43:34Z</dcterms:modified>
</cp:coreProperties>
</file>