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wav" ContentType="audio/wav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8" r:id="rId1"/>
  </p:sldMasterIdLst>
  <p:notesMasterIdLst>
    <p:notesMasterId r:id="rId21"/>
  </p:notesMasterIdLst>
  <p:handoutMasterIdLst>
    <p:handoutMasterId r:id="rId22"/>
  </p:handoutMasterIdLst>
  <p:sldIdLst>
    <p:sldId id="334" r:id="rId2"/>
    <p:sldId id="326" r:id="rId3"/>
    <p:sldId id="329" r:id="rId4"/>
    <p:sldId id="303" r:id="rId5"/>
    <p:sldId id="345" r:id="rId6"/>
    <p:sldId id="336" r:id="rId7"/>
    <p:sldId id="340" r:id="rId8"/>
    <p:sldId id="338" r:id="rId9"/>
    <p:sldId id="339" r:id="rId10"/>
    <p:sldId id="343" r:id="rId11"/>
    <p:sldId id="342" r:id="rId12"/>
    <p:sldId id="341" r:id="rId13"/>
    <p:sldId id="344" r:id="rId14"/>
    <p:sldId id="335" r:id="rId15"/>
    <p:sldId id="330" r:id="rId16"/>
    <p:sldId id="331" r:id="rId17"/>
    <p:sldId id="332" r:id="rId18"/>
    <p:sldId id="333" r:id="rId19"/>
    <p:sldId id="271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200C0"/>
    <a:srgbClr val="800000"/>
    <a:srgbClr val="3515A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60" d="100"/>
          <a:sy n="60" d="100"/>
        </p:scale>
        <p:origin x="-1656" y="-27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925904-7F7C-4963-BB96-B9EA49911415}" type="datetimeFigureOut">
              <a:rPr lang="en-US" smtClean="0"/>
              <a:pPr/>
              <a:t>3/9/2021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9D23026-CDF3-4BAB-B90E-DA7DA2BC5BB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151348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566DDB6-C8FD-4832-A15D-669932543650}" type="datetimeFigureOut">
              <a:rPr lang="en-US" smtClean="0"/>
              <a:pPr/>
              <a:t>3/9/2021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549277F-8A7F-4040-897D-9158C8906AA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48252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49277F-8A7F-4040-897D-9158C8906AA4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49277F-8A7F-4040-897D-9158C8906AA4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490317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6EE40ED7-5E7C-4B96-9D63-9688496B3D03}" type="slidenum">
              <a:rPr lang="en-US" smtClean="0"/>
              <a:pPr/>
              <a:t>18</a:t>
            </a:fld>
            <a:endParaRPr lang="en-US" smtClean="0"/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vi-VN" smtClean="0">
              <a:latin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CEEC28-83DF-4E49-A35F-ED516367F946}" type="datetime1">
              <a:rPr lang="en-US" smtClean="0"/>
              <a:t>3/9/2021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F2358-0FDF-4AB0-B45F-82FF94FDAC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45DE13-7675-4A43-A97C-1E46924246BE}" type="datetime1">
              <a:rPr lang="en-US" smtClean="0"/>
              <a:t>3/9/2021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F2358-0FDF-4AB0-B45F-82FF94FDAC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603BA4-050B-4679-8D41-58A0A9F5A0A1}" type="datetime1">
              <a:rPr lang="en-US" smtClean="0"/>
              <a:t>3/9/2021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F2358-0FDF-4AB0-B45F-82FF94FDAC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BC456B-1519-44B3-A6E5-29DC1C649691}" type="datetime1">
              <a:rPr lang="en-US" smtClean="0"/>
              <a:t>3/9/2021</a:t>
            </a:fld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82FDFAE-DDA1-4748-9C85-76C91A92A92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F79128-69C2-498D-A7AC-EED03F046473}" type="datetime1">
              <a:rPr lang="en-US" smtClean="0"/>
              <a:t>3/9/2021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F2358-0FDF-4AB0-B45F-82FF94FDAC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FC150-26C4-4687-B09A-3BD13D46156D}" type="datetime1">
              <a:rPr lang="en-US" smtClean="0"/>
              <a:t>3/9/2021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F2358-0FDF-4AB0-B45F-82FF94FDAC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5D965C-DE78-47A4-BE9F-229C03367FD4}" type="datetime1">
              <a:rPr lang="en-US" smtClean="0"/>
              <a:t>3/9/2021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F2358-0FDF-4AB0-B45F-82FF94FDAC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1FB30E-57C9-4BB7-8CAF-FD6D2F5E8A6E}" type="datetime1">
              <a:rPr lang="en-US" smtClean="0"/>
              <a:t>3/9/2021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F2358-0FDF-4AB0-B45F-82FF94FDAC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0FFAB7-77CF-49C2-BB20-64B2AF049591}" type="datetime1">
              <a:rPr lang="en-US" smtClean="0"/>
              <a:t>3/9/2021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F2358-0FDF-4AB0-B45F-82FF94FDAC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2FC4C-84C4-4143-8B0C-9BFC6CB59440}" type="datetime1">
              <a:rPr lang="en-US" smtClean="0"/>
              <a:t>3/9/2021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F2358-0FDF-4AB0-B45F-82FF94FDAC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A1ADAD-8D17-4FE2-850B-FD1A10A33372}" type="datetime1">
              <a:rPr lang="en-US" smtClean="0"/>
              <a:t>3/9/2021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F2358-0FDF-4AB0-B45F-82FF94FDAC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FCD164-3759-4670-BCEF-1071B28958EC}" type="datetime1">
              <a:rPr lang="en-US" smtClean="0"/>
              <a:t>3/9/2021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458F2358-0FDF-4AB0-B45F-82FF94FDAC2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B1021DB-78C2-4760-AFDF-2546674B1B96}" type="datetime1">
              <a:rPr lang="en-US" smtClean="0"/>
              <a:t>3/9/2021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458F2358-0FDF-4AB0-B45F-82FF94FDAC23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9" r:id="rId1"/>
    <p:sldLayoutId id="2147483820" r:id="rId2"/>
    <p:sldLayoutId id="2147483821" r:id="rId3"/>
    <p:sldLayoutId id="2147483822" r:id="rId4"/>
    <p:sldLayoutId id="2147483823" r:id="rId5"/>
    <p:sldLayoutId id="2147483824" r:id="rId6"/>
    <p:sldLayoutId id="2147483825" r:id="rId7"/>
    <p:sldLayoutId id="2147483826" r:id="rId8"/>
    <p:sldLayoutId id="2147483827" r:id="rId9"/>
    <p:sldLayoutId id="2147483828" r:id="rId10"/>
    <p:sldLayoutId id="2147483829" r:id="rId11"/>
    <p:sldLayoutId id="2147483830" r:id="rId12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w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wmf"/><Relationship Id="rId2" Type="http://schemas.openxmlformats.org/officeDocument/2006/relationships/image" Target="../media/image16.gif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19.gif"/><Relationship Id="rId4" Type="http://schemas.openxmlformats.org/officeDocument/2006/relationships/image" Target="../media/image18.wm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WordArt 2"/>
          <p:cNvSpPr>
            <a:spLocks noChangeArrowheads="1" noChangeShapeType="1" noTextEdit="1"/>
          </p:cNvSpPr>
          <p:nvPr/>
        </p:nvSpPr>
        <p:spPr bwMode="auto">
          <a:xfrm>
            <a:off x="2271681" y="3136896"/>
            <a:ext cx="4321175" cy="1549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 err="1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algn="ctr" rotWithShape="0">
                    <a:srgbClr val="80808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Môn</a:t>
            </a:r>
            <a:endParaRPr lang="en-US" sz="3600" kern="10" dirty="0">
              <a:ln w="9525">
                <a:solidFill>
                  <a:srgbClr val="FF0000"/>
                </a:solidFill>
                <a:round/>
                <a:headEnd/>
                <a:tailEnd/>
              </a:ln>
              <a:solidFill>
                <a:srgbClr val="0000FF"/>
              </a:solidFill>
              <a:effectLst>
                <a:outerShdw dist="35921" dir="2700000" algn="ctr" rotWithShape="0">
                  <a:srgbClr val="808080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  <a:p>
            <a:pPr algn="ctr"/>
            <a:r>
              <a:rPr lang="en-US" sz="3600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algn="ctr" rotWithShape="0">
                    <a:srgbClr val="80808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Tin </a:t>
            </a:r>
            <a:r>
              <a:rPr lang="en-US" sz="3600" kern="10" dirty="0" err="1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algn="ctr" rotWithShape="0">
                    <a:srgbClr val="80808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Học</a:t>
            </a:r>
            <a:endParaRPr lang="en-US" sz="3600" kern="10" dirty="0">
              <a:ln w="9525">
                <a:solidFill>
                  <a:srgbClr val="FF0000"/>
                </a:solidFill>
                <a:round/>
                <a:headEnd/>
                <a:tailEnd/>
              </a:ln>
              <a:solidFill>
                <a:srgbClr val="0000FF"/>
              </a:solidFill>
              <a:effectLst>
                <a:outerShdw dist="35921" dir="2700000" algn="ctr" rotWithShape="0">
                  <a:srgbClr val="808080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10" name="Rectangle 212"/>
          <p:cNvSpPr>
            <a:spLocks noChangeArrowheads="1"/>
          </p:cNvSpPr>
          <p:nvPr/>
        </p:nvSpPr>
        <p:spPr bwMode="auto">
          <a:xfrm>
            <a:off x="1714500" y="636799"/>
            <a:ext cx="5715000" cy="52322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28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Trường Tiểu </a:t>
            </a:r>
            <a:r>
              <a:rPr lang="en-US" sz="28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8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Phúc</a:t>
            </a:r>
            <a:r>
              <a:rPr lang="en-US" sz="28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Lợi</a:t>
            </a:r>
            <a:endParaRPr lang="en-US" sz="2800" b="1" dirty="0">
              <a:solidFill>
                <a:srgbClr val="0000FF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3" name="Straight Connector 12"/>
          <p:cNvCxnSpPr/>
          <p:nvPr/>
        </p:nvCxnSpPr>
        <p:spPr>
          <a:xfrm>
            <a:off x="3282108" y="1200119"/>
            <a:ext cx="2300319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WordArt 215"/>
          <p:cNvSpPr>
            <a:spLocks noChangeArrowheads="1" noChangeShapeType="1" noTextEdit="1"/>
          </p:cNvSpPr>
          <p:nvPr/>
        </p:nvSpPr>
        <p:spPr bwMode="auto">
          <a:xfrm>
            <a:off x="990600" y="1924050"/>
            <a:ext cx="7162800" cy="5521380"/>
          </a:xfrm>
          <a:prstGeom prst="rect">
            <a:avLst/>
          </a:prstGeom>
        </p:spPr>
        <p:txBody>
          <a:bodyPr spcFirstLastPara="1" wrap="none" fromWordArt="1">
            <a:prstTxWarp prst="textArchUp">
              <a:avLst>
                <a:gd name="adj" fmla="val 10800004"/>
              </a:avLst>
            </a:prstTxWarp>
          </a:bodyPr>
          <a:lstStyle/>
          <a:p>
            <a:pPr algn="ctr"/>
            <a:r>
              <a:rPr lang="vi-VN" sz="6600" kern="10" dirty="0">
                <a:ln w="9525">
                  <a:solidFill>
                    <a:srgbClr val="800000"/>
                  </a:solidFill>
                  <a:round/>
                  <a:headEnd/>
                  <a:tailEnd/>
                </a:ln>
                <a:solidFill>
                  <a:srgbClr val="FF00FF"/>
                </a:solidFill>
                <a:latin typeface="Arial"/>
                <a:cs typeface="Arial"/>
              </a:rPr>
              <a:t>Chào mừng Quý thầy, cô về dự giờ thăm lớp </a:t>
            </a:r>
            <a:r>
              <a:rPr lang="en-US" sz="6600" kern="10" dirty="0" smtClean="0">
                <a:ln w="9525">
                  <a:solidFill>
                    <a:srgbClr val="800000"/>
                  </a:solidFill>
                  <a:round/>
                  <a:headEnd/>
                  <a:tailEnd/>
                </a:ln>
                <a:solidFill>
                  <a:srgbClr val="FF00FF"/>
                </a:solidFill>
                <a:latin typeface="Arial"/>
                <a:cs typeface="Arial"/>
              </a:rPr>
              <a:t>5</a:t>
            </a:r>
            <a:endParaRPr lang="en-US" sz="6600" kern="10" baseline="30000" dirty="0">
              <a:ln w="9525">
                <a:solidFill>
                  <a:srgbClr val="800000"/>
                </a:solidFill>
                <a:round/>
                <a:headEnd/>
                <a:tailEnd/>
              </a:ln>
              <a:solidFill>
                <a:srgbClr val="FF00FF"/>
              </a:solidFill>
              <a:latin typeface="Arial"/>
              <a:cs typeface="Arial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F745-7D3F-47F4-83A3-874385CFAA69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85485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714348" y="1071546"/>
            <a:ext cx="3728136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en-US" sz="2400" b="1" cap="all" dirty="0" smtClean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A. HoẠT </a:t>
            </a:r>
            <a:r>
              <a:rPr lang="en-US" sz="2400" b="1" cap="all" smtClean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ĐỘNG C</a:t>
            </a:r>
            <a:r>
              <a:rPr lang="vi-VN" sz="2400" b="1" cap="all" smtClean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Ơ</a:t>
            </a:r>
            <a:r>
              <a:rPr lang="en-US" sz="2400" b="1" cap="all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cap="all" smtClean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BẢN</a:t>
            </a:r>
            <a:endParaRPr lang="en-US" sz="2400" b="1" cap="all" spc="0" dirty="0">
              <a:ln w="0"/>
              <a:solidFill>
                <a:srgbClr val="FF0000"/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ectangle 6"/>
          <p:cNvSpPr>
            <a:spLocks noChangeArrowheads="1"/>
          </p:cNvSpPr>
          <p:nvPr/>
        </p:nvSpPr>
        <p:spPr bwMode="auto">
          <a:xfrm>
            <a:off x="609600" y="1772816"/>
            <a:ext cx="7772400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pPr marL="742950" indent="-742950" eaLnBrk="1" hangingPunct="1"/>
            <a:r>
              <a:rPr lang="en-US" altLang="vi-VN" sz="280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Bước 2: Gõ các lệnh vẽ hình tam giác trong cửa sổ soạn thảo</a:t>
            </a:r>
          </a:p>
        </p:txBody>
      </p:sp>
      <p:pic>
        <p:nvPicPr>
          <p:cNvPr id="5" name="Picture 4" descr="4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2971800"/>
            <a:ext cx="3657600" cy="2209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ounded Rectangle 5"/>
          <p:cNvSpPr/>
          <p:nvPr/>
        </p:nvSpPr>
        <p:spPr>
          <a:xfrm>
            <a:off x="5562600" y="3429000"/>
            <a:ext cx="3124200" cy="1371600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2400">
                <a:solidFill>
                  <a:schemeClr val="tx1"/>
                </a:solidFill>
              </a:rPr>
              <a:t>Gõ chèn vào các lệnh vẽ hình tam giác</a:t>
            </a:r>
          </a:p>
        </p:txBody>
      </p:sp>
      <p:cxnSp>
        <p:nvCxnSpPr>
          <p:cNvPr id="7" name="Elbow Connector 6"/>
          <p:cNvCxnSpPr>
            <a:stCxn id="6" idx="1"/>
          </p:cNvCxnSpPr>
          <p:nvPr/>
        </p:nvCxnSpPr>
        <p:spPr>
          <a:xfrm rot="10800000">
            <a:off x="2971800" y="3886200"/>
            <a:ext cx="2590800" cy="228600"/>
          </a:xfrm>
          <a:prstGeom prst="bentConnector3">
            <a:avLst>
              <a:gd name="adj1" fmla="val 50000"/>
            </a:avLst>
          </a:prstGeom>
          <a:ln w="3810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ight Brace 7"/>
          <p:cNvSpPr/>
          <p:nvPr/>
        </p:nvSpPr>
        <p:spPr>
          <a:xfrm>
            <a:off x="2819400" y="3733800"/>
            <a:ext cx="122238" cy="381000"/>
          </a:xfrm>
          <a:prstGeom prst="rightBrac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609600" y="4038600"/>
            <a:ext cx="1981200" cy="1588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314474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mph" presetSubtype="0" repeatCount="indefinite" fill="hold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Clr clrSpc="hsl" dir="cw">
                                      <p:cBhvr override="childStyle">
                                        <p:cTn id="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21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Clr clrSpc="hsl" dir="cw">
                                      <p:cBhvr override="childStyle"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21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Clr clrSpc="hsl" dir="cw">
                                      <p:cBhvr override="childStyle">
                                        <p:cTn id="1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714348" y="1167135"/>
            <a:ext cx="3728136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en-US" sz="2400" b="1" cap="all" dirty="0" smtClean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A. HoẠT </a:t>
            </a:r>
            <a:r>
              <a:rPr lang="en-US" sz="2400" b="1" cap="all" smtClean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ĐỘNG C</a:t>
            </a:r>
            <a:r>
              <a:rPr lang="vi-VN" sz="2400" b="1" cap="all" smtClean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Ơ</a:t>
            </a:r>
            <a:r>
              <a:rPr lang="en-US" sz="2400" b="1" cap="all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cap="all" smtClean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BẢN</a:t>
            </a:r>
            <a:endParaRPr lang="en-US" sz="2400" b="1" cap="all" spc="0" dirty="0">
              <a:ln w="0"/>
              <a:solidFill>
                <a:srgbClr val="FF0000"/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ectangle 6"/>
          <p:cNvSpPr>
            <a:spLocks noChangeArrowheads="1"/>
          </p:cNvSpPr>
          <p:nvPr/>
        </p:nvSpPr>
        <p:spPr bwMode="auto">
          <a:xfrm>
            <a:off x="609600" y="1703710"/>
            <a:ext cx="7772400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pPr marL="742950" indent="-742950" eaLnBrk="1" hangingPunct="1"/>
            <a:r>
              <a:rPr lang="en-US" altLang="vi-VN" sz="320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Bước 3: Ghi vào bộ nhớ và đóng cửa sổ soạn thảo</a:t>
            </a:r>
          </a:p>
        </p:txBody>
      </p:sp>
      <p:pic>
        <p:nvPicPr>
          <p:cNvPr id="5" name="Picture 4" descr="6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3087216"/>
            <a:ext cx="4267200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ounded Rectangle 5"/>
          <p:cNvSpPr/>
          <p:nvPr/>
        </p:nvSpPr>
        <p:spPr>
          <a:xfrm>
            <a:off x="5715000" y="3849216"/>
            <a:ext cx="3048000" cy="1143000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2400">
                <a:solidFill>
                  <a:schemeClr val="tx1"/>
                </a:solidFill>
              </a:rPr>
              <a:t>Nháy vào File rồi chọn Save and Exit</a:t>
            </a:r>
          </a:p>
        </p:txBody>
      </p:sp>
      <p:cxnSp>
        <p:nvCxnSpPr>
          <p:cNvPr id="7" name="Elbow Connector 6"/>
          <p:cNvCxnSpPr>
            <a:stCxn id="6" idx="1"/>
          </p:cNvCxnSpPr>
          <p:nvPr/>
        </p:nvCxnSpPr>
        <p:spPr>
          <a:xfrm rot="10800000">
            <a:off x="2362200" y="4077816"/>
            <a:ext cx="3352800" cy="342900"/>
          </a:xfrm>
          <a:prstGeom prst="bentConnector3">
            <a:avLst>
              <a:gd name="adj1" fmla="val 50000"/>
            </a:avLst>
          </a:prstGeom>
          <a:ln w="3810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018705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714348" y="1167135"/>
            <a:ext cx="3728136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en-US" sz="2400" b="1" cap="all" dirty="0" smtClean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A. HoẠT </a:t>
            </a:r>
            <a:r>
              <a:rPr lang="en-US" sz="2400" b="1" cap="all" smtClean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ĐỘNG C</a:t>
            </a:r>
            <a:r>
              <a:rPr lang="vi-VN" sz="2400" b="1" cap="all" smtClean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Ơ</a:t>
            </a:r>
            <a:r>
              <a:rPr lang="en-US" sz="2400" b="1" cap="all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cap="all" smtClean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BẢN</a:t>
            </a:r>
            <a:endParaRPr lang="en-US" sz="2400" b="1" cap="all" spc="0" dirty="0">
              <a:ln w="0"/>
              <a:solidFill>
                <a:srgbClr val="FF0000"/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ectangle 6"/>
          <p:cNvSpPr>
            <a:spLocks noChangeArrowheads="1"/>
          </p:cNvSpPr>
          <p:nvPr/>
        </p:nvSpPr>
        <p:spPr bwMode="auto">
          <a:xfrm>
            <a:off x="609600" y="2681278"/>
            <a:ext cx="7850832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pPr marL="742950" indent="-742950" eaLnBrk="1" hangingPunct="1"/>
            <a:r>
              <a:rPr lang="en-US" altLang="vi-VN" sz="280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Bước 4: Gõ lệnh </a:t>
            </a:r>
            <a:r>
              <a:rPr lang="en-US" altLang="vi-VN" sz="2800" b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tamgiac</a:t>
            </a:r>
            <a:r>
              <a:rPr lang="en-US" altLang="vi-VN" sz="280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vào ngăn gõ lệnh rồi nhấn phím Enter. Quan sát kết quả</a:t>
            </a:r>
          </a:p>
        </p:txBody>
      </p:sp>
      <p:pic>
        <p:nvPicPr>
          <p:cNvPr id="5" name="Picture 4" descr="7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00" y="3733800"/>
            <a:ext cx="4267200" cy="2886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6" name="Straight Arrow Connector 5"/>
          <p:cNvCxnSpPr/>
          <p:nvPr/>
        </p:nvCxnSpPr>
        <p:spPr>
          <a:xfrm rot="5400000">
            <a:off x="2209800" y="4267200"/>
            <a:ext cx="2971800" cy="1447800"/>
          </a:xfrm>
          <a:prstGeom prst="straightConnector1">
            <a:avLst/>
          </a:prstGeom>
          <a:ln w="1905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 rot="16200000" flipH="1">
            <a:off x="4000500" y="3924300"/>
            <a:ext cx="1219200" cy="381000"/>
          </a:xfrm>
          <a:prstGeom prst="straightConnector1">
            <a:avLst/>
          </a:prstGeom>
          <a:ln w="1905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24"/>
          <p:cNvSpPr txBox="1">
            <a:spLocks noChangeArrowheads="1"/>
          </p:cNvSpPr>
          <p:nvPr/>
        </p:nvSpPr>
        <p:spPr bwMode="auto">
          <a:xfrm>
            <a:off x="609600" y="1844824"/>
            <a:ext cx="60198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r>
              <a:rPr lang="en-US" altLang="vi-VN" u="sng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Thực hiện thủ tục</a:t>
            </a:r>
          </a:p>
        </p:txBody>
      </p:sp>
    </p:spTree>
    <p:extLst>
      <p:ext uri="{BB962C8B-B14F-4D97-AF65-F5344CB8AC3E}">
        <p14:creationId xmlns:p14="http://schemas.microsoft.com/office/powerpoint/2010/main" val="28838569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714348" y="1167135"/>
            <a:ext cx="3728136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en-US" sz="2400" b="1" cap="all" dirty="0" smtClean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A. HoẠT </a:t>
            </a:r>
            <a:r>
              <a:rPr lang="en-US" sz="2400" b="1" cap="all" smtClean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ĐỘNG C</a:t>
            </a:r>
            <a:r>
              <a:rPr lang="vi-VN" sz="2400" b="1" cap="all" smtClean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Ơ</a:t>
            </a:r>
            <a:r>
              <a:rPr lang="en-US" sz="2400" b="1" cap="all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cap="all" smtClean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BẢN</a:t>
            </a:r>
            <a:endParaRPr lang="en-US" sz="2400" b="1" cap="all" spc="0" dirty="0">
              <a:ln w="0"/>
              <a:solidFill>
                <a:srgbClr val="FF0000"/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11"/>
          <p:cNvSpPr txBox="1">
            <a:spLocks noChangeArrowheads="1"/>
          </p:cNvSpPr>
          <p:nvPr/>
        </p:nvSpPr>
        <p:spPr bwMode="auto">
          <a:xfrm>
            <a:off x="4860032" y="2480697"/>
            <a:ext cx="4163948" cy="3108543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r>
              <a:rPr lang="en-US" altLang="vi-VN" sz="28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Cấu trúc chung của một thủ </a:t>
            </a:r>
            <a:r>
              <a:rPr lang="en-US" altLang="vi-VN" sz="280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tục:</a:t>
            </a:r>
            <a:endParaRPr lang="en-US" altLang="vi-VN" sz="280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/>
            <a:r>
              <a:rPr lang="en-US" altLang="vi-VN" sz="2800" b="1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altLang="vi-VN" sz="2800" b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to</a:t>
            </a:r>
            <a:r>
              <a:rPr lang="en-US" altLang="vi-VN" sz="2800" b="1">
                <a:latin typeface="Times New Roman" pitchFamily="18" charset="0"/>
                <a:cs typeface="Times New Roman" pitchFamily="18" charset="0"/>
              </a:rPr>
              <a:t> &lt; tên thủ tục&gt;</a:t>
            </a:r>
          </a:p>
          <a:p>
            <a:pPr eaLnBrk="1" hangingPunct="1"/>
            <a:r>
              <a:rPr lang="en-US" altLang="vi-VN" sz="2800" b="1">
                <a:latin typeface="Times New Roman" pitchFamily="18" charset="0"/>
                <a:cs typeface="Times New Roman" pitchFamily="18" charset="0"/>
              </a:rPr>
              <a:t>             Thân  của thủ tục </a:t>
            </a:r>
          </a:p>
          <a:p>
            <a:pPr eaLnBrk="1" hangingPunct="1"/>
            <a:r>
              <a:rPr lang="en-US" altLang="vi-VN" sz="2800" b="1">
                <a:latin typeface="Times New Roman" pitchFamily="18" charset="0"/>
                <a:cs typeface="Times New Roman" pitchFamily="18" charset="0"/>
              </a:rPr>
              <a:t>	&lt; các dòng lệnh&gt;</a:t>
            </a:r>
          </a:p>
          <a:p>
            <a:pPr eaLnBrk="1" hangingPunct="1"/>
            <a:r>
              <a:rPr lang="en-US" altLang="vi-VN" sz="2800" b="1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altLang="vi-VN" sz="2800" b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end</a:t>
            </a:r>
          </a:p>
          <a:p>
            <a:pPr eaLnBrk="1" hangingPunct="1"/>
            <a:endParaRPr lang="en-US" altLang="vi-VN" sz="28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11"/>
          <p:cNvSpPr txBox="1">
            <a:spLocks noChangeArrowheads="1"/>
          </p:cNvSpPr>
          <p:nvPr/>
        </p:nvSpPr>
        <p:spPr bwMode="auto">
          <a:xfrm>
            <a:off x="192028" y="2530245"/>
            <a:ext cx="4163948" cy="3108543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r>
              <a:rPr lang="en-US" altLang="vi-VN" sz="28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Cấu trúc </a:t>
            </a:r>
            <a:r>
              <a:rPr lang="en-US" altLang="vi-VN" sz="280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của </a:t>
            </a:r>
            <a:r>
              <a:rPr lang="en-US" altLang="vi-VN" sz="28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thủ </a:t>
            </a:r>
            <a:r>
              <a:rPr lang="en-US" altLang="vi-VN" sz="280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tục vẽ hình tam giác:</a:t>
            </a:r>
            <a:endParaRPr lang="en-US" altLang="vi-VN" sz="280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/>
            <a:r>
              <a:rPr lang="en-US" altLang="vi-VN" sz="2800" b="1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altLang="vi-VN" sz="2800" b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to</a:t>
            </a:r>
            <a:r>
              <a:rPr lang="en-US" altLang="vi-VN" sz="2800" b="1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800" b="1" smtClean="0">
                <a:latin typeface="Times New Roman" pitchFamily="18" charset="0"/>
                <a:cs typeface="Times New Roman" pitchFamily="18" charset="0"/>
              </a:rPr>
              <a:t>Tamgiac</a:t>
            </a:r>
            <a:endParaRPr lang="en-US" altLang="vi-VN" sz="2800" b="1">
              <a:latin typeface="Times New Roman" pitchFamily="18" charset="0"/>
              <a:cs typeface="Times New Roman" pitchFamily="18" charset="0"/>
            </a:endParaRPr>
          </a:p>
          <a:p>
            <a:pPr eaLnBrk="1" hangingPunct="1"/>
            <a:r>
              <a:rPr lang="en-US" altLang="vi-VN" sz="2800" b="1">
                <a:latin typeface="Times New Roman" pitchFamily="18" charset="0"/>
                <a:cs typeface="Times New Roman" pitchFamily="18" charset="0"/>
              </a:rPr>
              <a:t>             </a:t>
            </a:r>
            <a:r>
              <a:rPr lang="en-US" altLang="vi-VN" sz="2800" b="1" smtClean="0">
                <a:latin typeface="Times New Roman" pitchFamily="18" charset="0"/>
                <a:cs typeface="Times New Roman" pitchFamily="18" charset="0"/>
              </a:rPr>
              <a:t>Repeat 3[fd 100 rt 120]</a:t>
            </a:r>
            <a:endParaRPr lang="en-US" altLang="vi-VN" sz="2800" b="1">
              <a:latin typeface="Times New Roman" pitchFamily="18" charset="0"/>
              <a:cs typeface="Times New Roman" pitchFamily="18" charset="0"/>
            </a:endParaRPr>
          </a:p>
          <a:p>
            <a:pPr eaLnBrk="1" hangingPunct="1"/>
            <a:r>
              <a:rPr lang="en-US" altLang="vi-VN" sz="2800" b="1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altLang="vi-VN" sz="2800" b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end</a:t>
            </a:r>
          </a:p>
          <a:p>
            <a:pPr eaLnBrk="1" hangingPunct="1"/>
            <a:endParaRPr lang="en-US" altLang="vi-VN" sz="2800" b="1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3" name="Straight Arrow Connector 2"/>
          <p:cNvCxnSpPr>
            <a:stCxn id="10" idx="3"/>
            <a:endCxn id="9" idx="1"/>
          </p:cNvCxnSpPr>
          <p:nvPr/>
        </p:nvCxnSpPr>
        <p:spPr>
          <a:xfrm flipV="1">
            <a:off x="4355976" y="4034969"/>
            <a:ext cx="504056" cy="49548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836027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xtBox 16"/>
          <p:cNvSpPr txBox="1"/>
          <p:nvPr/>
        </p:nvSpPr>
        <p:spPr>
          <a:xfrm>
            <a:off x="600862" y="1534198"/>
            <a:ext cx="857406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u="sng" dirty="0" smtClean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Chú ý:</a:t>
            </a:r>
            <a:endParaRPr lang="en-US" sz="3600" u="sng" dirty="0">
              <a:solidFill>
                <a:srgbClr val="320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0" y="1857364"/>
            <a:ext cx="901352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ct val="0"/>
              </a:spcBef>
            </a:pPr>
            <a:r>
              <a:rPr lang="en-US" altLang="vi-VN" sz="4800" b="1" dirty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altLang="vi-VN" sz="3600" b="1" dirty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Dùng chữ Việt không dấu để đặt tên cho thủ tục.</a:t>
            </a:r>
          </a:p>
          <a:p>
            <a:pPr>
              <a:spcBef>
                <a:spcPct val="0"/>
              </a:spcBef>
            </a:pPr>
            <a:r>
              <a:rPr lang="en-US" altLang="vi-VN" sz="3600" b="1" dirty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- Trong tên thủ tục không được có dấu cách phải có ít nhất một chữ cái.</a:t>
            </a:r>
          </a:p>
          <a:p>
            <a:pPr>
              <a:spcBef>
                <a:spcPct val="0"/>
              </a:spcBef>
            </a:pPr>
            <a:r>
              <a:rPr lang="en-US" altLang="vi-VN" sz="3600" b="1" dirty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+Ví dụ các tên đúng: Tamgiac; tamgiac1</a:t>
            </a:r>
          </a:p>
          <a:p>
            <a:pPr>
              <a:spcBef>
                <a:spcPct val="0"/>
              </a:spcBef>
            </a:pPr>
            <a:r>
              <a:rPr lang="en-US" altLang="vi-VN" sz="3600" b="1" dirty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+Ví dụ các tên sai: Tam giác; Tamgiac 1; </a:t>
            </a:r>
          </a:p>
          <a:p>
            <a:pPr>
              <a:spcBef>
                <a:spcPct val="0"/>
              </a:spcBef>
            </a:pPr>
            <a:r>
              <a:rPr lang="en-US" altLang="vi-VN" sz="3600" b="1" dirty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- Em nên đặt tên thủ tục sao cho gợi mở và dễ nhớ.</a:t>
            </a:r>
          </a:p>
        </p:txBody>
      </p:sp>
      <p:sp>
        <p:nvSpPr>
          <p:cNvPr id="5" name="Rectangle 4"/>
          <p:cNvSpPr/>
          <p:nvPr/>
        </p:nvSpPr>
        <p:spPr>
          <a:xfrm>
            <a:off x="570751" y="1105580"/>
            <a:ext cx="4317144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en-US" sz="2800" b="1" cap="all" dirty="0" smtClean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A. HoẠT ĐỘNG C</a:t>
            </a:r>
            <a:r>
              <a:rPr lang="vi-VN" sz="2800" b="1" cap="all" dirty="0" smtClean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Ơ</a:t>
            </a:r>
            <a:r>
              <a:rPr lang="en-US" sz="2800" b="1" cap="all" dirty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cap="all" dirty="0" smtClean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BẢN</a:t>
            </a:r>
            <a:endParaRPr lang="en-US" sz="2800" b="1" cap="all" spc="0" dirty="0">
              <a:ln w="0"/>
              <a:solidFill>
                <a:srgbClr val="FF0000"/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2FDFAE-DDA1-4748-9C85-76C91A92A92F}" type="slidenum">
              <a:rPr lang="en-US" smtClean="0"/>
              <a:pPr/>
              <a:t>14</a:t>
            </a:fld>
            <a:endParaRPr lang="en-US"/>
          </a:p>
        </p:txBody>
      </p:sp>
      <p:cxnSp>
        <p:nvCxnSpPr>
          <p:cNvPr id="3" name="Straight Connector 2"/>
          <p:cNvCxnSpPr/>
          <p:nvPr/>
        </p:nvCxnSpPr>
        <p:spPr>
          <a:xfrm>
            <a:off x="3347864" y="2564904"/>
            <a:ext cx="2088232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1691680" y="3717032"/>
            <a:ext cx="684076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205126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2FDFAE-DDA1-4748-9C85-76C91A92A92F}" type="slidenum">
              <a:rPr lang="en-US" smtClean="0"/>
              <a:pPr/>
              <a:t>15</a:t>
            </a:fld>
            <a:endParaRPr lang="en-US"/>
          </a:p>
        </p:txBody>
      </p:sp>
      <p:sp>
        <p:nvSpPr>
          <p:cNvPr id="2" name="Rectangle 1"/>
          <p:cNvSpPr/>
          <p:nvPr/>
        </p:nvSpPr>
        <p:spPr>
          <a:xfrm>
            <a:off x="1035872" y="260648"/>
            <a:ext cx="6138459" cy="914400"/>
          </a:xfrm>
          <a:prstGeom prst="rect">
            <a:avLst/>
          </a:prstGeom>
          <a:ln>
            <a:solidFill>
              <a:srgbClr val="FF0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rgbClr val="FF0000"/>
                </a:solidFill>
              </a:rPr>
              <a:t>THỰC HÀNH</a:t>
            </a:r>
            <a:endParaRPr lang="vi-VN" sz="4000" b="1" dirty="0">
              <a:solidFill>
                <a:srgbClr val="FF0000"/>
              </a:solidFill>
            </a:endParaRPr>
          </a:p>
        </p:txBody>
      </p:sp>
      <p:sp>
        <p:nvSpPr>
          <p:cNvPr id="14" name="Rectangle 6"/>
          <p:cNvSpPr>
            <a:spLocks noChangeArrowheads="1"/>
          </p:cNvSpPr>
          <p:nvPr/>
        </p:nvSpPr>
        <p:spPr bwMode="auto">
          <a:xfrm>
            <a:off x="457200" y="1556792"/>
            <a:ext cx="8686800" cy="22467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marL="742950" indent="-74295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vi-VN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Câu 1</a:t>
            </a:r>
            <a:r>
              <a:rPr lang="en-US" altLang="vi-VN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: Viết thủ tục </a:t>
            </a:r>
            <a:r>
              <a:rPr lang="en-US" altLang="vi-VN" sz="28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gocvuong</a:t>
            </a:r>
            <a:r>
              <a:rPr lang="en-US" altLang="vi-VN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trong Logo theo gợi ý dưới đây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vi-VN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	</a:t>
            </a:r>
            <a:r>
              <a:rPr lang="en-US" altLang="vi-VN" sz="28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to </a:t>
            </a:r>
            <a:r>
              <a:rPr lang="en-US" altLang="vi-VN" sz="28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gocvuong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vi-VN" sz="28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		FD 100 RT 90 FD 100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vi-VN" sz="28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	end</a:t>
            </a:r>
          </a:p>
        </p:txBody>
      </p:sp>
      <p:sp>
        <p:nvSpPr>
          <p:cNvPr id="15" name="Rectangle 6"/>
          <p:cNvSpPr>
            <a:spLocks noChangeArrowheads="1"/>
          </p:cNvSpPr>
          <p:nvPr/>
        </p:nvSpPr>
        <p:spPr bwMode="auto">
          <a:xfrm>
            <a:off x="457200" y="4077072"/>
            <a:ext cx="8382000" cy="22467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marL="742950" indent="-74295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vi-VN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Câu 2: Viết thủ tục vẽ hình vuông trong Logo theo gợi ý dưới đây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vi-VN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	</a:t>
            </a:r>
            <a:r>
              <a:rPr lang="en-US" altLang="vi-VN" sz="28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to </a:t>
            </a:r>
            <a:r>
              <a:rPr lang="en-US" altLang="vi-VN" sz="28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hinhvuong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vi-VN" sz="28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		Repeat 4 [fd 100 rt 90]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vi-VN" sz="28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	end</a:t>
            </a:r>
          </a:p>
        </p:txBody>
      </p:sp>
    </p:spTree>
    <p:extLst>
      <p:ext uri="{BB962C8B-B14F-4D97-AF65-F5344CB8AC3E}">
        <p14:creationId xmlns:p14="http://schemas.microsoft.com/office/powerpoint/2010/main" val="11754227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5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3"/>
          <p:cNvSpPr txBox="1">
            <a:spLocks noChangeArrowheads="1"/>
          </p:cNvSpPr>
          <p:nvPr/>
        </p:nvSpPr>
        <p:spPr bwMode="auto">
          <a:xfrm>
            <a:off x="11482" y="338137"/>
            <a:ext cx="9144000" cy="762000"/>
          </a:xfrm>
          <a:prstGeom prst="rect">
            <a:avLst/>
          </a:prstGeom>
          <a:solidFill>
            <a:srgbClr val="FFFF00"/>
          </a:solidFill>
          <a:ln>
            <a:noFill/>
          </a:ln>
          <a:extLst/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4400" dirty="0" smtClean="0">
                <a:solidFill>
                  <a:srgbClr val="0000CC"/>
                </a:solidFill>
                <a:latin typeface="Times New Roman" pitchFamily="18" charset="0"/>
              </a:rPr>
              <a:t>Củng cố:</a:t>
            </a:r>
            <a:endParaRPr lang="en-US" sz="4400" dirty="0">
              <a:solidFill>
                <a:srgbClr val="0000CC"/>
              </a:solidFill>
              <a:latin typeface="Times New Roman" pitchFamily="18" charset="0"/>
            </a:endParaRPr>
          </a:p>
        </p:txBody>
      </p:sp>
      <p:sp>
        <p:nvSpPr>
          <p:cNvPr id="4" name="Rectangle 26"/>
          <p:cNvSpPr>
            <a:spLocks noChangeArrowheads="1"/>
          </p:cNvSpPr>
          <p:nvPr/>
        </p:nvSpPr>
        <p:spPr bwMode="auto">
          <a:xfrm>
            <a:off x="0" y="1085671"/>
            <a:ext cx="9155482" cy="1200329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Câu 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1:Để mở cửa sổ soạn thảo thủ tục, ta dùng câu lệnh:</a:t>
            </a:r>
            <a:endParaRPr lang="en-US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Content Placeholder 1"/>
          <p:cNvSpPr txBox="1">
            <a:spLocks/>
          </p:cNvSpPr>
          <p:nvPr/>
        </p:nvSpPr>
        <p:spPr>
          <a:xfrm>
            <a:off x="457200" y="2514600"/>
            <a:ext cx="8229600" cy="533400"/>
          </a:xfrm>
          <a:prstGeom prst="rect">
            <a:avLst/>
          </a:prstGeom>
        </p:spPr>
        <p:txBody>
          <a:bodyPr vert="horz">
            <a:noAutofit/>
          </a:bodyPr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74320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"/>
              <a:buChar char=""/>
              <a:defRPr kumimoji="0"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75000"/>
              <a:buFont typeface="Wingdings 2"/>
              <a:buChar char="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SzPct val="70000"/>
              <a:buFont typeface="Wingdings"/>
              <a:buChar char=""/>
              <a:defRPr kumimoji="0"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ct val="20000"/>
              </a:spcBef>
              <a:buClr>
                <a:schemeClr val="accent5"/>
              </a:buClr>
              <a:buFontTx/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90000"/>
              <a:buChar char="•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rtl="0" eaLnBrk="1" latinLnBrk="0" hangingPunct="1">
              <a:spcBef>
                <a:spcPct val="20000"/>
              </a:spcBef>
              <a:buClr>
                <a:schemeClr val="accent4">
                  <a:shade val="75000"/>
                </a:schemeClr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377440" indent="-182880" algn="l" rtl="0" eaLnBrk="1" latinLnBrk="0" hangingPunct="1">
              <a:spcBef>
                <a:spcPct val="20000"/>
              </a:spcBef>
              <a:buClr>
                <a:schemeClr val="accent2">
                  <a:shade val="75000"/>
                </a:schemeClr>
              </a:buClr>
              <a:buSzPct val="90000"/>
              <a:buChar char="•"/>
              <a:defRPr kumimoji="0" sz="1400" kern="1200" cap="all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 smtClean="0">
                <a:solidFill>
                  <a:srgbClr val="3515AB"/>
                </a:solidFill>
                <a:latin typeface="Times New Roman" pitchFamily="18" charset="0"/>
                <a:cs typeface="Times New Roman" pitchFamily="18" charset="0"/>
              </a:rPr>
              <a:t>A. Edit “&lt;Tên thủ tục&gt;”</a:t>
            </a:r>
            <a:endParaRPr lang="en-US" sz="3600" dirty="0">
              <a:solidFill>
                <a:srgbClr val="3515AB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Content Placeholder 1"/>
          <p:cNvSpPr txBox="1">
            <a:spLocks/>
          </p:cNvSpPr>
          <p:nvPr/>
        </p:nvSpPr>
        <p:spPr>
          <a:xfrm>
            <a:off x="468682" y="3352800"/>
            <a:ext cx="8229600" cy="533400"/>
          </a:xfrm>
          <a:prstGeom prst="rect">
            <a:avLst/>
          </a:prstGeom>
        </p:spPr>
        <p:txBody>
          <a:bodyPr vert="horz">
            <a:noAutofit/>
          </a:bodyPr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74320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"/>
              <a:buChar char=""/>
              <a:defRPr kumimoji="0"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75000"/>
              <a:buFont typeface="Wingdings 2"/>
              <a:buChar char="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SzPct val="70000"/>
              <a:buFont typeface="Wingdings"/>
              <a:buChar char=""/>
              <a:defRPr kumimoji="0"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ct val="20000"/>
              </a:spcBef>
              <a:buClr>
                <a:schemeClr val="accent5"/>
              </a:buClr>
              <a:buFontTx/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90000"/>
              <a:buChar char="•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rtl="0" eaLnBrk="1" latinLnBrk="0" hangingPunct="1">
              <a:spcBef>
                <a:spcPct val="20000"/>
              </a:spcBef>
              <a:buClr>
                <a:schemeClr val="accent4">
                  <a:shade val="75000"/>
                </a:schemeClr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377440" indent="-182880" algn="l" rtl="0" eaLnBrk="1" latinLnBrk="0" hangingPunct="1">
              <a:spcBef>
                <a:spcPct val="20000"/>
              </a:spcBef>
              <a:buClr>
                <a:schemeClr val="accent2">
                  <a:shade val="75000"/>
                </a:schemeClr>
              </a:buClr>
              <a:buSzPct val="90000"/>
              <a:buChar char="•"/>
              <a:defRPr kumimoji="0" sz="1400" kern="1200" cap="all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 smtClean="0">
                <a:solidFill>
                  <a:srgbClr val="3515AB"/>
                </a:solidFill>
                <a:latin typeface="Times New Roman" pitchFamily="18" charset="0"/>
                <a:cs typeface="Times New Roman" pitchFamily="18" charset="0"/>
              </a:rPr>
              <a:t>B. Exit “&lt;Tên thủ tục&gt;</a:t>
            </a:r>
            <a:endParaRPr lang="en-US" sz="3600" dirty="0">
              <a:solidFill>
                <a:srgbClr val="3515AB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Content Placeholder 1"/>
          <p:cNvSpPr txBox="1">
            <a:spLocks/>
          </p:cNvSpPr>
          <p:nvPr/>
        </p:nvSpPr>
        <p:spPr>
          <a:xfrm>
            <a:off x="468682" y="4267200"/>
            <a:ext cx="8229600" cy="533400"/>
          </a:xfrm>
          <a:prstGeom prst="rect">
            <a:avLst/>
          </a:prstGeom>
        </p:spPr>
        <p:txBody>
          <a:bodyPr vert="horz">
            <a:noAutofit/>
          </a:bodyPr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74320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"/>
              <a:buChar char=""/>
              <a:defRPr kumimoji="0"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75000"/>
              <a:buFont typeface="Wingdings 2"/>
              <a:buChar char="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SzPct val="70000"/>
              <a:buFont typeface="Wingdings"/>
              <a:buChar char=""/>
              <a:defRPr kumimoji="0"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ct val="20000"/>
              </a:spcBef>
              <a:buClr>
                <a:schemeClr val="accent5"/>
              </a:buClr>
              <a:buFontTx/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90000"/>
              <a:buChar char="•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rtl="0" eaLnBrk="1" latinLnBrk="0" hangingPunct="1">
              <a:spcBef>
                <a:spcPct val="20000"/>
              </a:spcBef>
              <a:buClr>
                <a:schemeClr val="accent4">
                  <a:shade val="75000"/>
                </a:schemeClr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377440" indent="-182880" algn="l" rtl="0" eaLnBrk="1" latinLnBrk="0" hangingPunct="1">
              <a:spcBef>
                <a:spcPct val="20000"/>
              </a:spcBef>
              <a:buClr>
                <a:schemeClr val="accent2">
                  <a:shade val="75000"/>
                </a:schemeClr>
              </a:buClr>
              <a:buSzPct val="90000"/>
              <a:buChar char="•"/>
              <a:defRPr kumimoji="0" sz="1400" kern="1200" cap="all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>
                <a:solidFill>
                  <a:srgbClr val="3515AB"/>
                </a:solidFill>
                <a:latin typeface="Times New Roman" pitchFamily="18" charset="0"/>
                <a:cs typeface="Times New Roman" pitchFamily="18" charset="0"/>
              </a:rPr>
              <a:t>C. </a:t>
            </a:r>
            <a:r>
              <a:rPr lang="en-US" sz="3600" dirty="0" smtClean="0">
                <a:solidFill>
                  <a:srgbClr val="3515AB"/>
                </a:solidFill>
                <a:latin typeface="Times New Roman" pitchFamily="18" charset="0"/>
                <a:cs typeface="Times New Roman" pitchFamily="18" charset="0"/>
              </a:rPr>
              <a:t>Edit </a:t>
            </a:r>
            <a:r>
              <a:rPr lang="en-US" sz="3600" dirty="0">
                <a:solidFill>
                  <a:srgbClr val="3515AB"/>
                </a:solidFill>
                <a:latin typeface="Times New Roman" pitchFamily="18" charset="0"/>
                <a:cs typeface="Times New Roman" pitchFamily="18" charset="0"/>
              </a:rPr>
              <a:t>“&lt;Tên thủ tục&gt;</a:t>
            </a:r>
          </a:p>
        </p:txBody>
      </p:sp>
      <p:sp>
        <p:nvSpPr>
          <p:cNvPr id="8" name="Content Placeholder 1"/>
          <p:cNvSpPr txBox="1">
            <a:spLocks/>
          </p:cNvSpPr>
          <p:nvPr/>
        </p:nvSpPr>
        <p:spPr>
          <a:xfrm>
            <a:off x="468682" y="5181600"/>
            <a:ext cx="8229600" cy="533400"/>
          </a:xfrm>
          <a:prstGeom prst="rect">
            <a:avLst/>
          </a:prstGeom>
        </p:spPr>
        <p:txBody>
          <a:bodyPr vert="horz">
            <a:noAutofit/>
          </a:bodyPr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74320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"/>
              <a:buChar char=""/>
              <a:defRPr kumimoji="0"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75000"/>
              <a:buFont typeface="Wingdings 2"/>
              <a:buChar char="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SzPct val="70000"/>
              <a:buFont typeface="Wingdings"/>
              <a:buChar char=""/>
              <a:defRPr kumimoji="0"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ct val="20000"/>
              </a:spcBef>
              <a:buClr>
                <a:schemeClr val="accent5"/>
              </a:buClr>
              <a:buFontTx/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90000"/>
              <a:buChar char="•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rtl="0" eaLnBrk="1" latinLnBrk="0" hangingPunct="1">
              <a:spcBef>
                <a:spcPct val="20000"/>
              </a:spcBef>
              <a:buClr>
                <a:schemeClr val="accent4">
                  <a:shade val="75000"/>
                </a:schemeClr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377440" indent="-182880" algn="l" rtl="0" eaLnBrk="1" latinLnBrk="0" hangingPunct="1">
              <a:spcBef>
                <a:spcPct val="20000"/>
              </a:spcBef>
              <a:buClr>
                <a:schemeClr val="accent2">
                  <a:shade val="75000"/>
                </a:schemeClr>
              </a:buClr>
              <a:buSzPct val="90000"/>
              <a:buChar char="•"/>
              <a:defRPr kumimoji="0" sz="1400" kern="1200" cap="all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 smtClean="0">
                <a:solidFill>
                  <a:srgbClr val="3515AB"/>
                </a:solidFill>
                <a:latin typeface="Times New Roman" pitchFamily="18" charset="0"/>
                <a:cs typeface="Times New Roman" pitchFamily="18" charset="0"/>
              </a:rPr>
              <a:t>D. Save </a:t>
            </a:r>
            <a:r>
              <a:rPr lang="en-US" sz="3600" dirty="0">
                <a:solidFill>
                  <a:srgbClr val="3515AB"/>
                </a:solidFill>
                <a:latin typeface="Times New Roman" pitchFamily="18" charset="0"/>
                <a:cs typeface="Times New Roman" pitchFamily="18" charset="0"/>
              </a:rPr>
              <a:t>“&lt;Tên thủ tục&gt;</a:t>
            </a:r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2FDFAE-DDA1-4748-9C85-76C91A92A92F}" type="slidenum">
              <a:rPr lang="en-US" smtClean="0"/>
              <a:pPr/>
              <a:t>16</a:t>
            </a:fld>
            <a:endParaRPr lang="en-US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20072" y="2534724"/>
            <a:ext cx="870978" cy="597793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20072" y="3389300"/>
            <a:ext cx="870978" cy="597793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20072" y="5149403"/>
            <a:ext cx="870978" cy="597793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19872" y="4168663"/>
            <a:ext cx="730473" cy="7304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65257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3"/>
          <p:cNvSpPr txBox="1">
            <a:spLocks noChangeArrowheads="1"/>
          </p:cNvSpPr>
          <p:nvPr/>
        </p:nvSpPr>
        <p:spPr bwMode="auto">
          <a:xfrm>
            <a:off x="11482" y="338137"/>
            <a:ext cx="9144000" cy="762000"/>
          </a:xfrm>
          <a:prstGeom prst="rect">
            <a:avLst/>
          </a:prstGeom>
          <a:solidFill>
            <a:srgbClr val="FFFF00"/>
          </a:solidFill>
          <a:ln>
            <a:noFill/>
          </a:ln>
          <a:extLst/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4400" dirty="0" smtClean="0">
                <a:solidFill>
                  <a:srgbClr val="0000CC"/>
                </a:solidFill>
                <a:latin typeface="Times New Roman" pitchFamily="18" charset="0"/>
              </a:rPr>
              <a:t>Củng cố:</a:t>
            </a:r>
            <a:endParaRPr lang="en-US" sz="4400" dirty="0">
              <a:solidFill>
                <a:srgbClr val="0000CC"/>
              </a:solidFill>
              <a:latin typeface="Times New Roman" pitchFamily="18" charset="0"/>
            </a:endParaRPr>
          </a:p>
        </p:txBody>
      </p:sp>
      <p:sp>
        <p:nvSpPr>
          <p:cNvPr id="4" name="Rectangle 26"/>
          <p:cNvSpPr>
            <a:spLocks noChangeArrowheads="1"/>
          </p:cNvSpPr>
          <p:nvPr/>
        </p:nvSpPr>
        <p:spPr bwMode="auto">
          <a:xfrm>
            <a:off x="0" y="1265872"/>
            <a:ext cx="9155482" cy="1200329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Câu 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2: Điền từ 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tên thủ tục, thân thủ tục, end 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vào chỗ chấm sao cho đúng:</a:t>
            </a:r>
            <a:endParaRPr lang="en-US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924800" y="6381328"/>
            <a:ext cx="762000" cy="365125"/>
          </a:xfrm>
        </p:spPr>
        <p:txBody>
          <a:bodyPr/>
          <a:lstStyle/>
          <a:p>
            <a:fld id="{082FDFAE-DDA1-4748-9C85-76C91A92A92F}" type="slidenum">
              <a:rPr lang="en-US" smtClean="0"/>
              <a:pPr/>
              <a:t>17</a:t>
            </a:fld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36916970"/>
              </p:ext>
            </p:extLst>
          </p:nvPr>
        </p:nvGraphicFramePr>
        <p:xfrm>
          <a:off x="1043608" y="3520901"/>
          <a:ext cx="7776864" cy="28209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536504"/>
                <a:gridCol w="3240360"/>
              </a:tblGrid>
              <a:tr h="816090">
                <a:tc>
                  <a:txBody>
                    <a:bodyPr/>
                    <a:lstStyle/>
                    <a:p>
                      <a:r>
                        <a:rPr lang="en-US" sz="3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To &lt;...........................&gt;</a:t>
                      </a:r>
                      <a:endParaRPr lang="vi-VN" sz="3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Đầu</a:t>
                      </a:r>
                      <a:r>
                        <a:rPr lang="en-US" sz="36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thủ tục</a:t>
                      </a:r>
                      <a:endParaRPr lang="vi-VN" sz="3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816090">
                <a:tc>
                  <a:txBody>
                    <a:bodyPr/>
                    <a:lstStyle/>
                    <a:p>
                      <a:r>
                        <a:rPr lang="en-US" sz="3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&lt;Các</a:t>
                      </a:r>
                      <a:r>
                        <a:rPr lang="en-US" sz="36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câu lệnh trong thân thủ tục&gt;</a:t>
                      </a:r>
                      <a:endParaRPr lang="vi-VN" sz="3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.......................</a:t>
                      </a:r>
                      <a:endParaRPr lang="vi-VN" sz="3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816090">
                <a:tc>
                  <a:txBody>
                    <a:bodyPr/>
                    <a:lstStyle/>
                    <a:p>
                      <a:r>
                        <a:rPr lang="en-US" sz="3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......................................</a:t>
                      </a:r>
                      <a:endParaRPr lang="vi-VN" sz="3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Kết</a:t>
                      </a:r>
                      <a:r>
                        <a:rPr lang="en-US" sz="36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thúc thủ tục</a:t>
                      </a:r>
                      <a:endParaRPr lang="vi-VN" sz="3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2195736" y="3448893"/>
            <a:ext cx="228780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Tên thủ tục</a:t>
            </a:r>
            <a:endParaRPr lang="vi-VN" sz="36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796136" y="4240981"/>
            <a:ext cx="251863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Thân thủ tục</a:t>
            </a:r>
            <a:endParaRPr lang="vi-VN" sz="36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115616" y="5466858"/>
            <a:ext cx="92845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End</a:t>
            </a:r>
            <a:endParaRPr lang="vi-VN" sz="36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Left Brace 6"/>
          <p:cNvSpPr/>
          <p:nvPr/>
        </p:nvSpPr>
        <p:spPr>
          <a:xfrm>
            <a:off x="755576" y="3448893"/>
            <a:ext cx="216024" cy="2952328"/>
          </a:xfrm>
          <a:prstGeom prst="leftBrac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8" name="TextBox 7"/>
          <p:cNvSpPr txBox="1"/>
          <p:nvPr/>
        </p:nvSpPr>
        <p:spPr>
          <a:xfrm>
            <a:off x="-108520" y="4457005"/>
            <a:ext cx="1072730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>
                <a:solidFill>
                  <a:srgbClr val="320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3 </a:t>
            </a:r>
          </a:p>
          <a:p>
            <a:r>
              <a:rPr lang="en-US" sz="3200" b="1" dirty="0">
                <a:solidFill>
                  <a:srgbClr val="320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sz="3200" b="1" dirty="0" smtClean="0">
                <a:solidFill>
                  <a:srgbClr val="320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hần</a:t>
            </a:r>
            <a:endParaRPr lang="vi-VN" sz="3200" b="1" dirty="0">
              <a:solidFill>
                <a:srgbClr val="320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241587" y="2628201"/>
            <a:ext cx="477406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>
                <a:solidFill>
                  <a:srgbClr val="320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 thủ tục gồm ba phần:</a:t>
            </a:r>
            <a:endParaRPr lang="vi-VN" sz="3200" b="1" dirty="0">
              <a:solidFill>
                <a:srgbClr val="320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250441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12" grpId="0"/>
      <p:bldP spid="15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Text Box 3"/>
          <p:cNvSpPr txBox="1">
            <a:spLocks noChangeArrowheads="1"/>
          </p:cNvSpPr>
          <p:nvPr/>
        </p:nvSpPr>
        <p:spPr bwMode="auto">
          <a:xfrm>
            <a:off x="0" y="457200"/>
            <a:ext cx="9144000" cy="762000"/>
          </a:xfrm>
          <a:prstGeom prst="rect">
            <a:avLst/>
          </a:prstGeom>
          <a:solidFill>
            <a:srgbClr val="FFFF00"/>
          </a:solidFill>
          <a:ln>
            <a:noFill/>
          </a:ln>
          <a:extLst/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4400" smtClean="0">
                <a:solidFill>
                  <a:srgbClr val="0000CC"/>
                </a:solidFill>
                <a:latin typeface="Times New Roman" pitchFamily="18" charset="0"/>
              </a:rPr>
              <a:t>DẶN DÒ</a:t>
            </a:r>
            <a:endParaRPr lang="en-US" sz="4400">
              <a:solidFill>
                <a:srgbClr val="0000CC"/>
              </a:solidFill>
              <a:latin typeface="Times New Roman" pitchFamily="18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F745-7D3F-47F4-83A3-874385CFAA69}" type="slidenum">
              <a:rPr lang="en-US" smtClean="0"/>
              <a:pPr/>
              <a:t>18</a:t>
            </a:fld>
            <a:endParaRPr lang="en-US"/>
          </a:p>
        </p:txBody>
      </p:sp>
      <p:sp>
        <p:nvSpPr>
          <p:cNvPr id="6" name="TextBox 18"/>
          <p:cNvSpPr txBox="1">
            <a:spLocks noChangeArrowheads="1"/>
          </p:cNvSpPr>
          <p:nvPr/>
        </p:nvSpPr>
        <p:spPr bwMode="auto">
          <a:xfrm>
            <a:off x="152400" y="1564754"/>
            <a:ext cx="8740775" cy="41549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571500" indent="-571500"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 typeface="Wingdings" pitchFamily="2" charset="2"/>
              <a:buChar char="Ø"/>
            </a:pPr>
            <a:r>
              <a:rPr lang="en-US" altLang="vi-VN" sz="4400" smtClean="0">
                <a:latin typeface="Times New Roman" pitchFamily="18" charset="0"/>
                <a:cs typeface="Times New Roman" pitchFamily="18" charset="0"/>
              </a:rPr>
              <a:t>Nhận xét tiết học</a:t>
            </a:r>
          </a:p>
          <a:p>
            <a:pPr eaLnBrk="1" hangingPunct="1">
              <a:spcBef>
                <a:spcPct val="0"/>
              </a:spcBef>
              <a:buFont typeface="Wingdings" pitchFamily="2" charset="2"/>
              <a:buChar char="Ø"/>
            </a:pPr>
            <a:r>
              <a:rPr lang="en-US" altLang="vi-VN" sz="4400" smtClean="0">
                <a:latin typeface="Times New Roman" pitchFamily="18" charset="0"/>
                <a:cs typeface="Times New Roman" pitchFamily="18" charset="0"/>
              </a:rPr>
              <a:t>Về </a:t>
            </a:r>
            <a:r>
              <a:rPr lang="en-US" altLang="vi-VN" sz="4400" dirty="0">
                <a:latin typeface="Times New Roman" pitchFamily="18" charset="0"/>
                <a:cs typeface="Times New Roman" pitchFamily="18" charset="0"/>
              </a:rPr>
              <a:t>nhà em xem lại nội dung bài học</a:t>
            </a:r>
          </a:p>
          <a:p>
            <a:pPr eaLnBrk="1" hangingPunct="1">
              <a:spcBef>
                <a:spcPct val="0"/>
              </a:spcBef>
              <a:buFont typeface="Wingdings" pitchFamily="2" charset="2"/>
              <a:buChar char="Ø"/>
            </a:pPr>
            <a:r>
              <a:rPr lang="en-US" altLang="vi-VN" sz="4400" smtClean="0">
                <a:latin typeface="Times New Roman" pitchFamily="18" charset="0"/>
                <a:cs typeface="Times New Roman" pitchFamily="18" charset="0"/>
              </a:rPr>
              <a:t>Xem </a:t>
            </a:r>
            <a:r>
              <a:rPr lang="en-US" altLang="vi-VN" sz="4400" dirty="0" smtClean="0">
                <a:latin typeface="Times New Roman" pitchFamily="18" charset="0"/>
                <a:cs typeface="Times New Roman" pitchFamily="18" charset="0"/>
              </a:rPr>
              <a:t>và thực hiện nội </a:t>
            </a:r>
            <a:r>
              <a:rPr lang="en-US" altLang="vi-VN" sz="4400" dirty="0">
                <a:latin typeface="Times New Roman" pitchFamily="18" charset="0"/>
                <a:cs typeface="Times New Roman" pitchFamily="18" charset="0"/>
              </a:rPr>
              <a:t>dung hoạt động thực hành, hoạt động ứng dụng, mở rộng. </a:t>
            </a:r>
          </a:p>
        </p:txBody>
      </p:sp>
      <p:pic>
        <p:nvPicPr>
          <p:cNvPr id="7" name="Picture 12" descr="FLOWERS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76016" y="5666184"/>
            <a:ext cx="1382713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13" descr="FLOWERS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23816" y="5666184"/>
            <a:ext cx="1382713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12" descr="FLOWERS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8991" y="5639197"/>
            <a:ext cx="1382713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13" descr="FLOWERS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6791" y="5639197"/>
            <a:ext cx="1382713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12" descr="FLOWERS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77991" y="5666184"/>
            <a:ext cx="1382713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Picture 13" descr="FLOWERS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25791" y="5666184"/>
            <a:ext cx="1382713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16257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11" descr="balonnen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7999" y="-304800"/>
            <a:ext cx="2941638" cy="414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3"/>
          <p:cNvSpPr/>
          <p:nvPr/>
        </p:nvSpPr>
        <p:spPr>
          <a:xfrm>
            <a:off x="1745745" y="3505200"/>
            <a:ext cx="5546147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cap="all" spc="0" smtClean="0">
                <a:ln w="0"/>
                <a:solidFill>
                  <a:srgbClr val="0070C0"/>
                </a:solidFill>
                <a:effectLst>
                  <a:reflection blurRad="12700" stA="50000" endPos="50000" dist="5000" dir="5400000" sy="-100000" rotWithShape="0"/>
                </a:effectLst>
              </a:rPr>
              <a:t>KÍNH CHÀO QUÝ THẦY CÔ</a:t>
            </a:r>
            <a:endParaRPr lang="en-US" sz="5400" b="1" cap="all" spc="0">
              <a:ln w="0"/>
              <a:solidFill>
                <a:srgbClr val="0070C0"/>
              </a:soli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pic>
        <p:nvPicPr>
          <p:cNvPr id="5" name="Picture 6" descr="POINSET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50000" y="4187016"/>
            <a:ext cx="2819400" cy="2651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5" descr="POINSET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514600" cy="2505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12" descr="31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21600" y="-38100"/>
            <a:ext cx="14478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12" descr="31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230942" y="5448712"/>
            <a:ext cx="14478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F2358-0FDF-4AB0-B45F-82FF94FDAC23}" type="slidenum">
              <a:rPr lang="en-US" smtClean="0"/>
              <a:pPr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91964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repeatCount="5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6" dur="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" dur="4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" dur="4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" dur="4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0" dur="4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6"/>
          <p:cNvSpPr>
            <a:spLocks noChangeArrowheads="1"/>
          </p:cNvSpPr>
          <p:nvPr/>
        </p:nvSpPr>
        <p:spPr bwMode="auto">
          <a:xfrm>
            <a:off x="152400" y="2049815"/>
            <a:ext cx="8534400" cy="64633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36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Dùng lệnh Repeat để vẽ hình tam giác sau:</a:t>
            </a:r>
            <a:endParaRPr lang="en-US" sz="36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11482" y="338137"/>
            <a:ext cx="9144000" cy="646331"/>
          </a:xfrm>
          <a:prstGeom prst="rect">
            <a:avLst/>
          </a:prstGeom>
          <a:solidFill>
            <a:srgbClr val="FFFF00"/>
          </a:solidFill>
          <a:ln>
            <a:noFill/>
          </a:ln>
          <a:extLst/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600" b="1" dirty="0" smtClean="0">
                <a:solidFill>
                  <a:srgbClr val="0000CC"/>
                </a:solidFill>
                <a:latin typeface="Times New Roman" pitchFamily="18" charset="0"/>
              </a:rPr>
              <a:t>ÔN BÀI </a:t>
            </a:r>
            <a:r>
              <a:rPr lang="en-US" sz="3600" b="1" dirty="0" smtClean="0">
                <a:solidFill>
                  <a:srgbClr val="0000CC"/>
                </a:solidFill>
                <a:latin typeface="Times New Roman" pitchFamily="18" charset="0"/>
              </a:rPr>
              <a:t>CŨ:</a:t>
            </a:r>
            <a:endParaRPr lang="en-US" sz="3600" b="1" dirty="0">
              <a:solidFill>
                <a:srgbClr val="0000CC"/>
              </a:solidFill>
              <a:latin typeface="Times New Roman" pitchFamily="18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F2358-0FDF-4AB0-B45F-82FF94FDAC23}" type="slidenum">
              <a:rPr lang="en-US" smtClean="0"/>
              <a:pPr/>
              <a:t>2</a:t>
            </a:fld>
            <a:endParaRPr lang="en-US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72606" y="3359890"/>
            <a:ext cx="2946994" cy="2448272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4067944" y="4260860"/>
            <a:ext cx="451918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sz="3600" dirty="0" smtClean="0">
                <a:solidFill>
                  <a:srgbClr val="FF0000"/>
                </a:solidFill>
              </a:rPr>
              <a:t>Repeat </a:t>
            </a:r>
            <a:r>
              <a:rPr lang="vi-VN" sz="3600" dirty="0">
                <a:solidFill>
                  <a:srgbClr val="FF0000"/>
                </a:solidFill>
              </a:rPr>
              <a:t>3[fd 100 rt 120]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619672" y="5714092"/>
            <a:ext cx="221567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sz="2800" dirty="0" smtClean="0"/>
              <a:t>Hình tam giác</a:t>
            </a:r>
            <a:endParaRPr lang="vi-VN" sz="2800" dirty="0"/>
          </a:p>
        </p:txBody>
      </p:sp>
      <p:sp>
        <p:nvSpPr>
          <p:cNvPr id="7" name="TextBox 6"/>
          <p:cNvSpPr txBox="1"/>
          <p:nvPr/>
        </p:nvSpPr>
        <p:spPr>
          <a:xfrm>
            <a:off x="1942301" y="4399359"/>
            <a:ext cx="5068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100</a:t>
            </a:r>
            <a:endParaRPr lang="vi-VN" dirty="0"/>
          </a:p>
        </p:txBody>
      </p:sp>
      <p:sp>
        <p:nvSpPr>
          <p:cNvPr id="11" name="TextBox 10"/>
          <p:cNvSpPr txBox="1"/>
          <p:nvPr/>
        </p:nvSpPr>
        <p:spPr>
          <a:xfrm>
            <a:off x="3059832" y="3645024"/>
            <a:ext cx="5068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100</a:t>
            </a:r>
            <a:endParaRPr lang="vi-VN" dirty="0"/>
          </a:p>
        </p:txBody>
      </p:sp>
      <p:sp>
        <p:nvSpPr>
          <p:cNvPr id="12" name="TextBox 11"/>
          <p:cNvSpPr txBox="1"/>
          <p:nvPr/>
        </p:nvSpPr>
        <p:spPr>
          <a:xfrm>
            <a:off x="3059832" y="4941168"/>
            <a:ext cx="5068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100</a:t>
            </a:r>
            <a:endParaRPr lang="vi-VN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F2358-0FDF-4AB0-B45F-82FF94FDAC23}" type="slidenum">
              <a:rPr lang="en-US" smtClean="0"/>
              <a:pPr/>
              <a:t>3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75856" y="980728"/>
            <a:ext cx="3553728" cy="2952328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179512" y="4116844"/>
            <a:ext cx="5001690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sz="4000" dirty="0" smtClean="0">
                <a:solidFill>
                  <a:srgbClr val="3200C0"/>
                </a:solidFill>
              </a:rPr>
              <a:t>Repeat </a:t>
            </a:r>
            <a:r>
              <a:rPr lang="vi-VN" sz="4000" dirty="0">
                <a:solidFill>
                  <a:srgbClr val="3200C0"/>
                </a:solidFill>
              </a:rPr>
              <a:t>3[fd 100 rt 120]</a:t>
            </a:r>
          </a:p>
        </p:txBody>
      </p:sp>
      <p:sp>
        <p:nvSpPr>
          <p:cNvPr id="10" name="Rectangle 9"/>
          <p:cNvSpPr/>
          <p:nvPr/>
        </p:nvSpPr>
        <p:spPr>
          <a:xfrm>
            <a:off x="6508097" y="4149080"/>
            <a:ext cx="1942583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sz="4000" dirty="0" smtClean="0">
                <a:solidFill>
                  <a:srgbClr val="3200C0"/>
                </a:solidFill>
              </a:rPr>
              <a:t>Tamgiac</a:t>
            </a:r>
            <a:endParaRPr lang="vi-VN" sz="4000" dirty="0">
              <a:solidFill>
                <a:srgbClr val="3200C0"/>
              </a:solidFill>
            </a:endParaRPr>
          </a:p>
        </p:txBody>
      </p:sp>
      <p:cxnSp>
        <p:nvCxnSpPr>
          <p:cNvPr id="5" name="Straight Arrow Connector 4"/>
          <p:cNvCxnSpPr/>
          <p:nvPr/>
        </p:nvCxnSpPr>
        <p:spPr>
          <a:xfrm flipH="1">
            <a:off x="2680358" y="2456892"/>
            <a:ext cx="1747626" cy="165995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>
            <a:stCxn id="10" idx="0"/>
          </p:cNvCxnSpPr>
          <p:nvPr/>
        </p:nvCxnSpPr>
        <p:spPr>
          <a:xfrm flipH="1" flipV="1">
            <a:off x="5868144" y="2708920"/>
            <a:ext cx="1611245" cy="144016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pic>
        <p:nvPicPr>
          <p:cNvPr id="18" name="Picture 1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73766" y="2564904"/>
            <a:ext cx="994578" cy="101237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13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1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475813" y="1217020"/>
            <a:ext cx="6624736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 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3: THỦ TỤC TRONG LOGO</a:t>
            </a:r>
            <a:endParaRPr lang="en-US" sz="4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5" name="Group 73"/>
          <p:cNvGrpSpPr>
            <a:grpSpLocks/>
          </p:cNvGrpSpPr>
          <p:nvPr/>
        </p:nvGrpSpPr>
        <p:grpSpPr bwMode="auto">
          <a:xfrm>
            <a:off x="81706" y="3178923"/>
            <a:ext cx="3637063" cy="792088"/>
            <a:chOff x="629" y="108"/>
            <a:chExt cx="4752" cy="505"/>
          </a:xfrm>
          <a:solidFill>
            <a:schemeClr val="bg1"/>
          </a:solidFill>
        </p:grpSpPr>
        <p:sp>
          <p:nvSpPr>
            <p:cNvPr id="6" name="AutoShape 23" descr="White marble"/>
            <p:cNvSpPr>
              <a:spLocks noChangeArrowheads="1"/>
            </p:cNvSpPr>
            <p:nvPr/>
          </p:nvSpPr>
          <p:spPr bwMode="gray">
            <a:xfrm>
              <a:off x="629" y="108"/>
              <a:ext cx="4752" cy="505"/>
            </a:xfrm>
            <a:prstGeom prst="roundRect">
              <a:avLst>
                <a:gd name="adj" fmla="val 50000"/>
              </a:avLst>
            </a:prstGeom>
            <a:grpFill/>
            <a:ln w="38100" algn="ctr">
              <a:solidFill>
                <a:srgbClr val="CC3300"/>
              </a:solidFill>
              <a:round/>
              <a:headEnd/>
              <a:tailEnd/>
            </a:ln>
          </p:spPr>
          <p:txBody>
            <a:bodyPr vert="eaVert" wrap="none" anchor="ctr"/>
            <a:lstStyle/>
            <a:p>
              <a:pPr algn="r" rtl="1" eaLnBrk="1" hangingPunct="1">
                <a:defRPr/>
              </a:pPr>
              <a:endParaRPr lang="en-US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" name="Text Box 26" descr="White marble"/>
            <p:cNvSpPr txBox="1">
              <a:spLocks noChangeArrowheads="1"/>
            </p:cNvSpPr>
            <p:nvPr/>
          </p:nvSpPr>
          <p:spPr bwMode="gray">
            <a:xfrm>
              <a:off x="827" y="164"/>
              <a:ext cx="4371" cy="365"/>
            </a:xfrm>
            <a:prstGeom prst="rect">
              <a:avLst/>
            </a:prstGeom>
            <a:grpFill/>
            <a:ln>
              <a:noFill/>
            </a:ln>
            <a:extLst/>
          </p:spPr>
          <p:txBody>
            <a:bodyPr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defRPr/>
              </a:pPr>
              <a:r>
                <a:rPr lang="en-US" sz="2600" b="1" u="sng" dirty="0">
                  <a:solidFill>
                    <a:srgbClr val="0033CC"/>
                  </a:solidFill>
                </a:rPr>
                <a:t>MỤC TIÊU BÀI HỌC</a:t>
              </a:r>
            </a:p>
          </p:txBody>
        </p:sp>
      </p:grpSp>
      <p:sp>
        <p:nvSpPr>
          <p:cNvPr id="8" name="Flowchart: Terminator 7"/>
          <p:cNvSpPr/>
          <p:nvPr/>
        </p:nvSpPr>
        <p:spPr>
          <a:xfrm>
            <a:off x="1805416" y="4174888"/>
            <a:ext cx="6757988" cy="973138"/>
          </a:xfrm>
          <a:prstGeom prst="flowChartTerminator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eaLnBrk="1" hangingPunct="1">
              <a:defRPr/>
            </a:pPr>
            <a:r>
              <a:rPr lang="en-US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Hiểu được khái niệm, cách </a:t>
            </a:r>
            <a:r>
              <a:rPr lang="en-US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 và cách </a:t>
            </a:r>
            <a:r>
              <a:rPr lang="en-US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lưu lại thủ tục trong Logo.</a:t>
            </a:r>
          </a:p>
        </p:txBody>
      </p:sp>
      <p:sp>
        <p:nvSpPr>
          <p:cNvPr id="9" name="Flowchart: Terminator 8"/>
          <p:cNvSpPr/>
          <p:nvPr/>
        </p:nvSpPr>
        <p:spPr>
          <a:xfrm>
            <a:off x="1905000" y="5693510"/>
            <a:ext cx="6759575" cy="974725"/>
          </a:xfrm>
          <a:prstGeom prst="flowChartTerminator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eaLnBrk="1" hangingPunct="1">
              <a:defRPr/>
            </a:pPr>
            <a:r>
              <a:rPr lang="en-US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Viết, lưu lại và sử dụng được một thủ tục đã lưu trong Logo.</a:t>
            </a:r>
          </a:p>
        </p:txBody>
      </p:sp>
      <p:grpSp>
        <p:nvGrpSpPr>
          <p:cNvPr id="10" name="Group 7"/>
          <p:cNvGrpSpPr>
            <a:grpSpLocks/>
          </p:cNvGrpSpPr>
          <p:nvPr/>
        </p:nvGrpSpPr>
        <p:grpSpPr bwMode="auto">
          <a:xfrm>
            <a:off x="346075" y="4420983"/>
            <a:ext cx="1554163" cy="2094852"/>
            <a:chOff x="350838" y="1876799"/>
            <a:chExt cx="1554162" cy="2746001"/>
          </a:xfrm>
        </p:grpSpPr>
        <p:grpSp>
          <p:nvGrpSpPr>
            <p:cNvPr id="11" name="Group 7"/>
            <p:cNvGrpSpPr>
              <a:grpSpLocks/>
            </p:cNvGrpSpPr>
            <p:nvPr/>
          </p:nvGrpSpPr>
          <p:grpSpPr bwMode="auto">
            <a:xfrm>
              <a:off x="914400" y="2133600"/>
              <a:ext cx="914400" cy="152400"/>
              <a:chOff x="0" y="1896"/>
              <a:chExt cx="5760" cy="120"/>
            </a:xfrm>
          </p:grpSpPr>
          <p:sp>
            <p:nvSpPr>
              <p:cNvPr id="28" name="Rectangle 8"/>
              <p:cNvSpPr>
                <a:spLocks noChangeArrowheads="1"/>
              </p:cNvSpPr>
              <p:nvPr/>
            </p:nvSpPr>
            <p:spPr bwMode="gray">
              <a:xfrm>
                <a:off x="0" y="1896"/>
                <a:ext cx="5760" cy="47"/>
              </a:xfrm>
              <a:prstGeom prst="rect">
                <a:avLst/>
              </a:prstGeom>
              <a:gradFill rotWithShape="1">
                <a:gsLst>
                  <a:gs pos="0">
                    <a:srgbClr val="808080"/>
                  </a:gs>
                  <a:gs pos="100000">
                    <a:srgbClr val="ECECEC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Font typeface="Arial" pitchFamily="34" charset="0"/>
                  <a:buChar char="•"/>
                  <a:defRPr sz="3200"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>
                  <a:spcBef>
                    <a:spcPct val="20000"/>
                  </a:spcBef>
                  <a:buFont typeface="Arial" pitchFamily="34" charset="0"/>
                  <a:buChar char="–"/>
                  <a:defRPr sz="2800"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>
                  <a:spcBef>
                    <a:spcPct val="20000"/>
                  </a:spcBef>
                  <a:buFont typeface="Arial" pitchFamily="34" charset="0"/>
                  <a:buChar char="•"/>
                  <a:defRPr sz="2400"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>
                  <a:spcBef>
                    <a:spcPct val="20000"/>
                  </a:spcBef>
                  <a:buFont typeface="Arial" pitchFamily="34" charset="0"/>
                  <a:buChar char="–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>
                  <a:spcBef>
                    <a:spcPct val="20000"/>
                  </a:spcBef>
                  <a:buFont typeface="Arial" pitchFamily="34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itchFamily="34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itchFamily="34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itchFamily="34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itchFamily="34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vi-VN" altLang="vi-VN" sz="1800">
                  <a:latin typeface="Times New Roman" pitchFamily="18" charset="0"/>
                </a:endParaRPr>
              </a:p>
            </p:txBody>
          </p:sp>
          <p:sp>
            <p:nvSpPr>
              <p:cNvPr id="29" name="Rectangle 9"/>
              <p:cNvSpPr>
                <a:spLocks noChangeArrowheads="1"/>
              </p:cNvSpPr>
              <p:nvPr/>
            </p:nvSpPr>
            <p:spPr bwMode="gray">
              <a:xfrm>
                <a:off x="0" y="1942"/>
                <a:ext cx="5760" cy="74"/>
              </a:xfrm>
              <a:prstGeom prst="rect">
                <a:avLst/>
              </a:prstGeom>
              <a:gradFill rotWithShape="1">
                <a:gsLst>
                  <a:gs pos="0">
                    <a:srgbClr val="CFCFCF"/>
                  </a:gs>
                  <a:gs pos="100000">
                    <a:srgbClr val="5F5F5F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Font typeface="Arial" pitchFamily="34" charset="0"/>
                  <a:buChar char="•"/>
                  <a:defRPr sz="3200"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>
                  <a:spcBef>
                    <a:spcPct val="20000"/>
                  </a:spcBef>
                  <a:buFont typeface="Arial" pitchFamily="34" charset="0"/>
                  <a:buChar char="–"/>
                  <a:defRPr sz="2800"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>
                  <a:spcBef>
                    <a:spcPct val="20000"/>
                  </a:spcBef>
                  <a:buFont typeface="Arial" pitchFamily="34" charset="0"/>
                  <a:buChar char="•"/>
                  <a:defRPr sz="2400"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>
                  <a:spcBef>
                    <a:spcPct val="20000"/>
                  </a:spcBef>
                  <a:buFont typeface="Arial" pitchFamily="34" charset="0"/>
                  <a:buChar char="–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>
                  <a:spcBef>
                    <a:spcPct val="20000"/>
                  </a:spcBef>
                  <a:buFont typeface="Arial" pitchFamily="34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itchFamily="34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itchFamily="34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itchFamily="34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itchFamily="34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vi-VN" altLang="vi-VN" sz="1800">
                  <a:latin typeface="Times New Roman" pitchFamily="18" charset="0"/>
                </a:endParaRPr>
              </a:p>
            </p:txBody>
          </p:sp>
        </p:grpSp>
        <p:grpSp>
          <p:nvGrpSpPr>
            <p:cNvPr id="13" name="Group 40"/>
            <p:cNvGrpSpPr>
              <a:grpSpLocks/>
            </p:cNvGrpSpPr>
            <p:nvPr/>
          </p:nvGrpSpPr>
          <p:grpSpPr bwMode="auto">
            <a:xfrm rot="5400000">
              <a:off x="-243681" y="3185319"/>
              <a:ext cx="1858962" cy="304800"/>
              <a:chOff x="0" y="1896"/>
              <a:chExt cx="5760" cy="120"/>
            </a:xfrm>
          </p:grpSpPr>
          <p:sp>
            <p:nvSpPr>
              <p:cNvPr id="26" name="Rectangle 41"/>
              <p:cNvSpPr>
                <a:spLocks noChangeArrowheads="1"/>
              </p:cNvSpPr>
              <p:nvPr/>
            </p:nvSpPr>
            <p:spPr bwMode="gray">
              <a:xfrm>
                <a:off x="0" y="1896"/>
                <a:ext cx="5760" cy="47"/>
              </a:xfrm>
              <a:prstGeom prst="rect">
                <a:avLst/>
              </a:prstGeom>
              <a:gradFill rotWithShape="1">
                <a:gsLst>
                  <a:gs pos="0">
                    <a:srgbClr val="808080"/>
                  </a:gs>
                  <a:gs pos="100000">
                    <a:srgbClr val="ECECEC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10800000" vert="eaVert" wrap="none" anchor="ctr"/>
              <a:lstStyle>
                <a:lvl1pPr>
                  <a:spcBef>
                    <a:spcPct val="20000"/>
                  </a:spcBef>
                  <a:buFont typeface="Arial" pitchFamily="34" charset="0"/>
                  <a:buChar char="•"/>
                  <a:defRPr sz="3200"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>
                  <a:spcBef>
                    <a:spcPct val="20000"/>
                  </a:spcBef>
                  <a:buFont typeface="Arial" pitchFamily="34" charset="0"/>
                  <a:buChar char="–"/>
                  <a:defRPr sz="2800"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>
                  <a:spcBef>
                    <a:spcPct val="20000"/>
                  </a:spcBef>
                  <a:buFont typeface="Arial" pitchFamily="34" charset="0"/>
                  <a:buChar char="•"/>
                  <a:defRPr sz="2400"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>
                  <a:spcBef>
                    <a:spcPct val="20000"/>
                  </a:spcBef>
                  <a:buFont typeface="Arial" pitchFamily="34" charset="0"/>
                  <a:buChar char="–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>
                  <a:spcBef>
                    <a:spcPct val="20000"/>
                  </a:spcBef>
                  <a:buFont typeface="Arial" pitchFamily="34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itchFamily="34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itchFamily="34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itchFamily="34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itchFamily="34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vi-VN" altLang="vi-VN" sz="1800">
                  <a:latin typeface="Times New Roman" pitchFamily="18" charset="0"/>
                </a:endParaRPr>
              </a:p>
            </p:txBody>
          </p:sp>
          <p:sp>
            <p:nvSpPr>
              <p:cNvPr id="27" name="Rectangle 42"/>
              <p:cNvSpPr>
                <a:spLocks noChangeArrowheads="1"/>
              </p:cNvSpPr>
              <p:nvPr/>
            </p:nvSpPr>
            <p:spPr bwMode="gray">
              <a:xfrm>
                <a:off x="0" y="1942"/>
                <a:ext cx="5760" cy="74"/>
              </a:xfrm>
              <a:prstGeom prst="rect">
                <a:avLst/>
              </a:prstGeom>
              <a:gradFill rotWithShape="1">
                <a:gsLst>
                  <a:gs pos="0">
                    <a:srgbClr val="CFCFCF"/>
                  </a:gs>
                  <a:gs pos="100000">
                    <a:srgbClr val="5F5F5F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10800000" vert="eaVert" wrap="none" anchor="ctr"/>
              <a:lstStyle>
                <a:lvl1pPr>
                  <a:spcBef>
                    <a:spcPct val="20000"/>
                  </a:spcBef>
                  <a:buFont typeface="Arial" pitchFamily="34" charset="0"/>
                  <a:buChar char="•"/>
                  <a:defRPr sz="3200"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>
                  <a:spcBef>
                    <a:spcPct val="20000"/>
                  </a:spcBef>
                  <a:buFont typeface="Arial" pitchFamily="34" charset="0"/>
                  <a:buChar char="–"/>
                  <a:defRPr sz="2800"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>
                  <a:spcBef>
                    <a:spcPct val="20000"/>
                  </a:spcBef>
                  <a:buFont typeface="Arial" pitchFamily="34" charset="0"/>
                  <a:buChar char="•"/>
                  <a:defRPr sz="2400"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>
                  <a:spcBef>
                    <a:spcPct val="20000"/>
                  </a:spcBef>
                  <a:buFont typeface="Arial" pitchFamily="34" charset="0"/>
                  <a:buChar char="–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>
                  <a:spcBef>
                    <a:spcPct val="20000"/>
                  </a:spcBef>
                  <a:buFont typeface="Arial" pitchFamily="34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itchFamily="34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itchFamily="34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itchFamily="34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itchFamily="34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vi-VN" altLang="vi-VN" sz="1800">
                  <a:latin typeface="Times New Roman" pitchFamily="18" charset="0"/>
                </a:endParaRPr>
              </a:p>
            </p:txBody>
          </p:sp>
        </p:grpSp>
        <p:grpSp>
          <p:nvGrpSpPr>
            <p:cNvPr id="14" name="Group 14"/>
            <p:cNvGrpSpPr>
              <a:grpSpLocks/>
            </p:cNvGrpSpPr>
            <p:nvPr/>
          </p:nvGrpSpPr>
          <p:grpSpPr bwMode="auto">
            <a:xfrm rot="5400000">
              <a:off x="317343" y="1917435"/>
              <a:ext cx="717865" cy="636587"/>
              <a:chOff x="2078" y="1824"/>
              <a:chExt cx="1783" cy="1615"/>
            </a:xfrm>
          </p:grpSpPr>
          <p:sp>
            <p:nvSpPr>
              <p:cNvPr id="21" name="AutoShape 16"/>
              <p:cNvSpPr>
                <a:spLocks noChangeArrowheads="1"/>
              </p:cNvSpPr>
              <p:nvPr/>
            </p:nvSpPr>
            <p:spPr bwMode="gray">
              <a:xfrm rot="5400000" flipH="1">
                <a:off x="3610" y="2514"/>
                <a:ext cx="309" cy="193"/>
              </a:xfrm>
              <a:prstGeom prst="upArrow">
                <a:avLst>
                  <a:gd name="adj1" fmla="val 51676"/>
                  <a:gd name="adj2" fmla="val 100000"/>
                </a:avLst>
              </a:prstGeom>
              <a:gradFill rotWithShape="1">
                <a:gsLst>
                  <a:gs pos="0">
                    <a:schemeClr val="tx2"/>
                  </a:gs>
                  <a:gs pos="100000">
                    <a:srgbClr val="F1FBFD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10800000" wrap="none" anchor="ctr"/>
              <a:lstStyle>
                <a:lvl1pPr>
                  <a:spcBef>
                    <a:spcPct val="20000"/>
                  </a:spcBef>
                  <a:buFont typeface="Arial" pitchFamily="34" charset="0"/>
                  <a:buChar char="•"/>
                  <a:defRPr sz="3200"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>
                  <a:spcBef>
                    <a:spcPct val="20000"/>
                  </a:spcBef>
                  <a:buFont typeface="Arial" pitchFamily="34" charset="0"/>
                  <a:buChar char="–"/>
                  <a:defRPr sz="2800"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>
                  <a:spcBef>
                    <a:spcPct val="20000"/>
                  </a:spcBef>
                  <a:buFont typeface="Arial" pitchFamily="34" charset="0"/>
                  <a:buChar char="•"/>
                  <a:defRPr sz="2400"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>
                  <a:spcBef>
                    <a:spcPct val="20000"/>
                  </a:spcBef>
                  <a:buFont typeface="Arial" pitchFamily="34" charset="0"/>
                  <a:buChar char="–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>
                  <a:spcBef>
                    <a:spcPct val="20000"/>
                  </a:spcBef>
                  <a:buFont typeface="Arial" pitchFamily="34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itchFamily="34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itchFamily="34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itchFamily="34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itchFamily="34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vi-VN" altLang="vi-VN" sz="1800">
                  <a:latin typeface="Times New Roman" pitchFamily="18" charset="0"/>
                </a:endParaRPr>
              </a:p>
            </p:txBody>
          </p:sp>
          <p:sp>
            <p:nvSpPr>
              <p:cNvPr id="22" name="Oval 18"/>
              <p:cNvSpPr>
                <a:spLocks noChangeArrowheads="1"/>
              </p:cNvSpPr>
              <p:nvPr/>
            </p:nvSpPr>
            <p:spPr bwMode="gray">
              <a:xfrm>
                <a:off x="2078" y="1824"/>
                <a:ext cx="1615" cy="1615"/>
              </a:xfrm>
              <a:prstGeom prst="ellipse">
                <a:avLst/>
              </a:prstGeom>
              <a:gradFill rotWithShape="1">
                <a:gsLst>
                  <a:gs pos="0">
                    <a:srgbClr val="767676"/>
                  </a:gs>
                  <a:gs pos="50000">
                    <a:srgbClr val="FFFFFF"/>
                  </a:gs>
                  <a:gs pos="100000">
                    <a:srgbClr val="767676"/>
                  </a:gs>
                </a:gsLst>
                <a:lin ang="5400000" scaled="1"/>
              </a:gradFill>
              <a:ln w="57150" algn="ctr">
                <a:solidFill>
                  <a:srgbClr val="C0C0C0"/>
                </a:solidFill>
                <a:round/>
                <a:headEnd/>
                <a:tailEnd/>
              </a:ln>
            </p:spPr>
            <p:txBody>
              <a:bodyPr rot="10800000" vert="eaVert" wrap="none" anchor="ctr"/>
              <a:lstStyle>
                <a:lvl1pPr>
                  <a:spcBef>
                    <a:spcPct val="20000"/>
                  </a:spcBef>
                  <a:buFont typeface="Arial" pitchFamily="34" charset="0"/>
                  <a:buChar char="•"/>
                  <a:defRPr sz="3200"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>
                  <a:spcBef>
                    <a:spcPct val="20000"/>
                  </a:spcBef>
                  <a:buFont typeface="Arial" pitchFamily="34" charset="0"/>
                  <a:buChar char="–"/>
                  <a:defRPr sz="2800"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>
                  <a:spcBef>
                    <a:spcPct val="20000"/>
                  </a:spcBef>
                  <a:buFont typeface="Arial" pitchFamily="34" charset="0"/>
                  <a:buChar char="•"/>
                  <a:defRPr sz="2400"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>
                  <a:spcBef>
                    <a:spcPct val="20000"/>
                  </a:spcBef>
                  <a:buFont typeface="Arial" pitchFamily="34" charset="0"/>
                  <a:buChar char="–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>
                  <a:spcBef>
                    <a:spcPct val="20000"/>
                  </a:spcBef>
                  <a:buFont typeface="Arial" pitchFamily="34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itchFamily="34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itchFamily="34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itchFamily="34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itchFamily="34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vi-VN" altLang="vi-VN" sz="1800">
                  <a:latin typeface="Times New Roman" pitchFamily="18" charset="0"/>
                </a:endParaRPr>
              </a:p>
            </p:txBody>
          </p:sp>
          <p:sp>
            <p:nvSpPr>
              <p:cNvPr id="23" name="Oval 19"/>
              <p:cNvSpPr>
                <a:spLocks noChangeArrowheads="1"/>
              </p:cNvSpPr>
              <p:nvPr/>
            </p:nvSpPr>
            <p:spPr bwMode="gray">
              <a:xfrm>
                <a:off x="2170" y="1915"/>
                <a:ext cx="1430" cy="1430"/>
              </a:xfrm>
              <a:prstGeom prst="ellipse">
                <a:avLst/>
              </a:prstGeom>
              <a:gradFill rotWithShape="1">
                <a:gsLst>
                  <a:gs pos="0">
                    <a:srgbClr val="A2A2A2"/>
                  </a:gs>
                  <a:gs pos="50000">
                    <a:srgbClr val="FFFFFF"/>
                  </a:gs>
                  <a:gs pos="100000">
                    <a:srgbClr val="A2A2A2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10800000" vert="eaVert" wrap="none" anchor="ctr"/>
              <a:lstStyle>
                <a:lvl1pPr>
                  <a:spcBef>
                    <a:spcPct val="20000"/>
                  </a:spcBef>
                  <a:buFont typeface="Arial" pitchFamily="34" charset="0"/>
                  <a:buChar char="•"/>
                  <a:defRPr sz="3200"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>
                  <a:spcBef>
                    <a:spcPct val="20000"/>
                  </a:spcBef>
                  <a:buFont typeface="Arial" pitchFamily="34" charset="0"/>
                  <a:buChar char="–"/>
                  <a:defRPr sz="2800"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>
                  <a:spcBef>
                    <a:spcPct val="20000"/>
                  </a:spcBef>
                  <a:buFont typeface="Arial" pitchFamily="34" charset="0"/>
                  <a:buChar char="•"/>
                  <a:defRPr sz="2400"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>
                  <a:spcBef>
                    <a:spcPct val="20000"/>
                  </a:spcBef>
                  <a:buFont typeface="Arial" pitchFamily="34" charset="0"/>
                  <a:buChar char="–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>
                  <a:spcBef>
                    <a:spcPct val="20000"/>
                  </a:spcBef>
                  <a:buFont typeface="Arial" pitchFamily="34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itchFamily="34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itchFamily="34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itchFamily="34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itchFamily="34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vi-VN" altLang="vi-VN" sz="1800">
                  <a:latin typeface="Times New Roman" pitchFamily="18" charset="0"/>
                </a:endParaRPr>
              </a:p>
            </p:txBody>
          </p:sp>
          <p:sp>
            <p:nvSpPr>
              <p:cNvPr id="24" name="Oval 22"/>
              <p:cNvSpPr>
                <a:spLocks noChangeArrowheads="1"/>
              </p:cNvSpPr>
              <p:nvPr/>
            </p:nvSpPr>
            <p:spPr bwMode="gray">
              <a:xfrm>
                <a:off x="2169" y="2124"/>
                <a:ext cx="1412" cy="1075"/>
              </a:xfrm>
              <a:prstGeom prst="ellipse">
                <a:avLst/>
              </a:prstGeom>
              <a:gradFill rotWithShape="1">
                <a:gsLst>
                  <a:gs pos="0">
                    <a:srgbClr val="7A7400"/>
                  </a:gs>
                  <a:gs pos="50000">
                    <a:schemeClr val="hlink"/>
                  </a:gs>
                  <a:gs pos="100000">
                    <a:srgbClr val="7A7400"/>
                  </a:gs>
                </a:gsLst>
                <a:lin ang="18900000" scaled="1"/>
              </a:gradFill>
              <a:ln>
                <a:noFill/>
              </a:ln>
              <a:extLst/>
            </p:spPr>
            <p:txBody>
              <a:bodyPr rot="10800000" vert="eaVert" anchor="ctr">
                <a:spAutoFit/>
              </a:bodyPr>
              <a:lstStyle/>
              <a:p>
                <a:pPr eaLnBrk="1" hangingPunct="1">
                  <a:defRPr/>
                </a:pPr>
                <a:endParaRPr lang="en-US">
                  <a:latin typeface="Times New Roman" pitchFamily="18" charset="0"/>
                  <a:cs typeface="Arial" charset="0"/>
                </a:endParaRPr>
              </a:p>
            </p:txBody>
          </p:sp>
          <p:sp>
            <p:nvSpPr>
              <p:cNvPr id="25" name="Oval 23" descr="Pink tissue paper"/>
              <p:cNvSpPr>
                <a:spLocks noChangeArrowheads="1"/>
              </p:cNvSpPr>
              <p:nvPr/>
            </p:nvSpPr>
            <p:spPr bwMode="gray">
              <a:xfrm>
                <a:off x="2178" y="2085"/>
                <a:ext cx="1417" cy="1095"/>
              </a:xfrm>
              <a:prstGeom prst="ellipse">
                <a:avLst/>
              </a:prstGeom>
              <a:blipFill dpi="0" rotWithShape="1">
                <a:blip r:embed="rId2"/>
                <a:srcRect/>
                <a:tile tx="0" ty="0" sx="100000" sy="100000" flip="none" algn="tl"/>
              </a:blip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10800000" vert="eaVert" anchor="ctr">
                <a:spAutoFit/>
              </a:bodyPr>
              <a:lstStyle>
                <a:lvl1pPr>
                  <a:spcBef>
                    <a:spcPct val="20000"/>
                  </a:spcBef>
                  <a:buFont typeface="Arial" pitchFamily="34" charset="0"/>
                  <a:buChar char="•"/>
                  <a:defRPr sz="3200"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>
                  <a:spcBef>
                    <a:spcPct val="20000"/>
                  </a:spcBef>
                  <a:buFont typeface="Arial" pitchFamily="34" charset="0"/>
                  <a:buChar char="–"/>
                  <a:defRPr sz="2800"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>
                  <a:spcBef>
                    <a:spcPct val="20000"/>
                  </a:spcBef>
                  <a:buFont typeface="Arial" pitchFamily="34" charset="0"/>
                  <a:buChar char="•"/>
                  <a:defRPr sz="2400"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>
                  <a:spcBef>
                    <a:spcPct val="20000"/>
                  </a:spcBef>
                  <a:buFont typeface="Arial" pitchFamily="34" charset="0"/>
                  <a:buChar char="–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>
                  <a:spcBef>
                    <a:spcPct val="20000"/>
                  </a:spcBef>
                  <a:buFont typeface="Arial" pitchFamily="34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itchFamily="34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itchFamily="34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itchFamily="34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itchFamily="34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vi-VN" altLang="vi-VN" sz="1800">
                  <a:latin typeface="Times New Roman" pitchFamily="18" charset="0"/>
                </a:endParaRPr>
              </a:p>
            </p:txBody>
          </p:sp>
        </p:grpSp>
        <p:grpSp>
          <p:nvGrpSpPr>
            <p:cNvPr id="15" name="Group 7"/>
            <p:cNvGrpSpPr>
              <a:grpSpLocks/>
            </p:cNvGrpSpPr>
            <p:nvPr/>
          </p:nvGrpSpPr>
          <p:grpSpPr bwMode="auto">
            <a:xfrm>
              <a:off x="990600" y="4191000"/>
              <a:ext cx="914400" cy="152400"/>
              <a:chOff x="0" y="1896"/>
              <a:chExt cx="5760" cy="120"/>
            </a:xfrm>
          </p:grpSpPr>
          <p:sp>
            <p:nvSpPr>
              <p:cNvPr id="19" name="Rectangle 8"/>
              <p:cNvSpPr>
                <a:spLocks noChangeArrowheads="1"/>
              </p:cNvSpPr>
              <p:nvPr/>
            </p:nvSpPr>
            <p:spPr bwMode="gray">
              <a:xfrm>
                <a:off x="0" y="1896"/>
                <a:ext cx="5760" cy="47"/>
              </a:xfrm>
              <a:prstGeom prst="rect">
                <a:avLst/>
              </a:prstGeom>
              <a:gradFill rotWithShape="1">
                <a:gsLst>
                  <a:gs pos="0">
                    <a:srgbClr val="808080"/>
                  </a:gs>
                  <a:gs pos="100000">
                    <a:srgbClr val="ECECEC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Font typeface="Arial" pitchFamily="34" charset="0"/>
                  <a:buChar char="•"/>
                  <a:defRPr sz="3200"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>
                  <a:spcBef>
                    <a:spcPct val="20000"/>
                  </a:spcBef>
                  <a:buFont typeface="Arial" pitchFamily="34" charset="0"/>
                  <a:buChar char="–"/>
                  <a:defRPr sz="2800"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>
                  <a:spcBef>
                    <a:spcPct val="20000"/>
                  </a:spcBef>
                  <a:buFont typeface="Arial" pitchFamily="34" charset="0"/>
                  <a:buChar char="•"/>
                  <a:defRPr sz="2400"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>
                  <a:spcBef>
                    <a:spcPct val="20000"/>
                  </a:spcBef>
                  <a:buFont typeface="Arial" pitchFamily="34" charset="0"/>
                  <a:buChar char="–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>
                  <a:spcBef>
                    <a:spcPct val="20000"/>
                  </a:spcBef>
                  <a:buFont typeface="Arial" pitchFamily="34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itchFamily="34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itchFamily="34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itchFamily="34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itchFamily="34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vi-VN" altLang="vi-VN" sz="1800">
                  <a:latin typeface="Times New Roman" pitchFamily="18" charset="0"/>
                </a:endParaRPr>
              </a:p>
            </p:txBody>
          </p:sp>
          <p:sp>
            <p:nvSpPr>
              <p:cNvPr id="20" name="Rectangle 9"/>
              <p:cNvSpPr>
                <a:spLocks noChangeArrowheads="1"/>
              </p:cNvSpPr>
              <p:nvPr/>
            </p:nvSpPr>
            <p:spPr bwMode="gray">
              <a:xfrm>
                <a:off x="0" y="1942"/>
                <a:ext cx="5760" cy="74"/>
              </a:xfrm>
              <a:prstGeom prst="rect">
                <a:avLst/>
              </a:prstGeom>
              <a:gradFill rotWithShape="1">
                <a:gsLst>
                  <a:gs pos="0">
                    <a:srgbClr val="CFCFCF"/>
                  </a:gs>
                  <a:gs pos="100000">
                    <a:srgbClr val="5F5F5F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Font typeface="Arial" pitchFamily="34" charset="0"/>
                  <a:buChar char="•"/>
                  <a:defRPr sz="3200"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>
                  <a:spcBef>
                    <a:spcPct val="20000"/>
                  </a:spcBef>
                  <a:buFont typeface="Arial" pitchFamily="34" charset="0"/>
                  <a:buChar char="–"/>
                  <a:defRPr sz="2800"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>
                  <a:spcBef>
                    <a:spcPct val="20000"/>
                  </a:spcBef>
                  <a:buFont typeface="Arial" pitchFamily="34" charset="0"/>
                  <a:buChar char="•"/>
                  <a:defRPr sz="2400"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>
                  <a:spcBef>
                    <a:spcPct val="20000"/>
                  </a:spcBef>
                  <a:buFont typeface="Arial" pitchFamily="34" charset="0"/>
                  <a:buChar char="–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>
                  <a:spcBef>
                    <a:spcPct val="20000"/>
                  </a:spcBef>
                  <a:buFont typeface="Arial" pitchFamily="34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itchFamily="34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itchFamily="34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itchFamily="34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itchFamily="34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vi-VN" altLang="vi-VN" sz="1800">
                  <a:latin typeface="Times New Roman" pitchFamily="18" charset="0"/>
                </a:endParaRPr>
              </a:p>
            </p:txBody>
          </p:sp>
        </p:grpSp>
        <p:grpSp>
          <p:nvGrpSpPr>
            <p:cNvPr id="16" name="Group 14"/>
            <p:cNvGrpSpPr>
              <a:grpSpLocks/>
            </p:cNvGrpSpPr>
            <p:nvPr/>
          </p:nvGrpSpPr>
          <p:grpSpPr bwMode="auto">
            <a:xfrm rot="5400000">
              <a:off x="345281" y="3977482"/>
              <a:ext cx="650875" cy="639762"/>
              <a:chOff x="4142" y="1832"/>
              <a:chExt cx="1621" cy="1610"/>
            </a:xfrm>
          </p:grpSpPr>
          <p:sp>
            <p:nvSpPr>
              <p:cNvPr id="17" name="Oval 18"/>
              <p:cNvSpPr>
                <a:spLocks noChangeArrowheads="1"/>
              </p:cNvSpPr>
              <p:nvPr/>
            </p:nvSpPr>
            <p:spPr bwMode="gray">
              <a:xfrm>
                <a:off x="4142" y="1832"/>
                <a:ext cx="1621" cy="1610"/>
              </a:xfrm>
              <a:prstGeom prst="ellipse">
                <a:avLst/>
              </a:prstGeom>
              <a:gradFill rotWithShape="1">
                <a:gsLst>
                  <a:gs pos="0">
                    <a:srgbClr val="767676"/>
                  </a:gs>
                  <a:gs pos="50000">
                    <a:srgbClr val="FFFFFF"/>
                  </a:gs>
                  <a:gs pos="100000">
                    <a:srgbClr val="767676"/>
                  </a:gs>
                </a:gsLst>
                <a:lin ang="5400000" scaled="1"/>
              </a:gradFill>
              <a:ln w="57150" algn="ctr">
                <a:solidFill>
                  <a:srgbClr val="C0C0C0"/>
                </a:solidFill>
                <a:round/>
                <a:headEnd/>
                <a:tailEnd/>
              </a:ln>
            </p:spPr>
            <p:txBody>
              <a:bodyPr rot="10800000" vert="eaVert" wrap="none" anchor="ctr"/>
              <a:lstStyle>
                <a:lvl1pPr>
                  <a:spcBef>
                    <a:spcPct val="20000"/>
                  </a:spcBef>
                  <a:buFont typeface="Arial" pitchFamily="34" charset="0"/>
                  <a:buChar char="•"/>
                  <a:defRPr sz="3200"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>
                  <a:spcBef>
                    <a:spcPct val="20000"/>
                  </a:spcBef>
                  <a:buFont typeface="Arial" pitchFamily="34" charset="0"/>
                  <a:buChar char="–"/>
                  <a:defRPr sz="2800"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>
                  <a:spcBef>
                    <a:spcPct val="20000"/>
                  </a:spcBef>
                  <a:buFont typeface="Arial" pitchFamily="34" charset="0"/>
                  <a:buChar char="•"/>
                  <a:defRPr sz="2400"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>
                  <a:spcBef>
                    <a:spcPct val="20000"/>
                  </a:spcBef>
                  <a:buFont typeface="Arial" pitchFamily="34" charset="0"/>
                  <a:buChar char="–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>
                  <a:spcBef>
                    <a:spcPct val="20000"/>
                  </a:spcBef>
                  <a:buFont typeface="Arial" pitchFamily="34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itchFamily="34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itchFamily="34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itchFamily="34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itchFamily="34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vi-VN" altLang="vi-VN" sz="1800">
                  <a:latin typeface="Times New Roman" pitchFamily="18" charset="0"/>
                </a:endParaRPr>
              </a:p>
            </p:txBody>
          </p:sp>
          <p:sp>
            <p:nvSpPr>
              <p:cNvPr id="18" name="Oval 23" descr="Pink tissue paper"/>
              <p:cNvSpPr>
                <a:spLocks noChangeArrowheads="1"/>
              </p:cNvSpPr>
              <p:nvPr/>
            </p:nvSpPr>
            <p:spPr bwMode="gray">
              <a:xfrm>
                <a:off x="4245" y="2090"/>
                <a:ext cx="1422" cy="1091"/>
              </a:xfrm>
              <a:prstGeom prst="ellipse">
                <a:avLst/>
              </a:prstGeom>
              <a:blipFill dpi="0" rotWithShape="1">
                <a:blip r:embed="rId2"/>
                <a:srcRect/>
                <a:tile tx="0" ty="0" sx="100000" sy="100000" flip="none" algn="tl"/>
              </a:blip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10800000" vert="eaVert" anchor="ctr">
                <a:spAutoFit/>
              </a:bodyPr>
              <a:lstStyle>
                <a:lvl1pPr>
                  <a:spcBef>
                    <a:spcPct val="20000"/>
                  </a:spcBef>
                  <a:buFont typeface="Arial" pitchFamily="34" charset="0"/>
                  <a:buChar char="•"/>
                  <a:defRPr sz="3200"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>
                  <a:spcBef>
                    <a:spcPct val="20000"/>
                  </a:spcBef>
                  <a:buFont typeface="Arial" pitchFamily="34" charset="0"/>
                  <a:buChar char="–"/>
                  <a:defRPr sz="2800"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>
                  <a:spcBef>
                    <a:spcPct val="20000"/>
                  </a:spcBef>
                  <a:buFont typeface="Arial" pitchFamily="34" charset="0"/>
                  <a:buChar char="•"/>
                  <a:defRPr sz="2400"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>
                  <a:spcBef>
                    <a:spcPct val="20000"/>
                  </a:spcBef>
                  <a:buFont typeface="Arial" pitchFamily="34" charset="0"/>
                  <a:buChar char="–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>
                  <a:spcBef>
                    <a:spcPct val="20000"/>
                  </a:spcBef>
                  <a:buFont typeface="Arial" pitchFamily="34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itchFamily="34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itchFamily="34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itchFamily="34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itchFamily="34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vi-VN" altLang="vi-VN" sz="1800">
                  <a:latin typeface="Times New Roman" pitchFamily="18" charset="0"/>
                </a:endParaRPr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714348" y="1167135"/>
            <a:ext cx="3728136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en-US" sz="2400" b="1" cap="all" dirty="0" smtClean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A. HoẠT ĐỘNG C</a:t>
            </a:r>
            <a:r>
              <a:rPr lang="vi-VN" sz="2400" b="1" cap="all" dirty="0" smtClean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Ơ</a:t>
            </a:r>
            <a:r>
              <a:rPr lang="en-US" sz="2400" b="1" cap="all" dirty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cap="all" dirty="0" smtClean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BẢN</a:t>
            </a:r>
            <a:endParaRPr lang="en-US" sz="2400" b="1" cap="all" spc="0" dirty="0">
              <a:ln w="0"/>
              <a:solidFill>
                <a:srgbClr val="FF0000"/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" name="TextBox 6"/>
          <p:cNvSpPr txBox="1">
            <a:spLocks noChangeArrowheads="1"/>
          </p:cNvSpPr>
          <p:nvPr/>
        </p:nvSpPr>
        <p:spPr bwMode="auto">
          <a:xfrm>
            <a:off x="457200" y="1772816"/>
            <a:ext cx="8305800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vi-VN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dirty="0" smtClean="0">
                <a:latin typeface="Times New Roman" pitchFamily="18" charset="0"/>
                <a:cs typeface="Times New Roman" pitchFamily="18" charset="0"/>
              </a:rPr>
              <a:t>	Thủ </a:t>
            </a:r>
            <a:r>
              <a:rPr lang="en-US" altLang="vi-VN" dirty="0">
                <a:latin typeface="Times New Roman" pitchFamily="18" charset="0"/>
                <a:cs typeface="Times New Roman" pitchFamily="18" charset="0"/>
              </a:rPr>
              <a:t>tục là một dãy các thao tác được thực hiện theo thứ tự để hoàn thành một công việc nào đó. </a:t>
            </a:r>
          </a:p>
        </p:txBody>
      </p:sp>
      <p:sp>
        <p:nvSpPr>
          <p:cNvPr id="8" name="TextBox 6"/>
          <p:cNvSpPr txBox="1">
            <a:spLocks noChangeArrowheads="1"/>
          </p:cNvSpPr>
          <p:nvPr/>
        </p:nvSpPr>
        <p:spPr bwMode="auto">
          <a:xfrm>
            <a:off x="5083501" y="3085362"/>
            <a:ext cx="3024336" cy="20621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en-US" altLang="vi-VN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b="1" smtClean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Mỗi sáng thức dậy em làm gì trước khi tới trường?</a:t>
            </a:r>
            <a:endParaRPr lang="en-US" altLang="vi-VN" b="1" dirty="0">
              <a:solidFill>
                <a:srgbClr val="320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584" y="4214465"/>
            <a:ext cx="3463800" cy="2310879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22193" y="3487185"/>
            <a:ext cx="761308" cy="12584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09385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3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714348" y="1167135"/>
            <a:ext cx="3728136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en-US" sz="2400" b="1" cap="all" dirty="0" smtClean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A. HoẠT ĐỘNG C</a:t>
            </a:r>
            <a:r>
              <a:rPr lang="vi-VN" sz="2400" b="1" cap="all" dirty="0" smtClean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Ơ</a:t>
            </a:r>
            <a:r>
              <a:rPr lang="en-US" sz="2400" b="1" cap="all" dirty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cap="all" dirty="0" smtClean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BẢN</a:t>
            </a:r>
            <a:endParaRPr lang="en-US" sz="2400" b="1" cap="all" spc="0" dirty="0">
              <a:ln w="0"/>
              <a:solidFill>
                <a:srgbClr val="FF0000"/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2" name="Table 3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80168149"/>
              </p:ext>
            </p:extLst>
          </p:nvPr>
        </p:nvGraphicFramePr>
        <p:xfrm>
          <a:off x="762000" y="3669036"/>
          <a:ext cx="7698432" cy="192020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178152"/>
                <a:gridCol w="2520280"/>
              </a:tblGrid>
              <a:tr h="1888588">
                <a:tc>
                  <a:txBody>
                    <a:bodyPr/>
                    <a:lstStyle/>
                    <a:p>
                      <a:r>
                        <a:rPr lang="en-US" sz="32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To</a:t>
                      </a:r>
                      <a:r>
                        <a:rPr lang="en-US" sz="3200" b="1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200" b="1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Tamgiac</a:t>
                      </a:r>
                    </a:p>
                    <a:p>
                      <a:r>
                        <a:rPr lang="en-US" sz="3200" dirty="0" smtClean="0">
                          <a:latin typeface="Times New Roman" pitchFamily="18" charset="0"/>
                          <a:cs typeface="Times New Roman" pitchFamily="18" charset="0"/>
                        </a:rPr>
                        <a:t>REPEAT</a:t>
                      </a:r>
                      <a:r>
                        <a:rPr lang="en-US" sz="3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3 [ FD 100 RT 120]</a:t>
                      </a:r>
                    </a:p>
                    <a:p>
                      <a:r>
                        <a:rPr lang="en-US" sz="3200" b="1" baseline="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End</a:t>
                      </a:r>
                    </a:p>
                    <a:p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02" marB="45702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400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02" marB="45702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34" name="TextBox 6"/>
          <p:cNvSpPr txBox="1">
            <a:spLocks noChangeArrowheads="1"/>
          </p:cNvSpPr>
          <p:nvPr/>
        </p:nvSpPr>
        <p:spPr bwMode="auto">
          <a:xfrm>
            <a:off x="479504" y="2060848"/>
            <a:ext cx="8512096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None/>
            </a:pPr>
            <a:r>
              <a:rPr lang="en-US" altLang="vi-VN" u="sng" dirty="0" smtClean="0">
                <a:latin typeface="Times New Roman" pitchFamily="18" charset="0"/>
                <a:cs typeface="Times New Roman" pitchFamily="18" charset="0"/>
              </a:rPr>
              <a:t>Ví dụ: </a:t>
            </a:r>
            <a:r>
              <a:rPr lang="en-US" altLang="vi-VN" dirty="0">
                <a:latin typeface="Times New Roman" pitchFamily="18" charset="0"/>
                <a:cs typeface="Times New Roman" pitchFamily="18" charset="0"/>
              </a:rPr>
              <a:t>Thủ tục Tamgiac được viết bằng lệnh của Logo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vi-VN" u="sng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72200" y="3789040"/>
            <a:ext cx="1857375" cy="1543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80910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3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714348" y="1239143"/>
            <a:ext cx="3728136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en-US" sz="2400" b="1" cap="all" dirty="0" smtClean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A. HoẠT ĐỘNG C</a:t>
            </a:r>
            <a:r>
              <a:rPr lang="vi-VN" sz="2400" b="1" cap="all" dirty="0" smtClean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Ơ</a:t>
            </a:r>
            <a:r>
              <a:rPr lang="en-US" sz="2400" b="1" cap="all" dirty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cap="all" dirty="0" smtClean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BẢN</a:t>
            </a:r>
            <a:endParaRPr lang="en-US" sz="2400" b="1" cap="all" spc="0" dirty="0">
              <a:ln w="0"/>
              <a:solidFill>
                <a:srgbClr val="FF0000"/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6"/>
          <p:cNvSpPr txBox="1">
            <a:spLocks noChangeArrowheads="1"/>
          </p:cNvSpPr>
          <p:nvPr/>
        </p:nvSpPr>
        <p:spPr bwMode="auto">
          <a:xfrm>
            <a:off x="457200" y="1772816"/>
            <a:ext cx="8305800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vi-VN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altLang="vi-VN" b="1" dirty="0" smtClean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Đọc và tìm hiểu sách giáo khoa từ trang 90 – 92 và lần lượt trả lời các câu hỏi:</a:t>
            </a:r>
            <a:endParaRPr lang="en-US" altLang="vi-VN" b="1" dirty="0">
              <a:solidFill>
                <a:srgbClr val="320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6"/>
          <p:cNvSpPr txBox="1">
            <a:spLocks noChangeArrowheads="1"/>
          </p:cNvSpPr>
          <p:nvPr/>
        </p:nvSpPr>
        <p:spPr bwMode="auto">
          <a:xfrm>
            <a:off x="3419872" y="3356992"/>
            <a:ext cx="5571728" cy="28623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457200" indent="-457200" algn="just" eaLnBrk="1" hangingPunct="1">
              <a:spcBef>
                <a:spcPct val="0"/>
              </a:spcBef>
              <a:buFontTx/>
              <a:buChar char="-"/>
            </a:pPr>
            <a:r>
              <a:rPr lang="en-US" altLang="vi-VN" sz="3600" dirty="0" smtClean="0">
                <a:latin typeface="Times New Roman" pitchFamily="18" charset="0"/>
                <a:cs typeface="Times New Roman" pitchFamily="18" charset="0"/>
              </a:rPr>
              <a:t>Để bắt đầu viết thủ tục, em gõ lệnh gì trong ngăn gõ lệnh?</a:t>
            </a:r>
          </a:p>
          <a:p>
            <a:pPr marL="457200" indent="-457200" algn="just" eaLnBrk="1" hangingPunct="1">
              <a:spcBef>
                <a:spcPct val="0"/>
              </a:spcBef>
              <a:buFontTx/>
              <a:buChar char="-"/>
            </a:pPr>
            <a:r>
              <a:rPr lang="en-US" altLang="vi-VN" sz="3600" dirty="0" smtClean="0">
                <a:latin typeface="Times New Roman" pitchFamily="18" charset="0"/>
                <a:cs typeface="Times New Roman" pitchFamily="18" charset="0"/>
              </a:rPr>
              <a:t>Nêu các bước viết thủ tục hình tam giác?</a:t>
            </a:r>
            <a:endParaRPr lang="en-US" altLang="vi-VN" sz="36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0411" y="3490169"/>
            <a:ext cx="2561509" cy="25959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67372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714348" y="1071546"/>
            <a:ext cx="3728136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en-US" sz="2400" b="1" cap="all" dirty="0" smtClean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A. HoẠT </a:t>
            </a:r>
            <a:r>
              <a:rPr lang="en-US" sz="2400" b="1" cap="all" smtClean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ĐỘNG C</a:t>
            </a:r>
            <a:r>
              <a:rPr lang="vi-VN" sz="2400" b="1" cap="all" smtClean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Ơ</a:t>
            </a:r>
            <a:r>
              <a:rPr lang="en-US" sz="2400" b="1" cap="all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cap="all" smtClean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BẢN</a:t>
            </a:r>
            <a:endParaRPr lang="en-US" sz="2400" b="1" cap="all" spc="0" dirty="0">
              <a:ln w="0"/>
              <a:solidFill>
                <a:srgbClr val="FF0000"/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3" descr="Capture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3200400"/>
            <a:ext cx="5684838" cy="2514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5"/>
          <p:cNvSpPr>
            <a:spLocks noChangeArrowheads="1"/>
          </p:cNvSpPr>
          <p:nvPr/>
        </p:nvSpPr>
        <p:spPr bwMode="auto">
          <a:xfrm>
            <a:off x="467544" y="1628800"/>
            <a:ext cx="8534400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pPr algn="just" eaLnBrk="1" hangingPunct="1"/>
            <a:r>
              <a:rPr lang="pt-BR" altLang="vi-VN" sz="2800">
                <a:latin typeface="Times New Roman" pitchFamily="18" charset="0"/>
                <a:cs typeface="Times New Roman" pitchFamily="18" charset="0"/>
              </a:rPr>
              <a:t>Trong Logo, để viết thủ tục </a:t>
            </a:r>
            <a:r>
              <a:rPr lang="pt-BR" altLang="vi-VN" sz="28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Tamgiac</a:t>
            </a:r>
            <a:r>
              <a:rPr lang="pt-BR" altLang="vi-VN" sz="2800">
                <a:latin typeface="Times New Roman" pitchFamily="18" charset="0"/>
                <a:cs typeface="Times New Roman" pitchFamily="18" charset="0"/>
              </a:rPr>
              <a:t> ta làm theo các bước sau:</a:t>
            </a:r>
          </a:p>
        </p:txBody>
      </p:sp>
      <p:sp>
        <p:nvSpPr>
          <p:cNvPr id="6" name="Rectangle 6"/>
          <p:cNvSpPr>
            <a:spLocks noChangeArrowheads="1"/>
          </p:cNvSpPr>
          <p:nvPr/>
        </p:nvSpPr>
        <p:spPr bwMode="auto">
          <a:xfrm>
            <a:off x="762000" y="2560172"/>
            <a:ext cx="54102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pPr marL="742950" indent="-742950" eaLnBrk="1" hangingPunct="1"/>
            <a:r>
              <a:rPr lang="en-US" altLang="vi-VN" sz="280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Nháy chuột trong ngăn gõ lệnh.</a:t>
            </a: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762000" y="5847358"/>
            <a:ext cx="7914456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742950" indent="-742950"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r>
              <a:rPr lang="en-US" altLang="vi-VN" sz="280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Bước 1. Gõ lệnh </a:t>
            </a:r>
            <a:r>
              <a:rPr lang="en-US" altLang="vi-VN" sz="2800" b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edit “Tamgiac </a:t>
            </a:r>
            <a:r>
              <a:rPr lang="en-US" altLang="vi-VN" sz="280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rồi nhấn phím Enter.</a:t>
            </a:r>
            <a:endParaRPr lang="en-US" altLang="vi-VN" sz="2800">
              <a:latin typeface=".VnArial" pitchFamily="34" charset="0"/>
              <a:sym typeface="Wingdings" pitchFamily="2" charset="2"/>
            </a:endParaRPr>
          </a:p>
        </p:txBody>
      </p:sp>
      <p:cxnSp>
        <p:nvCxnSpPr>
          <p:cNvPr id="8" name="Straight Arrow Connector 7"/>
          <p:cNvCxnSpPr/>
          <p:nvPr/>
        </p:nvCxnSpPr>
        <p:spPr>
          <a:xfrm rot="16200000" flipH="1">
            <a:off x="1295400" y="3581400"/>
            <a:ext cx="2362200" cy="1295400"/>
          </a:xfrm>
          <a:prstGeom prst="straightConnector1">
            <a:avLst/>
          </a:prstGeom>
          <a:ln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 rot="10800000">
            <a:off x="2286000" y="5486400"/>
            <a:ext cx="762000" cy="406400"/>
          </a:xfrm>
          <a:prstGeom prst="straightConnector1">
            <a:avLst/>
          </a:prstGeom>
          <a:ln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022147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714348" y="1311151"/>
            <a:ext cx="3728136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en-US" sz="2400" b="1" cap="all" dirty="0" smtClean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A. HoẠT </a:t>
            </a:r>
            <a:r>
              <a:rPr lang="en-US" sz="2400" b="1" cap="all" smtClean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ĐỘNG C</a:t>
            </a:r>
            <a:r>
              <a:rPr lang="vi-VN" sz="2400" b="1" cap="all" smtClean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Ơ</a:t>
            </a:r>
            <a:r>
              <a:rPr lang="en-US" sz="2400" b="1" cap="all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cap="all" smtClean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BẢN</a:t>
            </a:r>
            <a:endParaRPr lang="en-US" sz="2400" b="1" cap="all" spc="0" dirty="0">
              <a:ln w="0"/>
              <a:solidFill>
                <a:srgbClr val="FF0000"/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ectangle 6"/>
          <p:cNvSpPr>
            <a:spLocks noChangeArrowheads="1"/>
          </p:cNvSpPr>
          <p:nvPr/>
        </p:nvSpPr>
        <p:spPr bwMode="auto">
          <a:xfrm>
            <a:off x="609600" y="2204864"/>
            <a:ext cx="54102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pPr marL="742950" indent="-742950" eaLnBrk="1" hangingPunct="1"/>
            <a:r>
              <a:rPr lang="en-US" altLang="vi-VN" sz="320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Xuất hiện cửa sổ soạn thảo</a:t>
            </a:r>
          </a:p>
        </p:txBody>
      </p:sp>
      <p:pic>
        <p:nvPicPr>
          <p:cNvPr id="5" name="Picture 4" descr="3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6906" y="2918284"/>
            <a:ext cx="3775578" cy="2316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ounded Rectangle 5"/>
          <p:cNvSpPr/>
          <p:nvPr/>
        </p:nvSpPr>
        <p:spPr>
          <a:xfrm>
            <a:off x="5638800" y="3200400"/>
            <a:ext cx="3352800" cy="1524000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3200">
                <a:solidFill>
                  <a:schemeClr val="tx1"/>
                </a:solidFill>
              </a:rPr>
              <a:t>Các lệnh có sẵn:</a:t>
            </a:r>
          </a:p>
          <a:p>
            <a:pPr algn="ctr" eaLnBrk="1" hangingPunct="1">
              <a:defRPr/>
            </a:pPr>
            <a:r>
              <a:rPr lang="en-US" sz="3200">
                <a:solidFill>
                  <a:srgbClr val="002060"/>
                </a:solidFill>
              </a:rPr>
              <a:t>To tamgiac</a:t>
            </a:r>
          </a:p>
          <a:p>
            <a:pPr algn="ctr" eaLnBrk="1" hangingPunct="1">
              <a:defRPr/>
            </a:pPr>
            <a:r>
              <a:rPr lang="en-US" sz="3200">
                <a:solidFill>
                  <a:srgbClr val="002060"/>
                </a:solidFill>
              </a:rPr>
              <a:t>end</a:t>
            </a:r>
          </a:p>
        </p:txBody>
      </p:sp>
      <p:cxnSp>
        <p:nvCxnSpPr>
          <p:cNvPr id="7" name="Elbow Connector 6"/>
          <p:cNvCxnSpPr>
            <a:stCxn id="6" idx="1"/>
          </p:cNvCxnSpPr>
          <p:nvPr/>
        </p:nvCxnSpPr>
        <p:spPr>
          <a:xfrm rot="10800000" flipV="1">
            <a:off x="1905000" y="3962400"/>
            <a:ext cx="3733800" cy="76200"/>
          </a:xfrm>
          <a:prstGeom prst="bentConnector3">
            <a:avLst>
              <a:gd name="adj1" fmla="val 50000"/>
            </a:avLst>
          </a:prstGeom>
          <a:ln w="3810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ight Brace 7"/>
          <p:cNvSpPr/>
          <p:nvPr/>
        </p:nvSpPr>
        <p:spPr>
          <a:xfrm>
            <a:off x="1782761" y="3695700"/>
            <a:ext cx="122238" cy="381000"/>
          </a:xfrm>
          <a:prstGeom prst="rightBrac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79878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3880</TotalTime>
  <Words>631</Words>
  <Application>Microsoft Office PowerPoint</Application>
  <PresentationFormat>On-screen Show (4:3)</PresentationFormat>
  <Paragraphs>110</Paragraphs>
  <Slides>19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Flow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NGOẠI KHÓA NGÀY BÁC HỒ GỬI THƯ LẦN CUỐI CHO NGÀNH GIÁO DỤC</dc:title>
  <dc:creator>VINH TIN</dc:creator>
  <cp:lastModifiedBy>Techsi.vn</cp:lastModifiedBy>
  <cp:revision>357</cp:revision>
  <cp:lastPrinted>2019-01-13T14:31:43Z</cp:lastPrinted>
  <dcterms:created xsi:type="dcterms:W3CDTF">2014-10-11T13:38:36Z</dcterms:created>
  <dcterms:modified xsi:type="dcterms:W3CDTF">2021-03-09T03:03:55Z</dcterms:modified>
</cp:coreProperties>
</file>