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21"/>
  </p:notesMasterIdLst>
  <p:handoutMasterIdLst>
    <p:handoutMasterId r:id="rId22"/>
  </p:handoutMasterIdLst>
  <p:sldIdLst>
    <p:sldId id="349" r:id="rId2"/>
    <p:sldId id="347" r:id="rId3"/>
    <p:sldId id="329" r:id="rId4"/>
    <p:sldId id="340" r:id="rId5"/>
    <p:sldId id="303" r:id="rId6"/>
    <p:sldId id="350" r:id="rId7"/>
    <p:sldId id="348" r:id="rId8"/>
    <p:sldId id="328" r:id="rId9"/>
    <p:sldId id="341" r:id="rId10"/>
    <p:sldId id="323" r:id="rId11"/>
    <p:sldId id="342" r:id="rId12"/>
    <p:sldId id="336" r:id="rId13"/>
    <p:sldId id="343" r:id="rId14"/>
    <p:sldId id="337" r:id="rId15"/>
    <p:sldId id="344" r:id="rId16"/>
    <p:sldId id="335" r:id="rId17"/>
    <p:sldId id="324" r:id="rId18"/>
    <p:sldId id="332" r:id="rId19"/>
    <p:sldId id="271" r:id="rId2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0C0"/>
    <a:srgbClr val="3515AB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34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pPr>
                <a:defRPr/>
              </a:pPr>
              <a:t>3/9/2021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8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5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4"/>
            <a:ext cx="609600" cy="273844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70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535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pPr/>
              <a:t>3/9/2021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4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4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Users\THU%20VU\Documents\Video_2020-01-05_154534.wmv" TargetMode="External"/><Relationship Id="rId5" Type="http://schemas.openxmlformats.org/officeDocument/2006/relationships/image" Target="../media/image3.wmf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Users\THU%20VU\Documents\Video_2020-01-05_154835.wmv" TargetMode="External"/><Relationship Id="rId5" Type="http://schemas.openxmlformats.org/officeDocument/2006/relationships/image" Target="../media/image3.wmf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wmf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0" y="0"/>
            <a:ext cx="9144000" cy="51435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sp>
        <p:nvSpPr>
          <p:cNvPr id="26637" name="WordArt 13"/>
          <p:cNvSpPr>
            <a:spLocks noChangeArrowheads="1" noChangeShapeType="1" noTextEdit="1"/>
          </p:cNvSpPr>
          <p:nvPr/>
        </p:nvSpPr>
        <p:spPr bwMode="auto">
          <a:xfrm>
            <a:off x="1295400" y="1500188"/>
            <a:ext cx="6934200" cy="31718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00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077" name="Picture 15" descr="67088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8513" y="987399"/>
            <a:ext cx="2438400" cy="1025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WordArt 19"/>
          <p:cNvSpPr>
            <a:spLocks noChangeArrowheads="1" noChangeShapeType="1" noTextEdit="1"/>
          </p:cNvSpPr>
          <p:nvPr/>
        </p:nvSpPr>
        <p:spPr bwMode="auto">
          <a:xfrm>
            <a:off x="2476500" y="2258615"/>
            <a:ext cx="3886200" cy="614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1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MÔN : TIN HỌC</a:t>
            </a:r>
          </a:p>
        </p:txBody>
      </p:sp>
      <p:sp>
        <p:nvSpPr>
          <p:cNvPr id="3079" name="WordArt 20"/>
          <p:cNvSpPr>
            <a:spLocks noChangeArrowheads="1" noChangeShapeType="1" noTextEdit="1"/>
          </p:cNvSpPr>
          <p:nvPr/>
        </p:nvSpPr>
        <p:spPr bwMode="auto">
          <a:xfrm>
            <a:off x="3211882" y="3067050"/>
            <a:ext cx="2438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1" b="1" kern="10" dirty="0" err="1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Lớp</a:t>
            </a:r>
            <a:r>
              <a:rPr lang="en-US" sz="2701" b="1" kern="10" dirty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: 5</a:t>
            </a:r>
          </a:p>
        </p:txBody>
      </p:sp>
      <p:sp>
        <p:nvSpPr>
          <p:cNvPr id="3084" name="TextBox 2"/>
          <p:cNvSpPr txBox="1">
            <a:spLocks noChangeArrowheads="1"/>
          </p:cNvSpPr>
          <p:nvPr/>
        </p:nvSpPr>
        <p:spPr bwMode="auto">
          <a:xfrm>
            <a:off x="-4100513" y="5304235"/>
            <a:ext cx="8201026" cy="83125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 LIỆT CHÀO MỪNG CÁC QUÝ THẦY CÔ </a:t>
            </a:r>
          </a:p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DỰ GIỜ THĂM LỚP</a:t>
            </a:r>
          </a:p>
        </p:txBody>
      </p:sp>
      <p:sp>
        <p:nvSpPr>
          <p:cNvPr id="3082" name="TextBox 16"/>
          <p:cNvSpPr txBox="1">
            <a:spLocks noChangeArrowheads="1"/>
          </p:cNvSpPr>
          <p:nvPr/>
        </p:nvSpPr>
        <p:spPr bwMode="auto">
          <a:xfrm>
            <a:off x="11113" y="375047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PHÚC LỢI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81001" y="51435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2. Kiểm </a:t>
            </a:r>
            <a:r>
              <a:rPr lang="en-US" sz="32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tra lại kết quả các câu lệnh ở </a:t>
            </a:r>
            <a:r>
              <a:rPr lang="en-US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 </a:t>
            </a:r>
            <a:r>
              <a:rPr lang="vi-VN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</a:t>
            </a:r>
            <a:r>
              <a:rPr lang="en-US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g 1. </a:t>
            </a:r>
            <a:endParaRPr lang="en-US" sz="32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38191" y="1200149"/>
            <a:ext cx="8691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6[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72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9" name="Video_2020-01-05_154534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09800" y="1809749"/>
            <a:ext cx="4114800" cy="3333751"/>
          </a:xfrm>
          <a:prstGeom prst="rect">
            <a:avLst/>
          </a:prstGeom>
        </p:spPr>
      </p:pic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52400" y="66675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</a:t>
            </a:r>
            <a:r>
              <a:rPr lang="en-US" sz="32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g 1. </a:t>
            </a:r>
            <a:endParaRPr lang="en-US" sz="32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30480" y="1238251"/>
            <a:ext cx="9013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5[Repeat 6[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72]</a:t>
            </a:r>
          </a:p>
          <a:p>
            <a:endParaRPr lang="en-US" sz="3600" dirty="0" smtClean="0"/>
          </a:p>
        </p:txBody>
      </p:sp>
      <p:pic>
        <p:nvPicPr>
          <p:cNvPr id="10" name="Video_2020-01-05_154835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590800" y="2076450"/>
            <a:ext cx="3543300" cy="2857500"/>
          </a:xfrm>
          <a:prstGeom prst="rect">
            <a:avLst/>
          </a:prstGeom>
        </p:spPr>
      </p:pic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" y="126206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28600" y="37213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131588" y="429460"/>
            <a:ext cx="4498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8229600" y="2724150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8229600" y="4171950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8286098" y="4052071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</a:rPr>
              <a:t>x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386" y="112395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Repeat 8[Repeat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6[fd 50 rt 60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45]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257175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30861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cạnh,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360/8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4085332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Lặp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lại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lần, mỗi lần vẽ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45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8229600" y="3333750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4807743" y="-559593"/>
            <a:ext cx="214314" cy="46482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786050" y="1809750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0070C0"/>
                </a:solidFill>
              </a:rPr>
              <a:t>Vẽ </a:t>
            </a:r>
            <a:r>
              <a:rPr lang="vi-VN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504924" y="1009650"/>
            <a:ext cx="2286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81000" y="180975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800000"/>
                </a:solidFill>
              </a:rPr>
              <a:t>Lặp lại 8 lần</a:t>
            </a:r>
            <a:endParaRPr lang="en-US" sz="2800" b="1">
              <a:solidFill>
                <a:srgbClr val="800000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858000" y="1885951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Xoay phải 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45 </a:t>
            </a:r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810512" y="1323962"/>
            <a:ext cx="214314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9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3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7" grpId="0" animBg="1"/>
      <p:bldP spid="4" grpId="0"/>
      <p:bldP spid="17" grpId="0"/>
      <p:bldP spid="22" grpId="0"/>
      <p:bldP spid="23" grpId="0"/>
      <p:bldP spid="24" grpId="0" animBg="1"/>
      <p:bldP spid="32" grpId="0"/>
      <p:bldP spid="20" grpId="0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04800" y="44833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124200" y="505660"/>
            <a:ext cx="5260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66386" y="2286002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Repeat 8[Repeat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6[fd 50 rt 60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45]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ight Brace 24"/>
          <p:cNvSpPr/>
          <p:nvPr/>
        </p:nvSpPr>
        <p:spPr>
          <a:xfrm rot="5400000">
            <a:off x="4800600" y="590550"/>
            <a:ext cx="228600" cy="46482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786050" y="2952750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Lệnh vẽ</a:t>
            </a:r>
            <a:r>
              <a:rPr lang="vi-VN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504924" y="2152650"/>
            <a:ext cx="2286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" y="296293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800000"/>
                </a:solidFill>
              </a:rPr>
              <a:t>Lặp lại 8 lần</a:t>
            </a:r>
            <a:endParaRPr lang="en-US" sz="2800" b="1">
              <a:solidFill>
                <a:srgbClr val="800000"/>
              </a:solidFill>
            </a:endParaRPr>
          </a:p>
        </p:txBody>
      </p:sp>
      <p:sp>
        <p:nvSpPr>
          <p:cNvPr id="2" name="Left Brace 1"/>
          <p:cNvSpPr/>
          <p:nvPr/>
        </p:nvSpPr>
        <p:spPr>
          <a:xfrm rot="5400000">
            <a:off x="2271688" y="578641"/>
            <a:ext cx="257175" cy="30861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327596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7030A0"/>
                </a:solidFill>
              </a:rPr>
              <a:t>Câu lệnh lặp lồng nhau</a:t>
            </a:r>
            <a:endParaRPr lang="en-US" sz="4000" b="1">
              <a:solidFill>
                <a:srgbClr val="7030A0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629400" y="2948286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Xoay phải 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45 </a:t>
            </a:r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810512" y="2345519"/>
            <a:ext cx="214314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41334" y="524530"/>
            <a:ext cx="8574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8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80035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smtClean="0"/>
              <a:t> Thời gian thực hành </a:t>
            </a:r>
            <a:r>
              <a:rPr lang="en-US" sz="2800" smtClean="0">
                <a:latin typeface=".VnBlack" pitchFamily="34" charset="0"/>
              </a:rPr>
              <a:t>1</a:t>
            </a:r>
            <a:r>
              <a:rPr lang="en-US" sz="2800" smtClean="0"/>
              <a:t> phút.</a:t>
            </a:r>
            <a:endParaRPr lang="en-US" sz="28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3" y="3486151"/>
            <a:ext cx="973443" cy="935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14348" y="447675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Hình a</a:t>
            </a:r>
            <a:endParaRPr lang="en-US" sz="280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3257550"/>
            <a:ext cx="171323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3657600" y="46202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Hình b</a:t>
            </a:r>
            <a:endParaRPr lang="en-US" sz="280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45965" y="2266951"/>
            <a:ext cx="75360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8[</a:t>
            </a:r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45]</a:t>
            </a:r>
            <a:endParaRPr lang="en-US" sz="320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3105150"/>
            <a:ext cx="1928826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6553200" y="46202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Hình c</a:t>
            </a:r>
            <a:endParaRPr lang="en-US" sz="2800"/>
          </a:p>
        </p:txBody>
      </p:sp>
      <p:sp>
        <p:nvSpPr>
          <p:cNvPr id="19" name="Rectangle 18"/>
          <p:cNvSpPr/>
          <p:nvPr/>
        </p:nvSpPr>
        <p:spPr>
          <a:xfrm>
            <a:off x="838200" y="1276350"/>
            <a:ext cx="80010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              Repeat 6[fd 50 rt 60 wait 30] rt 72</a:t>
            </a:r>
          </a:p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5[</a:t>
            </a:r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en-US" sz="3200"/>
          </a:p>
        </p:txBody>
      </p:sp>
      <p:sp>
        <p:nvSpPr>
          <p:cNvPr id="22" name="TextBox 21"/>
          <p:cNvSpPr txBox="1"/>
          <p:nvPr/>
        </p:nvSpPr>
        <p:spPr>
          <a:xfrm>
            <a:off x="442882" y="895350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So sánh các dòng lệnh</a:t>
            </a:r>
            <a:endParaRPr lang="en-US" sz="2800"/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6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6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6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4" grpId="0"/>
      <p:bldP spid="19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88934" y="600730"/>
            <a:ext cx="8574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8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9602" y="1809751"/>
            <a:ext cx="18726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n[ </a:t>
            </a:r>
            <a:endParaRPr lang="en-US" sz="3200"/>
          </a:p>
        </p:txBody>
      </p:sp>
      <p:sp>
        <p:nvSpPr>
          <p:cNvPr id="18" name="Rectangle 17"/>
          <p:cNvSpPr/>
          <p:nvPr/>
        </p:nvSpPr>
        <p:spPr>
          <a:xfrm>
            <a:off x="237396" y="1200151"/>
            <a:ext cx="82814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Muốn vẽ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 hình đa có giác 6 cạnh </a:t>
            </a:r>
            <a:r>
              <a:rPr lang="en-US" sz="3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 gõ lệnh gì?</a:t>
            </a:r>
            <a:endParaRPr lang="en-US" sz="32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8602" y="2495550"/>
            <a:ext cx="83476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Muốn vẽ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 hình vuông cạnh 50</a:t>
            </a:r>
            <a:r>
              <a:rPr lang="en-US" sz="3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bước em thay đổi lệnh ở vị trí nào?</a:t>
            </a:r>
            <a:endParaRPr lang="en-US" sz="32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Left Brace 24"/>
          <p:cNvSpPr/>
          <p:nvPr/>
        </p:nvSpPr>
        <p:spPr>
          <a:xfrm rot="16200000">
            <a:off x="4639849" y="2046670"/>
            <a:ext cx="321471" cy="457203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6" name="TextBox 25"/>
          <p:cNvSpPr txBox="1"/>
          <p:nvPr/>
        </p:nvSpPr>
        <p:spPr>
          <a:xfrm>
            <a:off x="3036408" y="4476751"/>
            <a:ext cx="3745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Lệnh vẽ hình vuông</a:t>
            </a:r>
            <a:endParaRPr lang="vi-VN" sz="3200"/>
          </a:p>
        </p:txBody>
      </p:sp>
      <p:sp>
        <p:nvSpPr>
          <p:cNvPr id="29" name="Rectangle 28"/>
          <p:cNvSpPr/>
          <p:nvPr/>
        </p:nvSpPr>
        <p:spPr>
          <a:xfrm>
            <a:off x="2209802" y="1809751"/>
            <a:ext cx="49487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</a:t>
            </a:r>
            <a:endParaRPr lang="en-US" sz="3200"/>
          </a:p>
        </p:txBody>
      </p:sp>
      <p:sp>
        <p:nvSpPr>
          <p:cNvPr id="30" name="Rectangle 29"/>
          <p:cNvSpPr/>
          <p:nvPr/>
        </p:nvSpPr>
        <p:spPr>
          <a:xfrm>
            <a:off x="7002469" y="1809751"/>
            <a:ext cx="16081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360/n]</a:t>
            </a:r>
            <a:endParaRPr lang="en-US" sz="3200"/>
          </a:p>
        </p:txBody>
      </p:sp>
      <p:sp>
        <p:nvSpPr>
          <p:cNvPr id="31" name="Rectangle 30"/>
          <p:cNvSpPr/>
          <p:nvPr/>
        </p:nvSpPr>
        <p:spPr>
          <a:xfrm>
            <a:off x="762002" y="3562351"/>
            <a:ext cx="18726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n[ </a:t>
            </a:r>
            <a:endParaRPr lang="en-US" sz="3200"/>
          </a:p>
        </p:txBody>
      </p:sp>
      <p:sp>
        <p:nvSpPr>
          <p:cNvPr id="32" name="Rectangle 31"/>
          <p:cNvSpPr/>
          <p:nvPr/>
        </p:nvSpPr>
        <p:spPr>
          <a:xfrm>
            <a:off x="2362202" y="3562351"/>
            <a:ext cx="49487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</a:t>
            </a:r>
            <a:endParaRPr lang="en-US" sz="3200"/>
          </a:p>
        </p:txBody>
      </p:sp>
      <p:sp>
        <p:nvSpPr>
          <p:cNvPr id="33" name="Rectangle 32"/>
          <p:cNvSpPr/>
          <p:nvPr/>
        </p:nvSpPr>
        <p:spPr>
          <a:xfrm>
            <a:off x="7154869" y="3562351"/>
            <a:ext cx="16081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360/n]</a:t>
            </a:r>
            <a:endParaRPr lang="en-US" sz="3200"/>
          </a:p>
        </p:txBody>
      </p:sp>
      <p:sp>
        <p:nvSpPr>
          <p:cNvPr id="34" name="Rectangle 33"/>
          <p:cNvSpPr/>
          <p:nvPr/>
        </p:nvSpPr>
        <p:spPr>
          <a:xfrm>
            <a:off x="2362202" y="3562351"/>
            <a:ext cx="49487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4[fd 50 rt 90 wait 30]</a:t>
            </a:r>
            <a:endParaRPr lang="en-US" sz="3200"/>
          </a:p>
        </p:txBody>
      </p:sp>
      <p:sp>
        <p:nvSpPr>
          <p:cNvPr id="16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9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21" grpId="0"/>
      <p:bldP spid="25" grpId="0" animBg="1"/>
      <p:bldP spid="26" grpId="0"/>
      <p:bldP spid="29" grpId="0"/>
      <p:bldP spid="30" grpId="0"/>
      <p:bldP spid="31" grpId="0"/>
      <p:bldP spid="32" grpId="0"/>
      <p:bldP spid="32" grpId="1"/>
      <p:bldP spid="33" grpId="0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88934" y="325219"/>
            <a:ext cx="8574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  <a:endParaRPr lang="en-US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0480" y="971551"/>
            <a:ext cx="901352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buFontTx/>
              <a:buChar char="-"/>
            </a:pPr>
            <a:r>
              <a:rPr lang="en-US" sz="3200" b="1" smtClean="0">
                <a:solidFill>
                  <a:srgbClr val="3200C0"/>
                </a:solidFill>
              </a:rPr>
              <a:t> Câu lệnh lặp có dạng </a:t>
            </a:r>
            <a:r>
              <a:rPr lang="en-US" sz="3200" b="1" smtClean="0">
                <a:solidFill>
                  <a:srgbClr val="FF0000"/>
                </a:solidFill>
              </a:rPr>
              <a:t>Repeat n[  ]. </a:t>
            </a:r>
            <a:r>
              <a:rPr lang="en-US" sz="3200" b="1" smtClean="0">
                <a:solidFill>
                  <a:srgbClr val="3200C0"/>
                </a:solidFill>
              </a:rPr>
              <a:t>Trong đó: </a:t>
            </a:r>
          </a:p>
          <a:p>
            <a:pPr>
              <a:spcBef>
                <a:spcPts val="1200"/>
              </a:spcBef>
            </a:pPr>
            <a:r>
              <a:rPr lang="en-US" sz="3200" b="1" smtClean="0">
                <a:solidFill>
                  <a:srgbClr val="3200C0"/>
                </a:solidFill>
              </a:rPr>
              <a:t>+ Số </a:t>
            </a:r>
            <a:r>
              <a:rPr lang="en-US" sz="3200" b="1" smtClean="0">
                <a:solidFill>
                  <a:srgbClr val="FF0000"/>
                </a:solidFill>
              </a:rPr>
              <a:t>n</a:t>
            </a:r>
            <a:r>
              <a:rPr lang="en-US" sz="3200" b="1" smtClean="0">
                <a:solidFill>
                  <a:srgbClr val="3200C0"/>
                </a:solidFill>
              </a:rPr>
              <a:t> trong câu lệnh chỉ số lần lặp; giữa </a:t>
            </a:r>
            <a:r>
              <a:rPr lang="en-US" sz="3200" b="1" smtClean="0">
                <a:solidFill>
                  <a:srgbClr val="FF0000"/>
                </a:solidFill>
              </a:rPr>
              <a:t>Repeat</a:t>
            </a:r>
            <a:r>
              <a:rPr lang="en-US" sz="3200" b="1" smtClean="0">
                <a:solidFill>
                  <a:srgbClr val="3200C0"/>
                </a:solidFill>
              </a:rPr>
              <a:t> và </a:t>
            </a:r>
            <a:r>
              <a:rPr lang="en-US" sz="3200" b="1" smtClean="0">
                <a:solidFill>
                  <a:srgbClr val="FF0000"/>
                </a:solidFill>
              </a:rPr>
              <a:t>n</a:t>
            </a:r>
            <a:r>
              <a:rPr lang="en-US" sz="3200" b="1" smtClean="0">
                <a:solidFill>
                  <a:srgbClr val="3200C0"/>
                </a:solidFill>
              </a:rPr>
              <a:t> phải có dấu cách.</a:t>
            </a:r>
          </a:p>
          <a:p>
            <a:pPr>
              <a:spcBef>
                <a:spcPts val="1200"/>
              </a:spcBef>
            </a:pPr>
            <a:r>
              <a:rPr lang="en-US" sz="3200" b="1" smtClean="0">
                <a:solidFill>
                  <a:srgbClr val="3200C0"/>
                </a:solidFill>
              </a:rPr>
              <a:t>+ Phần trong </a:t>
            </a:r>
            <a:r>
              <a:rPr lang="en-US" sz="3200" b="1" smtClean="0">
                <a:solidFill>
                  <a:srgbClr val="FF0000"/>
                </a:solidFill>
              </a:rPr>
              <a:t>cặp ngoặc vuông [ ] </a:t>
            </a:r>
            <a:r>
              <a:rPr lang="en-US" sz="3200" b="1" smtClean="0">
                <a:solidFill>
                  <a:srgbClr val="3200C0"/>
                </a:solidFill>
              </a:rPr>
              <a:t>là nơi ghi các </a:t>
            </a:r>
            <a:r>
              <a:rPr lang="en-US" sz="3200" b="1" smtClean="0">
                <a:solidFill>
                  <a:srgbClr val="FF0000"/>
                </a:solidFill>
              </a:rPr>
              <a:t>câu lệnh được lặp lại</a:t>
            </a:r>
            <a:r>
              <a:rPr lang="en-US" sz="3200" b="1" smtClean="0">
                <a:solidFill>
                  <a:srgbClr val="3200C0"/>
                </a:solidFill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3200" b="1" smtClean="0">
                <a:solidFill>
                  <a:srgbClr val="3200C0"/>
                </a:solidFill>
              </a:rPr>
              <a:t>- Sử dụng câu lệnh lặp lồng nhau có thể cho ra nhiều hình giống nhau. </a:t>
            </a:r>
            <a:endParaRPr lang="en-US" sz="4000" b="1" smtClean="0">
              <a:solidFill>
                <a:srgbClr val="3200C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2645" y="807081"/>
            <a:ext cx="8229600" cy="4648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1.Viết lệnh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iều khiển Rùa thực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hiện: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148" y="283860"/>
            <a:ext cx="51330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B. HOẠT </a:t>
            </a:r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THỰC HÀNH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52426" y="1264280"/>
            <a:ext cx="8763000" cy="9906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Lặp lại 4 lần,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trong mỗi lần vẽ một hình vuông cạnh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dài 50 b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, vẽ xong quay một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góc 90 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170045" y="2559680"/>
            <a:ext cx="4114800" cy="4000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4[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</a:t>
            </a:r>
            <a:endParaRPr lang="en-US" sz="3200" b="1" dirty="0">
              <a:solidFill>
                <a:srgbClr val="3515A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2" y="3105150"/>
            <a:ext cx="2065881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ontent Placeholder 1"/>
          <p:cNvSpPr txBox="1">
            <a:spLocks/>
          </p:cNvSpPr>
          <p:nvPr/>
        </p:nvSpPr>
        <p:spPr>
          <a:xfrm>
            <a:off x="5827645" y="2578730"/>
            <a:ext cx="1143000" cy="6667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 90]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93645" y="1797680"/>
            <a:ext cx="19812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770245" y="1797680"/>
            <a:ext cx="41910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69845" y="2254880"/>
            <a:ext cx="1710626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629533" y="2254880"/>
            <a:ext cx="1545921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569845" y="2635881"/>
            <a:ext cx="1981200" cy="464835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4[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269618" y="24510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9258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25" grpId="0"/>
      <p:bldP spid="1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253604"/>
            <a:ext cx="9144000" cy="769441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dirty="0" err="1" smtClean="0">
                <a:solidFill>
                  <a:srgbClr val="0000CC"/>
                </a:solidFill>
                <a:latin typeface="Times New Roman" pitchFamily="18" charset="0"/>
              </a:rPr>
              <a:t>Củng</a:t>
            </a: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itchFamily="18" charset="0"/>
              </a:rPr>
              <a:t>cố-Dặn</a:t>
            </a: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00CC"/>
                </a:solidFill>
                <a:latin typeface="Times New Roman" pitchFamily="18" charset="0"/>
              </a:rPr>
              <a:t>dò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" y="285750"/>
            <a:ext cx="8839200" cy="142875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2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LỆNH LẶP LỒNG NHAU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-6263" y="3956628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- Về nhà xem lại bài vừa học.</a:t>
            </a:r>
          </a:p>
          <a:p>
            <a:pPr indent="60325"/>
            <a:r>
              <a:rPr lang="en-US" sz="32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- Chuẩn bị cho tiết sau.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883568"/>
            <a:ext cx="2971800" cy="21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3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19050"/>
            <a:ext cx="2941638" cy="3111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11" name="Picture 2" descr="Kết quả hình ảnh cho cảm ơn rất nhiề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842022"/>
            <a:ext cx="4286250" cy="21359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3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295620" cy="967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7900571" y="-28991"/>
            <a:ext cx="925116" cy="122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7744750" y="4095750"/>
            <a:ext cx="1307175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76776" y="4030100"/>
            <a:ext cx="864394" cy="114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6"/>
          <p:cNvSpPr>
            <a:spLocks noChangeArrowheads="1"/>
          </p:cNvSpPr>
          <p:nvPr/>
        </p:nvSpPr>
        <p:spPr bwMode="auto">
          <a:xfrm>
            <a:off x="457200" y="1378625"/>
            <a:ext cx="8534400" cy="2031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REPEAT 4 [ FD 40 RT 90]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914400" y="3486150"/>
            <a:ext cx="8001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è"/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40 RT 90 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-152400" y="533767"/>
            <a:ext cx="9144000" cy="5847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ÔN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BÀI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CŨ: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014705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4386264"/>
            <a:ext cx="762000" cy="273844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438150"/>
            <a:ext cx="8839200" cy="83820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LỆNH LẶP LỒNG NHAU</a:t>
            </a:r>
          </a:p>
        </p:txBody>
      </p:sp>
      <p:pic>
        <p:nvPicPr>
          <p:cNvPr id="3" name="Picture 2" descr="C:\Users\THU VU\Desktop\kkk.PNG"/>
          <p:cNvPicPr>
            <a:picLocks noChangeAspect="1" noChangeArrowheads="1"/>
          </p:cNvPicPr>
          <p:nvPr/>
        </p:nvPicPr>
        <p:blipFill>
          <a:blip r:embed="rId3"/>
          <a:srcRect b="12168"/>
          <a:stretch>
            <a:fillRect/>
          </a:stretch>
        </p:blipFill>
        <p:spPr bwMode="auto">
          <a:xfrm>
            <a:off x="5105402" y="1352551"/>
            <a:ext cx="3372321" cy="3162803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1504950"/>
            <a:ext cx="29146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1981200" y="4248150"/>
            <a:ext cx="152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Hình 1</a:t>
            </a:r>
            <a:endParaRPr lang="en-US" sz="2800"/>
          </a:p>
        </p:txBody>
      </p:sp>
      <p:sp>
        <p:nvSpPr>
          <p:cNvPr id="13" name="Rectangle 12"/>
          <p:cNvSpPr/>
          <p:nvPr/>
        </p:nvSpPr>
        <p:spPr>
          <a:xfrm>
            <a:off x="6324600" y="4239280"/>
            <a:ext cx="152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Hình 2</a:t>
            </a:r>
            <a:endParaRPr lang="en-US" sz="2800"/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0" y="1352550"/>
            <a:ext cx="4724400" cy="622697"/>
            <a:chOff x="2895600" y="84138"/>
            <a:chExt cx="4724400" cy="830262"/>
          </a:xfrm>
        </p:grpSpPr>
        <p:sp>
          <p:nvSpPr>
            <p:cNvPr id="3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84138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500"/>
            </a:p>
          </p:txBody>
        </p:sp>
        <p:grpSp>
          <p:nvGrpSpPr>
            <p:cNvPr id="4" name="Group 73"/>
            <p:cNvGrpSpPr>
              <a:grpSpLocks/>
            </p:cNvGrpSpPr>
            <p:nvPr/>
          </p:nvGrpSpPr>
          <p:grpSpPr bwMode="auto">
            <a:xfrm>
              <a:off x="3276600" y="185738"/>
              <a:ext cx="3962400" cy="681037"/>
              <a:chOff x="720" y="240"/>
              <a:chExt cx="4752" cy="505"/>
            </a:xfrm>
          </p:grpSpPr>
          <p:sp>
            <p:nvSpPr>
              <p:cNvPr id="5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500">
                  <a:solidFill>
                    <a:schemeClr val="bg1"/>
                  </a:solidFill>
                </a:endParaRPr>
              </a:p>
            </p:txBody>
          </p:sp>
          <p:sp>
            <p:nvSpPr>
              <p:cNvPr id="6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18" y="296"/>
                <a:ext cx="4371" cy="411"/>
              </a:xfrm>
              <a:prstGeom prst="rect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100" u="sng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7" name="Flowchart: Terminator 6"/>
          <p:cNvSpPr/>
          <p:nvPr/>
        </p:nvSpPr>
        <p:spPr>
          <a:xfrm>
            <a:off x="1295400" y="2419350"/>
            <a:ext cx="7848600" cy="990601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74198" tIns="37099" rIns="74198" bIns="37099" anchor="ctr"/>
          <a:lstStyle/>
          <a:p>
            <a:pPr eaLnBrk="1" hangingPunct="1">
              <a:defRPr/>
            </a:pPr>
            <a:r>
              <a:rPr lang="en-US" sz="2800" smtClean="0">
                <a:solidFill>
                  <a:schemeClr val="tx1"/>
                </a:solidFill>
              </a:rPr>
              <a:t>Biết cách sử dụng các câu lệnh lặp lồng nhau;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1371601" y="3867150"/>
            <a:ext cx="7772400" cy="1066800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74198" tIns="37099" rIns="74198" bIns="37099" anchor="ctr"/>
          <a:lstStyle/>
          <a:p>
            <a:pPr>
              <a:defRPr/>
            </a:pPr>
            <a:r>
              <a:rPr lang="en-US" sz="2800" smtClean="0">
                <a:solidFill>
                  <a:schemeClr val="tx1"/>
                </a:solidFill>
              </a:rPr>
              <a:t>Sử dụng được câu lệnh lặp lồng nhau để vẽ các hình trang trí.</a:t>
            </a:r>
            <a:endParaRPr lang="en-US" sz="2800" dirty="0">
              <a:solidFill>
                <a:schemeClr val="tx1"/>
              </a:solidFill>
            </a:endParaRPr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421532" y="2563930"/>
            <a:ext cx="950069" cy="2159758"/>
            <a:chOff x="350844" y="1808350"/>
            <a:chExt cx="1554156" cy="2880303"/>
          </a:xfrm>
        </p:grpSpPr>
        <p:grpSp>
          <p:nvGrpSpPr>
            <p:cNvPr id="10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26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500"/>
              </a:p>
            </p:txBody>
          </p:sp>
        </p:grpSp>
        <p:grpSp>
          <p:nvGrpSpPr>
            <p:cNvPr id="11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24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5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</p:grpSp>
        <p:grpSp>
          <p:nvGrpSpPr>
            <p:cNvPr id="12" name="Group 14"/>
            <p:cNvGrpSpPr>
              <a:grpSpLocks/>
            </p:cNvGrpSpPr>
            <p:nvPr/>
          </p:nvGrpSpPr>
          <p:grpSpPr bwMode="auto">
            <a:xfrm rot="5400000">
              <a:off x="283125" y="1883211"/>
              <a:ext cx="786309" cy="636587"/>
              <a:chOff x="1908" y="1824"/>
              <a:chExt cx="1953" cy="1615"/>
            </a:xfrm>
          </p:grpSpPr>
          <p:sp>
            <p:nvSpPr>
              <p:cNvPr id="19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1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2" name="Oval 22"/>
              <p:cNvSpPr>
                <a:spLocks noChangeArrowheads="1"/>
              </p:cNvSpPr>
              <p:nvPr/>
            </p:nvSpPr>
            <p:spPr bwMode="gray">
              <a:xfrm>
                <a:off x="1908" y="2099"/>
                <a:ext cx="1935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500"/>
              </a:p>
            </p:txBody>
          </p:sp>
          <p:sp>
            <p:nvSpPr>
              <p:cNvPr id="23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1919" y="2085"/>
                <a:ext cx="1935" cy="1095"/>
              </a:xfrm>
              <a:prstGeom prst="ellipse">
                <a:avLst/>
              </a:prstGeom>
              <a:blipFill dpi="0" rotWithShape="1">
                <a:blip r:embed="rId2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500"/>
              </a:p>
            </p:txBody>
          </p:sp>
        </p:grpSp>
        <p:grpSp>
          <p:nvGrpSpPr>
            <p:cNvPr id="13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17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18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500"/>
              </a:p>
            </p:txBody>
          </p:sp>
        </p:grpSp>
        <p:grpSp>
          <p:nvGrpSpPr>
            <p:cNvPr id="14" name="Group 14"/>
            <p:cNvGrpSpPr>
              <a:grpSpLocks/>
            </p:cNvGrpSpPr>
            <p:nvPr/>
          </p:nvGrpSpPr>
          <p:grpSpPr bwMode="auto">
            <a:xfrm rot="5400000">
              <a:off x="281043" y="3979090"/>
              <a:ext cx="779364" cy="639762"/>
              <a:chOff x="3986" y="1832"/>
              <a:chExt cx="1941" cy="1610"/>
            </a:xfrm>
          </p:grpSpPr>
          <p:sp>
            <p:nvSpPr>
              <p:cNvPr id="15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16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3986" y="2090"/>
                <a:ext cx="1941" cy="1091"/>
              </a:xfrm>
              <a:prstGeom prst="ellipse">
                <a:avLst/>
              </a:prstGeom>
              <a:blipFill dpi="0" rotWithShape="1">
                <a:blip r:embed="rId2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500"/>
              </a:p>
            </p:txBody>
          </p:sp>
        </p:grpSp>
      </p:grpSp>
      <p:sp>
        <p:nvSpPr>
          <p:cNvPr id="30" name="Title 1"/>
          <p:cNvSpPr txBox="1">
            <a:spLocks/>
          </p:cNvSpPr>
          <p:nvPr/>
        </p:nvSpPr>
        <p:spPr>
          <a:xfrm>
            <a:off x="0" y="133350"/>
            <a:ext cx="8839200" cy="76200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LỆNH LẶP LỒNG NHAU</a:t>
            </a:r>
          </a:p>
        </p:txBody>
      </p:sp>
      <p:sp>
        <p:nvSpPr>
          <p:cNvPr id="29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31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09600" y="438150"/>
            <a:ext cx="37281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4038" y="120015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309638" y="1200151"/>
            <a:ext cx="5260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TextBox 15"/>
          <p:cNvSpPr txBox="1"/>
          <p:nvPr/>
        </p:nvSpPr>
        <p:spPr>
          <a:xfrm>
            <a:off x="795038" y="1962150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28386" y="3036153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Repeat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ight Brace 24"/>
          <p:cNvSpPr/>
          <p:nvPr/>
        </p:nvSpPr>
        <p:spPr>
          <a:xfrm rot="5400000">
            <a:off x="3656712" y="2841479"/>
            <a:ext cx="220252" cy="1524000"/>
          </a:xfrm>
          <a:prstGeom prst="rightBrace">
            <a:avLst/>
          </a:prstGeom>
          <a:ln w="38100">
            <a:solidFill>
              <a:srgbClr val="320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7" name="Right Brace 16"/>
          <p:cNvSpPr/>
          <p:nvPr/>
        </p:nvSpPr>
        <p:spPr>
          <a:xfrm rot="5400000">
            <a:off x="5142612" y="3184379"/>
            <a:ext cx="296452" cy="762000"/>
          </a:xfrm>
          <a:prstGeom prst="rightBrace">
            <a:avLst/>
          </a:prstGeom>
          <a:ln w="38100">
            <a:solidFill>
              <a:srgbClr val="320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2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ight Brace 26"/>
          <p:cNvSpPr/>
          <p:nvPr/>
        </p:nvSpPr>
        <p:spPr>
          <a:xfrm rot="5400000">
            <a:off x="6334736" y="3261724"/>
            <a:ext cx="146438" cy="74769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ight Brace 28"/>
          <p:cNvSpPr/>
          <p:nvPr/>
        </p:nvSpPr>
        <p:spPr>
          <a:xfrm rot="5400000">
            <a:off x="3585573" y="1576975"/>
            <a:ext cx="296452" cy="4114802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ight Brace 31"/>
          <p:cNvSpPr/>
          <p:nvPr/>
        </p:nvSpPr>
        <p:spPr>
          <a:xfrm rot="5400000">
            <a:off x="4233274" y="2385424"/>
            <a:ext cx="372652" cy="2895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52424" y="3572530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2424" y="4122064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360/5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8033712" y="3552170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38" name="Rounded Rectangle 37"/>
          <p:cNvSpPr/>
          <p:nvPr/>
        </p:nvSpPr>
        <p:spPr>
          <a:xfrm>
            <a:off x="8077200" y="4237971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17" grpId="0" animBg="1"/>
      <p:bldP spid="17" grpId="1" animBg="1"/>
      <p:bldP spid="27" grpId="0" animBg="1"/>
      <p:bldP spid="29" grpId="0" animBg="1"/>
      <p:bldP spid="32" grpId="0" animBg="1"/>
      <p:bldP spid="32" grpId="1" animBg="1"/>
      <p:bldP spid="34" grpId="0"/>
      <p:bldP spid="34" grpId="1"/>
      <p:bldP spid="35" grpId="0"/>
      <p:bldP spid="35" grpId="1"/>
      <p:bldP spid="36" grpId="0" animBg="1"/>
      <p:bldP spid="36" grpId="1" animBg="1"/>
      <p:bldP spid="38" grpId="0" animBg="1"/>
      <p:bldP spid="3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09600" y="438150"/>
            <a:ext cx="37281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4038" y="120015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309638" y="1200151"/>
            <a:ext cx="5260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TextBox 15"/>
          <p:cNvSpPr txBox="1"/>
          <p:nvPr/>
        </p:nvSpPr>
        <p:spPr>
          <a:xfrm>
            <a:off x="795038" y="1962150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28386" y="3036153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Repeat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138438" y="4026753"/>
            <a:ext cx="35099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5" name="Right Brace 24"/>
          <p:cNvSpPr/>
          <p:nvPr/>
        </p:nvSpPr>
        <p:spPr>
          <a:xfrm rot="5400000">
            <a:off x="3656712" y="2841479"/>
            <a:ext cx="220252" cy="1524000"/>
          </a:xfrm>
          <a:prstGeom prst="rightBrace">
            <a:avLst/>
          </a:prstGeom>
          <a:ln w="38100">
            <a:solidFill>
              <a:srgbClr val="320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642638" y="3950553"/>
            <a:ext cx="4343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7" name="Right Brace 16"/>
          <p:cNvSpPr/>
          <p:nvPr/>
        </p:nvSpPr>
        <p:spPr>
          <a:xfrm rot="5400000">
            <a:off x="5142612" y="3184379"/>
            <a:ext cx="296452" cy="762000"/>
          </a:xfrm>
          <a:prstGeom prst="rightBrace">
            <a:avLst/>
          </a:prstGeom>
          <a:ln w="38100">
            <a:solidFill>
              <a:srgbClr val="320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8" name="Straight Arrow Connector 27"/>
          <p:cNvCxnSpPr/>
          <p:nvPr/>
        </p:nvCxnSpPr>
        <p:spPr>
          <a:xfrm rot="5400000" flipH="1" flipV="1">
            <a:off x="3575544" y="3980656"/>
            <a:ext cx="381794" cy="794"/>
          </a:xfrm>
          <a:prstGeom prst="straightConnector1">
            <a:avLst/>
          </a:prstGeom>
          <a:ln w="38100">
            <a:solidFill>
              <a:srgbClr val="320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5100338" y="3980656"/>
            <a:ext cx="381794" cy="794"/>
          </a:xfrm>
          <a:prstGeom prst="straightConnector1">
            <a:avLst/>
          </a:prstGeom>
          <a:ln w="38100">
            <a:solidFill>
              <a:srgbClr val="320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2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3" grpId="0"/>
      <p:bldP spid="25" grpId="0" animBg="1"/>
      <p:bldP spid="26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67665" y="281285"/>
            <a:ext cx="37281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74295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200400" y="742951"/>
            <a:ext cx="5260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TextBox 15"/>
          <p:cNvSpPr txBox="1"/>
          <p:nvPr/>
        </p:nvSpPr>
        <p:spPr>
          <a:xfrm>
            <a:off x="381000" y="1200151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4348" y="2038350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Repeat 6[fd 50 rt 60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2424" y="3572529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2424" y="4208443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360/5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053414" y="3638549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27" name="Rounded Rectangle 26"/>
          <p:cNvSpPr/>
          <p:nvPr/>
        </p:nvSpPr>
        <p:spPr>
          <a:xfrm>
            <a:off x="8077200" y="4286772"/>
            <a:ext cx="589898" cy="4572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4" name="TextBox 3"/>
          <p:cNvSpPr txBox="1"/>
          <p:nvPr/>
        </p:nvSpPr>
        <p:spPr>
          <a:xfrm>
            <a:off x="8124852" y="4070329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</a:rPr>
              <a:t>x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634038" y="2883753"/>
            <a:ext cx="35099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72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360/5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4" name="Right Brace 23"/>
          <p:cNvSpPr/>
          <p:nvPr/>
        </p:nvSpPr>
        <p:spPr>
          <a:xfrm rot="5400000">
            <a:off x="5953737" y="2200886"/>
            <a:ext cx="146438" cy="74769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ight Brace 24"/>
          <p:cNvSpPr/>
          <p:nvPr/>
        </p:nvSpPr>
        <p:spPr>
          <a:xfrm rot="5400000">
            <a:off x="3128376" y="586375"/>
            <a:ext cx="296452" cy="4114802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914400" y="2800350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7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 animBg="1"/>
      <p:bldP spid="27" grpId="0" animBg="1"/>
      <p:bldP spid="4" grpId="0"/>
      <p:bldP spid="23" grpId="0"/>
      <p:bldP spid="24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8229600" y="2419350"/>
            <a:ext cx="589898" cy="5334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8229600" y="417195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8286098" y="4052071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</a:rPr>
              <a:t>x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97155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Repeat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5[Repeat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72]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234315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287655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72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3909105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Lặp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lại 5 lần, mỗi lần vẽ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72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8229600" y="3105150"/>
            <a:ext cx="589898" cy="5334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4762501" y="-742949"/>
            <a:ext cx="304801" cy="46482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481366" y="1657350"/>
            <a:ext cx="2995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Vẽ</a:t>
            </a:r>
            <a:r>
              <a:rPr lang="vi-VN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409700" y="857250"/>
            <a:ext cx="2286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33400" y="165735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800000"/>
                </a:solidFill>
              </a:rPr>
              <a:t>Lặp lại 5 lần</a:t>
            </a:r>
            <a:endParaRPr lang="en-US" sz="2800" b="1">
              <a:solidFill>
                <a:srgbClr val="800000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858000" y="1733551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Xoay phải 72 độ</a:t>
            </a:r>
            <a:endParaRPr lang="en-US">
              <a:solidFill>
                <a:srgbClr val="3515AB"/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899811" y="1148941"/>
            <a:ext cx="321471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" y="51435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3200400" y="514351"/>
            <a:ext cx="5260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35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3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7" grpId="0" animBg="1"/>
      <p:bldP spid="4" grpId="0"/>
      <p:bldP spid="13" grpId="0"/>
      <p:bldP spid="17" grpId="0"/>
      <p:bldP spid="22" grpId="0"/>
      <p:bldP spid="23" grpId="0"/>
      <p:bldP spid="24" grpId="0" animBg="1"/>
      <p:bldP spid="32" grpId="0"/>
      <p:bldP spid="20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8600" y="2567286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Repeat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5[Repeat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6[fd 50 rt 60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72]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ight Brace 24"/>
          <p:cNvSpPr/>
          <p:nvPr/>
        </p:nvSpPr>
        <p:spPr>
          <a:xfrm rot="5400000">
            <a:off x="4762501" y="852786"/>
            <a:ext cx="304801" cy="46482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481366" y="3253085"/>
            <a:ext cx="2995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Vẽ</a:t>
            </a:r>
            <a:r>
              <a:rPr lang="vi-VN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409700" y="2381250"/>
            <a:ext cx="2286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33400" y="3253085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800000"/>
                </a:solidFill>
              </a:rPr>
              <a:t>Lặp lại 5 lần</a:t>
            </a:r>
            <a:endParaRPr lang="en-US" sz="2800" b="1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581150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7030A0"/>
                </a:solidFill>
              </a:rPr>
              <a:t>Câu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lệnh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lặp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lồng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nhau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858000" y="3329286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Xoay phải 72 độ</a:t>
            </a:r>
            <a:endParaRPr lang="en-US">
              <a:solidFill>
                <a:srgbClr val="3515AB"/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899811" y="2744676"/>
            <a:ext cx="321471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" y="82933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3200400" y="829331"/>
            <a:ext cx="526012" cy="40768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38" name="Left Brace 37"/>
          <p:cNvSpPr/>
          <p:nvPr/>
        </p:nvSpPr>
        <p:spPr>
          <a:xfrm rot="5400000">
            <a:off x="2171700" y="1162050"/>
            <a:ext cx="457200" cy="25146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5384</TotalTime>
  <Words>1012</Words>
  <Application>Microsoft Office PowerPoint</Application>
  <PresentationFormat>On-screen Show (16:9)</PresentationFormat>
  <Paragraphs>130</Paragraphs>
  <Slides>19</Slides>
  <Notes>6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Đoàn Hữu Tiếng 0399072086</dc:creator>
  <cp:lastModifiedBy>Techsi.vn</cp:lastModifiedBy>
  <cp:revision>449</cp:revision>
  <cp:lastPrinted>2019-01-13T14:31:43Z</cp:lastPrinted>
  <dcterms:created xsi:type="dcterms:W3CDTF">2014-10-11T13:38:36Z</dcterms:created>
  <dcterms:modified xsi:type="dcterms:W3CDTF">2021-03-09T03:00:45Z</dcterms:modified>
</cp:coreProperties>
</file>