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Default Extension="svg" ContentType="image/svg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8.xml" ContentType="application/vnd.openxmlformats-officedocument.presentationml.tags+xml"/>
  <Override PartName="/docProps/custom.xml" ContentType="application/vnd.openxmlformats-officedocument.custom-properties+xml"/>
  <Override PartName="/ppt/tags/tag14.xml" ContentType="application/vnd.openxmlformats-officedocument.presentationml.tags+xml"/>
  <Override PartName="/ppt/tags/tag12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19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tags/tag17.xml" ContentType="application/vnd.openxmlformats-officedocument.presentationml.tags+xml"/>
  <Override PartName="/ppt/slideLayouts/slideLayout10.xml" ContentType="application/vnd.openxmlformats-officedocument.presentationml.slideLayout+xml"/>
  <Override PartName="/ppt/tags/tag15.xml" ContentType="application/vnd.openxmlformats-officedocument.presentationml.tags+xml"/>
  <Default Extension="gif" ContentType="image/gif"/>
  <Override PartName="/ppt/tags/tag13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5" r:id="rId4"/>
  </p:sldMasterIdLst>
  <p:notesMasterIdLst>
    <p:notesMasterId r:id="rId32"/>
  </p:notesMasterIdLst>
  <p:handoutMasterIdLst>
    <p:handoutMasterId r:id="rId33"/>
  </p:handoutMasterIdLst>
  <p:sldIdLst>
    <p:sldId id="1909" r:id="rId5"/>
    <p:sldId id="1924" r:id="rId6"/>
    <p:sldId id="1923" r:id="rId7"/>
    <p:sldId id="1925" r:id="rId8"/>
    <p:sldId id="1926" r:id="rId9"/>
    <p:sldId id="1908" r:id="rId10"/>
    <p:sldId id="354" r:id="rId11"/>
    <p:sldId id="1867" r:id="rId12"/>
    <p:sldId id="1868" r:id="rId13"/>
    <p:sldId id="1916" r:id="rId14"/>
    <p:sldId id="1917" r:id="rId15"/>
    <p:sldId id="1889" r:id="rId16"/>
    <p:sldId id="1890" r:id="rId17"/>
    <p:sldId id="1918" r:id="rId18"/>
    <p:sldId id="1911" r:id="rId19"/>
    <p:sldId id="1919" r:id="rId20"/>
    <p:sldId id="1892" r:id="rId21"/>
    <p:sldId id="1893" r:id="rId22"/>
    <p:sldId id="271" r:id="rId23"/>
    <p:sldId id="1921" r:id="rId24"/>
    <p:sldId id="1895" r:id="rId25"/>
    <p:sldId id="1913" r:id="rId26"/>
    <p:sldId id="1912" r:id="rId27"/>
    <p:sldId id="1894" r:id="rId28"/>
    <p:sldId id="1870" r:id="rId29"/>
    <p:sldId id="1915" r:id="rId30"/>
    <p:sldId id="256" r:id="rId3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Lines theme" id="{EE9670AD-028C-4190-AAA8-2AF0F3B1E372}">
          <p14:sldIdLst>
            <p14:sldId id="1909"/>
            <p14:sldId id="1924"/>
            <p14:sldId id="1923"/>
            <p14:sldId id="1925"/>
            <p14:sldId id="1926"/>
            <p14:sldId id="1908"/>
            <p14:sldId id="354"/>
            <p14:sldId id="1867"/>
            <p14:sldId id="1868"/>
            <p14:sldId id="1916"/>
            <p14:sldId id="1917"/>
            <p14:sldId id="1889"/>
            <p14:sldId id="1890"/>
            <p14:sldId id="1918"/>
            <p14:sldId id="1911"/>
            <p14:sldId id="1919"/>
            <p14:sldId id="1892"/>
            <p14:sldId id="1893"/>
            <p14:sldId id="271"/>
            <p14:sldId id="1921"/>
            <p14:sldId id="1895"/>
            <p14:sldId id="1913"/>
            <p14:sldId id="1912"/>
            <p14:sldId id="1894"/>
            <p14:sldId id="1870"/>
            <p14:sldId id="1915"/>
            <p14:sldId id="25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461" userDrawn="1">
          <p15:clr>
            <a:srgbClr val="A4A3A4"/>
          </p15:clr>
        </p15:guide>
        <p15:guide id="3" pos="7197" userDrawn="1">
          <p15:clr>
            <a:srgbClr val="A4A3A4"/>
          </p15:clr>
        </p15:guide>
        <p15:guide id="4" pos="43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99"/>
    <a:srgbClr val="F0E6DC"/>
    <a:srgbClr val="ECE0D4"/>
    <a:srgbClr val="D1B497"/>
    <a:srgbClr val="E3D1BF"/>
    <a:srgbClr val="AA673C"/>
    <a:srgbClr val="6A6967"/>
    <a:srgbClr val="C19C84"/>
    <a:srgbClr val="F8EBE0"/>
    <a:srgbClr val="FF262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41" autoAdjust="0"/>
  </p:normalViewPr>
  <p:slideViewPr>
    <p:cSldViewPr snapToGrid="0">
      <p:cViewPr varScale="1">
        <p:scale>
          <a:sx n="71" d="100"/>
          <a:sy n="71" d="100"/>
        </p:scale>
        <p:origin x="-138" y="-96"/>
      </p:cViewPr>
      <p:guideLst>
        <p:guide orient="horz" pos="2160"/>
        <p:guide pos="461"/>
        <p:guide pos="7197"/>
        <p:guide pos="438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184"/>
    </p:cViewPr>
  </p:sorterViewPr>
  <p:notesViewPr>
    <p:cSldViewPr snapToGrid="0">
      <p:cViewPr varScale="1">
        <p:scale>
          <a:sx n="48" d="100"/>
          <a:sy n="48" d="100"/>
        </p:scale>
        <p:origin x="1828" y="36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0CC79A4-0B25-469F-9B41-E1B92476C6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5F87740-790C-4B8E-8BDF-37374E5C19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8EE06D-E2C5-4DF1-B3C1-8E9169AAB10D}" type="datetimeFigureOut">
              <a:rPr lang="en-US" smtClean="0"/>
              <a:pPr/>
              <a:t>9/10/2021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5C8AAF8-731F-4C2E-B690-3086B25AFC6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21C11FA-B74B-44E5-9E55-A45B9911BEF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E2F40-54C0-4227-BA47-31BF544EF93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907446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xmlns="" id="{D9F622F8-1824-4338-8C3C-5529D3BDEF4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xmlns="" id="{618DDD53-BB38-4118-BC75-9CE27D49C55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xmlns="" id="{6C03B6F7-B1AE-4118-ABA2-FFEC9B8F0E9C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5" name="Rectangle 5">
            <a:extLst>
              <a:ext uri="{FF2B5EF4-FFF2-40B4-BE49-F238E27FC236}">
                <a16:creationId xmlns:a16="http://schemas.microsoft.com/office/drawing/2014/main" xmlns="" id="{646F5356-BDE8-43C1-9587-85323D02B19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26" name="Rectangle 6">
            <a:extLst>
              <a:ext uri="{FF2B5EF4-FFF2-40B4-BE49-F238E27FC236}">
                <a16:creationId xmlns:a16="http://schemas.microsoft.com/office/drawing/2014/main" xmlns="" id="{89912C35-11A9-4DA7-8476-F1823F658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27" name="Rectangle 7">
            <a:extLst>
              <a:ext uri="{FF2B5EF4-FFF2-40B4-BE49-F238E27FC236}">
                <a16:creationId xmlns:a16="http://schemas.microsoft.com/office/drawing/2014/main" xmlns="" id="{7180ED79-CEC3-4FB9-B511-8597B20A0C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DEB7EE2-04A2-4FB2-9625-C9C73AC4D32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1632278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EB7EE2-04A2-4FB2-9625-C9C73AC4D32F}" type="slidenum">
              <a:rPr lang="en-US" altLang="en-US" smtClean="0"/>
              <a:pPr/>
              <a:t>18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722374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g84148aafaa_0_10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3" name="Google Shape;923;g84148aafaa_0_10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7E6127-5E05-44BB-A699-F63884802850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1917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57007FCA-3EC9-46F6-BE85-2DE9F97B48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3" name="Title 381">
            <a:extLst>
              <a:ext uri="{FF2B5EF4-FFF2-40B4-BE49-F238E27FC236}">
                <a16:creationId xmlns:a16="http://schemas.microsoft.com/office/drawing/2014/main" xmlns="" id="{219026B8-F099-4229-B446-9FE2B966B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1656" y="2304288"/>
            <a:ext cx="7022592" cy="2258568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 sz="4800" b="1">
                <a:solidFill>
                  <a:schemeClr val="accent4">
                    <a:lumMod val="7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6309978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pos="280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Whit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xmlns="" id="{BC00585D-E155-409A-899A-29BDF4E57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944D9B-AA15-4DB5-AE58-0FA514F6FE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90699"/>
            <a:ext cx="10668000" cy="68580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29AB818C-9403-4CA7-8FC5-347DDE455E7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0356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 Ar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3E65ED86-A26C-479A-8393-0BFDCBCD43F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1783952"/>
            <a:ext cx="10668000" cy="111164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F858EEFF-117E-4B86-B6B2-CD8F71AA8C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716577"/>
            <a:ext cx="10668000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l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 hidden="1">
            <a:extLst>
              <a:ext uri="{FF2B5EF4-FFF2-40B4-BE49-F238E27FC236}">
                <a16:creationId xmlns:a16="http://schemas.microsoft.com/office/drawing/2014/main" xmlns="" id="{D0B12BD8-7E23-4DB3-9F3C-68F6FF145E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772650" y="0"/>
            <a:ext cx="2419350" cy="2619375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85143907-CDEB-455C-878E-7AE28AF7D2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V="1">
            <a:off x="5418919" y="0"/>
            <a:ext cx="6407956" cy="1783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9727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1B9BC-7BE7-4893-90FD-CC95830FD8F2}" type="datetimeFigureOut">
              <a:rPr lang="en-US" smtClean="0"/>
              <a:pPr/>
              <a:t>9/10/2021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15270E-046A-4C23-BC98-E307A7DD6BE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228325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>
  <p:cSld name="Custom Layout 1 1">
    <p:bg>
      <p:bgPr>
        <a:gradFill>
          <a:gsLst>
            <a:gs pos="0">
              <a:srgbClr val="FFFFFF"/>
            </a:gs>
            <a:gs pos="100000">
              <a:srgbClr val="EFEFE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11"/>
          <p:cNvSpPr txBox="1"/>
          <p:nvPr/>
        </p:nvSpPr>
        <p:spPr>
          <a:xfrm rot="-5400000" flipH="1">
            <a:off x="11215350" y="5881350"/>
            <a:ext cx="1579800" cy="3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Barlow Condensed"/>
                <a:ea typeface="Barlow Condensed"/>
                <a:cs typeface="Barlow Condensed"/>
                <a:sym typeface="Barlow Condensed"/>
              </a:rPr>
              <a:t>SLIDESMANIA.COM</a:t>
            </a:r>
            <a:endParaRPr>
              <a:latin typeface="Barlow Condensed"/>
              <a:ea typeface="Barlow Condensed"/>
              <a:cs typeface="Barlow Condensed"/>
              <a:sym typeface="Barlow Condensed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6909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2021/9/10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259834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Photo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4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4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xmlns="" id="{9B1932CF-F265-4AEE-8704-F42C01AFB47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58000" y="715963"/>
            <a:ext cx="4572000" cy="5113336"/>
          </a:xfrm>
        </p:spPr>
        <p:txBody>
          <a:bodyPr/>
          <a:lstStyle>
            <a:lvl1pPr algn="ctr">
              <a:buNone/>
              <a:defRPr sz="160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09498076-A8F2-48B0-807A-C402BDA60D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074048"/>
            <a:ext cx="6407956" cy="1783952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xmlns="" id="{5CF9E2C1-844F-4C0E-A423-111C77AE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0008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hot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xmlns="" id="{8498B63D-F60C-4A9D-8D3E-0C7CD748FE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5334000" cy="3276600"/>
          </a:xfrm>
        </p:spPr>
        <p:txBody>
          <a:bodyPr/>
          <a:lstStyle>
            <a:lvl1pPr marL="0" indent="0">
              <a:buNone/>
              <a:defRPr sz="1800" b="1"/>
            </a:lvl1pPr>
            <a:lvl2pPr marL="283464" indent="-283464">
              <a:spcBef>
                <a:spcPts val="1000"/>
              </a:spcBef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xmlns="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58000" y="3444081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xmlns="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858000" y="715963"/>
            <a:ext cx="4572000" cy="2362200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" name="Graphic 1" hidden="1">
            <a:extLst>
              <a:ext uri="{FF2B5EF4-FFF2-40B4-BE49-F238E27FC236}">
                <a16:creationId xmlns:a16="http://schemas.microsoft.com/office/drawing/2014/main" xmlns="" id="{295740BA-9B4E-4B38-827D-32544CDF75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892800"/>
            <a:ext cx="12192000" cy="965200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29C593AE-D9D2-42FE-A240-F97D187261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0" y="5327681"/>
            <a:ext cx="5496910" cy="1530320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xmlns="" id="{9AA0A799-2244-4DB2-ACAB-F6DA87A73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15961"/>
            <a:ext cx="5334000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tx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3083499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3672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Dar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bg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622252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tern Content L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62000" y="1905000"/>
            <a:ext cx="6477000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A997D967-7D0C-43B1-AF0D-22448F0504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055106" y="0"/>
            <a:ext cx="3136894" cy="68580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9B292CAA-5A7B-44A6-B47D-2FE9F593A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715961"/>
            <a:ext cx="6476999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421192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tern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5">
            <a:extLst>
              <a:ext uri="{FF2B5EF4-FFF2-40B4-BE49-F238E27FC236}">
                <a16:creationId xmlns:a16="http://schemas.microsoft.com/office/drawing/2014/main" xmlns="" id="{E8DBED36-2461-46D0-AF71-79E0064B37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457700" y="1905000"/>
            <a:ext cx="7219043" cy="3276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accent1">
                    <a:lumMod val="50000"/>
                  </a:schemeClr>
                </a:solidFill>
              </a:defRPr>
            </a:lvl1pPr>
            <a:lvl2pPr marL="283464" indent="-283464">
              <a:spcBef>
                <a:spcPts val="1000"/>
              </a:spcBef>
              <a:defRPr sz="1800">
                <a:solidFill>
                  <a:schemeClr val="accent1">
                    <a:lumMod val="50000"/>
                  </a:schemeClr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805C4425-09AC-4097-B868-D49C9D64C8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403"/>
            <a:ext cx="3720664" cy="685719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xmlns="" id="{C6104E15-F449-422E-973A-1899DDF4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699" y="715961"/>
            <a:ext cx="7219043" cy="118903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4000" b="1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55961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2808" userDrawn="1">
          <p15:clr>
            <a:srgbClr val="5ACBF0"/>
          </p15:clr>
        </p15:guide>
        <p15:guide id="3" orient="horz" pos="2240" userDrawn="1">
          <p15:clr>
            <a:srgbClr val="5ACBF0"/>
          </p15:clr>
        </p15:guide>
        <p15:guide id="4" orient="horz" pos="2487" userDrawn="1">
          <p15:clr>
            <a:srgbClr val="5ACBF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Oran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90187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etti Content Gree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xmlns="" id="{7470216E-CA87-491C-BBBE-DDFD70D768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994" t="34041" r="11052" b="45480"/>
          <a:stretch/>
        </p:blipFill>
        <p:spPr>
          <a:xfrm>
            <a:off x="-3048" y="35012"/>
            <a:ext cx="12198096" cy="678797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Section title with border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xmlns="" val="1648873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 userDrawn="1">
          <p15:clr>
            <a:srgbClr val="5ACBF0"/>
          </p15:clr>
        </p15:guide>
        <p15:guide id="4" orient="horz" pos="2488" userDrawn="1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Pattern Blac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">
            <a:extLst>
              <a:ext uri="{FF2B5EF4-FFF2-40B4-BE49-F238E27FC236}">
                <a16:creationId xmlns:a16="http://schemas.microsoft.com/office/drawing/2014/main" xmlns="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96307" y="3260705"/>
            <a:ext cx="7799387" cy="153475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1800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Insert content here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5301" y="1995467"/>
            <a:ext cx="9141397" cy="615553"/>
          </a:xfrm>
          <a:noFill/>
        </p:spPr>
        <p:txBody>
          <a:bodyPr wrap="square" lIns="0" tIns="0" rIns="0" bIns="0" anchor="b" anchorCtr="0">
            <a:spAutoFit/>
          </a:bodyPr>
          <a:lstStyle>
            <a:lvl1pPr algn="ctr" defTabSz="93274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000" b="1" i="0" kern="1200" cap="none" spc="-5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xmlns="" id="{F781D833-01F3-4F75-8F62-D60039CA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0" y="5791200"/>
            <a:ext cx="12192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3945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64696-E1F3-49EF-AEC8-730A16D9A23F}" type="datetimeFigureOut">
              <a:rPr lang="en-US" altLang="en-US" smtClean="0"/>
              <a:pPr/>
              <a:t>9/10/2021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2A1B0-4691-41D9-84E0-69D594EAA3FE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xmlns="" val="39918990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7" r:id="rId5"/>
    <p:sldLayoutId id="2147483710" r:id="rId6"/>
    <p:sldLayoutId id="2147483716" r:id="rId7"/>
    <p:sldLayoutId id="2147483718" r:id="rId8"/>
    <p:sldLayoutId id="2147483712" r:id="rId9"/>
    <p:sldLayoutId id="2147483713" r:id="rId10"/>
    <p:sldLayoutId id="2147483714" r:id="rId11"/>
    <p:sldLayoutId id="2147483715" r:id="rId12"/>
    <p:sldLayoutId id="2147483719" r:id="rId13"/>
    <p:sldLayoutId id="214748372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40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6.xml"/><Relationship Id="rId6" Type="http://schemas.openxmlformats.org/officeDocument/2006/relationships/image" Target="../media/image48.jpeg"/><Relationship Id="rId5" Type="http://schemas.openxmlformats.org/officeDocument/2006/relationships/image" Target="../media/image47.gif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0F51762-A226-4004-87A7-36252DF84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8" y="240146"/>
            <a:ext cx="10553058" cy="59360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B660160-227F-48C5-90DF-CC52C549C63D}"/>
              </a:ext>
            </a:extLst>
          </p:cNvPr>
          <p:cNvSpPr txBox="1"/>
          <p:nvPr/>
        </p:nvSpPr>
        <p:spPr>
          <a:xfrm>
            <a:off x="2403564" y="364945"/>
            <a:ext cx="6750868" cy="5799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 smtClean="0">
                <a:ln/>
                <a:solidFill>
                  <a:srgbClr val="002060"/>
                </a:solidFill>
                <a:latin typeface="Times New Roman" pitchFamily="18" charset="0"/>
                <a:ea typeface="Aachen" panose="02020500000000000000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ln/>
              <a:solidFill>
                <a:srgbClr val="002060"/>
              </a:solidFill>
              <a:latin typeface="Times New Roman" pitchFamily="18" charset="0"/>
              <a:ea typeface="Aachen" panose="02020500000000000000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66160" y="1449979"/>
            <a:ext cx="44544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 LỚP 2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0769" y="3043646"/>
            <a:ext cx="6635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Nhung</a:t>
            </a:r>
            <a:endParaRPr lang="en-US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98551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0773"/>
    </mc:Choice>
    <mc:Fallback>
      <p:transition spd="slow" advTm="10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2C40349-1EBD-4370-80F4-1B17C8B3D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5789" y="320416"/>
            <a:ext cx="5758890" cy="252401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73C365-3C04-4160-B6F2-7AEE286DF6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8054977">
            <a:off x="3980755" y="2885138"/>
            <a:ext cx="2430754" cy="32410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522D73E-4656-4091-9C9F-7F2A4F23E4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849931">
            <a:off x="8286900" y="2690254"/>
            <a:ext cx="2472008" cy="33289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EFEF0FC-E3F1-4C5F-8997-A537BFE0E89E}"/>
              </a:ext>
            </a:extLst>
          </p:cNvPr>
          <p:cNvSpPr txBox="1"/>
          <p:nvPr/>
        </p:nvSpPr>
        <p:spPr>
          <a:xfrm>
            <a:off x="3270505" y="5730051"/>
            <a:ext cx="138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MÀU ĐẬM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C911DB9-CD3E-4DA5-ADDE-D3499A8BA82F}"/>
              </a:ext>
            </a:extLst>
          </p:cNvPr>
          <p:cNvSpPr txBox="1"/>
          <p:nvPr/>
        </p:nvSpPr>
        <p:spPr>
          <a:xfrm>
            <a:off x="9180659" y="5955337"/>
            <a:ext cx="201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MÀU NHẠT</a:t>
            </a:r>
            <a:endParaRPr lang="vi-VN" b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4168468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1511">
        <p:fade/>
      </p:transition>
    </mc:Choice>
    <mc:Fallback>
      <p:transition spd="med" advTm="215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42F3D46-4AB6-4336-97B0-B5C0C9AFC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51" y="562121"/>
            <a:ext cx="5308743" cy="3981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9A2DBEE-AA57-4B44-ADF4-1B7A1ED77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492829">
            <a:off x="7045455" y="685925"/>
            <a:ext cx="3464093" cy="2598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0F9442C-962F-4F82-BBB4-2F18D856AB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390083">
            <a:off x="7079074" y="3607177"/>
            <a:ext cx="3606887" cy="2705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3E8E1FD-32E9-4AF5-A71F-C6D6D671DD61}"/>
              </a:ext>
            </a:extLst>
          </p:cNvPr>
          <p:cNvSpPr txBox="1"/>
          <p:nvPr/>
        </p:nvSpPr>
        <p:spPr>
          <a:xfrm rot="20964551">
            <a:off x="8577679" y="3006128"/>
            <a:ext cx="1385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MÀU ĐẬM</a:t>
            </a:r>
            <a:endParaRPr lang="vi-VN" b="1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DCEBAB8-888A-48A8-BC63-2D4A7CD5D865}"/>
              </a:ext>
            </a:extLst>
          </p:cNvPr>
          <p:cNvSpPr txBox="1"/>
          <p:nvPr/>
        </p:nvSpPr>
        <p:spPr>
          <a:xfrm rot="259662">
            <a:off x="7630154" y="6070330"/>
            <a:ext cx="201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MÀU NHẠT</a:t>
            </a:r>
            <a:endParaRPr lang="vi-VN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xmlns="" id="{7C501A25-208D-48B1-8795-9AC71A4D2B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0367187">
            <a:off x="1901130" y="4530952"/>
            <a:ext cx="1926115" cy="1849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76732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8493">
        <p:fade/>
      </p:transition>
    </mc:Choice>
    <mc:Fallback>
      <p:transition spd="med" advTm="184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 ">
            <a:extLst>
              <a:ext uri="{FF2B5EF4-FFF2-40B4-BE49-F238E27FC236}">
                <a16:creationId xmlns:a16="http://schemas.microsoft.com/office/drawing/2014/main" xmlns="" id="{63D4D86D-D015-4D6C-BE40-3492DCABC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512" y="1958109"/>
            <a:ext cx="6729507" cy="386080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206020-2B89-41A6-BE34-ADEA3F2DADA3}"/>
              </a:ext>
            </a:extLst>
          </p:cNvPr>
          <p:cNvSpPr txBox="1"/>
          <p:nvPr/>
        </p:nvSpPr>
        <p:spPr>
          <a:xfrm>
            <a:off x="2890979" y="883183"/>
            <a:ext cx="641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</a:rPr>
              <a:t>- </a:t>
            </a:r>
            <a:r>
              <a:rPr lang="en-US" sz="3200" dirty="0" err="1">
                <a:solidFill>
                  <a:srgbClr val="002060"/>
                </a:solidFill>
              </a:rPr>
              <a:t>Em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hãy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đọc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tên</a:t>
            </a:r>
            <a:r>
              <a:rPr lang="en-US" sz="3200" dirty="0">
                <a:solidFill>
                  <a:srgbClr val="002060"/>
                </a:solidFill>
              </a:rPr>
              <a:t> 3 </a:t>
            </a:r>
            <a:r>
              <a:rPr lang="en-US" sz="3200" dirty="0" err="1">
                <a:solidFill>
                  <a:srgbClr val="002060"/>
                </a:solidFill>
              </a:rPr>
              <a:t>màu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bản</a:t>
            </a:r>
            <a:r>
              <a:rPr lang="en-US" sz="3200" dirty="0">
                <a:solidFill>
                  <a:srgbClr val="002060"/>
                </a:solidFill>
              </a:rPr>
              <a:t>?</a:t>
            </a:r>
            <a:endParaRPr lang="vi-VN" sz="3200" dirty="0">
              <a:solidFill>
                <a:srgbClr val="00206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8909738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0257"/>
    </mc:Choice>
    <mc:Fallback>
      <p:transition spd="slow" advTm="20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D636F14-5CA3-42C9-9FFE-D35076E644A1}"/>
              </a:ext>
            </a:extLst>
          </p:cNvPr>
          <p:cNvSpPr txBox="1"/>
          <p:nvPr/>
        </p:nvSpPr>
        <p:spPr>
          <a:xfrm>
            <a:off x="524160" y="424872"/>
            <a:ext cx="5839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Em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hãy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tập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pha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  <a:r>
              <a:rPr lang="en-US" sz="2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màu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Đỏ</a:t>
            </a: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/>
              <a:t>+    </a:t>
            </a:r>
            <a:r>
              <a:rPr lang="en-US" sz="2800" dirty="0" err="1">
                <a:solidFill>
                  <a:srgbClr val="0070C0"/>
                </a:solidFill>
              </a:rPr>
              <a:t>Xanh</a:t>
            </a:r>
            <a:r>
              <a:rPr lang="en-US" sz="2800" dirty="0">
                <a:solidFill>
                  <a:srgbClr val="0070C0"/>
                </a:solidFill>
              </a:rPr>
              <a:t> lam  </a:t>
            </a:r>
            <a:r>
              <a:rPr lang="en-US" sz="2800" dirty="0"/>
              <a:t>=……..?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C000"/>
                </a:solidFill>
              </a:rPr>
              <a:t>Vàng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/>
              <a:t>+    </a:t>
            </a:r>
            <a:r>
              <a:rPr lang="en-US" sz="2800" dirty="0" err="1">
                <a:solidFill>
                  <a:srgbClr val="0070C0"/>
                </a:solidFill>
              </a:rPr>
              <a:t>Xanh</a:t>
            </a:r>
            <a:r>
              <a:rPr lang="en-US" sz="2800" dirty="0">
                <a:solidFill>
                  <a:srgbClr val="0070C0"/>
                </a:solidFill>
              </a:rPr>
              <a:t> lam  </a:t>
            </a:r>
            <a:r>
              <a:rPr lang="en-US" sz="2800" dirty="0"/>
              <a:t>= …….?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rgbClr val="FF0000"/>
                </a:solidFill>
              </a:rPr>
              <a:t>Đỏ</a:t>
            </a:r>
            <a:r>
              <a:rPr lang="en-US" sz="2800" dirty="0">
                <a:solidFill>
                  <a:srgbClr val="FF0000"/>
                </a:solidFill>
              </a:rPr>
              <a:t>     </a:t>
            </a:r>
            <a:r>
              <a:rPr lang="en-US" sz="2800" dirty="0"/>
              <a:t>+    </a:t>
            </a:r>
            <a:r>
              <a:rPr lang="en-US" sz="2800" dirty="0" err="1">
                <a:solidFill>
                  <a:srgbClr val="FFC000"/>
                </a:solidFill>
              </a:rPr>
              <a:t>Vàng</a:t>
            </a:r>
            <a:r>
              <a:rPr lang="en-US" sz="2800" dirty="0">
                <a:solidFill>
                  <a:srgbClr val="FFC000"/>
                </a:solidFill>
              </a:rPr>
              <a:t>         </a:t>
            </a:r>
            <a:r>
              <a:rPr lang="en-US" sz="2800" dirty="0"/>
              <a:t>= …….?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5A284C6-29D8-4B5A-BB43-CFB02FBBFA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062" y="2758932"/>
            <a:ext cx="2428847" cy="2050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5DA224-843A-417E-AC56-84D2F2CC11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4018" y="2758932"/>
            <a:ext cx="2339010" cy="2050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90F6DF5-9D01-43C1-871C-EC979F48C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8866" y="2240754"/>
            <a:ext cx="5618974" cy="35799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3984B36B-5AEB-426E-9E7B-A50598DE0648}"/>
              </a:ext>
            </a:extLst>
          </p:cNvPr>
          <p:cNvCxnSpPr>
            <a:cxnSpLocks/>
            <a:stCxn id="3" idx="3"/>
            <a:endCxn id="6" idx="1"/>
          </p:cNvCxnSpPr>
          <p:nvPr/>
        </p:nvCxnSpPr>
        <p:spPr>
          <a:xfrm>
            <a:off x="2622909" y="3784076"/>
            <a:ext cx="45110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15E77CC-9B99-42D0-8E07-6930B426A295}"/>
              </a:ext>
            </a:extLst>
          </p:cNvPr>
          <p:cNvCxnSpPr>
            <a:cxnSpLocks/>
          </p:cNvCxnSpPr>
          <p:nvPr/>
        </p:nvCxnSpPr>
        <p:spPr>
          <a:xfrm>
            <a:off x="5413028" y="3758152"/>
            <a:ext cx="63583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xmlns="" val="237473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0908">
        <p:fade/>
      </p:transition>
    </mc:Choice>
    <mc:Fallback>
      <p:transition spd="med" advTm="509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C8375C-305D-4487-AFC9-E44D1A0A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146" y="843016"/>
            <a:ext cx="5624223" cy="542596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138137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8996">
        <p:fade/>
      </p:transition>
    </mc:Choice>
    <mc:Fallback>
      <p:transition spd="med" advTm="38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àu lạnh là những màu nào? Ứng dụng bảng màu lạnh trong thiết kế">
            <a:extLst>
              <a:ext uri="{FF2B5EF4-FFF2-40B4-BE49-F238E27FC236}">
                <a16:creationId xmlns:a16="http://schemas.microsoft.com/office/drawing/2014/main" xmlns="" id="{45D4DAFB-1A03-4190-A551-27620B5A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336" y="171450"/>
            <a:ext cx="66675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194ECB-E4CB-4A07-AB51-1FDE68EC45B3}"/>
              </a:ext>
            </a:extLst>
          </p:cNvPr>
          <p:cNvSpPr txBox="1"/>
          <p:nvPr/>
        </p:nvSpPr>
        <p:spPr>
          <a:xfrm>
            <a:off x="731838" y="915523"/>
            <a:ext cx="2945677" cy="4457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lam,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cam,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171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1116">
        <p:fade/>
      </p:transition>
    </mc:Choice>
    <mc:Fallback>
      <p:transition spd="med" advTm="2111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àu lạnh là những màu nào? Ứng dụng bảng màu lạnh trong thiết kế">
            <a:extLst>
              <a:ext uri="{FF2B5EF4-FFF2-40B4-BE49-F238E27FC236}">
                <a16:creationId xmlns:a16="http://schemas.microsoft.com/office/drawing/2014/main" xmlns="" id="{45D4DAFB-1A03-4190-A551-27620B5AD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5336" y="171450"/>
            <a:ext cx="66675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4194ECB-E4CB-4A07-AB51-1FDE68EC45B3}"/>
              </a:ext>
            </a:extLst>
          </p:cNvPr>
          <p:cNvSpPr txBox="1"/>
          <p:nvPr/>
        </p:nvSpPr>
        <p:spPr>
          <a:xfrm>
            <a:off x="784846" y="637231"/>
            <a:ext cx="2945677" cy="557697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cam,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mát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dịu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lạnh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lẽo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tím</a:t>
            </a:r>
            <a:r>
              <a:rPr lang="en-US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608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7781">
        <p:fade/>
      </p:transition>
    </mc:Choice>
    <mc:Fallback>
      <p:transition spd="med" advTm="277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46558" y="662610"/>
            <a:ext cx="11275598" cy="5942771"/>
            <a:chOff x="346558" y="662610"/>
            <a:chExt cx="11275598" cy="5942771"/>
          </a:xfrm>
        </p:grpSpPr>
        <p:sp>
          <p:nvSpPr>
            <p:cNvPr id="6" name="Rounded Rectangle 5"/>
            <p:cNvSpPr/>
            <p:nvPr/>
          </p:nvSpPr>
          <p:spPr>
            <a:xfrm>
              <a:off x="1219200" y="662610"/>
              <a:ext cx="10402956" cy="5009322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4520465" y="1296263"/>
              <a:ext cx="28648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GHI NHỚ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226364" y="2332379"/>
              <a:ext cx="845488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pha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trộn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với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mới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đậm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nhạt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khác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nhau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2050" name="Picture 2" descr="C:\Users\Admin\Downloads\hình nền\Picture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558" y="4281281"/>
              <a:ext cx="2300287" cy="2324100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17901386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1619"/>
    </mc:Choice>
    <mc:Fallback>
      <p:transition spd="slow" advTm="11619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FILE-20170326-2359SS3BA2Q6SSJN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8049" y="2647119"/>
              <a:ext cx="5579164" cy="4184373"/>
            </a:xfrm>
            <a:prstGeom prst="rect">
              <a:avLst/>
            </a:prstGeom>
          </p:spPr>
        </p:pic>
        <p:pic>
          <p:nvPicPr>
            <p:cNvPr id="3075" name="Picture 3" descr="C:\Users\Admin\Downloads\630249da8ce07abe23f1 (1).jpg"/>
            <p:cNvPicPr>
              <a:picLocks noChangeAspect="1" noChangeArrowheads="1"/>
            </p:cNvPicPr>
            <p:nvPr/>
          </p:nvPicPr>
          <p:blipFill>
            <a:blip r:embed="rId5"/>
            <a:srcRect t="28096" b="8920"/>
            <a:stretch>
              <a:fillRect/>
            </a:stretch>
          </p:blipFill>
          <p:spPr bwMode="auto">
            <a:xfrm>
              <a:off x="6584652" y="1126432"/>
              <a:ext cx="4706200" cy="5267567"/>
            </a:xfrm>
            <a:prstGeom prst="rect">
              <a:avLst/>
            </a:prstGeom>
            <a:noFill/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56BE48D-718C-4D08-9A47-E0A288DECE77}"/>
              </a:ext>
            </a:extLst>
          </p:cNvPr>
          <p:cNvSpPr txBox="1"/>
          <p:nvPr/>
        </p:nvSpPr>
        <p:spPr>
          <a:xfrm>
            <a:off x="1630015" y="341745"/>
            <a:ext cx="8829965" cy="5232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HOẠT ĐỘNG 2: KIẾN TẠO KIẾN THỨC, KĨ NĂNG</a:t>
            </a:r>
            <a:r>
              <a:rPr lang="en-US" sz="280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  <a:endParaRPr lang="vi-VN" sz="280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D2D681-32A0-411C-A140-4DCFE46E90A0}"/>
              </a:ext>
            </a:extLst>
          </p:cNvPr>
          <p:cNvSpPr txBox="1"/>
          <p:nvPr/>
        </p:nvSpPr>
        <p:spPr>
          <a:xfrm>
            <a:off x="648954" y="1339270"/>
            <a:ext cx="5672333" cy="13849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bức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bầu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206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vi-VN" sz="2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7ED2D681-32A0-411C-A140-4DCFE46E90A0}"/>
              </a:ext>
            </a:extLst>
          </p:cNvPr>
          <p:cNvSpPr txBox="1"/>
          <p:nvPr/>
        </p:nvSpPr>
        <p:spPr>
          <a:xfrm>
            <a:off x="827859" y="2485582"/>
            <a:ext cx="5504871" cy="31085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ranh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biển</a:t>
            </a:r>
            <a:endParaRPr lang="en-US" sz="2800" dirty="0" smtClean="0">
              <a:solidFill>
                <a:srgbClr val="C0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sóng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nước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nét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514350" indent="-514350" algn="just"/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3.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phù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bầu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trời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biển</a:t>
            </a:r>
            <a:endParaRPr lang="en-US" sz="2800" dirty="0" smtClean="0">
              <a:solidFill>
                <a:srgbClr val="C0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marL="514350" indent="-514350" algn="just">
              <a:buAutoNum type="arabicPeriod"/>
            </a:pPr>
            <a:endParaRPr lang="vi-VN" sz="2800" dirty="0">
              <a:solidFill>
                <a:srgbClr val="C0000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vi-VN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22853" y="1767369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nét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2800" b="1" dirty="0" smtClean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3019" y="2356440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+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vẽ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đậm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?</a:t>
            </a:r>
            <a:endParaRPr lang="vi-VN" sz="2800" b="1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262694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33121">
        <p:fade/>
      </p:transition>
    </mc:Choice>
    <mc:Fallback>
      <p:transition spd="med" advTm="33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15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B989F8FD-EEB6-4326-B564-4BA0746C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1">
            <a:extLst>
              <a:ext uri="{FF2B5EF4-FFF2-40B4-BE49-F238E27FC236}">
                <a16:creationId xmlns:a16="http://schemas.microsoft.com/office/drawing/2014/main" xmlns="" id="{F92431C9-3727-40A9-9BDF-BCB00E8ED2B7}"/>
              </a:ext>
            </a:extLst>
          </p:cNvPr>
          <p:cNvGrpSpPr>
            <a:grpSpLocks/>
          </p:cNvGrpSpPr>
          <p:nvPr/>
        </p:nvGrpSpPr>
        <p:grpSpPr bwMode="auto">
          <a:xfrm>
            <a:off x="591671" y="1583529"/>
            <a:ext cx="3603811" cy="2516116"/>
            <a:chOff x="0" y="0"/>
            <a:chExt cx="3140" cy="2390"/>
          </a:xfrm>
        </p:grpSpPr>
        <p:pic>
          <p:nvPicPr>
            <p:cNvPr id="2051" name="Picture 3">
              <a:extLst>
                <a:ext uri="{FF2B5EF4-FFF2-40B4-BE49-F238E27FC236}">
                  <a16:creationId xmlns:a16="http://schemas.microsoft.com/office/drawing/2014/main" xmlns="" id="{C11255FE-118A-44C4-99CB-458037A80B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120" cy="2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2">
              <a:extLst>
                <a:ext uri="{FF2B5EF4-FFF2-40B4-BE49-F238E27FC236}">
                  <a16:creationId xmlns:a16="http://schemas.microsoft.com/office/drawing/2014/main" xmlns="" id="{194FFBFC-EA63-457B-B881-8EA9DE1CC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130" cy="238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Rectangle 8">
            <a:extLst>
              <a:ext uri="{FF2B5EF4-FFF2-40B4-BE49-F238E27FC236}">
                <a16:creationId xmlns:a16="http://schemas.microsoft.com/office/drawing/2014/main" xmlns="" id="{2534BB8A-7EAF-4C6A-841D-814685655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37E4F7EB-239F-4240-8D75-B3BD3AB725A8}"/>
              </a:ext>
            </a:extLst>
          </p:cNvPr>
          <p:cNvGrpSpPr>
            <a:grpSpLocks/>
          </p:cNvGrpSpPr>
          <p:nvPr/>
        </p:nvGrpSpPr>
        <p:grpSpPr bwMode="auto">
          <a:xfrm>
            <a:off x="4370295" y="1539236"/>
            <a:ext cx="3571606" cy="2537622"/>
            <a:chOff x="0" y="0"/>
            <a:chExt cx="3050" cy="2360"/>
          </a:xfrm>
        </p:grpSpPr>
        <p:pic>
          <p:nvPicPr>
            <p:cNvPr id="2055" name="Picture 7">
              <a:extLst>
                <a:ext uri="{FF2B5EF4-FFF2-40B4-BE49-F238E27FC236}">
                  <a16:creationId xmlns:a16="http://schemas.microsoft.com/office/drawing/2014/main" xmlns="" id="{790A2681-873B-43F2-ADF8-82E9FA85BC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9"/>
              <a:ext cx="3030" cy="2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3AC1E236-877D-4E10-A96E-4B1CF49CEF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040" cy="235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Rectangle 12">
            <a:extLst>
              <a:ext uri="{FF2B5EF4-FFF2-40B4-BE49-F238E27FC236}">
                <a16:creationId xmlns:a16="http://schemas.microsoft.com/office/drawing/2014/main" xmlns="" id="{C47098E1-78CB-4C9B-AF73-854C54233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9" name="Group 9">
            <a:extLst>
              <a:ext uri="{FF2B5EF4-FFF2-40B4-BE49-F238E27FC236}">
                <a16:creationId xmlns:a16="http://schemas.microsoft.com/office/drawing/2014/main" xmlns="" id="{E6BF14BF-D7D0-4689-81BA-C1FD9F355356}"/>
              </a:ext>
            </a:extLst>
          </p:cNvPr>
          <p:cNvGrpSpPr>
            <a:grpSpLocks/>
          </p:cNvGrpSpPr>
          <p:nvPr/>
        </p:nvGrpSpPr>
        <p:grpSpPr bwMode="auto">
          <a:xfrm>
            <a:off x="8154206" y="1559860"/>
            <a:ext cx="3598521" cy="2516116"/>
            <a:chOff x="0" y="0"/>
            <a:chExt cx="3230" cy="2450"/>
          </a:xfrm>
        </p:grpSpPr>
        <p:pic>
          <p:nvPicPr>
            <p:cNvPr id="2059" name="Picture 11">
              <a:extLst>
                <a:ext uri="{FF2B5EF4-FFF2-40B4-BE49-F238E27FC236}">
                  <a16:creationId xmlns:a16="http://schemas.microsoft.com/office/drawing/2014/main" xmlns="" id="{7245CCC7-11EB-4315-81F3-154F11382E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" y="10"/>
              <a:ext cx="3210" cy="24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xmlns="" id="{7C8F28D5-910E-426F-A537-67F08A5E0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" y="5"/>
              <a:ext cx="3220" cy="2440"/>
            </a:xfrm>
            <a:prstGeom prst="rect">
              <a:avLst/>
            </a:prstGeom>
            <a:noFill/>
            <a:ln w="635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7882C8FB-2051-42BA-848B-397A7FF466DF}"/>
              </a:ext>
            </a:extLst>
          </p:cNvPr>
          <p:cNvSpPr txBox="1"/>
          <p:nvPr/>
        </p:nvSpPr>
        <p:spPr>
          <a:xfrm>
            <a:off x="1798089" y="4331075"/>
            <a:ext cx="262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nét tạo ranh giới trời và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47BB2A02-A6C7-4322-85C0-87B8DED4D155}"/>
              </a:ext>
            </a:extLst>
          </p:cNvPr>
          <p:cNvSpPr txBox="1"/>
          <p:nvPr/>
        </p:nvSpPr>
        <p:spPr>
          <a:xfrm>
            <a:off x="1950489" y="4483475"/>
            <a:ext cx="2625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nt tạo ranh giới trời và biển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7C8C045-F19C-4316-9BE1-288766424B6B}"/>
              </a:ext>
            </a:extLst>
          </p:cNvPr>
          <p:cNvSpPr txBox="1"/>
          <p:nvPr/>
        </p:nvSpPr>
        <p:spPr>
          <a:xfrm>
            <a:off x="2210614" y="3713079"/>
            <a:ext cx="25773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B1: Vẽ nét tạo ranh giới trời và biển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5E5D13B-6200-4FCB-AA5F-5C651C786F68}"/>
              </a:ext>
            </a:extLst>
          </p:cNvPr>
          <p:cNvSpPr/>
          <p:nvPr/>
        </p:nvSpPr>
        <p:spPr>
          <a:xfrm>
            <a:off x="674703" y="4509171"/>
            <a:ext cx="3220134" cy="1022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B1: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xmlns="" id="{DF6570E1-0CC2-4632-8BA3-105D21432EEC}"/>
              </a:ext>
            </a:extLst>
          </p:cNvPr>
          <p:cNvSpPr/>
          <p:nvPr/>
        </p:nvSpPr>
        <p:spPr>
          <a:xfrm>
            <a:off x="8384678" y="4477354"/>
            <a:ext cx="3220134" cy="1022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B3: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3746923D-500F-448D-94CB-47D3C0748CA3}"/>
              </a:ext>
            </a:extLst>
          </p:cNvPr>
          <p:cNvSpPr/>
          <p:nvPr/>
        </p:nvSpPr>
        <p:spPr>
          <a:xfrm>
            <a:off x="4477902" y="4520293"/>
            <a:ext cx="3220134" cy="102249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B2: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sóng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437D4DA-B6E5-4FA3-B670-9195F96E8891}"/>
              </a:ext>
            </a:extLst>
          </p:cNvPr>
          <p:cNvSpPr/>
          <p:nvPr/>
        </p:nvSpPr>
        <p:spPr>
          <a:xfrm>
            <a:off x="3146611" y="309282"/>
            <a:ext cx="5499847" cy="106814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MÌNH CÙNG NHẮC LẠI NHÉ!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5536"/>
    </mc:Choice>
    <mc:Fallback>
      <p:transition spd="slow" advTm="355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3" grpId="0" animBg="1"/>
      <p:bldP spid="4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xplosion: 8 Points 4">
            <a:extLst>
              <a:ext uri="{FF2B5EF4-FFF2-40B4-BE49-F238E27FC236}">
                <a16:creationId xmlns:a16="http://schemas.microsoft.com/office/drawing/2014/main" xmlns="" id="{C6F64B47-F15E-4E04-BA83-0DFE2A231406}"/>
              </a:ext>
            </a:extLst>
          </p:cNvPr>
          <p:cNvSpPr/>
          <p:nvPr/>
        </p:nvSpPr>
        <p:spPr>
          <a:xfrm>
            <a:off x="4202546" y="1334655"/>
            <a:ext cx="7638472" cy="540327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E9B54C-CCB9-4D80-B31D-41B5B045DD0F}"/>
              </a:ext>
            </a:extLst>
          </p:cNvPr>
          <p:cNvSpPr txBox="1"/>
          <p:nvPr/>
        </p:nvSpPr>
        <p:spPr>
          <a:xfrm rot="20673472">
            <a:off x="5938982" y="3481035"/>
            <a:ext cx="4535054" cy="937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THI GIẢI ĐỐ</a:t>
            </a:r>
            <a:endParaRPr lang="vi-VN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1261AC8D-DDEA-4457-A791-2AE37E8E4796}"/>
              </a:ext>
            </a:extLst>
          </p:cNvPr>
          <p:cNvSpPr/>
          <p:nvPr/>
        </p:nvSpPr>
        <p:spPr>
          <a:xfrm>
            <a:off x="895927" y="332508"/>
            <a:ext cx="3574473" cy="119149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TRÒ CHƠI</a:t>
            </a:r>
            <a:endParaRPr lang="vi-VN" sz="48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Đố vui iQ đầu tuần - Trường tiểu học Lê Văn Tám">
            <a:extLst>
              <a:ext uri="{FF2B5EF4-FFF2-40B4-BE49-F238E27FC236}">
                <a16:creationId xmlns:a16="http://schemas.microsoft.com/office/drawing/2014/main" xmlns="" id="{134CD4CE-57E7-4C07-826B-6A5ED316A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3022" y="1523999"/>
            <a:ext cx="2476500" cy="348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602596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5982">
        <p:fade/>
      </p:transition>
    </mc:Choice>
    <mc:Fallback>
      <p:transition spd="med" advTm="59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46558" y="503584"/>
            <a:ext cx="11235842" cy="6101797"/>
            <a:chOff x="346558" y="503584"/>
            <a:chExt cx="11235842" cy="6101797"/>
          </a:xfrm>
        </p:grpSpPr>
        <p:sp>
          <p:nvSpPr>
            <p:cNvPr id="6" name="Rounded Rectangle 5"/>
            <p:cNvSpPr/>
            <p:nvPr/>
          </p:nvSpPr>
          <p:spPr>
            <a:xfrm>
              <a:off x="1179444" y="503584"/>
              <a:ext cx="10402956" cy="4611755"/>
            </a:xfrm>
            <a:prstGeom prst="round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20465" y="1296263"/>
              <a:ext cx="2864887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smtClean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GHI NHỚ</a:t>
              </a:r>
              <a:endParaRPr lang="vi-VN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226364" y="2332379"/>
              <a:ext cx="845488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sắc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tạo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nên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đậm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nhạt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bức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tranh</a:t>
              </a:r>
              <a:r>
                <a:rPr lang="en-US" sz="4000" b="1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2" descr="C:\Users\Admin\Downloads\hình nền\Picture3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558" y="4281281"/>
              <a:ext cx="2300287" cy="2324100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406104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080"/>
    </mc:Choice>
    <mc:Fallback>
      <p:transition spd="slow" advTm="708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Mặt Trời Vẽ Phim Hoạt Hình Hình ảnh | Định dạng hình ảnh PSD 401155318|  vn.lovepik.com">
            <a:extLst>
              <a:ext uri="{FF2B5EF4-FFF2-40B4-BE49-F238E27FC236}">
                <a16:creationId xmlns:a16="http://schemas.microsoft.com/office/drawing/2014/main" xmlns="" id="{0061ABED-F26F-41D2-9141-297225D73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2791" y="395534"/>
            <a:ext cx="2858655" cy="28586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Hình ảnh mặt trời vẽ tay dẽ thương - PNG">
            <a:extLst>
              <a:ext uri="{FF2B5EF4-FFF2-40B4-BE49-F238E27FC236}">
                <a16:creationId xmlns:a16="http://schemas.microsoft.com/office/drawing/2014/main" xmlns="" id="{A7FE575B-647F-45CF-A483-5EBB601DCB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198" name="Picture 6" descr="Đơn Giản Vẽ Mặt Trời Minh Họa Poster Với Kính Yếu Tố Miễn Phí Hình ảnh |  Định dạng hình ảnh PSD 611751745| vn.lovepik.com">
            <a:extLst>
              <a:ext uri="{FF2B5EF4-FFF2-40B4-BE49-F238E27FC236}">
                <a16:creationId xmlns:a16="http://schemas.microsoft.com/office/drawing/2014/main" xmlns="" id="{9866F94B-4BB0-42BD-B96B-35B4D8D43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5100" y="369725"/>
            <a:ext cx="2871017" cy="2871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Sabar | oetoesan melajoe">
            <a:extLst>
              <a:ext uri="{FF2B5EF4-FFF2-40B4-BE49-F238E27FC236}">
                <a16:creationId xmlns:a16="http://schemas.microsoft.com/office/drawing/2014/main" xmlns="" id="{CF5D4EBF-BC83-4969-AD56-AD9AFAC3C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08982" y="810490"/>
            <a:ext cx="5237020" cy="523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Gambar Kartun Yang Dilukis Dengan Tangan Yang Comel, Lukisan Tangan,  Kartun, Anak PNG dan PSD untuk Muat turun Percuma">
            <a:extLst>
              <a:ext uri="{FF2B5EF4-FFF2-40B4-BE49-F238E27FC236}">
                <a16:creationId xmlns:a16="http://schemas.microsoft.com/office/drawing/2014/main" xmlns="" id="{5F154B99-8C95-47C8-9114-4D2D258D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4540" y="3494741"/>
            <a:ext cx="2907211" cy="2798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Padre Sol Nubes Blancas Dibujos Animados Lindo Verano, Sonrisa De Sol,  Verano, Padre Sol PNG y PSD para Descargar Gratis | Pngtree">
            <a:extLst>
              <a:ext uri="{FF2B5EF4-FFF2-40B4-BE49-F238E27FC236}">
                <a16:creationId xmlns:a16="http://schemas.microsoft.com/office/drawing/2014/main" xmlns="" id="{1DE1652E-0C33-4562-A28A-0EDF55987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5370" y="3510837"/>
            <a:ext cx="2857501" cy="2795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128969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7711"/>
    </mc:Choice>
    <mc:Fallback>
      <p:transition spd="slow" advTm="27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B409FA4-4E72-48A8-8A12-27131394C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685" y="346225"/>
            <a:ext cx="4334446" cy="2765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C6BCAED-97D9-4EBD-96DA-3572289EB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24970">
            <a:off x="6383677" y="3538423"/>
            <a:ext cx="4549058" cy="25761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C718758-7677-4A8F-960A-BE15C0D04E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79" t="12042" r="3639" b="15105"/>
          <a:stretch/>
        </p:blipFill>
        <p:spPr>
          <a:xfrm>
            <a:off x="1007167" y="3468069"/>
            <a:ext cx="4284718" cy="27339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C4C9D0-4400-4CA6-9F48-8BFF0A22769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00" r="91" b="10596"/>
          <a:stretch/>
        </p:blipFill>
        <p:spPr>
          <a:xfrm>
            <a:off x="6520070" y="396261"/>
            <a:ext cx="4373762" cy="26792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71170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3431"/>
    </mc:Choice>
    <mc:Fallback>
      <p:transition spd="slow" advTm="1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0FEE697-0757-4B12-AA6D-5013D971B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851" y="1218703"/>
            <a:ext cx="5593267" cy="41064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A24A23-C1C1-4DBB-87A1-A3B143EAC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838" y="488744"/>
            <a:ext cx="3821974" cy="5182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408518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8949">
        <p:fade/>
      </p:transition>
    </mc:Choice>
    <mc:Fallback>
      <p:transition spd="med" advTm="8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Picture 7" descr="FILE-20170326-2353Q6SUUWTG1J12.jp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9" name="Picture 8" descr="FILE-20170326-2353Q6SUUWTG1J12.jpg"/>
            <p:cNvPicPr>
              <a:picLocks noChangeAspect="1"/>
            </p:cNvPicPr>
            <p:nvPr/>
          </p:nvPicPr>
          <p:blipFill>
            <a:blip r:embed="rId3"/>
            <a:srcRect l="44638"/>
            <a:stretch>
              <a:fillRect/>
            </a:stretch>
          </p:blipFill>
          <p:spPr>
            <a:xfrm>
              <a:off x="7129670" y="0"/>
              <a:ext cx="5062330" cy="6858000"/>
            </a:xfrm>
            <a:prstGeom prst="rect">
              <a:avLst/>
            </a:prstGeom>
          </p:spPr>
        </p:pic>
      </p:grpSp>
      <p:sp>
        <p:nvSpPr>
          <p:cNvPr id="11" name="Rounded Rectangle 10"/>
          <p:cNvSpPr/>
          <p:nvPr/>
        </p:nvSpPr>
        <p:spPr>
          <a:xfrm>
            <a:off x="2001078" y="1510749"/>
            <a:ext cx="8229600" cy="29287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16243481-34CF-44FB-B9F5-50A145721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010" y="580901"/>
            <a:ext cx="7590988" cy="615553"/>
          </a:xfrm>
          <a:noFill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3. LUYỆN TẬP, SÁNG TẠO</a:t>
            </a:r>
            <a:endParaRPr lang="vi-VN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4BE9DBD-CC02-45F3-A352-B45ECE2E1A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90186" y="1777270"/>
            <a:ext cx="7799387" cy="2415675"/>
          </a:xfr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l">
              <a:lnSpc>
                <a:spcPct val="150000"/>
              </a:lnSpc>
            </a:pP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200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 vẽ một bức tranh bầu trời và mặt biển theo ý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sử dụng màu sắc để tạo độ đậm nhạt cho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vi-VN" sz="3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764927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4873">
        <p:fade/>
      </p:transition>
    </mc:Choice>
    <mc:Fallback>
      <p:transition spd="med" advTm="248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564835" y="1881809"/>
            <a:ext cx="7474226" cy="3485321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xmlns="" id="{CF037412-7BC5-4AAA-8ED5-FC377A84C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5600" y="854509"/>
            <a:ext cx="7067796" cy="826509"/>
          </a:xfrm>
          <a:noFill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/>
              <a:t>4. PHÂN TÍCH, ĐÁNH GIÁ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F99585A-5E1F-40FA-8E64-BB4F0461165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724665" y="2220641"/>
            <a:ext cx="7252525" cy="2759363"/>
          </a:xfr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47500" lnSpcReduction="20000"/>
          </a:bodyPr>
          <a:lstStyle/>
          <a:p>
            <a:pPr marL="457200" indent="-457200" algn="just">
              <a:lnSpc>
                <a:spcPct val="160000"/>
              </a:lnSpc>
              <a:buFontTx/>
              <a:buChar char="-"/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chọn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vẽ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bầu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mặt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 </a:t>
            </a:r>
          </a:p>
          <a:p>
            <a:pPr marL="457200" indent="-457200" algn="just">
              <a:lnSpc>
                <a:spcPct val="160000"/>
              </a:lnSpc>
              <a:buFontTx/>
              <a:buChar char="-"/>
            </a:pP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Chỉ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ra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đậm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màu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nhạt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 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thế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nào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?</a:t>
            </a:r>
            <a:endParaRPr lang="vi-VN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60000"/>
              </a:lnSpc>
            </a:pP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 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hãy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giới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thiệu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bức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thân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nhé</a:t>
            </a:r>
            <a:r>
              <a:rPr lang="en-US" sz="4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!</a:t>
            </a:r>
            <a:endParaRPr lang="vi-VN" sz="44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01910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0281">
        <p:fade/>
      </p:transition>
    </mc:Choice>
    <mc:Fallback>
      <p:transition spd="med" advTm="2028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xmlns="" id="{15BFDB16-FA9B-4FA0-8AF6-D705D2178AB5}"/>
              </a:ext>
            </a:extLst>
          </p:cNvPr>
          <p:cNvSpPr/>
          <p:nvPr/>
        </p:nvSpPr>
        <p:spPr>
          <a:xfrm>
            <a:off x="2650836" y="932872"/>
            <a:ext cx="9134764" cy="4387273"/>
          </a:xfrm>
          <a:prstGeom prst="cloud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b="1" i="1" dirty="0">
                <a:solidFill>
                  <a:srgbClr val="002060"/>
                </a:solidFill>
              </a:rPr>
              <a:t>- EM ĐÃ ĐƯỢC ĐI BIỂN BAO GIỜ CHƯA? HÃY KỂ 1 KỈ NIỆM MÀ EM NHỚ NHẤT VỀ BIỂN?</a:t>
            </a:r>
          </a:p>
          <a:p>
            <a:pPr algn="just">
              <a:lnSpc>
                <a:spcPct val="150000"/>
              </a:lnSpc>
            </a:pPr>
            <a:r>
              <a:rPr lang="en-US" b="1" i="1" dirty="0">
                <a:solidFill>
                  <a:srgbClr val="002060"/>
                </a:solidFill>
              </a:rPr>
              <a:t>- CHÚNG MÌNH CẦN LÀM GÌ ĐỂ GIỮ CHO MÔI TRƯỜNG BIỂN ĐƯỢC XANH – SẠCH – ĐẸP?</a:t>
            </a:r>
            <a:endParaRPr lang="vi-VN" b="1" i="1" dirty="0">
              <a:solidFill>
                <a:srgbClr val="002060"/>
              </a:solidFill>
            </a:endParaRPr>
          </a:p>
        </p:txBody>
      </p:sp>
      <p:pic>
        <p:nvPicPr>
          <p:cNvPr id="5" name="Picture 8" descr="Sabar | oetoesan melajoe">
            <a:extLst>
              <a:ext uri="{FF2B5EF4-FFF2-40B4-BE49-F238E27FC236}">
                <a16:creationId xmlns:a16="http://schemas.microsoft.com/office/drawing/2014/main" xmlns="" id="{CF5D4EBF-BC83-4969-AD56-AD9AFAC3C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468996">
            <a:off x="63763" y="105822"/>
            <a:ext cx="2915703" cy="291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115387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590"/>
    </mc:Choice>
    <mc:Fallback>
      <p:transition spd="slow" advTm="30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470" y="-18415"/>
            <a:ext cx="8566785" cy="6874510"/>
          </a:xfrm>
          <a:prstGeom prst="rect">
            <a:avLst/>
          </a:prstGeom>
        </p:spPr>
      </p:pic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512570"/>
            <a:ext cx="5520055" cy="53435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227534A-7F91-44DC-B464-08189F1DA74B}"/>
              </a:ext>
            </a:extLst>
          </p:cNvPr>
          <p:cNvSpPr txBox="1"/>
          <p:nvPr/>
        </p:nvSpPr>
        <p:spPr>
          <a:xfrm>
            <a:off x="4618182" y="1374024"/>
            <a:ext cx="2225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75000"/>
                  </a:schemeClr>
                </a:solidFill>
              </a:rPr>
              <a:t>DẶN DÒ</a:t>
            </a:r>
            <a:endParaRPr lang="vi-VN" sz="3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0136C56-A1E1-4F60-8562-25E7EA35782B}"/>
              </a:ext>
            </a:extLst>
          </p:cNvPr>
          <p:cNvSpPr txBox="1"/>
          <p:nvPr/>
        </p:nvSpPr>
        <p:spPr>
          <a:xfrm>
            <a:off x="2623127" y="2379484"/>
            <a:ext cx="6945746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</a:rPr>
              <a:t>Hoàn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thành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bài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vẽ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bầu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trời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và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biển</a:t>
            </a:r>
            <a:r>
              <a:rPr lang="en-US" sz="2400" dirty="0">
                <a:solidFill>
                  <a:srgbClr val="7030A0"/>
                </a:solidFill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400" dirty="0" err="1">
                <a:solidFill>
                  <a:srgbClr val="7030A0"/>
                </a:solidFill>
              </a:rPr>
              <a:t>Chuẩn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bị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đồ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dùng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cho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tiết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học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sau</a:t>
            </a:r>
            <a:r>
              <a:rPr lang="en-US" sz="2400" dirty="0">
                <a:solidFill>
                  <a:srgbClr val="7030A0"/>
                </a:solidFill>
              </a:rPr>
              <a:t>: </a:t>
            </a:r>
            <a:r>
              <a:rPr lang="en-US" sz="2400" dirty="0" err="1">
                <a:solidFill>
                  <a:srgbClr val="7030A0"/>
                </a:solidFill>
              </a:rPr>
              <a:t>Giấy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màu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kéo</a:t>
            </a:r>
            <a:r>
              <a:rPr lang="en-US" sz="2400" dirty="0">
                <a:solidFill>
                  <a:srgbClr val="7030A0"/>
                </a:solidFill>
              </a:rPr>
              <a:t>, </a:t>
            </a:r>
            <a:r>
              <a:rPr lang="en-US" sz="2400" dirty="0" err="1">
                <a:solidFill>
                  <a:srgbClr val="7030A0"/>
                </a:solidFill>
              </a:rPr>
              <a:t>hồ</a:t>
            </a:r>
            <a:r>
              <a:rPr lang="en-US" sz="2400" dirty="0">
                <a:solidFill>
                  <a:srgbClr val="7030A0"/>
                </a:solidFill>
              </a:rPr>
              <a:t> </a:t>
            </a:r>
            <a:r>
              <a:rPr lang="en-US" sz="2400" dirty="0" err="1">
                <a:solidFill>
                  <a:srgbClr val="7030A0"/>
                </a:solidFill>
              </a:rPr>
              <a:t>dán</a:t>
            </a:r>
            <a:r>
              <a:rPr lang="en-US" sz="2400" dirty="0">
                <a:solidFill>
                  <a:srgbClr val="7030A0"/>
                </a:solidFill>
              </a:rPr>
              <a:t>…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vi-VN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5242"/>
    </mc:Choice>
    <mc:Fallback>
      <p:transition spd="slow" advTm="1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CCBC6-2341-41C8-821C-BA219326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28" y="82334"/>
            <a:ext cx="7455511" cy="6693332"/>
          </a:xfrm>
          <a:prstGeom prst="rect">
            <a:avLst/>
          </a:prstGeom>
        </p:spPr>
      </p:pic>
      <p:sp>
        <p:nvSpPr>
          <p:cNvPr id="6" name="Flowchart: Sequential Access Storage 5">
            <a:extLst>
              <a:ext uri="{FF2B5EF4-FFF2-40B4-BE49-F238E27FC236}">
                <a16:creationId xmlns:a16="http://schemas.microsoft.com/office/drawing/2014/main" xmlns="" id="{271153F7-565A-474A-9878-AC13C2491CC2}"/>
              </a:ext>
            </a:extLst>
          </p:cNvPr>
          <p:cNvSpPr/>
          <p:nvPr/>
        </p:nvSpPr>
        <p:spPr>
          <a:xfrm>
            <a:off x="1" y="535709"/>
            <a:ext cx="2512292" cy="1717964"/>
          </a:xfrm>
          <a:prstGeom prst="flowChartMagneticTap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70C0"/>
                </a:solidFill>
              </a:rPr>
              <a:t>ĐỘI CÁ HEO</a:t>
            </a:r>
            <a:endParaRPr lang="vi-VN" sz="3200" b="1" dirty="0">
              <a:solidFill>
                <a:srgbClr val="0070C0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961C5DB5-59F8-48E0-904B-3CC8731DAD91}"/>
              </a:ext>
            </a:extLst>
          </p:cNvPr>
          <p:cNvSpPr/>
          <p:nvPr/>
        </p:nvSpPr>
        <p:spPr>
          <a:xfrm>
            <a:off x="9596582" y="350981"/>
            <a:ext cx="2382982" cy="171796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ĐỘI CÁ MẬP</a:t>
            </a:r>
            <a:endParaRPr lang="vi-VN" sz="32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415197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16115"/>
    </mc:Choice>
    <mc:Fallback>
      <p:transition spd="slow" advTm="16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CCBC6-2341-41C8-821C-BA219326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3300" y="82334"/>
            <a:ext cx="7455511" cy="6693332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82881EE5-9B76-4C52-9228-DD020CD566AB}"/>
              </a:ext>
            </a:extLst>
          </p:cNvPr>
          <p:cNvSpPr/>
          <p:nvPr/>
        </p:nvSpPr>
        <p:spPr>
          <a:xfrm rot="667325">
            <a:off x="3193994" y="2385607"/>
            <a:ext cx="4936178" cy="1369871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000" i="1" dirty="0" err="1"/>
              <a:t>Rõ</a:t>
            </a:r>
            <a:r>
              <a:rPr lang="en-US" sz="2000" i="1" dirty="0"/>
              <a:t> </a:t>
            </a:r>
            <a:r>
              <a:rPr lang="en-US" sz="2000" i="1" dirty="0" err="1"/>
              <a:t>ràng</a:t>
            </a:r>
            <a:r>
              <a:rPr lang="en-US" sz="2000" i="1" dirty="0"/>
              <a:t> </a:t>
            </a:r>
            <a:r>
              <a:rPr lang="en-US" sz="2000" i="1" dirty="0" err="1"/>
              <a:t>chẳng</a:t>
            </a:r>
            <a:r>
              <a:rPr lang="en-US" sz="2000" i="1" dirty="0"/>
              <a:t> </a:t>
            </a:r>
            <a:r>
              <a:rPr lang="en-US" sz="2000" i="1" dirty="0" err="1"/>
              <a:t>phải</a:t>
            </a:r>
            <a:r>
              <a:rPr lang="en-US" sz="2000" i="1" dirty="0"/>
              <a:t> </a:t>
            </a:r>
            <a:r>
              <a:rPr lang="en-US" sz="2000" i="1" dirty="0" err="1"/>
              <a:t>nồi</a:t>
            </a:r>
            <a:r>
              <a:rPr lang="en-US" sz="2000" i="1" dirty="0"/>
              <a:t> </a:t>
            </a:r>
            <a:r>
              <a:rPr lang="en-US" sz="2000" i="1" dirty="0" err="1"/>
              <a:t>canh</a:t>
            </a:r>
            <a:endParaRPr lang="en-US" sz="2000" i="1" dirty="0"/>
          </a:p>
          <a:p>
            <a:pPr algn="just"/>
            <a:r>
              <a:rPr lang="en-US" sz="2000" i="1" dirty="0" err="1"/>
              <a:t>Thế</a:t>
            </a:r>
            <a:r>
              <a:rPr lang="en-US" sz="2000" i="1" dirty="0"/>
              <a:t> </a:t>
            </a:r>
            <a:r>
              <a:rPr lang="en-US" sz="2000" i="1" dirty="0" err="1"/>
              <a:t>mà</a:t>
            </a:r>
            <a:r>
              <a:rPr lang="en-US" sz="2000" i="1" dirty="0"/>
              <a:t> </a:t>
            </a:r>
            <a:r>
              <a:rPr lang="en-US" sz="2000" i="1" dirty="0" err="1"/>
              <a:t>vị</a:t>
            </a:r>
            <a:r>
              <a:rPr lang="en-US" sz="2000" i="1" dirty="0"/>
              <a:t> </a:t>
            </a:r>
            <a:r>
              <a:rPr lang="en-US" sz="2000" i="1" dirty="0" err="1"/>
              <a:t>mặn</a:t>
            </a:r>
            <a:r>
              <a:rPr lang="en-US" sz="2000" i="1" dirty="0"/>
              <a:t>, </a:t>
            </a:r>
            <a:r>
              <a:rPr lang="en-US" sz="2000" i="1" dirty="0" err="1"/>
              <a:t>nước</a:t>
            </a:r>
            <a:r>
              <a:rPr lang="en-US" sz="2000" i="1" dirty="0"/>
              <a:t> </a:t>
            </a:r>
            <a:r>
              <a:rPr lang="en-US" sz="2000" i="1" dirty="0" err="1"/>
              <a:t>xanh</a:t>
            </a:r>
            <a:r>
              <a:rPr lang="en-US" sz="2000" i="1" dirty="0"/>
              <a:t>, </a:t>
            </a:r>
            <a:r>
              <a:rPr lang="en-US" sz="2000" i="1" dirty="0" err="1"/>
              <a:t>cá</a:t>
            </a:r>
            <a:r>
              <a:rPr lang="en-US" sz="2000" i="1" dirty="0"/>
              <a:t> </a:t>
            </a:r>
            <a:r>
              <a:rPr lang="en-US" sz="2000" i="1" dirty="0" err="1"/>
              <a:t>nhiều</a:t>
            </a:r>
            <a:r>
              <a:rPr lang="en-US" sz="2000" i="1" dirty="0"/>
              <a:t>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D236C668-84A5-472F-B28B-9F0E4EBB92BA}"/>
              </a:ext>
            </a:extLst>
          </p:cNvPr>
          <p:cNvSpPr/>
          <p:nvPr/>
        </p:nvSpPr>
        <p:spPr>
          <a:xfrm>
            <a:off x="9522691" y="82334"/>
            <a:ext cx="2576945" cy="1774175"/>
          </a:xfrm>
          <a:prstGeom prst="cloudCallout">
            <a:avLst>
              <a:gd name="adj1" fmla="val -41263"/>
              <a:gd name="adj2" fmla="val 625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/>
              <a:t>Là</a:t>
            </a:r>
            <a:r>
              <a:rPr lang="en-US" sz="2400" i="1" dirty="0"/>
              <a:t> </a:t>
            </a:r>
            <a:r>
              <a:rPr lang="en-US" sz="2400" i="1" dirty="0" err="1"/>
              <a:t>gì</a:t>
            </a:r>
            <a:r>
              <a:rPr lang="en-US" sz="2400" i="1" dirty="0"/>
              <a:t> </a:t>
            </a:r>
            <a:r>
              <a:rPr lang="en-US" sz="2400" i="1" dirty="0" err="1"/>
              <a:t>nhỉ</a:t>
            </a:r>
            <a:r>
              <a:rPr lang="en-US" sz="2400" i="1" dirty="0"/>
              <a:t>?</a:t>
            </a:r>
            <a:endParaRPr lang="vi-VN" sz="2400" i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7EFE92DB-180F-4135-826D-B5AE3F889A7B}"/>
              </a:ext>
            </a:extLst>
          </p:cNvPr>
          <p:cNvSpPr/>
          <p:nvPr/>
        </p:nvSpPr>
        <p:spPr>
          <a:xfrm rot="811982">
            <a:off x="9205547" y="2504809"/>
            <a:ext cx="3032049" cy="1378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trả</a:t>
            </a:r>
            <a:r>
              <a:rPr lang="en-US" i="1" dirty="0"/>
              <a:t> </a:t>
            </a:r>
            <a:r>
              <a:rPr lang="en-US" i="1" dirty="0" err="1"/>
              <a:t>lời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chúng</a:t>
            </a:r>
            <a:r>
              <a:rPr lang="en-US" i="1" dirty="0"/>
              <a:t> </a:t>
            </a:r>
            <a:r>
              <a:rPr lang="en-US" i="1" dirty="0" err="1"/>
              <a:t>tớ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i="1" dirty="0">
                <a:solidFill>
                  <a:srgbClr val="00B0F0"/>
                </a:solidFill>
              </a:rPr>
              <a:t>BIỂN XANH!</a:t>
            </a:r>
            <a:endParaRPr lang="vi-VN" i="1" dirty="0">
              <a:solidFill>
                <a:srgbClr val="00B0F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143973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24481"/>
    </mc:Choice>
    <mc:Fallback>
      <p:transition spd="slow" advTm="244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88CCBC6-2341-41C8-821C-BA219326AC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137" y="0"/>
            <a:ext cx="7455511" cy="6858000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82881EE5-9B76-4C52-9228-DD020CD566AB}"/>
              </a:ext>
            </a:extLst>
          </p:cNvPr>
          <p:cNvSpPr/>
          <p:nvPr/>
        </p:nvSpPr>
        <p:spPr>
          <a:xfrm rot="837524">
            <a:off x="6690259" y="1353396"/>
            <a:ext cx="5217922" cy="1813443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Cầu gì không bắc ngang sông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i="1" dirty="0">
                <a:latin typeface="Times New Roman" pitchFamily="18" charset="0"/>
                <a:cs typeface="Times New Roman" pitchFamily="18" charset="0"/>
              </a:rPr>
            </a:br>
            <a:r>
              <a:rPr lang="vi-VN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Không trèo qua suối lại chồng </a:t>
            </a:r>
            <a:r>
              <a:rPr lang="vi-VN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i="1" dirty="0">
                <a:latin typeface="Times New Roman" pitchFamily="18" charset="0"/>
                <a:cs typeface="Times New Roman" pitchFamily="18" charset="0"/>
              </a:rPr>
            </a:br>
            <a:r>
              <a:rPr lang="vi-VN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Hiện lên giữa bụi mưa bay</a:t>
            </a:r>
            <a:r>
              <a:rPr lang="vi-VN" i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i="1" dirty="0">
                <a:latin typeface="Times New Roman" pitchFamily="18" charset="0"/>
                <a:cs typeface="Times New Roman" pitchFamily="18" charset="0"/>
              </a:rPr>
            </a:br>
            <a:r>
              <a:rPr lang="vi-VN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Giữa quầng nắng tỏa, đoán ngay cầu gì</a:t>
            </a:r>
            <a:r>
              <a:rPr lang="en-US" i="1" dirty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xmlns="" id="{D236C668-84A5-472F-B28B-9F0E4EBB92BA}"/>
              </a:ext>
            </a:extLst>
          </p:cNvPr>
          <p:cNvSpPr/>
          <p:nvPr/>
        </p:nvSpPr>
        <p:spPr>
          <a:xfrm rot="1182742">
            <a:off x="2433252" y="5463144"/>
            <a:ext cx="2004291" cy="1088736"/>
          </a:xfrm>
          <a:prstGeom prst="cloudCallout">
            <a:avLst>
              <a:gd name="adj1" fmla="val -41263"/>
              <a:gd name="adj2" fmla="val 62500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i="1" dirty="0" err="1"/>
              <a:t>Là</a:t>
            </a:r>
            <a:r>
              <a:rPr lang="en-US" sz="2400" i="1" dirty="0"/>
              <a:t> </a:t>
            </a:r>
            <a:r>
              <a:rPr lang="en-US" sz="2400" i="1" dirty="0" err="1"/>
              <a:t>gì</a:t>
            </a:r>
            <a:r>
              <a:rPr lang="en-US" sz="2400" i="1" dirty="0"/>
              <a:t> </a:t>
            </a:r>
            <a:r>
              <a:rPr lang="en-US" sz="2400" i="1" dirty="0" err="1"/>
              <a:t>nhỉ</a:t>
            </a:r>
            <a:r>
              <a:rPr lang="en-US" sz="2400" i="1" dirty="0"/>
              <a:t>?</a:t>
            </a:r>
            <a:endParaRPr lang="vi-VN" sz="2400" i="1" dirty="0"/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7EFE92DB-180F-4135-826D-B5AE3F889A7B}"/>
              </a:ext>
            </a:extLst>
          </p:cNvPr>
          <p:cNvSpPr/>
          <p:nvPr/>
        </p:nvSpPr>
        <p:spPr>
          <a:xfrm rot="811982">
            <a:off x="3400626" y="2796649"/>
            <a:ext cx="3032049" cy="1378276"/>
          </a:xfrm>
          <a:prstGeom prst="wedgeEllipse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i="1" dirty="0" err="1"/>
              <a:t>Câu</a:t>
            </a:r>
            <a:r>
              <a:rPr lang="en-US" i="1" dirty="0"/>
              <a:t> </a:t>
            </a:r>
            <a:r>
              <a:rPr lang="en-US" i="1" dirty="0" err="1"/>
              <a:t>trả</a:t>
            </a:r>
            <a:r>
              <a:rPr lang="en-US" i="1" dirty="0"/>
              <a:t> </a:t>
            </a:r>
            <a:r>
              <a:rPr lang="en-US" i="1" dirty="0" err="1"/>
              <a:t>lời</a:t>
            </a:r>
            <a:r>
              <a:rPr lang="en-US" i="1" dirty="0"/>
              <a:t> </a:t>
            </a:r>
            <a:r>
              <a:rPr lang="en-US" i="1" dirty="0" err="1"/>
              <a:t>của</a:t>
            </a:r>
            <a:r>
              <a:rPr lang="en-US" i="1" dirty="0"/>
              <a:t> </a:t>
            </a:r>
            <a:r>
              <a:rPr lang="en-US" i="1" dirty="0" err="1"/>
              <a:t>chúng</a:t>
            </a:r>
            <a:r>
              <a:rPr lang="en-US" i="1" dirty="0"/>
              <a:t> </a:t>
            </a:r>
            <a:r>
              <a:rPr lang="en-US" i="1" dirty="0" err="1"/>
              <a:t>tớ</a:t>
            </a:r>
            <a:r>
              <a:rPr lang="en-US" i="1" dirty="0"/>
              <a:t> </a:t>
            </a:r>
            <a:r>
              <a:rPr lang="en-US" i="1" dirty="0" err="1"/>
              <a:t>là</a:t>
            </a:r>
            <a:r>
              <a:rPr lang="en-US" i="1" dirty="0"/>
              <a:t> </a:t>
            </a:r>
            <a:r>
              <a:rPr lang="en-US" b="1" i="1" dirty="0">
                <a:solidFill>
                  <a:srgbClr val="FFC000"/>
                </a:solidFill>
              </a:rPr>
              <a:t>C</a:t>
            </a:r>
            <a:r>
              <a:rPr lang="en-US" b="1" i="1" dirty="0">
                <a:solidFill>
                  <a:srgbClr val="FF0000"/>
                </a:solidFill>
              </a:rPr>
              <a:t>Ầ</a:t>
            </a:r>
            <a:r>
              <a:rPr lang="en-US" b="1" i="1" dirty="0">
                <a:solidFill>
                  <a:srgbClr val="7030A0"/>
                </a:solidFill>
              </a:rPr>
              <a:t>U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>
                <a:solidFill>
                  <a:srgbClr val="00B050"/>
                </a:solidFill>
              </a:rPr>
              <a:t>V</a:t>
            </a:r>
            <a:r>
              <a:rPr lang="en-US" b="1" i="1" dirty="0">
                <a:solidFill>
                  <a:srgbClr val="FF3399"/>
                </a:solidFill>
              </a:rPr>
              <a:t>Ồ</a:t>
            </a:r>
            <a:r>
              <a:rPr lang="en-US" b="1" i="1" dirty="0">
                <a:solidFill>
                  <a:srgbClr val="0070C0"/>
                </a:solidFill>
              </a:rPr>
              <a:t>N</a:t>
            </a:r>
            <a:r>
              <a:rPr lang="en-US" b="1" i="1" dirty="0">
                <a:solidFill>
                  <a:srgbClr val="FF0000"/>
                </a:solidFill>
              </a:rPr>
              <a:t>G</a:t>
            </a:r>
            <a:endParaRPr lang="vi-VN" b="1" i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415090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894"/>
    </mc:Choice>
    <mc:Fallback>
      <p:transition spd="slow" advTm="448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82C96D37-EE65-4954-A039-D00A1D806E15}"/>
              </a:ext>
            </a:extLst>
          </p:cNvPr>
          <p:cNvGrpSpPr/>
          <p:nvPr/>
        </p:nvGrpSpPr>
        <p:grpSpPr>
          <a:xfrm>
            <a:off x="0" y="0"/>
            <a:ext cx="12396651" cy="6858000"/>
            <a:chOff x="791818" y="0"/>
            <a:chExt cx="10452179" cy="6858000"/>
          </a:xfrm>
        </p:grpSpPr>
        <p:pic>
          <p:nvPicPr>
            <p:cNvPr id="1030" name="Picture 6" descr="Sự tích con Sam - Kho Tàng Truyện Cổ Tích Chọn Lọc">
              <a:extLst>
                <a:ext uri="{FF2B5EF4-FFF2-40B4-BE49-F238E27FC236}">
                  <a16:creationId xmlns:a16="http://schemas.microsoft.com/office/drawing/2014/main" xmlns="" id="{C2125431-422F-4E80-BDD1-4F7BAA4451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818" y="0"/>
              <a:ext cx="10301433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itle 5">
              <a:extLst>
                <a:ext uri="{FF2B5EF4-FFF2-40B4-BE49-F238E27FC236}">
                  <a16:creationId xmlns:a16="http://schemas.microsoft.com/office/drawing/2014/main" xmlns="" id="{406EB3B2-8AF6-4DB4-AA5D-6B355F160B5D}"/>
                </a:ext>
              </a:extLst>
            </p:cNvPr>
            <p:cNvSpPr txBox="1">
              <a:spLocks/>
            </p:cNvSpPr>
            <p:nvPr/>
          </p:nvSpPr>
          <p:spPr>
            <a:xfrm>
              <a:off x="4096829" y="1787913"/>
              <a:ext cx="6067809" cy="1055118"/>
            </a:xfrm>
            <a:prstGeom prst="rect">
              <a:avLst/>
            </a:prstGeom>
          </p:spPr>
          <p:txBody>
            <a:bodyPr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fontAlgn="auto">
                <a:spcAft>
                  <a:spcPts val="0"/>
                </a:spcAft>
              </a:pPr>
              <a:r>
                <a:rPr lang="en-US" sz="32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CHỦ ĐỀ: ĐẠI DƯƠNG MÊNH MÔNG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1123E7B-A802-448F-A143-4F593F3486C3}"/>
                </a:ext>
              </a:extLst>
            </p:cNvPr>
            <p:cNvSpPr txBox="1"/>
            <p:nvPr/>
          </p:nvSpPr>
          <p:spPr>
            <a:xfrm>
              <a:off x="3188746" y="3163931"/>
              <a:ext cx="805525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FFFF00"/>
                  </a:solidFill>
                </a:rPr>
                <a:t>BÀI 1: BẦU TRỜI VÀ BIỂN (T1)</a:t>
              </a:r>
              <a:endParaRPr lang="vi-VN" sz="4400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62885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960"/>
    </mc:Choice>
    <mc:Fallback>
      <p:transition spd="slow" advTm="896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0"/>
            <a:ext cx="12192000" cy="6873640"/>
            <a:chOff x="0" y="0"/>
            <a:chExt cx="12192000" cy="6873640"/>
          </a:xfrm>
        </p:grpSpPr>
        <p:pic>
          <p:nvPicPr>
            <p:cNvPr id="4098" name="Picture 8" descr="100+ hình nền đẹp làm slide - hinhanhsieudep.net">
              <a:extLst>
                <a:ext uri="{FF2B5EF4-FFF2-40B4-BE49-F238E27FC236}">
                  <a16:creationId xmlns:a16="http://schemas.microsoft.com/office/drawing/2014/main" xmlns="" id="{E44AADFA-C3E0-45E0-951F-D67DB316D2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73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9" name="TextBox 8">
              <a:extLst>
                <a:ext uri="{FF2B5EF4-FFF2-40B4-BE49-F238E27FC236}">
                  <a16:creationId xmlns:a16="http://schemas.microsoft.com/office/drawing/2014/main" xmlns="" id="{4AEC62C5-A0DC-4AEF-B752-E3C9A4299F3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081" y="222071"/>
              <a:ext cx="377611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Chuẩn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</a:t>
              </a:r>
              <a:r>
                <a:rPr lang="en-US" altLang="vi-VN" sz="32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vi-VN" sz="32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dùng</a:t>
              </a:r>
              <a:endParaRPr lang="en-US" altLang="vi-VN" sz="32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4101" name="Picture 7" descr="bia-mau-dac-biet-dep-34590.jpg">
              <a:extLst>
                <a:ext uri="{FF2B5EF4-FFF2-40B4-BE49-F238E27FC236}">
                  <a16:creationId xmlns:a16="http://schemas.microsoft.com/office/drawing/2014/main" xmlns="" id="{1A541180-E2E1-4C5D-ADF6-33AC26F53E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0365556">
              <a:off x="1308500" y="1062271"/>
              <a:ext cx="2234845" cy="1989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3" name="Picture 11">
              <a:extLst>
                <a:ext uri="{FF2B5EF4-FFF2-40B4-BE49-F238E27FC236}">
                  <a16:creationId xmlns:a16="http://schemas.microsoft.com/office/drawing/2014/main" xmlns="" id="{8960241D-42AF-4EC9-82F9-7A77CDBDD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19350121">
              <a:off x="8848099" y="592777"/>
              <a:ext cx="1480264" cy="2257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8" descr="Tả cây bút chì">
              <a:extLst>
                <a:ext uri="{FF2B5EF4-FFF2-40B4-BE49-F238E27FC236}">
                  <a16:creationId xmlns:a16="http://schemas.microsoft.com/office/drawing/2014/main" xmlns="" id="{C03E3FCF-E8F9-462F-87DC-D581A9B815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2277" y="3112269"/>
              <a:ext cx="1620877" cy="160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6" name="Picture 10" descr="10 Gôm tẩy tốt nhất hiện nay 2019 - CÔNG TY TNHH TM XUÂN VY">
              <a:extLst>
                <a:ext uri="{FF2B5EF4-FFF2-40B4-BE49-F238E27FC236}">
                  <a16:creationId xmlns:a16="http://schemas.microsoft.com/office/drawing/2014/main" xmlns="" id="{3A55D303-7EA3-4667-91C4-901A71441C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5404" y="4787517"/>
              <a:ext cx="2175424" cy="16132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Sách giáo khoa Mĩ thuật 2 (Chân trời sáng tạo)">
              <a:extLst>
                <a:ext uri="{FF2B5EF4-FFF2-40B4-BE49-F238E27FC236}">
                  <a16:creationId xmlns:a16="http://schemas.microsoft.com/office/drawing/2014/main" xmlns="" id="{8DB50D04-C39B-4631-9AC5-046BD3AAF6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4491" y="424637"/>
              <a:ext cx="2322940" cy="25449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ồ dán khô (Keo dán) 8rg | Shopee Việt Nam">
              <a:extLst>
                <a:ext uri="{FF2B5EF4-FFF2-40B4-BE49-F238E27FC236}">
                  <a16:creationId xmlns:a16="http://schemas.microsoft.com/office/drawing/2014/main" xmlns="" id="{C01BD82D-F23A-4C08-B3F3-E62E8CFAF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95361" y="2768083"/>
              <a:ext cx="2024742" cy="20020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9">
              <a:extLst>
                <a:ext uri="{FF2B5EF4-FFF2-40B4-BE49-F238E27FC236}">
                  <a16:creationId xmlns:a16="http://schemas.microsoft.com/office/drawing/2014/main" xmlns="" id="{5E4197F3-2A9C-4180-AF55-701CF13DB4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9583" y="3775165"/>
              <a:ext cx="1925937" cy="1769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7" descr="C:\Users\Admin\Downloads\vở vẽ A4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3853543" y="1101707"/>
              <a:ext cx="2600700" cy="18243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2780">
        <p:fade/>
      </p:transition>
    </mc:Choice>
    <mc:Fallback>
      <p:transition spd="med" advTm="127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xmlns="" id="{E8C5EA60-12FC-4FB7-9CED-CDC28177F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027" y="766356"/>
            <a:ext cx="5370417" cy="701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itchFamily="18" charset="0"/>
                <a:cs typeface="Times New Roman" pitchFamily="18" charset="0"/>
              </a:rPr>
              <a:t>YÊU CẦU CẦN ĐẠT</a:t>
            </a:r>
            <a:endParaRPr lang="en-US" sz="3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xmlns="" id="{3F36812B-2065-4A2B-B59B-8957022687B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4408" y="2664098"/>
            <a:ext cx="10414002" cy="94125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20980" algn="just">
              <a:lnSpc>
                <a:spcPct val="100000"/>
              </a:lnSpc>
            </a:pP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Gọi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tên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các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pha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và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chỉ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ra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cho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giác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đậm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b="0" dirty="0" err="1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nhạt</a:t>
            </a:r>
            <a:r>
              <a:rPr lang="en-US" sz="2800" b="0" dirty="0">
                <a:solidFill>
                  <a:srgbClr val="002060"/>
                </a:solidFill>
                <a:effectLst/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800" b="0" dirty="0">
              <a:solidFill>
                <a:srgbClr val="002060"/>
              </a:solidFill>
              <a:effectLst/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ct val="100000"/>
              </a:lnSpc>
            </a:pPr>
            <a:endParaRPr lang="en-US" altLang="en-US" sz="28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66651" y="4870203"/>
            <a:ext cx="8752115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 algn="just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Nêu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cảm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nhận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vẻ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đẹp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7944" y="4232001"/>
            <a:ext cx="10654937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 algn="just">
              <a:lnSpc>
                <a:spcPct val="12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Bước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đầu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phân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tích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phối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hợp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đậm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ảnh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57940" y="3641414"/>
            <a:ext cx="104720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0980" algn="just">
              <a:lnSpc>
                <a:spcPct val="10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Tạo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thiên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nhiên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đậm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nhạt</a:t>
            </a:r>
            <a:r>
              <a:rPr lang="en-US" sz="2800" dirty="0" smtClean="0"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206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7406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22092">
        <p:fade/>
      </p:transition>
    </mc:Choice>
    <mc:Fallback>
      <p:transition spd="med" advTm="220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98761" y="158528"/>
            <a:ext cx="11506020" cy="6699472"/>
            <a:chOff x="198761" y="158528"/>
            <a:chExt cx="11506020" cy="6699472"/>
          </a:xfrm>
        </p:grpSpPr>
        <p:sp>
          <p:nvSpPr>
            <p:cNvPr id="7" name="Cloud 6"/>
            <p:cNvSpPr/>
            <p:nvPr/>
          </p:nvSpPr>
          <p:spPr>
            <a:xfrm rot="21035909">
              <a:off x="198761" y="1201783"/>
              <a:ext cx="5904412" cy="1959428"/>
            </a:xfrm>
            <a:prstGeom prst="cloud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hãy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quan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sát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hộp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màu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đậm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nhạt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  <a:endParaRPr lang="en-US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256BE48D-718C-4D08-9A47-E0A288DECE77}"/>
                </a:ext>
              </a:extLst>
            </p:cNvPr>
            <p:cNvSpPr txBox="1"/>
            <p:nvPr/>
          </p:nvSpPr>
          <p:spPr>
            <a:xfrm>
              <a:off x="304798" y="341745"/>
              <a:ext cx="4821383" cy="52322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28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tx1"/>
                  </a:solidFill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HOẠT ĐỘNG 1: KHÁM PHÁ</a:t>
              </a:r>
              <a:endParaRPr lang="vi-VN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endParaRPr>
            </a:p>
          </p:txBody>
        </p:sp>
        <p:pic>
          <p:nvPicPr>
            <p:cNvPr id="2050" name="Picture 2" descr="Sáp Dầu Gà Hộp Giấy HQ 18 Màu - Chì Màu - Sáp Màu Tác giả DONGAPEN |  NhaSachHoaSen.com">
              <a:extLst>
                <a:ext uri="{FF2B5EF4-FFF2-40B4-BE49-F238E27FC236}">
                  <a16:creationId xmlns:a16="http://schemas.microsoft.com/office/drawing/2014/main" xmlns="" id="{CC7F2979-7B87-44B4-9F63-36F681D42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3854" y="158528"/>
              <a:ext cx="5340927" cy="534092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26D3399-FF64-429E-B2A8-3D048DE07BDC}"/>
                </a:ext>
              </a:extLst>
            </p:cNvPr>
            <p:cNvSpPr txBox="1"/>
            <p:nvPr/>
          </p:nvSpPr>
          <p:spPr>
            <a:xfrm>
              <a:off x="831273" y="5224713"/>
              <a:ext cx="49968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Tx/>
                <a:buChar char="-"/>
              </a:pPr>
              <a:endParaRPr lang="vi-VN" dirty="0"/>
            </a:p>
          </p:txBody>
        </p:sp>
        <p:pic>
          <p:nvPicPr>
            <p:cNvPr id="1026" name="Picture 2" descr="C:\Users\Admin\Downloads\hình nền\Picture1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076994" y="3279775"/>
              <a:ext cx="4284663" cy="3578225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xmlns="" val="852308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 advTm="15219">
        <p:fade/>
      </p:transition>
    </mc:Choice>
    <mc:Fallback>
      <p:transition spd="med" advTm="152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1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4|2.5|11.6|5.7|15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2.8|1.7|5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9.1|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2.2|2.2|1.8|2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8|1.6|1.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6.6|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1.5|8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5.6|4.1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2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1.5"/>
</p:tagLst>
</file>

<file path=ppt/theme/theme1.xml><?xml version="1.0" encoding="utf-8"?>
<a:theme xmlns:a="http://schemas.openxmlformats.org/drawingml/2006/main" name="1_Office Theme">
  <a:themeElements>
    <a:clrScheme name="Islander">
      <a:dk1>
        <a:srgbClr val="000000"/>
      </a:dk1>
      <a:lt1>
        <a:srgbClr val="FFFFFF"/>
      </a:lt1>
      <a:dk2>
        <a:srgbClr val="000000"/>
      </a:dk2>
      <a:lt2>
        <a:srgbClr val="E6E6E6"/>
      </a:lt2>
      <a:accent1>
        <a:srgbClr val="E56925"/>
      </a:accent1>
      <a:accent2>
        <a:srgbClr val="F19936"/>
      </a:accent2>
      <a:accent3>
        <a:srgbClr val="5DA3CC"/>
      </a:accent3>
      <a:accent4>
        <a:srgbClr val="B3DAD6"/>
      </a:accent4>
      <a:accent5>
        <a:srgbClr val="76B144"/>
      </a:accent5>
      <a:accent6>
        <a:srgbClr val="438F63"/>
      </a:accent6>
      <a:hlink>
        <a:srgbClr val="E2DD60"/>
      </a:hlink>
      <a:folHlink>
        <a:srgbClr val="E78576"/>
      </a:folHlink>
    </a:clrScheme>
    <a:fontScheme name="Custom 1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Asian Pacific heritage_TM10131490_Win32_LH_v4" id="{B2A0ACF3-34FF-4C5A-A737-2558AC4C9FEA}" vid="{FBDB92CC-0A39-410B-A16B-8C101333048E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8" ma:contentTypeDescription="Create a new document." ma:contentTypeScope="" ma:versionID="22a266b9fa9a230c5a512669d8b298c3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ddc33fff6b14141ee5c74a0d29ea6a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4" nillable="true" ma:taxonomy="true" ma:internalName="lcf76f155ced4ddcb4097134ff3c332f" ma:taxonomyFieldName="MediaServiceAITags" ma:displayName="Image Tags" ma:readOnly="false" ma:fieldId="{5cf76f15-5ced-4ddc-b409-7134ff3c332f}" ma:taxonomyMulti="true" ma:sspId="e385fb40-52d4-4fae-9c5b-3e8ff8a5878e" ma:termSetId="09814cd3-568e-4e90-9814-8d621ff8fb8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_ip_UnifiedCompliancePolicyUIAction xmlns="http://schemas.microsoft.com/sharepoint/v3" xsi:nil="true"/>
    <Image xmlns="71af3243-3dd4-4a8d-8c0d-dd76da1f02a5">
      <Url xsi:nil="true"/>
      <Description xsi:nil="true"/>
    </Image>
    <_ip_UnifiedCompliancePolicyProperties xmlns="http://schemas.microsoft.com/sharepoint/v3" xsi:nil="true"/>
    <lcf76f155ced4ddcb4097134ff3c332f xmlns="71af3243-3dd4-4a8d-8c0d-dd76da1f02a5">
      <Terms xmlns="http://schemas.microsoft.com/office/infopath/2007/PartnerControls"/>
    </lcf76f155ced4ddcb4097134ff3c332f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D141EBB-3386-4164-A294-111C6309E3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9CE79C-5104-4273-B83B-D03AD839A8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18D074-6F3D-488C-8220-03C2DEFDE854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230e9df3-be65-4c73-a93b-d1236ebd677e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71af3243-3dd4-4a8d-8c0d-dd76da1f02a5"/>
    <ds:schemaRef ds:uri="http://schemas.microsoft.com/sharepoint/v3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Asian Pacific American Heritage Month presentation</Template>
  <TotalTime>1243</TotalTime>
  <Words>686</Words>
  <Application>Microsoft Office PowerPoint</Application>
  <PresentationFormat>Custom</PresentationFormat>
  <Paragraphs>70</Paragraphs>
  <Slides>27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1_Office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YÊU CẦU CẦN ĐẠT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3. LUYỆN TẬP, SÁNG TẠO</vt:lpstr>
      <vt:lpstr>4. PHÂN TÍCH, ĐÁNH GIÁ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ĐẠI DƯƠNG MÊNH MÔNG</dc:title>
  <dc:creator>Lưu Mạnh Hùng (VSC-KGD-MB)</dc:creator>
  <cp:lastModifiedBy>Admin</cp:lastModifiedBy>
  <cp:revision>50</cp:revision>
  <dcterms:created xsi:type="dcterms:W3CDTF">2021-07-25T03:25:33Z</dcterms:created>
  <dcterms:modified xsi:type="dcterms:W3CDTF">2021-09-10T10:08:26Z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