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306" r:id="rId3"/>
    <p:sldId id="256" r:id="rId4"/>
    <p:sldId id="271" r:id="rId5"/>
    <p:sldId id="257" r:id="rId6"/>
    <p:sldId id="303" r:id="rId7"/>
    <p:sldId id="258" r:id="rId8"/>
    <p:sldId id="266" r:id="rId9"/>
    <p:sldId id="272" r:id="rId10"/>
    <p:sldId id="273" r:id="rId11"/>
    <p:sldId id="277" r:id="rId12"/>
    <p:sldId id="278" r:id="rId13"/>
    <p:sldId id="274" r:id="rId14"/>
    <p:sldId id="275" r:id="rId15"/>
    <p:sldId id="276" r:id="rId16"/>
    <p:sldId id="261" r:id="rId17"/>
    <p:sldId id="279" r:id="rId18"/>
    <p:sldId id="282" r:id="rId19"/>
    <p:sldId id="283" r:id="rId20"/>
    <p:sldId id="285" r:id="rId21"/>
    <p:sldId id="284" r:id="rId22"/>
    <p:sldId id="305" r:id="rId23"/>
    <p:sldId id="281" r:id="rId24"/>
    <p:sldId id="300" r:id="rId25"/>
    <p:sldId id="301" r:id="rId26"/>
    <p:sldId id="298" r:id="rId27"/>
    <p:sldId id="296" r:id="rId28"/>
    <p:sldId id="286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760B"/>
    <a:srgbClr val="67873F"/>
    <a:srgbClr val="FF6900"/>
    <a:srgbClr val="F9F9F9"/>
    <a:srgbClr val="0ACEFF"/>
    <a:srgbClr val="BDAC82"/>
    <a:srgbClr val="683C11"/>
    <a:srgbClr val="099F00"/>
    <a:srgbClr val="FF4F66"/>
    <a:srgbClr val="B6C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92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ADB9B-351C-4C34-8156-0572322A6EF9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87856-9FAE-4FF3-AABA-095F7D838E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105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51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919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327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665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35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338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242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0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748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717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03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545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555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012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065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46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47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27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151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569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367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160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65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2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5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019068346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1625406"/>
      </p:ext>
    </p:extLst>
  </p:cSld>
  <p:clrMapOvr>
    <a:masterClrMapping/>
  </p:clrMapOvr>
  <p:transition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98100190"/>
      </p:ext>
    </p:extLst>
  </p:cSld>
  <p:clrMapOvr>
    <a:masterClrMapping/>
  </p:clrMapOvr>
  <p:transition advClick="0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4148457"/>
      </p:ext>
    </p:extLst>
  </p:cSld>
  <p:clrMapOvr>
    <a:masterClrMapping/>
  </p:clrMapOvr>
  <p:transition advClick="0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96061044"/>
      </p:ext>
    </p:extLst>
  </p:cSld>
  <p:clrMapOvr>
    <a:masterClrMapping/>
  </p:clrMapOvr>
  <p:transition advClick="0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1366389"/>
      </p:ext>
    </p:extLst>
  </p:cSld>
  <p:clrMapOvr>
    <a:masterClrMapping/>
  </p:clrMapOvr>
  <p:transition advClick="0" advTm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755676"/>
      </p:ext>
    </p:extLst>
  </p:cSld>
  <p:clrMapOvr>
    <a:masterClrMapping/>
  </p:clrMapOvr>
  <p:transition advClick="0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79479421"/>
      </p:ext>
    </p:extLst>
  </p:cSld>
  <p:clrMapOvr>
    <a:masterClrMapping/>
  </p:clrMapOvr>
  <p:transition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9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10601319"/>
      </p:ext>
    </p:extLst>
  </p:cSld>
  <p:clrMapOvr>
    <a:masterClrMapping/>
  </p:clrMapOvr>
  <p:transition advClick="0" advTm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75743222"/>
      </p:ext>
    </p:extLst>
  </p:cSld>
  <p:clrMapOvr>
    <a:masterClrMapping/>
  </p:clrMapOvr>
  <p:transition advClick="0" advTm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51241942"/>
      </p:ext>
    </p:extLst>
  </p:cSld>
  <p:clrMapOvr>
    <a:masterClrMapping/>
  </p:clrMapOvr>
  <p:transition advClick="0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2827551"/>
      </p:ext>
    </p:extLst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3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2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52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8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8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2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21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4920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Click="0" advTm="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2.mp3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35.emf"/><Relationship Id="rId17" Type="http://schemas.openxmlformats.org/officeDocument/2006/relationships/image" Target="../media/image39.png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23" Type="http://schemas.openxmlformats.org/officeDocument/2006/relationships/audio" Target="../media/audio3.wav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image" Target="../media/image32.emf"/><Relationship Id="rId14" Type="http://schemas.openxmlformats.org/officeDocument/2006/relationships/image" Target="../media/image37.png"/><Relationship Id="rId22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35.emf"/><Relationship Id="rId17" Type="http://schemas.openxmlformats.org/officeDocument/2006/relationships/image" Target="../media/image39.png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23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emf"/><Relationship Id="rId14" Type="http://schemas.openxmlformats.org/officeDocument/2006/relationships/image" Target="../media/image37.png"/><Relationship Id="rId22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5.emf"/><Relationship Id="rId17" Type="http://schemas.openxmlformats.org/officeDocument/2006/relationships/image" Target="../media/image39.png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20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23" Type="http://schemas.openxmlformats.org/officeDocument/2006/relationships/audio" Target="../media/audio4.wav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emf"/><Relationship Id="rId14" Type="http://schemas.openxmlformats.org/officeDocument/2006/relationships/image" Target="../media/image37.png"/><Relationship Id="rId22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6.jpg"/><Relationship Id="rId7" Type="http://schemas.openxmlformats.org/officeDocument/2006/relationships/hyperlink" Target="http://i849.photobucket.com/albums/ab53/mr_perfect_9x/penciljpg.p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16506"/>
            <a:ext cx="9129292" cy="51564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014" y="11244"/>
            <a:ext cx="8712279" cy="86794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5659880" y="5139918"/>
            <a:ext cx="4799615" cy="847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817775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zh-CN" sz="1962" dirty="0">
              <a:solidFill>
                <a:srgbClr val="000000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defTabSz="817775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US" sz="1962" dirty="0">
              <a:solidFill>
                <a:srgbClr val="000000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816566" y="3429000"/>
            <a:ext cx="7391400" cy="8303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81777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4796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4796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96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giảng</a:t>
            </a:r>
            <a:r>
              <a:rPr lang="en-US" altLang="zh-CN" sz="4796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96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điện</a:t>
            </a:r>
            <a:r>
              <a:rPr lang="en-US" altLang="zh-CN" sz="4796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96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tử</a:t>
            </a:r>
            <a:r>
              <a:rPr lang="en-US" altLang="zh-CN" sz="4796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96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khối</a:t>
            </a:r>
            <a:r>
              <a:rPr lang="en-US" altLang="zh-CN" sz="4796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619" y="1113368"/>
            <a:ext cx="1681894" cy="562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228" y="1074436"/>
            <a:ext cx="1884344" cy="87728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972365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1AD22AD2-1655-4436-B807-EE0A26AE7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76" y="0"/>
            <a:ext cx="2230809" cy="2093040"/>
          </a:xfrm>
          <a:prstGeom prst="rect">
            <a:avLst/>
          </a:prstGeom>
        </p:spPr>
      </p:pic>
      <p:sp>
        <p:nvSpPr>
          <p:cNvPr id="9" name="Line 12">
            <a:extLst>
              <a:ext uri="{FF2B5EF4-FFF2-40B4-BE49-F238E27FC236}">
                <a16:creationId xmlns:a16="http://schemas.microsoft.com/office/drawing/2014/main" xmlns="" id="{31C10660-6D3A-474B-8F95-88ED1A7A25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160" y="3177454"/>
            <a:ext cx="453707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xmlns="" id="{FF9B4CE1-35EB-43EC-B6B9-F7FA981177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160" y="4391891"/>
            <a:ext cx="453707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Line 25">
            <a:extLst>
              <a:ext uri="{FF2B5EF4-FFF2-40B4-BE49-F238E27FC236}">
                <a16:creationId xmlns:a16="http://schemas.microsoft.com/office/drawing/2014/main" xmlns="" id="{91B4DCF4-7595-486D-A563-657888EAD7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0697" y="3172691"/>
            <a:ext cx="0" cy="1219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xmlns="" id="{36DAE3DF-0277-4746-9601-BA2B0A499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5910" y="2412279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xmlns="" id="{B616EF7F-1F0C-4B15-B1B8-C6A771CBA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072" y="2401166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8A58F333-6483-493F-9E5B-30D5386FD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2722" y="4460154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xmlns="" id="{C5A85B5D-ADFB-4BD4-BFD8-E91BB8DCC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072" y="4460154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xmlns="" id="{829BA864-393C-405C-A642-4037931C3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872" y="4976091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AB và CD </a:t>
            </a:r>
            <a:r>
              <a:rPr lang="vi-VN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song song </a:t>
            </a:r>
            <a:r>
              <a:rPr lang="vi-VN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nhau</a:t>
            </a: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kéo dài hai đường thẳng</a:t>
            </a: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này</a:t>
            </a:r>
            <a:r>
              <a:rPr lang="vi-VN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thấy chúng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cắt nhau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xmlns="" id="{F5C9FBF8-0A18-4490-A4AE-F1DA74F80F48}"/>
              </a:ext>
            </a:extLst>
          </p:cNvPr>
          <p:cNvSpPr/>
          <p:nvPr/>
        </p:nvSpPr>
        <p:spPr>
          <a:xfrm>
            <a:off x="1274618" y="1040678"/>
            <a:ext cx="8754629" cy="5826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Đây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hai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thẳng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song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song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?</a:t>
            </a:r>
          </a:p>
        </p:txBody>
      </p:sp>
      <p:cxnSp>
        <p:nvCxnSpPr>
          <p:cNvPr id="21" name="Straight Connector 12">
            <a:extLst>
              <a:ext uri="{FF2B5EF4-FFF2-40B4-BE49-F238E27FC236}">
                <a16:creationId xmlns:a16="http://schemas.microsoft.com/office/drawing/2014/main" xmlns="" id="{D7EF2D93-FA3B-4824-8A77-67D5EC15D3AC}"/>
              </a:ext>
            </a:extLst>
          </p:cNvPr>
          <p:cNvCxnSpPr/>
          <p:nvPr/>
        </p:nvCxnSpPr>
        <p:spPr>
          <a:xfrm>
            <a:off x="5581072" y="724766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6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73645 -0.0055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91" y="-9525"/>
            <a:ext cx="12405353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786909" y="1930247"/>
            <a:ext cx="4729018" cy="2848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thực hành, luyện tập</a:t>
            </a:r>
            <a:endParaRPr lang="zh-CN" altLang="en-US" sz="4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74800" y="1471048"/>
            <a:ext cx="8978900" cy="4038600"/>
          </a:xfrm>
          <a:prstGeom prst="rect">
            <a:avLst/>
          </a:prstGeom>
          <a:noFill/>
          <a:ln w="12700"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4566781" y="1675381"/>
            <a:ext cx="3383898" cy="699077"/>
            <a:chOff x="2237048" y="1058849"/>
            <a:chExt cx="2352344" cy="485969"/>
          </a:xfrm>
        </p:grpSpPr>
        <p:sp>
          <p:nvSpPr>
            <p:cNvPr id="52" name="矩形 51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xmlns="" id="{750F80DB-2239-404F-8ED3-E0029BB6A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248" y="3182152"/>
            <a:ext cx="1853104" cy="2996037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BD94FE39-CFE7-4870-B9F4-A7F4FBCD1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13" y="176761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6" y="5800032"/>
            <a:ext cx="12204700" cy="10033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AC23F7BB-E8B8-4056-AB7C-E6F906F8B0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755" y="5003588"/>
            <a:ext cx="2230809" cy="2093040"/>
          </a:xfrm>
          <a:prstGeom prst="rect">
            <a:avLst/>
          </a:prstGeom>
        </p:spPr>
      </p:pic>
      <p:sp>
        <p:nvSpPr>
          <p:cNvPr id="9" name="Text Box 15">
            <a:extLst>
              <a:ext uri="{FF2B5EF4-FFF2-40B4-BE49-F238E27FC236}">
                <a16:creationId xmlns:a16="http://schemas.microsoft.com/office/drawing/2014/main" xmlns="" id="{F0974FF1-928B-434D-8356-2758E50C1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382" y="857354"/>
            <a:ext cx="9855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1. a)</a:t>
            </a:r>
            <a:r>
              <a:rPr lang="vi-VN" altLang="en-US" sz="3000">
                <a:solidFill>
                  <a:schemeClr val="bg1"/>
                </a:solidFill>
              </a:rPr>
              <a:t> </a:t>
            </a:r>
            <a:r>
              <a:rPr lang="vi-VN" alt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chữ nhật ABCD, AB và CD là một cặp cạnh song song với nhau. </a:t>
            </a:r>
            <a:r>
              <a:rPr lang="vi-VN" alt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tên từng cặp cạnh song song với nhau trong hình chữ nhật đó.</a:t>
            </a:r>
            <a:endParaRPr lang="en-US" altLang="en-US" sz="3000">
              <a:solidFill>
                <a:srgbClr val="FFFF00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xmlns="" id="{215D14E6-B27A-4399-B448-868D91A9A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6883" y="2650659"/>
            <a:ext cx="3227387" cy="1719262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sz="2000">
              <a:latin typeface="Amasis MT Pro" panose="02040504050005020304" pitchFamily="18" charset="0"/>
            </a:endParaRP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xmlns="" id="{3511434D-520A-4C1A-9585-341933BA3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195" y="2282359"/>
            <a:ext cx="2809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xmlns="" id="{D530BDE7-881D-4C7F-B7D4-C14C8D51A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120" y="2250609"/>
            <a:ext cx="4333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xmlns="" id="{A1B8E60E-11DF-4105-B2D7-71E73DE26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645" y="4136559"/>
            <a:ext cx="2809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xmlns="" id="{707C5ED8-E934-4460-A71E-FAACC197F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070" y="4046071"/>
            <a:ext cx="2809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 Box 28">
            <a:extLst>
              <a:ext uri="{FF2B5EF4-FFF2-40B4-BE49-F238E27FC236}">
                <a16:creationId xmlns:a16="http://schemas.microsoft.com/office/drawing/2014/main" xmlns="" id="{FD02E528-E66E-417E-ACA4-B50EEC20D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620" y="4679484"/>
            <a:ext cx="924528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vi-VN" altLang="en-US" sz="2800" b="1" i="1">
                <a:solidFill>
                  <a:schemeClr val="tx2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28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Cặp cạnh </a:t>
            </a:r>
            <a:r>
              <a:rPr lang="en-US" altLang="en-US" sz="2800">
                <a:latin typeface="Amasis MT Pro" panose="02040504050005020304" pitchFamily="18" charset="0"/>
                <a:cs typeface="Times New Roman" panose="02020603050405020304" pitchFamily="18" charset="0"/>
              </a:rPr>
              <a:t>AB song song với </a:t>
            </a:r>
            <a:r>
              <a:rPr lang="vi-VN" altLang="en-US" sz="2800">
                <a:latin typeface="Amasis MT Pro" panose="02040504050005020304" pitchFamily="18" charset="0"/>
                <a:cs typeface="Times New Roman" panose="02020603050405020304" pitchFamily="18" charset="0"/>
              </a:rPr>
              <a:t>CD.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		C</a:t>
            </a:r>
            <a:r>
              <a:rPr lang="en-US" altLang="en-US" sz="28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ặp cạnh </a:t>
            </a:r>
            <a:r>
              <a:rPr lang="en-US" altLang="en-US" sz="2800">
                <a:latin typeface="Amasis MT Pro" panose="02040504050005020304" pitchFamily="18" charset="0"/>
                <a:cs typeface="Times New Roman" panose="02020603050405020304" pitchFamily="18" charset="0"/>
              </a:rPr>
              <a:t>AD song song với BC.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xmlns="" id="{9FE10D70-6230-4ED6-ADA3-CEF1B08E92D0}"/>
              </a:ext>
            </a:extLst>
          </p:cNvPr>
          <p:cNvSpPr txBox="1">
            <a:spLocks/>
          </p:cNvSpPr>
          <p:nvPr/>
        </p:nvSpPr>
        <p:spPr bwMode="auto">
          <a:xfrm>
            <a:off x="7994508" y="7552859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7125C9C-1491-4AED-93C7-FDE61F2CC27D}" type="slidenum">
              <a:rPr lang="en-US" altLang="en-US" sz="2000">
                <a:solidFill>
                  <a:srgbClr val="898989"/>
                </a:solidFill>
                <a:latin typeface="Amasis MT Pro" panose="02040504050005020304" pitchFamily="18" charset="0"/>
              </a:rPr>
              <a:pPr algn="r" eaLnBrk="1" hangingPunct="1"/>
              <a:t>12</a:t>
            </a:fld>
            <a:endParaRPr lang="en-US" altLang="en-US" sz="2000">
              <a:solidFill>
                <a:srgbClr val="898989"/>
              </a:solidFill>
              <a:latin typeface="Amasis MT Pro" panose="02040504050005020304" pitchFamily="18" charset="0"/>
            </a:endParaRP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xmlns="" id="{C2FA5193-11D3-46B1-A387-AF770AF921D3}"/>
              </a:ext>
            </a:extLst>
          </p:cNvPr>
          <p:cNvCxnSpPr/>
          <p:nvPr/>
        </p:nvCxnSpPr>
        <p:spPr>
          <a:xfrm>
            <a:off x="5348145" y="-144929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46993EF7-E24B-4E10-95F3-C726F7EC2E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4599388"/>
            <a:ext cx="2230809" cy="2093040"/>
          </a:xfrm>
          <a:prstGeom prst="rect">
            <a:avLst/>
          </a:prstGeom>
        </p:spPr>
      </p:pic>
      <p:sp>
        <p:nvSpPr>
          <p:cNvPr id="9" name="Text Box 16">
            <a:extLst>
              <a:ext uri="{FF2B5EF4-FFF2-40B4-BE49-F238E27FC236}">
                <a16:creationId xmlns:a16="http://schemas.microsoft.com/office/drawing/2014/main" xmlns="" id="{E2C770D7-BBC2-44D8-808D-365B35825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86" y="984741"/>
            <a:ext cx="102431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Nêu tên từng cặp cạnh song song với nhau có trong hình vuông MNPQ.</a:t>
            </a: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xmlns="" id="{212AFACC-6284-43F7-BA97-9A96272E9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2101" y="2378798"/>
            <a:ext cx="2173287" cy="2063750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sz="2000"/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xmlns="" id="{1AF40473-8B4A-412F-BE95-90D827FFA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676" y="1905723"/>
            <a:ext cx="3651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xmlns="" id="{FDFA024A-B418-4384-B34B-488C8DDA6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388" y="1978748"/>
            <a:ext cx="365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xmlns="" id="{90823D0A-C5D1-4E1E-940E-5B390940F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988" y="4242523"/>
            <a:ext cx="365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xmlns="" id="{5047E04C-9B57-4994-86CA-1C27B5A88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788" y="4213948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xmlns="" id="{24D256C6-DC37-444C-AB7D-C5A9E4072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682" y="4541530"/>
            <a:ext cx="9072563" cy="13849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defRPr/>
            </a:pPr>
            <a:r>
              <a:rPr lang="vi-VN" sz="280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 </a:t>
            </a:r>
            <a:r>
              <a:rPr lang="vi-VN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MNPQ có:</a:t>
            </a:r>
          </a:p>
          <a:p>
            <a:pPr algn="just" eaLnBrk="1" hangingPunct="1">
              <a:defRPr/>
            </a:pPr>
            <a:r>
              <a:rPr lang="vi-VN" sz="280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ạnh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MN song song với cạnh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QP.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defRPr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ạnh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MQ song song với cạnh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NP.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xmlns="" id="{59B317DE-C568-4BCE-955D-FC949089DD11}"/>
              </a:ext>
            </a:extLst>
          </p:cNvPr>
          <p:cNvSpPr txBox="1">
            <a:spLocks/>
          </p:cNvSpPr>
          <p:nvPr/>
        </p:nvSpPr>
        <p:spPr bwMode="auto">
          <a:xfrm>
            <a:off x="7577426" y="708414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5B8A2CC-37EF-45D8-8C12-157AEE82DCEC}" type="slidenum">
              <a:rPr lang="en-US" altLang="en-US" sz="2000">
                <a:solidFill>
                  <a:srgbClr val="898989"/>
                </a:solidFill>
              </a:rPr>
              <a:pPr algn="r" eaLnBrk="1" hangingPunct="1"/>
              <a:t>13</a:t>
            </a:fld>
            <a:endParaRPr lang="en-US" altLang="en-US" sz="2000">
              <a:solidFill>
                <a:srgbClr val="898989"/>
              </a:solidFill>
            </a:endParaRP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xmlns="" id="{EB2F1344-162E-4AE3-9F48-343BEB31176F}"/>
              </a:ext>
            </a:extLst>
          </p:cNvPr>
          <p:cNvCxnSpPr/>
          <p:nvPr/>
        </p:nvCxnSpPr>
        <p:spPr>
          <a:xfrm>
            <a:off x="4931063" y="-613640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76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Amasis MT Pro" panose="02040504050005020304" pitchFamily="18" charset="0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8" name="Line 26">
            <a:extLst>
              <a:ext uri="{FF2B5EF4-FFF2-40B4-BE49-F238E27FC236}">
                <a16:creationId xmlns:a16="http://schemas.microsoft.com/office/drawing/2014/main" xmlns="" id="{36A0AA0E-FC57-4AAD-BC22-AF1A5F9F74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6021" y="2189451"/>
            <a:ext cx="39243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9" name="Line 27">
            <a:extLst>
              <a:ext uri="{FF2B5EF4-FFF2-40B4-BE49-F238E27FC236}">
                <a16:creationId xmlns:a16="http://schemas.microsoft.com/office/drawing/2014/main" xmlns="" id="{C47479AC-427B-4557-B4A7-59161B260B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0309" y="4135726"/>
            <a:ext cx="3910012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10" name="Line 28">
            <a:extLst>
              <a:ext uri="{FF2B5EF4-FFF2-40B4-BE49-F238E27FC236}">
                <a16:creationId xmlns:a16="http://schemas.microsoft.com/office/drawing/2014/main" xmlns="" id="{4EA494E2-8200-4975-BFC3-CE46D7F9BAE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0309" y="2205326"/>
            <a:ext cx="0" cy="19304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11" name="Line 29">
            <a:extLst>
              <a:ext uri="{FF2B5EF4-FFF2-40B4-BE49-F238E27FC236}">
                <a16:creationId xmlns:a16="http://schemas.microsoft.com/office/drawing/2014/main" xmlns="" id="{69197FAF-6DAA-4379-867D-15A425FDF79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50321" y="2159288"/>
            <a:ext cx="0" cy="197643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xmlns="" id="{989BD5E1-96B9-4954-B875-8954E13A20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3521" y="2205326"/>
            <a:ext cx="0" cy="19304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13" name="Text Box 31">
            <a:extLst>
              <a:ext uri="{FF2B5EF4-FFF2-40B4-BE49-F238E27FC236}">
                <a16:creationId xmlns:a16="http://schemas.microsoft.com/office/drawing/2014/main" xmlns="" id="{2081C09A-842D-4FD0-816A-31984CB8E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009" y="1518223"/>
            <a:ext cx="38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Text Box 32">
            <a:extLst>
              <a:ext uri="{FF2B5EF4-FFF2-40B4-BE49-F238E27FC236}">
                <a16:creationId xmlns:a16="http://schemas.microsoft.com/office/drawing/2014/main" xmlns="" id="{32214DC9-08F4-457C-BEF9-4DD43F297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3021" y="1640176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 Box 33">
            <a:extLst>
              <a:ext uri="{FF2B5EF4-FFF2-40B4-BE49-F238E27FC236}">
                <a16:creationId xmlns:a16="http://schemas.microsoft.com/office/drawing/2014/main" xmlns="" id="{35B61FB2-EE57-4F61-8BC1-F737729E3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2046" y="1629063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Text Box 34">
            <a:extLst>
              <a:ext uri="{FF2B5EF4-FFF2-40B4-BE49-F238E27FC236}">
                <a16:creationId xmlns:a16="http://schemas.microsoft.com/office/drawing/2014/main" xmlns="" id="{431F6937-4527-4A72-9BFE-A9D0D726E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3946" y="4188113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7" name="Text Box 35">
            <a:extLst>
              <a:ext uri="{FF2B5EF4-FFF2-40B4-BE49-F238E27FC236}">
                <a16:creationId xmlns:a16="http://schemas.microsoft.com/office/drawing/2014/main" xmlns="" id="{A321B15B-A893-4949-AB96-C947ACD1F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821" y="4203988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8" name="Text Box 36">
            <a:extLst>
              <a:ext uri="{FF2B5EF4-FFF2-40B4-BE49-F238E27FC236}">
                <a16:creationId xmlns:a16="http://schemas.microsoft.com/office/drawing/2014/main" xmlns="" id="{5D9B6ABD-05BA-4DA6-97F2-D4399AA0C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409" y="4296063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9" name="Line 37">
            <a:extLst>
              <a:ext uri="{FF2B5EF4-FFF2-40B4-BE49-F238E27FC236}">
                <a16:creationId xmlns:a16="http://schemas.microsoft.com/office/drawing/2014/main" xmlns="" id="{77B5AECE-1358-4DDC-8944-4DD5A403BC1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2571" y="2175163"/>
            <a:ext cx="0" cy="1944688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21" name="Line 38">
            <a:extLst>
              <a:ext uri="{FF2B5EF4-FFF2-40B4-BE49-F238E27FC236}">
                <a16:creationId xmlns:a16="http://schemas.microsoft.com/office/drawing/2014/main" xmlns="" id="{0F3A9D91-D872-4399-9E87-3CA5FBF9F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184" y="2214851"/>
            <a:ext cx="0" cy="1946275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22" name="Line 39">
            <a:extLst>
              <a:ext uri="{FF2B5EF4-FFF2-40B4-BE49-F238E27FC236}">
                <a16:creationId xmlns:a16="http://schemas.microsoft.com/office/drawing/2014/main" xmlns="" id="{86FDFD32-364B-46DD-99EE-DBA3C93300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31271" y="2159288"/>
            <a:ext cx="19050" cy="2001838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23" name="Text Box 40">
            <a:extLst>
              <a:ext uri="{FF2B5EF4-FFF2-40B4-BE49-F238E27FC236}">
                <a16:creationId xmlns:a16="http://schemas.microsoft.com/office/drawing/2014/main" xmlns="" id="{B2440D95-9E12-493A-A402-C00B6A6C0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742" y="5026313"/>
            <a:ext cx="21809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cạnh AG</a:t>
            </a:r>
          </a:p>
        </p:txBody>
      </p:sp>
      <p:sp>
        <p:nvSpPr>
          <p:cNvPr id="24" name="Rectangle 22">
            <a:extLst>
              <a:ext uri="{FF2B5EF4-FFF2-40B4-BE49-F238E27FC236}">
                <a16:creationId xmlns:a16="http://schemas.microsoft.com/office/drawing/2014/main" xmlns="" id="{71468537-5EA3-4D74-9DEF-7C2CA3AD1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7584" y="5026313"/>
            <a:ext cx="4285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Amasis MT Pro" panose="020405040500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BE</a:t>
            </a:r>
            <a:r>
              <a:rPr lang="en-US" altLang="en-US" sz="32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latin typeface="Amasis MT Pro" panose="02040504050005020304" pitchFamily="18" charset="0"/>
                <a:cs typeface="Times New Roman" panose="02020603050405020304" pitchFamily="18" charset="0"/>
              </a:rPr>
              <a:t>song song với</a:t>
            </a: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xmlns="" id="{EA529A95-AC1B-4C6B-867B-D28455BBB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945" y="760701"/>
            <a:ext cx="4665089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vi-VN" altLang="en-US" sz="2800">
                <a:latin typeface="Amasis MT Pro" panose="020405040500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>
                <a:latin typeface="Amasis MT Pro" panose="02040504050005020304" pitchFamily="18" charset="0"/>
                <a:cs typeface="Times New Roman" panose="02020603050405020304" pitchFamily="18" charset="0"/>
              </a:rPr>
              <a:t>2. Trong hình bên, cho biết các hình tứ giác </a:t>
            </a:r>
            <a:r>
              <a:rPr lang="en-US" altLang="en-US" sz="28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ABEG, ACDG, BCDE </a:t>
            </a:r>
            <a:r>
              <a:rPr lang="en-US" altLang="en-US" sz="2800">
                <a:latin typeface="Amasis MT Pro" panose="02040504050005020304" pitchFamily="18" charset="0"/>
                <a:cs typeface="Times New Roman" panose="02020603050405020304" pitchFamily="18" charset="0"/>
              </a:rPr>
              <a:t>đều là hình chữ nhật. Cạnh BE song song với những cạnh nào?</a:t>
            </a:r>
            <a:endParaRPr lang="vi-V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xmlns="" id="{1A00ACC0-DADE-4A87-941F-D00DB1814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322" y="5026678"/>
            <a:ext cx="13526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và CD</a:t>
            </a:r>
          </a:p>
        </p:txBody>
      </p:sp>
      <p:pic>
        <p:nvPicPr>
          <p:cNvPr id="27" name="图片 9">
            <a:extLst>
              <a:ext uri="{FF2B5EF4-FFF2-40B4-BE49-F238E27FC236}">
                <a16:creationId xmlns:a16="http://schemas.microsoft.com/office/drawing/2014/main" xmlns="" id="{E4A70F40-6218-4BCA-8790-0AB4B50E4B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4599388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xmlns="" id="{407A3032-5716-4F87-A4A5-FB92A20B2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608" y="1117458"/>
            <a:ext cx="60388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0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3.  Trong mỗi hình dưới đây</a:t>
            </a: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0CD82229-07E2-4F7D-BA3D-154A4ADA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675" y="1836595"/>
            <a:ext cx="7772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>
                <a:solidFill>
                  <a:srgbClr val="FFFF00"/>
                </a:solidFill>
                <a:latin typeface="Amasis MT Pro" panose="02040504050005020304" pitchFamily="18" charset="0"/>
              </a:rPr>
              <a:t>a</a:t>
            </a:r>
            <a:r>
              <a:rPr lang="en-US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) Nêu tên cặp cạnh song song với nhau</a:t>
            </a:r>
            <a:r>
              <a:rPr lang="en-US" alt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6" name="Group 6">
            <a:extLst>
              <a:ext uri="{FF2B5EF4-FFF2-40B4-BE49-F238E27FC236}">
                <a16:creationId xmlns:a16="http://schemas.microsoft.com/office/drawing/2014/main" xmlns="" id="{034A54ED-83D2-46C3-A876-93E5AED92E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940173"/>
              </p:ext>
            </p:extLst>
          </p:nvPr>
        </p:nvGraphicFramePr>
        <p:xfrm>
          <a:off x="2598158" y="3232008"/>
          <a:ext cx="6096000" cy="2565402"/>
        </p:xfrm>
        <a:graphic>
          <a:graphicData uri="http://schemas.openxmlformats.org/drawingml/2006/table">
            <a:tbl>
              <a:tblPr/>
              <a:tblGrid>
                <a:gridCol w="338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7" name="Line 160">
            <a:extLst>
              <a:ext uri="{FF2B5EF4-FFF2-40B4-BE49-F238E27FC236}">
                <a16:creationId xmlns:a16="http://schemas.microsoft.com/office/drawing/2014/main" xmlns="" id="{3FF33C07-7797-4879-84CD-F111E72FE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3958" y="4317858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8" name="Line 161">
            <a:extLst>
              <a:ext uri="{FF2B5EF4-FFF2-40B4-BE49-F238E27FC236}">
                <a16:creationId xmlns:a16="http://schemas.microsoft.com/office/drawing/2014/main" xmlns="" id="{DDEF9D69-077D-4710-8C28-6C571CC60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490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9" name="Line 162">
            <a:extLst>
              <a:ext uri="{FF2B5EF4-FFF2-40B4-BE49-F238E27FC236}">
                <a16:creationId xmlns:a16="http://schemas.microsoft.com/office/drawing/2014/main" xmlns="" id="{0462B611-335F-44FE-9A88-2656B789C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3958" y="5422758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1" name="Line 163">
            <a:extLst>
              <a:ext uri="{FF2B5EF4-FFF2-40B4-BE49-F238E27FC236}">
                <a16:creationId xmlns:a16="http://schemas.microsoft.com/office/drawing/2014/main" xmlns="" id="{6FD8CB70-8B06-46CC-937B-1EA84CDB2F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4558" y="4298808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2" name="Line 164">
            <a:extLst>
              <a:ext uri="{FF2B5EF4-FFF2-40B4-BE49-F238E27FC236}">
                <a16:creationId xmlns:a16="http://schemas.microsoft.com/office/drawing/2014/main" xmlns="" id="{74F6478F-9A79-4C10-89DC-185182B15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580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3" name="Line 165">
            <a:extLst>
              <a:ext uri="{FF2B5EF4-FFF2-40B4-BE49-F238E27FC236}">
                <a16:creationId xmlns:a16="http://schemas.microsoft.com/office/drawing/2014/main" xmlns="" id="{F946A4BA-AADB-470F-BF1A-8AE554C4FB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5808" y="3574908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" name="Line 166">
            <a:extLst>
              <a:ext uri="{FF2B5EF4-FFF2-40B4-BE49-F238E27FC236}">
                <a16:creationId xmlns:a16="http://schemas.microsoft.com/office/drawing/2014/main" xmlns="" id="{A622697A-252B-4187-9D1E-64AD6976F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2558" y="3613008"/>
            <a:ext cx="685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67">
            <a:extLst>
              <a:ext uri="{FF2B5EF4-FFF2-40B4-BE49-F238E27FC236}">
                <a16:creationId xmlns:a16="http://schemas.microsoft.com/office/drawing/2014/main" xmlns="" id="{94F773E5-9E1C-4788-93AB-671958C78A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835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Line 168">
            <a:extLst>
              <a:ext uri="{FF2B5EF4-FFF2-40B4-BE49-F238E27FC236}">
                <a16:creationId xmlns:a16="http://schemas.microsoft.com/office/drawing/2014/main" xmlns="" id="{DD516D83-3E1B-4D65-8CAD-F8C8175CF0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6758" y="5422758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7" name="Text Box 169">
            <a:extLst>
              <a:ext uri="{FF2B5EF4-FFF2-40B4-BE49-F238E27FC236}">
                <a16:creationId xmlns:a16="http://schemas.microsoft.com/office/drawing/2014/main" xmlns="" id="{49B46DCD-92DD-4F48-BDD0-7AD32D2E3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758" y="377017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28" name="Text Box 170">
            <a:extLst>
              <a:ext uri="{FF2B5EF4-FFF2-40B4-BE49-F238E27FC236}">
                <a16:creationId xmlns:a16="http://schemas.microsoft.com/office/drawing/2014/main" xmlns="" id="{D96E0768-FFC5-4033-8351-DC81C26FC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358" y="37654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1" name="Text Box 171">
            <a:extLst>
              <a:ext uri="{FF2B5EF4-FFF2-40B4-BE49-F238E27FC236}">
                <a16:creationId xmlns:a16="http://schemas.microsoft.com/office/drawing/2014/main" xmlns="" id="{736D9E8F-667A-48FE-B3AB-9DC76429D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358" y="51370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33" name="Text Box 172">
            <a:extLst>
              <a:ext uri="{FF2B5EF4-FFF2-40B4-BE49-F238E27FC236}">
                <a16:creationId xmlns:a16="http://schemas.microsoft.com/office/drawing/2014/main" xmlns="" id="{85CF755D-5B06-4A46-9267-01A1C62A5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858" y="52894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Q</a:t>
            </a:r>
          </a:p>
        </p:txBody>
      </p:sp>
      <p:sp>
        <p:nvSpPr>
          <p:cNvPr id="35" name="Text Box 173">
            <a:extLst>
              <a:ext uri="{FF2B5EF4-FFF2-40B4-BE49-F238E27FC236}">
                <a16:creationId xmlns:a16="http://schemas.microsoft.com/office/drawing/2014/main" xmlns="" id="{965CC1EC-B6DC-4970-8F4B-41DCA774A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558" y="38987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38" name="Text Box 174">
            <a:extLst>
              <a:ext uri="{FF2B5EF4-FFF2-40B4-BE49-F238E27FC236}">
                <a16:creationId xmlns:a16="http://schemas.microsoft.com/office/drawing/2014/main" xmlns="" id="{E88EAE35-530F-4CDF-9930-49A5E31E9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058" y="314152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39" name="Text Box 175">
            <a:extLst>
              <a:ext uri="{FF2B5EF4-FFF2-40B4-BE49-F238E27FC236}">
                <a16:creationId xmlns:a16="http://schemas.microsoft.com/office/drawing/2014/main" xmlns="" id="{582542EF-5250-4671-8517-0265397D9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458" y="38987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40" name="Text Box 176">
            <a:extLst>
              <a:ext uri="{FF2B5EF4-FFF2-40B4-BE49-F238E27FC236}">
                <a16:creationId xmlns:a16="http://schemas.microsoft.com/office/drawing/2014/main" xmlns="" id="{AC848EB2-F915-405F-B4E4-9F9AA8063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308" y="525448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41" name="Text Box 177">
            <a:extLst>
              <a:ext uri="{FF2B5EF4-FFF2-40B4-BE49-F238E27FC236}">
                <a16:creationId xmlns:a16="http://schemas.microsoft.com/office/drawing/2014/main" xmlns="" id="{E7B24B53-E7AC-4E41-A0E0-D2D6F5CDC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758" y="52703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I</a:t>
            </a:r>
          </a:p>
        </p:txBody>
      </p:sp>
      <p:cxnSp>
        <p:nvCxnSpPr>
          <p:cNvPr id="42" name="Straight Connector 23">
            <a:extLst>
              <a:ext uri="{FF2B5EF4-FFF2-40B4-BE49-F238E27FC236}">
                <a16:creationId xmlns:a16="http://schemas.microsoft.com/office/drawing/2014/main" xmlns="" id="{8ADF1136-D1F5-49C7-97E4-0594893BD57A}"/>
              </a:ext>
            </a:extLst>
          </p:cNvPr>
          <p:cNvCxnSpPr/>
          <p:nvPr/>
        </p:nvCxnSpPr>
        <p:spPr>
          <a:xfrm>
            <a:off x="5263570" y="-179530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15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sp>
        <p:nvSpPr>
          <p:cNvPr id="8" name="Line 174">
            <a:extLst>
              <a:ext uri="{FF2B5EF4-FFF2-40B4-BE49-F238E27FC236}">
                <a16:creationId xmlns:a16="http://schemas.microsoft.com/office/drawing/2014/main" xmlns="" id="{F1193A2F-6557-4F25-9F3D-79DE4C1C7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9906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9" name="Line 175">
            <a:extLst>
              <a:ext uri="{FF2B5EF4-FFF2-40B4-BE49-F238E27FC236}">
                <a16:creationId xmlns:a16="http://schemas.microsoft.com/office/drawing/2014/main" xmlns="" id="{54E747CC-394B-4FCC-9AAE-6E60AE573B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3042949"/>
            <a:ext cx="20574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graphicFrame>
        <p:nvGraphicFramePr>
          <p:cNvPr id="10" name="Group 6">
            <a:extLst>
              <a:ext uri="{FF2B5EF4-FFF2-40B4-BE49-F238E27FC236}">
                <a16:creationId xmlns:a16="http://schemas.microsoft.com/office/drawing/2014/main" xmlns="" id="{CF936BC0-5384-41F5-9372-5483915B2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966688"/>
              </p:ext>
            </p:extLst>
          </p:nvPr>
        </p:nvGraphicFramePr>
        <p:xfrm>
          <a:off x="2957513" y="1195099"/>
          <a:ext cx="6172200" cy="2198689"/>
        </p:xfrm>
        <a:graphic>
          <a:graphicData uri="http://schemas.openxmlformats.org/drawingml/2006/table">
            <a:tbl>
              <a:tblPr/>
              <a:tblGrid>
                <a:gridCol w="342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1" name="Line 141">
            <a:extLst>
              <a:ext uri="{FF2B5EF4-FFF2-40B4-BE49-F238E27FC236}">
                <a16:creationId xmlns:a16="http://schemas.microsoft.com/office/drawing/2014/main" xmlns="" id="{DE6EA1A8-BBEB-4235-A0C7-11C16871D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2" name="Line 142">
            <a:extLst>
              <a:ext uri="{FF2B5EF4-FFF2-40B4-BE49-F238E27FC236}">
                <a16:creationId xmlns:a16="http://schemas.microsoft.com/office/drawing/2014/main" xmlns="" id="{FE742E95-824D-46A1-88CC-941C8A6B43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4" name="Line 143">
            <a:extLst>
              <a:ext uri="{FF2B5EF4-FFF2-40B4-BE49-F238E27FC236}">
                <a16:creationId xmlns:a16="http://schemas.microsoft.com/office/drawing/2014/main" xmlns="" id="{1AAD4D8A-421A-49B3-9C29-47382F8C5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5213" y="3057236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5" name="Line 144">
            <a:extLst>
              <a:ext uri="{FF2B5EF4-FFF2-40B4-BE49-F238E27FC236}">
                <a16:creationId xmlns:a16="http://schemas.microsoft.com/office/drawing/2014/main" xmlns="" id="{27AAA267-5B5E-4FE1-9103-E3704D159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3913" y="1899949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6" name="Text Box 150">
            <a:extLst>
              <a:ext uri="{FF2B5EF4-FFF2-40B4-BE49-F238E27FC236}">
                <a16:creationId xmlns:a16="http://schemas.microsoft.com/office/drawing/2014/main" xmlns="" id="{4CB9BA33-A0F0-4BF6-B547-B2C68C30F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113" y="14808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17" name="Text Box 151">
            <a:extLst>
              <a:ext uri="{FF2B5EF4-FFF2-40B4-BE49-F238E27FC236}">
                <a16:creationId xmlns:a16="http://schemas.microsoft.com/office/drawing/2014/main" xmlns="" id="{659F9611-98C9-4774-9106-39981527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713" y="13665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8" name="Text Box 152">
            <a:extLst>
              <a:ext uri="{FF2B5EF4-FFF2-40B4-BE49-F238E27FC236}">
                <a16:creationId xmlns:a16="http://schemas.microsoft.com/office/drawing/2014/main" xmlns="" id="{AE347CA3-C29F-4069-8A23-3128B9242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713" y="27381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19" name="Text Box 153">
            <a:extLst>
              <a:ext uri="{FF2B5EF4-FFF2-40B4-BE49-F238E27FC236}">
                <a16:creationId xmlns:a16="http://schemas.microsoft.com/office/drawing/2014/main" xmlns="" id="{C7E2089A-69F4-4625-8ED6-308453BB3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28905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Q</a:t>
            </a:r>
          </a:p>
        </p:txBody>
      </p:sp>
      <p:sp>
        <p:nvSpPr>
          <p:cNvPr id="21" name="Text Box 168">
            <a:extLst>
              <a:ext uri="{FF2B5EF4-FFF2-40B4-BE49-F238E27FC236}">
                <a16:creationId xmlns:a16="http://schemas.microsoft.com/office/drawing/2014/main" xmlns="" id="{5284988F-F798-496F-B1D1-DA45E3839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825" y="3696999"/>
            <a:ext cx="7370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a)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MN song song 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PQ</a:t>
            </a:r>
          </a:p>
        </p:txBody>
      </p:sp>
      <p:sp>
        <p:nvSpPr>
          <p:cNvPr id="22" name="Line 144">
            <a:extLst>
              <a:ext uri="{FF2B5EF4-FFF2-40B4-BE49-F238E27FC236}">
                <a16:creationId xmlns:a16="http://schemas.microsoft.com/office/drawing/2014/main" xmlns="" id="{2BBCB648-46D9-4CED-B56D-94840E3FD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3913" y="1885661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xmlns="" id="{414712D8-E746-43A7-A3DE-2386B0038A78}"/>
              </a:ext>
            </a:extLst>
          </p:cNvPr>
          <p:cNvCxnSpPr/>
          <p:nvPr/>
        </p:nvCxnSpPr>
        <p:spPr>
          <a:xfrm>
            <a:off x="5549900" y="-1343314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26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graphicFrame>
        <p:nvGraphicFramePr>
          <p:cNvPr id="23" name="Group 6">
            <a:extLst>
              <a:ext uri="{FF2B5EF4-FFF2-40B4-BE49-F238E27FC236}">
                <a16:creationId xmlns:a16="http://schemas.microsoft.com/office/drawing/2014/main" xmlns="" id="{8A358E3A-B6BE-42BE-817E-C53FBE31E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796627"/>
              </p:ext>
            </p:extLst>
          </p:nvPr>
        </p:nvGraphicFramePr>
        <p:xfrm>
          <a:off x="2379808" y="1356735"/>
          <a:ext cx="6096000" cy="2565402"/>
        </p:xfrm>
        <a:graphic>
          <a:graphicData uri="http://schemas.openxmlformats.org/drawingml/2006/table">
            <a:tbl>
              <a:tblPr/>
              <a:tblGrid>
                <a:gridCol w="338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4" name="Line 145">
            <a:extLst>
              <a:ext uri="{FF2B5EF4-FFF2-40B4-BE49-F238E27FC236}">
                <a16:creationId xmlns:a16="http://schemas.microsoft.com/office/drawing/2014/main" xmlns="" id="{CC80C7D3-FEB4-4F4D-B8B4-406E5D74CB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3608" y="242829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46">
            <a:extLst>
              <a:ext uri="{FF2B5EF4-FFF2-40B4-BE49-F238E27FC236}">
                <a16:creationId xmlns:a16="http://schemas.microsoft.com/office/drawing/2014/main" xmlns="" id="{3E8A8AD0-F67A-4391-8CAF-77A4C5A775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4558" y="1742497"/>
            <a:ext cx="7239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Line 147">
            <a:extLst>
              <a:ext uri="{FF2B5EF4-FFF2-40B4-BE49-F238E27FC236}">
                <a16:creationId xmlns:a16="http://schemas.microsoft.com/office/drawing/2014/main" xmlns="" id="{310F4D6C-C900-41F0-A17A-107F3233FB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9408" y="1742497"/>
            <a:ext cx="685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7" name="Line 148">
            <a:extLst>
              <a:ext uri="{FF2B5EF4-FFF2-40B4-BE49-F238E27FC236}">
                <a16:creationId xmlns:a16="http://schemas.microsoft.com/office/drawing/2014/main" xmlns="" id="{3249A0F6-9495-4AFB-8592-5F10F520D1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5208" y="242829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8" name="Line 149">
            <a:extLst>
              <a:ext uri="{FF2B5EF4-FFF2-40B4-BE49-F238E27FC236}">
                <a16:creationId xmlns:a16="http://schemas.microsoft.com/office/drawing/2014/main" xmlns="" id="{38E25EBB-B5BF-4A5E-BB0D-2983458B9B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3608" y="3571297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" name="Text Box 154">
            <a:extLst>
              <a:ext uri="{FF2B5EF4-FFF2-40B4-BE49-F238E27FC236}">
                <a16:creationId xmlns:a16="http://schemas.microsoft.com/office/drawing/2014/main" xmlns="" id="{85181713-E660-4E44-9A5A-36D47D7AE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471" y="1980622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31" name="Text Box 155">
            <a:extLst>
              <a:ext uri="{FF2B5EF4-FFF2-40B4-BE49-F238E27FC236}">
                <a16:creationId xmlns:a16="http://schemas.microsoft.com/office/drawing/2014/main" xmlns="" id="{404F6BB6-7615-477D-B632-0415FFEDB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908" y="1285297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32" name="Text Box 156">
            <a:extLst>
              <a:ext uri="{FF2B5EF4-FFF2-40B4-BE49-F238E27FC236}">
                <a16:creationId xmlns:a16="http://schemas.microsoft.com/office/drawing/2014/main" xmlns="" id="{DDF7201C-6DF8-4C9B-A664-EB6ED835B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533" y="1980622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33" name="Text Box 157">
            <a:extLst>
              <a:ext uri="{FF2B5EF4-FFF2-40B4-BE49-F238E27FC236}">
                <a16:creationId xmlns:a16="http://schemas.microsoft.com/office/drawing/2014/main" xmlns="" id="{1709FA62-E372-4A72-A7ED-4FBEBCD27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208" y="3274435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34" name="Text Box 158">
            <a:extLst>
              <a:ext uri="{FF2B5EF4-FFF2-40B4-BE49-F238E27FC236}">
                <a16:creationId xmlns:a16="http://schemas.microsoft.com/office/drawing/2014/main" xmlns="" id="{C6EDBA1C-E1ED-4000-9E12-0DB2A5FE2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658" y="3290310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I</a:t>
            </a:r>
          </a:p>
        </p:txBody>
      </p:sp>
      <p:sp>
        <p:nvSpPr>
          <p:cNvPr id="35" name="Text Box 168">
            <a:extLst>
              <a:ext uri="{FF2B5EF4-FFF2-40B4-BE49-F238E27FC236}">
                <a16:creationId xmlns:a16="http://schemas.microsoft.com/office/drawing/2014/main" xmlns="" id="{6277A238-099B-45E2-87C6-55CA5FC70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746" y="4193076"/>
            <a:ext cx="7370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a)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DI song song 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424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xmlns="" id="{407A3032-5716-4F87-A4A5-FB92A20B2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608" y="1117458"/>
            <a:ext cx="60388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0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3.  Trong mỗi hình dưới đây</a:t>
            </a: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0CD82229-07E2-4F7D-BA3D-154A4ADA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675" y="1836595"/>
            <a:ext cx="7772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Nêu tên cặp cạnh </a:t>
            </a:r>
            <a:r>
              <a:rPr lang="vi-VN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vuông góc </a:t>
            </a:r>
            <a:r>
              <a:rPr lang="en-US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nhau</a:t>
            </a:r>
            <a:r>
              <a:rPr lang="en-US" alt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6" name="Group 6">
            <a:extLst>
              <a:ext uri="{FF2B5EF4-FFF2-40B4-BE49-F238E27FC236}">
                <a16:creationId xmlns:a16="http://schemas.microsoft.com/office/drawing/2014/main" xmlns="" id="{034A54ED-83D2-46C3-A876-93E5AED92ECF}"/>
              </a:ext>
            </a:extLst>
          </p:cNvPr>
          <p:cNvGraphicFramePr>
            <a:graphicFrameLocks noGrp="1"/>
          </p:cNvGraphicFramePr>
          <p:nvPr/>
        </p:nvGraphicFramePr>
        <p:xfrm>
          <a:off x="2598158" y="3232008"/>
          <a:ext cx="6096000" cy="2565402"/>
        </p:xfrm>
        <a:graphic>
          <a:graphicData uri="http://schemas.openxmlformats.org/drawingml/2006/table">
            <a:tbl>
              <a:tblPr/>
              <a:tblGrid>
                <a:gridCol w="338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7" name="Line 160">
            <a:extLst>
              <a:ext uri="{FF2B5EF4-FFF2-40B4-BE49-F238E27FC236}">
                <a16:creationId xmlns:a16="http://schemas.microsoft.com/office/drawing/2014/main" xmlns="" id="{3FF33C07-7797-4879-84CD-F111E72FE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3958" y="4317858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8" name="Line 161">
            <a:extLst>
              <a:ext uri="{FF2B5EF4-FFF2-40B4-BE49-F238E27FC236}">
                <a16:creationId xmlns:a16="http://schemas.microsoft.com/office/drawing/2014/main" xmlns="" id="{DDEF9D69-077D-4710-8C28-6C571CC60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490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9" name="Line 162">
            <a:extLst>
              <a:ext uri="{FF2B5EF4-FFF2-40B4-BE49-F238E27FC236}">
                <a16:creationId xmlns:a16="http://schemas.microsoft.com/office/drawing/2014/main" xmlns="" id="{0462B611-335F-44FE-9A88-2656B789C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3958" y="5422758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1" name="Line 163">
            <a:extLst>
              <a:ext uri="{FF2B5EF4-FFF2-40B4-BE49-F238E27FC236}">
                <a16:creationId xmlns:a16="http://schemas.microsoft.com/office/drawing/2014/main" xmlns="" id="{6FD8CB70-8B06-46CC-937B-1EA84CDB2F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4558" y="4298808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2" name="Line 164">
            <a:extLst>
              <a:ext uri="{FF2B5EF4-FFF2-40B4-BE49-F238E27FC236}">
                <a16:creationId xmlns:a16="http://schemas.microsoft.com/office/drawing/2014/main" xmlns="" id="{74F6478F-9A79-4C10-89DC-185182B15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580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3" name="Line 165">
            <a:extLst>
              <a:ext uri="{FF2B5EF4-FFF2-40B4-BE49-F238E27FC236}">
                <a16:creationId xmlns:a16="http://schemas.microsoft.com/office/drawing/2014/main" xmlns="" id="{F946A4BA-AADB-470F-BF1A-8AE554C4FB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5808" y="3574908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" name="Line 166">
            <a:extLst>
              <a:ext uri="{FF2B5EF4-FFF2-40B4-BE49-F238E27FC236}">
                <a16:creationId xmlns:a16="http://schemas.microsoft.com/office/drawing/2014/main" xmlns="" id="{A622697A-252B-4187-9D1E-64AD6976F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2558" y="3613008"/>
            <a:ext cx="685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67">
            <a:extLst>
              <a:ext uri="{FF2B5EF4-FFF2-40B4-BE49-F238E27FC236}">
                <a16:creationId xmlns:a16="http://schemas.microsoft.com/office/drawing/2014/main" xmlns="" id="{94F773E5-9E1C-4788-93AB-671958C78A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835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Line 168">
            <a:extLst>
              <a:ext uri="{FF2B5EF4-FFF2-40B4-BE49-F238E27FC236}">
                <a16:creationId xmlns:a16="http://schemas.microsoft.com/office/drawing/2014/main" xmlns="" id="{DD516D83-3E1B-4D65-8CAD-F8C8175CF0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6758" y="5422758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7" name="Text Box 169">
            <a:extLst>
              <a:ext uri="{FF2B5EF4-FFF2-40B4-BE49-F238E27FC236}">
                <a16:creationId xmlns:a16="http://schemas.microsoft.com/office/drawing/2014/main" xmlns="" id="{49B46DCD-92DD-4F48-BDD0-7AD32D2E3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758" y="377017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28" name="Text Box 170">
            <a:extLst>
              <a:ext uri="{FF2B5EF4-FFF2-40B4-BE49-F238E27FC236}">
                <a16:creationId xmlns:a16="http://schemas.microsoft.com/office/drawing/2014/main" xmlns="" id="{D96E0768-FFC5-4033-8351-DC81C26FC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358" y="37654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1" name="Text Box 171">
            <a:extLst>
              <a:ext uri="{FF2B5EF4-FFF2-40B4-BE49-F238E27FC236}">
                <a16:creationId xmlns:a16="http://schemas.microsoft.com/office/drawing/2014/main" xmlns="" id="{736D9E8F-667A-48FE-B3AB-9DC76429D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358" y="51370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33" name="Text Box 172">
            <a:extLst>
              <a:ext uri="{FF2B5EF4-FFF2-40B4-BE49-F238E27FC236}">
                <a16:creationId xmlns:a16="http://schemas.microsoft.com/office/drawing/2014/main" xmlns="" id="{85CF755D-5B06-4A46-9267-01A1C62A5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858" y="52894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Q</a:t>
            </a:r>
          </a:p>
        </p:txBody>
      </p:sp>
      <p:sp>
        <p:nvSpPr>
          <p:cNvPr id="35" name="Text Box 173">
            <a:extLst>
              <a:ext uri="{FF2B5EF4-FFF2-40B4-BE49-F238E27FC236}">
                <a16:creationId xmlns:a16="http://schemas.microsoft.com/office/drawing/2014/main" xmlns="" id="{965CC1EC-B6DC-4970-8F4B-41DCA774A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558" y="38987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38" name="Text Box 174">
            <a:extLst>
              <a:ext uri="{FF2B5EF4-FFF2-40B4-BE49-F238E27FC236}">
                <a16:creationId xmlns:a16="http://schemas.microsoft.com/office/drawing/2014/main" xmlns="" id="{E88EAE35-530F-4CDF-9930-49A5E31E9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058" y="314152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39" name="Text Box 175">
            <a:extLst>
              <a:ext uri="{FF2B5EF4-FFF2-40B4-BE49-F238E27FC236}">
                <a16:creationId xmlns:a16="http://schemas.microsoft.com/office/drawing/2014/main" xmlns="" id="{582542EF-5250-4671-8517-0265397D9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458" y="38987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40" name="Text Box 176">
            <a:extLst>
              <a:ext uri="{FF2B5EF4-FFF2-40B4-BE49-F238E27FC236}">
                <a16:creationId xmlns:a16="http://schemas.microsoft.com/office/drawing/2014/main" xmlns="" id="{AC848EB2-F915-405F-B4E4-9F9AA8063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308" y="525448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41" name="Text Box 177">
            <a:extLst>
              <a:ext uri="{FF2B5EF4-FFF2-40B4-BE49-F238E27FC236}">
                <a16:creationId xmlns:a16="http://schemas.microsoft.com/office/drawing/2014/main" xmlns="" id="{E7B24B53-E7AC-4E41-A0E0-D2D6F5CDC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758" y="52703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I</a:t>
            </a:r>
          </a:p>
        </p:txBody>
      </p:sp>
      <p:cxnSp>
        <p:nvCxnSpPr>
          <p:cNvPr id="42" name="Straight Connector 23">
            <a:extLst>
              <a:ext uri="{FF2B5EF4-FFF2-40B4-BE49-F238E27FC236}">
                <a16:creationId xmlns:a16="http://schemas.microsoft.com/office/drawing/2014/main" xmlns="" id="{8ADF1136-D1F5-49C7-97E4-0594893BD57A}"/>
              </a:ext>
            </a:extLst>
          </p:cNvPr>
          <p:cNvCxnSpPr/>
          <p:nvPr/>
        </p:nvCxnSpPr>
        <p:spPr>
          <a:xfrm>
            <a:off x="5263570" y="-179530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5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sp>
        <p:nvSpPr>
          <p:cNvPr id="8" name="Line 174">
            <a:extLst>
              <a:ext uri="{FF2B5EF4-FFF2-40B4-BE49-F238E27FC236}">
                <a16:creationId xmlns:a16="http://schemas.microsoft.com/office/drawing/2014/main" xmlns="" id="{F1193A2F-6557-4F25-9F3D-79DE4C1C7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9906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9" name="Line 175">
            <a:extLst>
              <a:ext uri="{FF2B5EF4-FFF2-40B4-BE49-F238E27FC236}">
                <a16:creationId xmlns:a16="http://schemas.microsoft.com/office/drawing/2014/main" xmlns="" id="{54E747CC-394B-4FCC-9AAE-6E60AE573B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3042949"/>
            <a:ext cx="20574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graphicFrame>
        <p:nvGraphicFramePr>
          <p:cNvPr id="10" name="Group 6">
            <a:extLst>
              <a:ext uri="{FF2B5EF4-FFF2-40B4-BE49-F238E27FC236}">
                <a16:creationId xmlns:a16="http://schemas.microsoft.com/office/drawing/2014/main" xmlns="" id="{CF936BC0-5384-41F5-9372-5483915B2170}"/>
              </a:ext>
            </a:extLst>
          </p:cNvPr>
          <p:cNvGraphicFramePr>
            <a:graphicFrameLocks noGrp="1"/>
          </p:cNvGraphicFramePr>
          <p:nvPr/>
        </p:nvGraphicFramePr>
        <p:xfrm>
          <a:off x="2957513" y="1195099"/>
          <a:ext cx="6172200" cy="2198689"/>
        </p:xfrm>
        <a:graphic>
          <a:graphicData uri="http://schemas.openxmlformats.org/drawingml/2006/table">
            <a:tbl>
              <a:tblPr/>
              <a:tblGrid>
                <a:gridCol w="342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1" name="Line 141">
            <a:extLst>
              <a:ext uri="{FF2B5EF4-FFF2-40B4-BE49-F238E27FC236}">
                <a16:creationId xmlns:a16="http://schemas.microsoft.com/office/drawing/2014/main" xmlns="" id="{DE6EA1A8-BBEB-4235-A0C7-11C16871D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2" name="Line 142">
            <a:extLst>
              <a:ext uri="{FF2B5EF4-FFF2-40B4-BE49-F238E27FC236}">
                <a16:creationId xmlns:a16="http://schemas.microsoft.com/office/drawing/2014/main" xmlns="" id="{FE742E95-824D-46A1-88CC-941C8A6B43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4" name="Line 143">
            <a:extLst>
              <a:ext uri="{FF2B5EF4-FFF2-40B4-BE49-F238E27FC236}">
                <a16:creationId xmlns:a16="http://schemas.microsoft.com/office/drawing/2014/main" xmlns="" id="{1AAD4D8A-421A-49B3-9C29-47382F8C5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5213" y="3057236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5" name="Line 144">
            <a:extLst>
              <a:ext uri="{FF2B5EF4-FFF2-40B4-BE49-F238E27FC236}">
                <a16:creationId xmlns:a16="http://schemas.microsoft.com/office/drawing/2014/main" xmlns="" id="{27AAA267-5B5E-4FE1-9103-E3704D159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3913" y="1899949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6" name="Text Box 150">
            <a:extLst>
              <a:ext uri="{FF2B5EF4-FFF2-40B4-BE49-F238E27FC236}">
                <a16:creationId xmlns:a16="http://schemas.microsoft.com/office/drawing/2014/main" xmlns="" id="{4CB9BA33-A0F0-4BF6-B547-B2C68C30F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113" y="14808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17" name="Text Box 151">
            <a:extLst>
              <a:ext uri="{FF2B5EF4-FFF2-40B4-BE49-F238E27FC236}">
                <a16:creationId xmlns:a16="http://schemas.microsoft.com/office/drawing/2014/main" xmlns="" id="{659F9611-98C9-4774-9106-39981527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713" y="13665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8" name="Text Box 152">
            <a:extLst>
              <a:ext uri="{FF2B5EF4-FFF2-40B4-BE49-F238E27FC236}">
                <a16:creationId xmlns:a16="http://schemas.microsoft.com/office/drawing/2014/main" xmlns="" id="{AE347CA3-C29F-4069-8A23-3128B9242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713" y="27381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19" name="Text Box 153">
            <a:extLst>
              <a:ext uri="{FF2B5EF4-FFF2-40B4-BE49-F238E27FC236}">
                <a16:creationId xmlns:a16="http://schemas.microsoft.com/office/drawing/2014/main" xmlns="" id="{C7E2089A-69F4-4625-8ED6-308453BB3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28905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Q</a:t>
            </a:r>
          </a:p>
        </p:txBody>
      </p:sp>
      <p:sp>
        <p:nvSpPr>
          <p:cNvPr id="21" name="Text Box 168">
            <a:extLst>
              <a:ext uri="{FF2B5EF4-FFF2-40B4-BE49-F238E27FC236}">
                <a16:creationId xmlns:a16="http://schemas.microsoft.com/office/drawing/2014/main" xmlns="" id="{5284988F-F798-496F-B1D1-DA45E3839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825" y="3696999"/>
            <a:ext cx="77489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)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MN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vuông góc 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MQ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Cạnh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MQ vuông góc </a:t>
            </a: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QP</a:t>
            </a:r>
            <a:endParaRPr lang="en-US" altLang="en-US" sz="3200" b="1">
              <a:solidFill>
                <a:srgbClr val="FFFF00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144">
            <a:extLst>
              <a:ext uri="{FF2B5EF4-FFF2-40B4-BE49-F238E27FC236}">
                <a16:creationId xmlns:a16="http://schemas.microsoft.com/office/drawing/2014/main" xmlns="" id="{2BBCB648-46D9-4CED-B56D-94840E3FD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3913" y="1885661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xmlns="" id="{414712D8-E746-43A7-A3DE-2386B0038A78}"/>
              </a:ext>
            </a:extLst>
          </p:cNvPr>
          <p:cNvCxnSpPr/>
          <p:nvPr/>
        </p:nvCxnSpPr>
        <p:spPr>
          <a:xfrm>
            <a:off x="5549900" y="-1343314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07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1860530" y="4498384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402789" y="2256208"/>
              <a:ext cx="13404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rgbClr val="FF69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nhé</a:t>
              </a:r>
              <a:endParaRPr lang="zh-CN" altLang="en-US" sz="4800" b="1" dirty="0">
                <a:solidFill>
                  <a:srgbClr val="FF6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35828" y="1678431"/>
            <a:ext cx="1494320" cy="1168595"/>
            <a:chOff x="2935828" y="1678431"/>
            <a:chExt cx="1494320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35828" y="1946316"/>
              <a:ext cx="149432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>
                  <a:solidFill>
                    <a:srgbClr val="099F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Chào</a:t>
              </a:r>
              <a:endParaRPr lang="zh-CN" altLang="en-US" sz="4000" b="1" dirty="0">
                <a:solidFill>
                  <a:srgbClr val="099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21043" y="2157333"/>
              <a:ext cx="81221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>
                  <a:solidFill>
                    <a:srgbClr val="FFC000"/>
                  </a:solidFill>
                  <a:ea typeface="方正少儿简体" panose="03000509000000000000" pitchFamily="65" charset="-122"/>
                </a:rPr>
                <a:t>cả</a:t>
              </a:r>
              <a:endParaRPr lang="zh-CN" altLang="en-US" sz="54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51" y="1967332"/>
            <a:ext cx="1354086" cy="1168595"/>
            <a:chOff x="6545751" y="1967332"/>
            <a:chExt cx="1354086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581427" y="2129754"/>
              <a:ext cx="128913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>
                  <a:solidFill>
                    <a:srgbClr val="FF4F66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lớp</a:t>
              </a:r>
              <a:endParaRPr lang="zh-CN" altLang="en-US" sz="5400" b="1" dirty="0">
                <a:solidFill>
                  <a:srgbClr val="FF4F66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儿童歌曲 - 小龙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76000" y="-1319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graphicFrame>
        <p:nvGraphicFramePr>
          <p:cNvPr id="23" name="Group 6">
            <a:extLst>
              <a:ext uri="{FF2B5EF4-FFF2-40B4-BE49-F238E27FC236}">
                <a16:creationId xmlns:a16="http://schemas.microsoft.com/office/drawing/2014/main" xmlns="" id="{8A358E3A-B6BE-42BE-817E-C53FBE31E487}"/>
              </a:ext>
            </a:extLst>
          </p:cNvPr>
          <p:cNvGraphicFramePr>
            <a:graphicFrameLocks noGrp="1"/>
          </p:cNvGraphicFramePr>
          <p:nvPr/>
        </p:nvGraphicFramePr>
        <p:xfrm>
          <a:off x="2379808" y="1356735"/>
          <a:ext cx="6096000" cy="2565402"/>
        </p:xfrm>
        <a:graphic>
          <a:graphicData uri="http://schemas.openxmlformats.org/drawingml/2006/table">
            <a:tbl>
              <a:tblPr/>
              <a:tblGrid>
                <a:gridCol w="338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4" name="Line 145">
            <a:extLst>
              <a:ext uri="{FF2B5EF4-FFF2-40B4-BE49-F238E27FC236}">
                <a16:creationId xmlns:a16="http://schemas.microsoft.com/office/drawing/2014/main" xmlns="" id="{CC80C7D3-FEB4-4F4D-B8B4-406E5D74CB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3608" y="242829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46">
            <a:extLst>
              <a:ext uri="{FF2B5EF4-FFF2-40B4-BE49-F238E27FC236}">
                <a16:creationId xmlns:a16="http://schemas.microsoft.com/office/drawing/2014/main" xmlns="" id="{3E8A8AD0-F67A-4391-8CAF-77A4C5A775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4558" y="1742497"/>
            <a:ext cx="7239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Line 147">
            <a:extLst>
              <a:ext uri="{FF2B5EF4-FFF2-40B4-BE49-F238E27FC236}">
                <a16:creationId xmlns:a16="http://schemas.microsoft.com/office/drawing/2014/main" xmlns="" id="{310F4D6C-C900-41F0-A17A-107F3233FB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9408" y="1742497"/>
            <a:ext cx="685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7" name="Line 148">
            <a:extLst>
              <a:ext uri="{FF2B5EF4-FFF2-40B4-BE49-F238E27FC236}">
                <a16:creationId xmlns:a16="http://schemas.microsoft.com/office/drawing/2014/main" xmlns="" id="{3249A0F6-9495-4AFB-8592-5F10F520D1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5208" y="242829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8" name="Line 149">
            <a:extLst>
              <a:ext uri="{FF2B5EF4-FFF2-40B4-BE49-F238E27FC236}">
                <a16:creationId xmlns:a16="http://schemas.microsoft.com/office/drawing/2014/main" xmlns="" id="{38E25EBB-B5BF-4A5E-BB0D-2983458B9B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3608" y="3571297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" name="Text Box 154">
            <a:extLst>
              <a:ext uri="{FF2B5EF4-FFF2-40B4-BE49-F238E27FC236}">
                <a16:creationId xmlns:a16="http://schemas.microsoft.com/office/drawing/2014/main" xmlns="" id="{85181713-E660-4E44-9A5A-36D47D7AE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471" y="1980622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31" name="Text Box 155">
            <a:extLst>
              <a:ext uri="{FF2B5EF4-FFF2-40B4-BE49-F238E27FC236}">
                <a16:creationId xmlns:a16="http://schemas.microsoft.com/office/drawing/2014/main" xmlns="" id="{404F6BB6-7615-477D-B632-0415FFEDB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908" y="1285297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32" name="Text Box 156">
            <a:extLst>
              <a:ext uri="{FF2B5EF4-FFF2-40B4-BE49-F238E27FC236}">
                <a16:creationId xmlns:a16="http://schemas.microsoft.com/office/drawing/2014/main" xmlns="" id="{DDF7201C-6DF8-4C9B-A664-EB6ED835B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533" y="1980622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33" name="Text Box 157">
            <a:extLst>
              <a:ext uri="{FF2B5EF4-FFF2-40B4-BE49-F238E27FC236}">
                <a16:creationId xmlns:a16="http://schemas.microsoft.com/office/drawing/2014/main" xmlns="" id="{1709FA62-E372-4A72-A7ED-4FBEBCD27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208" y="3274435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34" name="Text Box 158">
            <a:extLst>
              <a:ext uri="{FF2B5EF4-FFF2-40B4-BE49-F238E27FC236}">
                <a16:creationId xmlns:a16="http://schemas.microsoft.com/office/drawing/2014/main" xmlns="" id="{C6EDBA1C-E1ED-4000-9E12-0DB2A5FE2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658" y="3290310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I</a:t>
            </a:r>
          </a:p>
        </p:txBody>
      </p:sp>
      <p:sp>
        <p:nvSpPr>
          <p:cNvPr id="35" name="Text Box 168">
            <a:extLst>
              <a:ext uri="{FF2B5EF4-FFF2-40B4-BE49-F238E27FC236}">
                <a16:creationId xmlns:a16="http://schemas.microsoft.com/office/drawing/2014/main" xmlns="" id="{6277A238-099B-45E2-87C6-55CA5FC70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864" y="4193076"/>
            <a:ext cx="78296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DE vuông góc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G</a:t>
            </a:r>
            <a:endParaRPr lang="vi-VN" altLang="en-US" sz="3200" b="1">
              <a:solidFill>
                <a:srgbClr val="FFFF00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DI vuông góc </a:t>
            </a: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IH</a:t>
            </a:r>
            <a:endParaRPr lang="en-US" altLang="en-US" sz="3200" b="1">
              <a:solidFill>
                <a:srgbClr val="FFFF00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0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77" y="0"/>
            <a:ext cx="4983892" cy="4227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4648807" y="1880646"/>
            <a:ext cx="3466931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Hoạt động vận dụng, trải nghiệm</a:t>
            </a:r>
            <a:endParaRPr lang="zh-CN" altLang="en-US" sz="3600" b="1" dirty="0"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DC2BDB-258C-4F4A-86ED-C0A6EFC4F6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4106" y="246185"/>
            <a:ext cx="9486901" cy="3182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543431" y="3989903"/>
              <a:ext cx="67807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AD</a:t>
              </a:r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359329" y="3989903"/>
              <a:ext cx="66204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BC</a:t>
              </a:r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546636" y="5635627"/>
              <a:ext cx="67165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AB</a:t>
              </a:r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9356120" y="5635627"/>
              <a:ext cx="6684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DC</a:t>
              </a:r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A999C83-2BD6-4DFE-98FD-4C2383140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724" y="823705"/>
            <a:ext cx="2581275" cy="229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7635689B-B564-498B-ABE7-D7F7AE003835}"/>
              </a:ext>
            </a:extLst>
          </p:cNvPr>
          <p:cNvSpPr txBox="1"/>
          <p:nvPr/>
        </p:nvSpPr>
        <p:spPr>
          <a:xfrm>
            <a:off x="3048000" y="1303896"/>
            <a:ext cx="42672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4000" b="0" i="0">
                <a:effectLst/>
                <a:latin typeface="Amasis MT Pro" panose="02040504050005020304" pitchFamily="18" charset="0"/>
              </a:rPr>
              <a:t>Cạnh AB song song với cạnh nào?</a:t>
            </a:r>
            <a:endParaRPr lang="en-NZ" sz="400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7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1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4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92701" y="894500"/>
              <a:ext cx="5542849" cy="11787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NZ" sz="3600" b="0" i="0">
                  <a:solidFill>
                    <a:srgbClr val="616161"/>
                  </a:solidFill>
                  <a:effectLst/>
                  <a:latin typeface="Amasis MT Pro" panose="02040504050005020304" pitchFamily="18" charset="0"/>
                </a:rPr>
                <a:t>Cho hình chữ nhật MBVH</a:t>
              </a:r>
              <a:r>
                <a:rPr lang="vi-VN" sz="3600" b="0" i="0">
                  <a:solidFill>
                    <a:srgbClr val="616161"/>
                  </a:solidFill>
                  <a:effectLst/>
                  <a:latin typeface="Tahoma" panose="020B0604030504040204" pitchFamily="34" charset="0"/>
                </a:rPr>
                <a:t> </a:t>
              </a:r>
              <a:r>
                <a:rPr lang="vi-VN" sz="3000" b="0" i="0">
                  <a:solidFill>
                    <a:srgbClr val="FF0000"/>
                  </a:solidFill>
                  <a:effectLst/>
                  <a:latin typeface="Tahoma" panose="020B0604030504040204" pitchFamily="34" charset="0"/>
                </a:rPr>
                <a:t>Phát biểu nào dưới đây là đúng?</a:t>
              </a:r>
              <a:endParaRPr lang="en-US" sz="3000">
                <a:solidFill>
                  <a:srgbClr val="FF0000"/>
                </a:solidFill>
                <a:latin typeface="Amasis MT Pro" panose="020405040500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3411004" y="3980829"/>
              <a:ext cx="3448175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NZ" sz="2500" b="0" i="0">
                  <a:effectLst/>
                  <a:latin typeface="Tahoma" panose="020B0604030504040204" pitchFamily="34" charset="0"/>
                </a:rPr>
                <a:t>Đoạn thẳng MB song song với đoạn </a:t>
              </a:r>
              <a:r>
                <a:rPr lang="vi-VN" sz="2500" b="0" i="0">
                  <a:effectLst/>
                  <a:latin typeface="Tahoma" panose="020B0604030504040204" pitchFamily="34" charset="0"/>
                </a:rPr>
                <a:t>thẳng </a:t>
              </a:r>
              <a:r>
                <a:rPr lang="en-NZ" sz="2500" b="0" i="0">
                  <a:effectLst/>
                  <a:latin typeface="Tahoma" panose="020B0604030504040204" pitchFamily="34" charset="0"/>
                </a:rPr>
                <a:t>HV</a:t>
              </a:r>
              <a:endParaRPr lang="en-US" sz="2500"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2125899" y="3353692"/>
            <a:ext cx="9849788" cy="4225824"/>
            <a:chOff x="2125899" y="3353692"/>
            <a:chExt cx="9849788" cy="422582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632287" y="3702307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500">
                  <a:solidFill>
                    <a:srgbClr val="616161"/>
                  </a:solidFill>
                  <a:latin typeface="Tahoma" panose="020B0604030504040204" pitchFamily="34" charset="0"/>
                </a:rPr>
                <a:t>    </a:t>
              </a:r>
              <a:r>
                <a:rPr lang="en-NZ" sz="2500">
                  <a:solidFill>
                    <a:schemeClr val="tx1"/>
                  </a:solidFill>
                  <a:latin typeface="Tahoma" panose="020B0604030504040204" pitchFamily="34" charset="0"/>
                </a:rPr>
                <a:t>Đoạn thằng MB song song với đoạn thẳng BV</a:t>
              </a:r>
              <a:endParaRPr lang="en-US" sz="2500">
                <a:solidFill>
                  <a:schemeClr val="tx1"/>
                </a:solidFill>
                <a:latin typeface="+mj-lt"/>
              </a:endParaRPr>
            </a:p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2125899" y="7194795"/>
              <a:ext cx="6781056" cy="3847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en-US" sz="25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7C50188-1695-4F5E-A038-859A701DC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201" y="610670"/>
            <a:ext cx="3567806" cy="198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4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2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8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900"/>
                                </p:stCondLst>
                                <p:childTnLst>
                                  <p:par>
                                    <p:cTn id="41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28894" y="956481"/>
              <a:ext cx="9029103" cy="12920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solidFill>
                    <a:schemeClr val="bg1">
                      <a:lumMod val="50000"/>
                    </a:schemeClr>
                  </a:solidFill>
                  <a:latin typeface="Amasis MT Pro" panose="02040504050005020304" pitchFamily="18" charset="0"/>
                  <a:cs typeface="Times New Roman" pitchFamily="18" charset="0"/>
                </a:rPr>
                <a:t>Theo em hai đường thẳng song song là hai đường thẳng như thế </a:t>
              </a:r>
              <a:r>
                <a:rPr lang="vi-VN" sz="360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nào?</a:t>
              </a:r>
              <a:endParaRPr lang="en-US" sz="360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3963947" y="3989903"/>
              <a:ext cx="183704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rgbClr val="92D050"/>
                  </a:solidFill>
                  <a:latin typeface="+mj-lt"/>
                </a:rPr>
                <a:t>Cắt nhau</a:t>
              </a:r>
              <a:endParaRPr lang="en-US" sz="4000">
                <a:solidFill>
                  <a:srgbClr val="92D050"/>
                </a:solidFill>
                <a:latin typeface="Amasis MT Pro" panose="020405040500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235597" y="3800874"/>
              <a:ext cx="339977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92D050"/>
                  </a:solidFill>
                  <a:latin typeface="Amasis MT Pro" panose="02040504050005020304" pitchFamily="18" charset="0"/>
                  <a:cs typeface="Times New Roman" pitchFamily="18" charset="0"/>
                </a:rPr>
                <a:t>Không bao giờ cắt nhau</a:t>
              </a:r>
              <a:endParaRPr lang="en-US" sz="4000">
                <a:solidFill>
                  <a:srgbClr val="92D050"/>
                </a:solidFill>
                <a:latin typeface="Amasis MT Pro" panose="0204050405000502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2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8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900"/>
                                </p:stCondLst>
                                <p:childTnLst>
                                  <p:par>
                                    <p:cTn id="41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91" y="-9525"/>
            <a:ext cx="12405353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786909" y="1930247"/>
            <a:ext cx="4729018" cy="2848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7000">
                <a:solidFill>
                  <a:schemeClr val="tx1"/>
                </a:solidFill>
                <a:latin typeface="Amasis MT Pro" panose="02040504050005020304" pitchFamily="18" charset="0"/>
              </a:rPr>
              <a:t>Thank </a:t>
            </a:r>
          </a:p>
          <a:p>
            <a:pPr algn="ctr"/>
            <a:r>
              <a:rPr lang="vi-VN" altLang="zh-CN" sz="7000">
                <a:solidFill>
                  <a:schemeClr val="tx1"/>
                </a:solidFill>
                <a:latin typeface="Amasis MT Pro" panose="02040504050005020304" pitchFamily="18" charset="0"/>
              </a:rPr>
              <a:t>you</a:t>
            </a:r>
            <a:endParaRPr lang="zh-CN" altLang="en-US" sz="7000">
              <a:solidFill>
                <a:schemeClr val="tx1"/>
              </a:solidFill>
              <a:latin typeface="Amasis MT Pro" panose="020405040500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74800" y="1471048"/>
            <a:ext cx="8978900" cy="4038600"/>
          </a:xfrm>
          <a:prstGeom prst="rect">
            <a:avLst/>
          </a:prstGeom>
          <a:noFill/>
          <a:ln w="12700"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4566781" y="1675381"/>
            <a:ext cx="3383898" cy="699077"/>
            <a:chOff x="2237048" y="1058849"/>
            <a:chExt cx="2352344" cy="485969"/>
          </a:xfrm>
        </p:grpSpPr>
        <p:sp>
          <p:nvSpPr>
            <p:cNvPr id="52" name="矩形 51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xmlns="" id="{750F80DB-2239-404F-8ED3-E0029BB6A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248" y="3182152"/>
            <a:ext cx="1853104" cy="2996037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BD94FE39-CFE7-4870-B9F4-A7F4FBCD1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13" y="176761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0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1860530" y="4498384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pic>
        <p:nvPicPr>
          <p:cNvPr id="29" name="儿童歌曲 - 小龙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76000" y="-1319616"/>
            <a:ext cx="609600" cy="609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5E776D2-B5B3-4715-8C8E-A62D553205AB}"/>
              </a:ext>
            </a:extLst>
          </p:cNvPr>
          <p:cNvSpPr txBox="1"/>
          <p:nvPr/>
        </p:nvSpPr>
        <p:spPr>
          <a:xfrm>
            <a:off x="2540091" y="1788102"/>
            <a:ext cx="7901127" cy="180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5000">
                <a:solidFill>
                  <a:schemeClr val="bg1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endParaRPr lang="en-NZ" sz="50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5000">
                <a:solidFill>
                  <a:srgbClr val="FFFF00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 đ</a:t>
            </a:r>
            <a:r>
              <a:rPr lang="vi-VN" sz="500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ườ</a:t>
            </a:r>
            <a:r>
              <a:rPr lang="vi-VN" sz="5000">
                <a:solidFill>
                  <a:srgbClr val="FFFF00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 th</a:t>
            </a:r>
            <a:r>
              <a:rPr lang="vi-VN" sz="500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ẳ</a:t>
            </a:r>
            <a:r>
              <a:rPr lang="vi-VN" sz="5000">
                <a:solidFill>
                  <a:srgbClr val="FFFF00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 song song</a:t>
            </a:r>
            <a:endParaRPr lang="en-NZ" sz="500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2636837" cy="2236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386564" y="1373928"/>
            <a:ext cx="173477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altLang="zh-CN" sz="2800" b="1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Mục tiêu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  <a:latin typeface="Amasis MT Pro" panose="02040504050005020304" pitchFamily="18" charset="0"/>
              <a:ea typeface="方正少儿简体" panose="03000509000000000000" pitchFamily="65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3989814" y="1230293"/>
            <a:ext cx="947935" cy="928481"/>
            <a:chOff x="3620985" y="1717006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50086" y="1742071"/>
              <a:ext cx="5501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1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989814" y="2453399"/>
            <a:ext cx="947935" cy="946847"/>
            <a:chOff x="3620985" y="1717006"/>
            <a:chExt cx="1010329" cy="100917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3850086" y="1742071"/>
              <a:ext cx="577820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2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045469" y="3795965"/>
            <a:ext cx="947935" cy="933539"/>
            <a:chOff x="3620985" y="1711615"/>
            <a:chExt cx="1010329" cy="994986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3850086" y="1711615"/>
              <a:ext cx="545358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3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4962462" y="1497978"/>
            <a:ext cx="612231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>
                <a:latin typeface="Amasis MT Pro" panose="02040504050005020304" pitchFamily="18" charset="0"/>
              </a:rPr>
              <a:t>Nhận biết được hai đường thẳng song song</a:t>
            </a:r>
            <a:endParaRPr lang="zh-CN" altLang="en-US" sz="2500" dirty="0">
              <a:latin typeface="Amasis MT Pro" panose="020405040500050203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021011" y="2647026"/>
            <a:ext cx="61872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>
                <a:latin typeface="Amasis MT Pro" panose="02040504050005020304" pitchFamily="18" charset="0"/>
              </a:rPr>
              <a:t>Biết được hai đường thẳng song song không bao giờ cắt nhau</a:t>
            </a:r>
            <a:endParaRPr lang="en-NZ" sz="2500">
              <a:latin typeface="Amasis MT Pro" panose="02040504050005020304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993404" y="4010749"/>
            <a:ext cx="612231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>
                <a:latin typeface="Amasis MT Pro" panose="02040504050005020304" pitchFamily="18" charset="0"/>
              </a:rPr>
              <a:t>Biết được hai đường thẳng song song không bao giờ cắt nhau, nêu tên được các cặp cạnh song song với nhau.</a:t>
            </a:r>
            <a:endParaRPr lang="en-NZ" sz="2500">
              <a:latin typeface="Amasis MT Pro" panose="020405040500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7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51" grpId="0"/>
          <p:bldP spid="52" grpId="0"/>
          <p:bldP spid="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51" grpId="0"/>
          <p:bldP spid="52" grpId="0"/>
          <p:bldP spid="5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77" y="0"/>
            <a:ext cx="4983892" cy="4227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4648807" y="1740946"/>
            <a:ext cx="3466931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Hoạt động hình thành kiến thức mới</a:t>
            </a:r>
            <a:endParaRPr lang="zh-CN" altLang="en-US" sz="4000" b="1" dirty="0"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2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257729" y="2618949"/>
            <a:ext cx="184731" cy="1200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7200" dirty="0">
              <a:solidFill>
                <a:schemeClr val="bg1">
                  <a:lumMod val="9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838" y="4500978"/>
            <a:ext cx="1190066" cy="1924059"/>
          </a:xfrm>
          <a:prstGeom prst="rect">
            <a:avLst/>
          </a:prstGeom>
        </p:spPr>
      </p:pic>
      <p:pic>
        <p:nvPicPr>
          <p:cNvPr id="13" name="Picture 2" descr="Xem ảnh với kích cỡ đầy đủ">
            <a:hlinkClick r:id="rId7"/>
            <a:extLst>
              <a:ext uri="{FF2B5EF4-FFF2-40B4-BE49-F238E27FC236}">
                <a16:creationId xmlns:a16="http://schemas.microsoft.com/office/drawing/2014/main" xmlns="" id="{9051A576-D7D6-4F7F-B63D-B2E27274E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11" y="873832"/>
            <a:ext cx="76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7FFCF75A-DC49-4A44-9327-0C0800893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86" y="2199395"/>
            <a:ext cx="3309937" cy="17240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sz="1600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xmlns="" id="{9A7A55A2-636E-4BB5-A634-402EBE0795A1}"/>
              </a:ext>
            </a:extLst>
          </p:cNvPr>
          <p:cNvGrpSpPr>
            <a:grpSpLocks/>
          </p:cNvGrpSpPr>
          <p:nvPr/>
        </p:nvGrpSpPr>
        <p:grpSpPr bwMode="auto">
          <a:xfrm>
            <a:off x="9572873" y="2415295"/>
            <a:ext cx="990600" cy="1752600"/>
            <a:chOff x="4224" y="912"/>
            <a:chExt cx="624" cy="1104"/>
          </a:xfrm>
        </p:grpSpPr>
        <p:sp>
          <p:nvSpPr>
            <p:cNvPr id="16" name="AutoShape 5">
              <a:extLst>
                <a:ext uri="{FF2B5EF4-FFF2-40B4-BE49-F238E27FC236}">
                  <a16:creationId xmlns:a16="http://schemas.microsoft.com/office/drawing/2014/main" xmlns="" id="{6E809E77-7E23-4B04-B12D-A9AD0A6CB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912"/>
              <a:ext cx="624" cy="1104"/>
            </a:xfrm>
            <a:prstGeom prst="rtTriangl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Calibri" panose="020F0502020204030204" pitchFamily="34" charset="0"/>
              </a:endParaRPr>
            </a:p>
          </p:txBody>
        </p:sp>
        <p:sp>
          <p:nvSpPr>
            <p:cNvPr id="17" name="AutoShape 6">
              <a:extLst>
                <a:ext uri="{FF2B5EF4-FFF2-40B4-BE49-F238E27FC236}">
                  <a16:creationId xmlns:a16="http://schemas.microsoft.com/office/drawing/2014/main" xmlns="" id="{3E3BA4B8-156F-4E22-9EDA-EA87FDD64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296"/>
              <a:ext cx="336" cy="624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Calibri" panose="020F0502020204030204" pitchFamily="34" charset="0"/>
              </a:endParaRPr>
            </a:p>
          </p:txBody>
        </p:sp>
      </p:grpSp>
      <p:sp>
        <p:nvSpPr>
          <p:cNvPr id="18" name="Line 7">
            <a:extLst>
              <a:ext uri="{FF2B5EF4-FFF2-40B4-BE49-F238E27FC236}">
                <a16:creationId xmlns:a16="http://schemas.microsoft.com/office/drawing/2014/main" xmlns="" id="{77868D9B-AC5E-425B-9C07-993679F54853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8336" y="2194632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pic>
        <p:nvPicPr>
          <p:cNvPr id="19" name="Picture 8" descr="Xem ảnh với kích cỡ đầy đủ">
            <a:hlinkClick r:id="rId7"/>
            <a:extLst>
              <a:ext uri="{FF2B5EF4-FFF2-40B4-BE49-F238E27FC236}">
                <a16:creationId xmlns:a16="http://schemas.microsoft.com/office/drawing/2014/main" xmlns="" id="{CC55B629-C8E4-4E3D-B556-2E349225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273" y="873832"/>
            <a:ext cx="76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9">
            <a:extLst>
              <a:ext uri="{FF2B5EF4-FFF2-40B4-BE49-F238E27FC236}">
                <a16:creationId xmlns:a16="http://schemas.microsoft.com/office/drawing/2014/main" xmlns="" id="{665D10F0-9A1F-46DF-9CFA-5505BA0696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56136" y="2194632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xmlns="" id="{5DD1D392-EEEB-4110-BEBD-D2C755D7A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8336" y="2173995"/>
            <a:ext cx="68294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xmlns="" id="{51D0E13D-7686-45C9-9DE8-B0ABE91A51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2798" y="3918657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" name="Line 12">
            <a:extLst>
              <a:ext uri="{FF2B5EF4-FFF2-40B4-BE49-F238E27FC236}">
                <a16:creationId xmlns:a16="http://schemas.microsoft.com/office/drawing/2014/main" xmlns="" id="{A4273820-C986-407B-A431-23F8ED6F2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4186" y="3925007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3">
            <a:extLst>
              <a:ext uri="{FF2B5EF4-FFF2-40B4-BE49-F238E27FC236}">
                <a16:creationId xmlns:a16="http://schemas.microsoft.com/office/drawing/2014/main" xmlns="" id="{E40CE4F2-AC80-4E3E-89F2-88ADC7389FF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5811" y="3925007"/>
            <a:ext cx="68294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xmlns="" id="{58883CED-C986-4E42-BB56-B14354394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1986" y="1805695"/>
            <a:ext cx="30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B</a:t>
            </a: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xmlns="" id="{7C8B4D26-D524-4A49-AFA2-27B0C4346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786" y="1900945"/>
            <a:ext cx="30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A</a:t>
            </a:r>
          </a:p>
        </p:txBody>
      </p:sp>
      <p:sp>
        <p:nvSpPr>
          <p:cNvPr id="28" name="Text Box 16">
            <a:extLst>
              <a:ext uri="{FF2B5EF4-FFF2-40B4-BE49-F238E27FC236}">
                <a16:creationId xmlns:a16="http://schemas.microsoft.com/office/drawing/2014/main" xmlns="" id="{2C23E68C-3783-4679-A511-CC5F03061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923" y="3886907"/>
            <a:ext cx="304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D</a:t>
            </a:r>
          </a:p>
        </p:txBody>
      </p:sp>
      <p:sp>
        <p:nvSpPr>
          <p:cNvPr id="31" name="Text Box 17">
            <a:extLst>
              <a:ext uri="{FF2B5EF4-FFF2-40B4-BE49-F238E27FC236}">
                <a16:creationId xmlns:a16="http://schemas.microsoft.com/office/drawing/2014/main" xmlns="" id="{9C4F152E-52FC-4E5E-9D12-1F6F5CE71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1186" y="3891670"/>
            <a:ext cx="30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C</a:t>
            </a:r>
          </a:p>
        </p:txBody>
      </p:sp>
      <p:sp>
        <p:nvSpPr>
          <p:cNvPr id="33" name="Line 18">
            <a:extLst>
              <a:ext uri="{FF2B5EF4-FFF2-40B4-BE49-F238E27FC236}">
                <a16:creationId xmlns:a16="http://schemas.microsoft.com/office/drawing/2014/main" xmlns="" id="{A3595971-5AB4-4446-9AF9-04DFAEA1C6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42048" y="878595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5" name="Line 19">
            <a:extLst>
              <a:ext uri="{FF2B5EF4-FFF2-40B4-BE49-F238E27FC236}">
                <a16:creationId xmlns:a16="http://schemas.microsoft.com/office/drawing/2014/main" xmlns="" id="{E33489DB-A904-412B-83B2-9B7EE05C90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2048" y="3875795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8" name="Line 20">
            <a:extLst>
              <a:ext uri="{FF2B5EF4-FFF2-40B4-BE49-F238E27FC236}">
                <a16:creationId xmlns:a16="http://schemas.microsoft.com/office/drawing/2014/main" xmlns="" id="{ADFE129F-070A-419B-AD07-B94A059F0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4586" y="934157"/>
            <a:ext cx="0" cy="419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9" name="Line 21">
            <a:extLst>
              <a:ext uri="{FF2B5EF4-FFF2-40B4-BE49-F238E27FC236}">
                <a16:creationId xmlns:a16="http://schemas.microsoft.com/office/drawing/2014/main" xmlns="" id="{9CAE40FF-6909-4C7B-B56C-991A2522AC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7223" y="878595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40" name="Line 22">
            <a:extLst>
              <a:ext uri="{FF2B5EF4-FFF2-40B4-BE49-F238E27FC236}">
                <a16:creationId xmlns:a16="http://schemas.microsoft.com/office/drawing/2014/main" xmlns="" id="{7E67B036-632C-4E89-98F8-F240B8CF33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7223" y="3904370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41" name="Line 23">
            <a:extLst>
              <a:ext uri="{FF2B5EF4-FFF2-40B4-BE49-F238E27FC236}">
                <a16:creationId xmlns:a16="http://schemas.microsoft.com/office/drawing/2014/main" xmlns="" id="{300DD800-E83F-40D6-A49B-10B8DEC41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9761" y="862720"/>
            <a:ext cx="0" cy="419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grpSp>
        <p:nvGrpSpPr>
          <p:cNvPr id="42" name="Group 24">
            <a:extLst>
              <a:ext uri="{FF2B5EF4-FFF2-40B4-BE49-F238E27FC236}">
                <a16:creationId xmlns:a16="http://schemas.microsoft.com/office/drawing/2014/main" xmlns="" id="{43A7581E-ED09-46E8-9F2A-50316FBEFFFC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2886323" y="1780295"/>
            <a:ext cx="914400" cy="1752600"/>
            <a:chOff x="4224" y="912"/>
            <a:chExt cx="624" cy="1104"/>
          </a:xfrm>
        </p:grpSpPr>
        <p:sp>
          <p:nvSpPr>
            <p:cNvPr id="43" name="AutoShape 25">
              <a:extLst>
                <a:ext uri="{FF2B5EF4-FFF2-40B4-BE49-F238E27FC236}">
                  <a16:creationId xmlns:a16="http://schemas.microsoft.com/office/drawing/2014/main" xmlns="" id="{A8D0877A-5DFF-43EB-8105-F629AF5AA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912"/>
              <a:ext cx="624" cy="1104"/>
            </a:xfrm>
            <a:prstGeom prst="rtTriangl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Calibri" panose="020F0502020204030204" pitchFamily="34" charset="0"/>
              </a:endParaRPr>
            </a:p>
          </p:txBody>
        </p:sp>
        <p:sp>
          <p:nvSpPr>
            <p:cNvPr id="44" name="AutoShape 26">
              <a:extLst>
                <a:ext uri="{FF2B5EF4-FFF2-40B4-BE49-F238E27FC236}">
                  <a16:creationId xmlns:a16="http://schemas.microsoft.com/office/drawing/2014/main" xmlns="" id="{AA476221-D123-4414-822A-AADA4384B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296"/>
              <a:ext cx="336" cy="624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Calibri" panose="020F0502020204030204" pitchFamily="34" charset="0"/>
              </a:endParaRPr>
            </a:p>
          </p:txBody>
        </p:sp>
      </p:grpSp>
      <p:sp>
        <p:nvSpPr>
          <p:cNvPr id="45" name="Text Box 29">
            <a:extLst>
              <a:ext uri="{FF2B5EF4-FFF2-40B4-BE49-F238E27FC236}">
                <a16:creationId xmlns:a16="http://schemas.microsoft.com/office/drawing/2014/main" xmlns="" id="{C63E2557-77F3-4F90-B1D0-4DD270F87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7149" y="5284204"/>
            <a:ext cx="9036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AB và CD là hai đường thẳng song song với nhau.</a:t>
            </a:r>
          </a:p>
        </p:txBody>
      </p:sp>
      <p:cxnSp>
        <p:nvCxnSpPr>
          <p:cNvPr id="46" name="Straight Connector 4">
            <a:extLst>
              <a:ext uri="{FF2B5EF4-FFF2-40B4-BE49-F238E27FC236}">
                <a16:creationId xmlns:a16="http://schemas.microsoft.com/office/drawing/2014/main" xmlns="" id="{7E67F15E-5960-44F2-BD8F-C80F1B3ECA61}"/>
              </a:ext>
            </a:extLst>
          </p:cNvPr>
          <p:cNvCxnSpPr/>
          <p:nvPr/>
        </p:nvCxnSpPr>
        <p:spPr>
          <a:xfrm>
            <a:off x="6223248" y="-346955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73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-0.17917 -0.08333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000" y="-42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4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18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33333E-6 L 0.21667 -3.33333E-6 " pathEditMode="relative" rAng="0" ptsTypes="AA">
                                          <p:cBhvr>
                                            <p:cTn id="46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8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" presetClass="exit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5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556E-17 -8.14061E-7 L -0.19167 -8.14061E-7 " pathEditMode="relative" rAng="0" ptsTypes="AA">
                                          <p:cBhvr>
                                            <p:cTn id="63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6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66" dur="3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8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8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8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0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0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8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5" presetID="18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4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8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5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4" presetID="18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26" grpId="0"/>
          <p:bldP spid="27" grpId="0"/>
          <p:bldP spid="28" grpId="0"/>
          <p:bldP spid="31" grpId="0"/>
          <p:bldP spid="45" grpId="0"/>
          <p:bldP spid="4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-0.17917 -0.08333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000" y="-42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4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18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33333E-6 L 0.21667 -3.33333E-6 " pathEditMode="relative" rAng="0" ptsTypes="AA">
                                          <p:cBhvr>
                                            <p:cTn id="46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8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" presetClass="exit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5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556E-17 -8.14061E-7 L -0.19167 -8.14061E-7 " pathEditMode="relative" rAng="0" ptsTypes="AA">
                                          <p:cBhvr>
                                            <p:cTn id="63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6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66" dur="3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8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8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8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0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0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8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5" presetID="18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4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8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5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4" presetID="18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26" grpId="0"/>
          <p:bldP spid="27" grpId="0"/>
          <p:bldP spid="28" grpId="0"/>
          <p:bldP spid="31" grpId="0"/>
          <p:bldP spid="45" grpId="0"/>
          <p:bldP spid="45" grpId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91" y="-9525"/>
            <a:ext cx="12405353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786909" y="1930247"/>
            <a:ext cx="4729018" cy="2848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kéo dài hai đường thẳng song song thì chúng có cắt nhau không?</a:t>
            </a:r>
          </a:p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574800" y="1471048"/>
            <a:ext cx="8978900" cy="4038600"/>
          </a:xfrm>
          <a:prstGeom prst="rect">
            <a:avLst/>
          </a:prstGeom>
          <a:noFill/>
          <a:ln w="12700"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4566781" y="1675381"/>
            <a:ext cx="3383898" cy="699077"/>
            <a:chOff x="2237048" y="1058849"/>
            <a:chExt cx="2352344" cy="485969"/>
          </a:xfrm>
        </p:grpSpPr>
        <p:sp>
          <p:nvSpPr>
            <p:cNvPr id="52" name="矩形 51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xmlns="" id="{750F80DB-2239-404F-8ED3-E0029BB6A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248" y="3182152"/>
            <a:ext cx="1853104" cy="2996037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BD94FE39-CFE7-4870-B9F4-A7F4FBCD1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13" y="176761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56" name="Line 12">
            <a:extLst>
              <a:ext uri="{FF2B5EF4-FFF2-40B4-BE49-F238E27FC236}">
                <a16:creationId xmlns:a16="http://schemas.microsoft.com/office/drawing/2014/main" xmlns="" id="{90B1051A-E3DE-4730-810C-B8C64193BB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160" y="1767465"/>
            <a:ext cx="4537075" cy="0"/>
          </a:xfrm>
          <a:prstGeom prst="line">
            <a:avLst/>
          </a:prstGeom>
          <a:ln>
            <a:solidFill>
              <a:srgbClr val="FFFF00"/>
            </a:solidFill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7" name="Line 13">
            <a:extLst>
              <a:ext uri="{FF2B5EF4-FFF2-40B4-BE49-F238E27FC236}">
                <a16:creationId xmlns:a16="http://schemas.microsoft.com/office/drawing/2014/main" xmlns="" id="{24B99ABB-756C-45B3-93F7-C766C684D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160" y="2981902"/>
            <a:ext cx="4537075" cy="0"/>
          </a:xfrm>
          <a:prstGeom prst="line">
            <a:avLst/>
          </a:prstGeom>
          <a:ln>
            <a:solidFill>
              <a:srgbClr val="FFFF00"/>
            </a:solidFill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8" name="Rectangle 14">
            <a:extLst>
              <a:ext uri="{FF2B5EF4-FFF2-40B4-BE49-F238E27FC236}">
                <a16:creationId xmlns:a16="http://schemas.microsoft.com/office/drawing/2014/main" xmlns="" id="{154F425B-8EB2-4867-9235-374A2E1C1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5747" y="1127702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9" name="Rectangle 15">
            <a:extLst>
              <a:ext uri="{FF2B5EF4-FFF2-40B4-BE49-F238E27FC236}">
                <a16:creationId xmlns:a16="http://schemas.microsoft.com/office/drawing/2014/main" xmlns="" id="{920A9654-89F2-4D8A-A37B-BB4538A5A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072" y="1127702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0" name="Rectangle 16">
            <a:extLst>
              <a:ext uri="{FF2B5EF4-FFF2-40B4-BE49-F238E27FC236}">
                <a16:creationId xmlns:a16="http://schemas.microsoft.com/office/drawing/2014/main" xmlns="" id="{3E7B5B7B-2C09-4D8A-A098-9609A7E61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2722" y="3050165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1" name="Rectangle 17">
            <a:extLst>
              <a:ext uri="{FF2B5EF4-FFF2-40B4-BE49-F238E27FC236}">
                <a16:creationId xmlns:a16="http://schemas.microsoft.com/office/drawing/2014/main" xmlns="" id="{87EFC768-30CC-4925-BC9E-0F9B39ECA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072" y="3050165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62" name="Straight Connector 11">
            <a:extLst>
              <a:ext uri="{FF2B5EF4-FFF2-40B4-BE49-F238E27FC236}">
                <a16:creationId xmlns:a16="http://schemas.microsoft.com/office/drawing/2014/main" xmlns="" id="{282C7D84-4134-47FF-895E-5BE62785CCF4}"/>
              </a:ext>
            </a:extLst>
          </p:cNvPr>
          <p:cNvCxnSpPr/>
          <p:nvPr/>
        </p:nvCxnSpPr>
        <p:spPr>
          <a:xfrm rot="5400000">
            <a:off x="3314916" y="2374684"/>
            <a:ext cx="12144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12">
            <a:extLst>
              <a:ext uri="{FF2B5EF4-FFF2-40B4-BE49-F238E27FC236}">
                <a16:creationId xmlns:a16="http://schemas.microsoft.com/office/drawing/2014/main" xmlns="" id="{C60E3C2B-2763-44B0-B697-5DCFF51D3D53}"/>
              </a:ext>
            </a:extLst>
          </p:cNvPr>
          <p:cNvCxnSpPr/>
          <p:nvPr/>
        </p:nvCxnSpPr>
        <p:spPr>
          <a:xfrm rot="5400000">
            <a:off x="6673272" y="2373890"/>
            <a:ext cx="1214437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Line 25">
            <a:extLst>
              <a:ext uri="{FF2B5EF4-FFF2-40B4-BE49-F238E27FC236}">
                <a16:creationId xmlns:a16="http://schemas.microsoft.com/office/drawing/2014/main" xmlns="" id="{83344E89-E847-47D4-97C4-4A0B364E1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0697" y="1762702"/>
            <a:ext cx="0" cy="1219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66" name="Straight Connector 14">
            <a:extLst>
              <a:ext uri="{FF2B5EF4-FFF2-40B4-BE49-F238E27FC236}">
                <a16:creationId xmlns:a16="http://schemas.microsoft.com/office/drawing/2014/main" xmlns="" id="{EA82CF12-4BB9-4393-9203-FF1646776DCA}"/>
              </a:ext>
            </a:extLst>
          </p:cNvPr>
          <p:cNvCxnSpPr/>
          <p:nvPr/>
        </p:nvCxnSpPr>
        <p:spPr>
          <a:xfrm>
            <a:off x="5558847" y="-281998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组合 9">
            <a:extLst>
              <a:ext uri="{FF2B5EF4-FFF2-40B4-BE49-F238E27FC236}">
                <a16:creationId xmlns:a16="http://schemas.microsoft.com/office/drawing/2014/main" xmlns="" id="{117644A4-16F4-4624-BE53-4125DDA3E674}"/>
              </a:ext>
            </a:extLst>
          </p:cNvPr>
          <p:cNvGrpSpPr/>
          <p:nvPr/>
        </p:nvGrpSpPr>
        <p:grpSpPr>
          <a:xfrm>
            <a:off x="3219450" y="4345373"/>
            <a:ext cx="5753100" cy="1129462"/>
            <a:chOff x="3721087" y="4253009"/>
            <a:chExt cx="5753100" cy="1129462"/>
          </a:xfrm>
        </p:grpSpPr>
        <p:sp>
          <p:nvSpPr>
            <p:cNvPr id="68" name="任意多边形 4">
              <a:extLst>
                <a:ext uri="{FF2B5EF4-FFF2-40B4-BE49-F238E27FC236}">
                  <a16:creationId xmlns:a16="http://schemas.microsoft.com/office/drawing/2014/main" xmlns="" id="{CFB31B44-C795-4A17-A417-E2A62D313D68}"/>
                </a:ext>
              </a:extLst>
            </p:cNvPr>
            <p:cNvSpPr/>
            <p:nvPr/>
          </p:nvSpPr>
          <p:spPr>
            <a:xfrm>
              <a:off x="3721087" y="4253009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54">
              <a:extLst>
                <a:ext uri="{FF2B5EF4-FFF2-40B4-BE49-F238E27FC236}">
                  <a16:creationId xmlns:a16="http://schemas.microsoft.com/office/drawing/2014/main" xmlns="" id="{2714CB8A-4597-4A3E-A892-676357F648C4}"/>
                </a:ext>
              </a:extLst>
            </p:cNvPr>
            <p:cNvSpPr/>
            <p:nvPr/>
          </p:nvSpPr>
          <p:spPr>
            <a:xfrm>
              <a:off x="3721087" y="5269635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0" name="Hộp Văn bản 69">
            <a:extLst>
              <a:ext uri="{FF2B5EF4-FFF2-40B4-BE49-F238E27FC236}">
                <a16:creationId xmlns:a16="http://schemas.microsoft.com/office/drawing/2014/main" xmlns="" id="{6C88B39D-8D2B-4955-85C6-5EB6BC9D3E98}"/>
              </a:ext>
            </a:extLst>
          </p:cNvPr>
          <p:cNvSpPr txBox="1"/>
          <p:nvPr/>
        </p:nvSpPr>
        <p:spPr>
          <a:xfrm>
            <a:off x="3219450" y="4467699"/>
            <a:ext cx="60115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song song là hai đường thẳng không bao giờ cắt </a:t>
            </a:r>
            <a:r>
              <a:rPr lang="vi-VN" sz="2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nhau.</a:t>
            </a:r>
            <a:endParaRPr lang="en-NZ" sz="26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图片 9">
            <a:extLst>
              <a:ext uri="{FF2B5EF4-FFF2-40B4-BE49-F238E27FC236}">
                <a16:creationId xmlns:a16="http://schemas.microsoft.com/office/drawing/2014/main" xmlns="" id="{5E9B1F3A-1906-442F-BDCD-29BBF89512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27" y="-228908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46237 -0.0048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41" y="0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10034738-6634-4033-ADDA-0F5436973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15" y="101695"/>
            <a:ext cx="2230809" cy="2093040"/>
          </a:xfrm>
          <a:prstGeom prst="rect">
            <a:avLst/>
          </a:prstGeom>
        </p:spPr>
      </p:pic>
      <p:sp>
        <p:nvSpPr>
          <p:cNvPr id="9" name="Line 8">
            <a:extLst>
              <a:ext uri="{FF2B5EF4-FFF2-40B4-BE49-F238E27FC236}">
                <a16:creationId xmlns:a16="http://schemas.microsoft.com/office/drawing/2014/main" xmlns="" id="{24C57E8F-43BA-4BF4-A519-47AF03119C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4736" y="2409682"/>
            <a:ext cx="4953000" cy="8382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xmlns="" id="{4432E573-10E6-4661-A436-F6602F67E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5636" y="3814619"/>
            <a:ext cx="54102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xmlns="" id="{7F551FD8-A451-412F-8C14-FC2EF176E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636" y="1990582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xmlns="" id="{C5CEF9B8-2BFB-4C2A-BA9B-6540BAAFA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636" y="2371582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xmlns="" id="{850CD983-072D-4E56-8162-C57C03005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436" y="3819382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xmlns="" id="{3E353AF3-27BB-4AFE-B9B4-E7423DE60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636" y="3925744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xmlns="" id="{C8AB04D0-C1D1-456B-9475-399BD8713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343" y="4385630"/>
            <a:ext cx="96675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AB và CD </a:t>
            </a:r>
            <a:r>
              <a:rPr lang="vi-VN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song song </a:t>
            </a:r>
            <a:r>
              <a:rPr lang="vi-VN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nhau vì  kéo dài hai đường thẳng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này</a:t>
            </a:r>
            <a:r>
              <a:rPr lang="vi-VN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thấy chúng </a:t>
            </a:r>
            <a:r>
              <a:rPr lang="vi-VN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nhau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Line 20">
            <a:extLst>
              <a:ext uri="{FF2B5EF4-FFF2-40B4-BE49-F238E27FC236}">
                <a16:creationId xmlns:a16="http://schemas.microsoft.com/office/drawing/2014/main" xmlns="" id="{A5E337EA-FB47-4C81-8EE6-070AFA40AD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4886" y="2600182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7" name="Line 22">
            <a:extLst>
              <a:ext uri="{FF2B5EF4-FFF2-40B4-BE49-F238E27FC236}">
                <a16:creationId xmlns:a16="http://schemas.microsoft.com/office/drawing/2014/main" xmlns="" id="{FB5663CE-09F5-46A0-A63B-B5E6562AD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6786" y="3243119"/>
            <a:ext cx="3600450" cy="619125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" name="Line 24">
            <a:extLst>
              <a:ext uri="{FF2B5EF4-FFF2-40B4-BE49-F238E27FC236}">
                <a16:creationId xmlns:a16="http://schemas.microsoft.com/office/drawing/2014/main" xmlns="" id="{0C97A9B0-E72A-41B9-8944-A9D65B897C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9636" y="3814619"/>
            <a:ext cx="36576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9" name="Line 25">
            <a:extLst>
              <a:ext uri="{FF2B5EF4-FFF2-40B4-BE49-F238E27FC236}">
                <a16:creationId xmlns:a16="http://schemas.microsoft.com/office/drawing/2014/main" xmlns="" id="{A4303D3E-2380-45B0-82F1-DD5D17D4A4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2824" y="2597007"/>
            <a:ext cx="0" cy="12192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1" name="Text Box 26">
            <a:extLst>
              <a:ext uri="{FF2B5EF4-FFF2-40B4-BE49-F238E27FC236}">
                <a16:creationId xmlns:a16="http://schemas.microsoft.com/office/drawing/2014/main" xmlns="" id="{F1C45406-8520-493A-80A8-50A96F7A9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236" y="7700819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2" name="Line 28">
            <a:extLst>
              <a:ext uri="{FF2B5EF4-FFF2-40B4-BE49-F238E27FC236}">
                <a16:creationId xmlns:a16="http://schemas.microsoft.com/office/drawing/2014/main" xmlns="" id="{8C91E567-AC2B-4D98-A627-AEBF344AF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72436" y="3666982"/>
            <a:ext cx="0" cy="3048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xmlns="" id="{80D4600A-178B-4F16-8275-C2E24E835855}"/>
              </a:ext>
            </a:extLst>
          </p:cNvPr>
          <p:cNvSpPr/>
          <p:nvPr/>
        </p:nvSpPr>
        <p:spPr>
          <a:xfrm>
            <a:off x="1766599" y="955933"/>
            <a:ext cx="8515252" cy="58261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thẳng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song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song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Vì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sao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?</a:t>
            </a:r>
          </a:p>
        </p:txBody>
      </p:sp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xmlns="" id="{6B12CB61-5CBA-4C9A-B4C8-9768837CCFA7}"/>
              </a:ext>
            </a:extLst>
          </p:cNvPr>
          <p:cNvCxnSpPr/>
          <p:nvPr/>
        </p:nvCxnSpPr>
        <p:spPr>
          <a:xfrm>
            <a:off x="5673436" y="401494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83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778 0.085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3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83ccfcca3b99c8f8a89274479a44aa44c119"/>
  <p:tag name="ISPRING_PRESENTATION_TITLE" val="儿童幼儿园教育卡通课件黑板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670</Words>
  <Application>Microsoft Office PowerPoint</Application>
  <PresentationFormat>Widescreen</PresentationFormat>
  <Paragraphs>162</Paragraphs>
  <Slides>27</Slides>
  <Notes>23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宋体</vt:lpstr>
      <vt:lpstr>Amasis MT Pro</vt:lpstr>
      <vt:lpstr>Arial</vt:lpstr>
      <vt:lpstr>Calibri</vt:lpstr>
      <vt:lpstr>Calibri Light</vt:lpstr>
      <vt:lpstr>Garamond</vt:lpstr>
      <vt:lpstr>iCiel Cadena</vt:lpstr>
      <vt:lpstr>SimHei</vt:lpstr>
      <vt:lpstr>Tahoma</vt:lpstr>
      <vt:lpstr>Times New Roman</vt:lpstr>
      <vt:lpstr>Wingdings</vt:lpstr>
      <vt:lpstr>方正少儿简体</vt:lpstr>
      <vt:lpstr>Office 主题</vt:lpstr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儿童幼儿园教育卡通课件黑板PPT模板</dc:title>
  <dc:creator>Windows 用户</dc:creator>
  <cp:lastModifiedBy>Xuyen</cp:lastModifiedBy>
  <cp:revision>85</cp:revision>
  <dcterms:created xsi:type="dcterms:W3CDTF">2016-02-15T09:22:52Z</dcterms:created>
  <dcterms:modified xsi:type="dcterms:W3CDTF">2022-11-14T10:10:36Z</dcterms:modified>
</cp:coreProperties>
</file>