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83" r:id="rId2"/>
    <p:sldId id="274" r:id="rId3"/>
    <p:sldId id="271" r:id="rId4"/>
    <p:sldId id="272" r:id="rId5"/>
    <p:sldId id="281" r:id="rId6"/>
    <p:sldId id="285" r:id="rId7"/>
  </p:sldIdLst>
  <p:sldSz cx="9144000" cy="6858000" type="screen4x3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4" d="100"/>
          <a:sy n="64" d="100"/>
        </p:scale>
        <p:origin x="-1464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BC804E-68E8-46C4-A989-4C45023DE0C5}" type="datetimeFigureOut">
              <a:rPr lang="en-US" smtClean="0"/>
              <a:t>03/06/2021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100" y="4686300"/>
            <a:ext cx="5389563" cy="44402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949DBD-5FD8-44FE-93D7-94BFD597F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627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831850" y="1544638"/>
            <a:ext cx="5562600" cy="417195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3400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831850" y="1544638"/>
            <a:ext cx="5562600" cy="417195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340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6A8A7-A292-4D82-8F46-E2C8B8B32487}" type="datetimeFigureOut">
              <a:rPr lang="en-US" smtClean="0"/>
              <a:t>03/06/2021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A826F-74FD-4FFC-A397-5674A26DE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445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6A8A7-A292-4D82-8F46-E2C8B8B32487}" type="datetimeFigureOut">
              <a:rPr lang="en-US" smtClean="0"/>
              <a:t>03/06/2021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A826F-74FD-4FFC-A397-5674A26DE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147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6A8A7-A292-4D82-8F46-E2C8B8B32487}" type="datetimeFigureOut">
              <a:rPr lang="en-US" smtClean="0"/>
              <a:t>03/06/2021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A826F-74FD-4FFC-A397-5674A26DE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356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6A8A7-A292-4D82-8F46-E2C8B8B32487}" type="datetimeFigureOut">
              <a:rPr lang="en-US" smtClean="0"/>
              <a:t>03/06/2021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A826F-74FD-4FFC-A397-5674A26DE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654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6A8A7-A292-4D82-8F46-E2C8B8B32487}" type="datetimeFigureOut">
              <a:rPr lang="en-US" smtClean="0"/>
              <a:t>03/06/2021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A826F-74FD-4FFC-A397-5674A26DE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677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6A8A7-A292-4D82-8F46-E2C8B8B32487}" type="datetimeFigureOut">
              <a:rPr lang="en-US" smtClean="0"/>
              <a:t>03/06/2021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A826F-74FD-4FFC-A397-5674A26DE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823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6A8A7-A292-4D82-8F46-E2C8B8B32487}" type="datetimeFigureOut">
              <a:rPr lang="en-US" smtClean="0"/>
              <a:t>03/06/2021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A826F-74FD-4FFC-A397-5674A26DE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486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6A8A7-A292-4D82-8F46-E2C8B8B32487}" type="datetimeFigureOut">
              <a:rPr lang="en-US" smtClean="0"/>
              <a:t>03/06/2021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A826F-74FD-4FFC-A397-5674A26DE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26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6A8A7-A292-4D82-8F46-E2C8B8B32487}" type="datetimeFigureOut">
              <a:rPr lang="en-US" smtClean="0"/>
              <a:t>03/06/2021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A826F-74FD-4FFC-A397-5674A26DE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779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6A8A7-A292-4D82-8F46-E2C8B8B32487}" type="datetimeFigureOut">
              <a:rPr lang="en-US" smtClean="0"/>
              <a:t>03/06/2021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A826F-74FD-4FFC-A397-5674A26DE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941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6A8A7-A292-4D82-8F46-E2C8B8B32487}" type="datetimeFigureOut">
              <a:rPr lang="en-US" smtClean="0"/>
              <a:t>03/06/2021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A826F-74FD-4FFC-A397-5674A26DE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519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96A8A7-A292-4D82-8F46-E2C8B8B32487}" type="datetimeFigureOut">
              <a:rPr lang="en-US" smtClean="0"/>
              <a:t>03/06/2021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AA826F-74FD-4FFC-A397-5674A26DE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756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12.png"/><Relationship Id="rId12" Type="http://schemas.openxmlformats.org/officeDocument/2006/relationships/image" Target="../media/image16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5.png"/><Relationship Id="rId5" Type="http://schemas.microsoft.com/office/2007/relationships/hdphoto" Target="../media/hdphoto2.wdp"/><Relationship Id="rId10" Type="http://schemas.openxmlformats.org/officeDocument/2006/relationships/image" Target="../media/image14.png"/><Relationship Id="rId4" Type="http://schemas.openxmlformats.org/officeDocument/2006/relationships/image" Target="../media/image10.pn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emf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1.jpg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23.png"/><Relationship Id="rId5" Type="http://schemas.openxmlformats.org/officeDocument/2006/relationships/image" Target="../media/image8.png"/><Relationship Id="rId4" Type="http://schemas.openxmlformats.org/officeDocument/2006/relationships/image" Target="../media/image22.png"/><Relationship Id="rId9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20.png"/><Relationship Id="rId5" Type="http://schemas.openxmlformats.org/officeDocument/2006/relationships/image" Target="../media/image16.emf"/><Relationship Id="rId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10" Type="http://schemas.openxmlformats.org/officeDocument/2006/relationships/image" Target="../media/image7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图片包含 植物&#10;&#10;已生成高可信度的说明">
            <a:extLst>
              <a:ext uri="{FF2B5EF4-FFF2-40B4-BE49-F238E27FC236}">
                <a16:creationId xmlns:a16="http://schemas.microsoft.com/office/drawing/2014/main" xmlns="" id="{FAE9000C-4A19-4D95-B64C-9AA1FA0FEAF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90600" y="239864"/>
            <a:ext cx="3469026" cy="5717389"/>
          </a:xfrm>
          <a:prstGeom prst="rect">
            <a:avLst/>
          </a:prstGeom>
        </p:spPr>
      </p:pic>
      <p:pic>
        <p:nvPicPr>
          <p:cNvPr id="10" name="图片 9" descr="b4e2b2963786013a0e29a8e310116bbb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4288" y="4384676"/>
            <a:ext cx="9172575" cy="2524125"/>
          </a:xfrm>
          <a:prstGeom prst="rect">
            <a:avLst/>
          </a:prstGeom>
        </p:spPr>
      </p:pic>
      <p:sp>
        <p:nvSpPr>
          <p:cNvPr id="6" name="矩形 259"/>
          <p:cNvSpPr>
            <a:spLocks noChangeArrowheads="1"/>
          </p:cNvSpPr>
          <p:nvPr/>
        </p:nvSpPr>
        <p:spPr bwMode="auto">
          <a:xfrm>
            <a:off x="2723518" y="2641937"/>
            <a:ext cx="64008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algn="ctr">
              <a:buNone/>
            </a:pPr>
            <a:r>
              <a:rPr lang="en-US" altLang="zh-CN" sz="30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印品黑体" panose="00000500000000000000" pitchFamily="2" charset="-122"/>
                <a:ea typeface="印品黑体" panose="00000500000000000000" pitchFamily="2" charset="-122"/>
                <a:cs typeface="Arial" panose="020B0604020202020204" pitchFamily="34" charset="0"/>
              </a:rPr>
              <a:t>Tiết 2: Giải bài toán về ít hơn một số đơn vị</a:t>
            </a:r>
            <a:endParaRPr lang="zh-CN" altLang="en-US" sz="30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印品黑体" panose="00000500000000000000" pitchFamily="2" charset="-122"/>
              <a:ea typeface="印品黑体" panose="00000500000000000000" pitchFamily="2" charset="-122"/>
              <a:cs typeface="Arial" panose="020B0604020202020204" pitchFamily="34" charset="0"/>
            </a:endParaRPr>
          </a:p>
        </p:txBody>
      </p:sp>
      <p:pic>
        <p:nvPicPr>
          <p:cNvPr id="45" name="图片 44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22767">
            <a:off x="3541872" y="3349626"/>
            <a:ext cx="1072991" cy="1575435"/>
          </a:xfrm>
          <a:prstGeom prst="rect">
            <a:avLst/>
          </a:prstGeom>
        </p:spPr>
      </p:pic>
      <p:pic>
        <p:nvPicPr>
          <p:cNvPr id="3" name="图片 2" descr="36f9a2a7dc2088575b3175c2c9b24629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7415" y="4972424"/>
            <a:ext cx="2155508" cy="1515745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7C285E46-E600-4763-959D-C682896B5D51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0810" y="3338490"/>
            <a:ext cx="1477886" cy="3247326"/>
          </a:xfrm>
          <a:prstGeom prst="rect">
            <a:avLst/>
          </a:prstGeom>
        </p:spPr>
      </p:pic>
      <p:pic>
        <p:nvPicPr>
          <p:cNvPr id="13" name="图片 12" descr="5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288" y="5066984"/>
            <a:ext cx="9175433" cy="1903095"/>
          </a:xfrm>
          <a:prstGeom prst="rect">
            <a:avLst/>
          </a:prstGeom>
        </p:spPr>
      </p:pic>
      <p:pic>
        <p:nvPicPr>
          <p:cNvPr id="5" name="轻松休闲乡村流行背景音乐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667373" y="1463842"/>
            <a:ext cx="457200" cy="609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6000" y="1361182"/>
            <a:ext cx="75887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iCiel Cadena" pitchFamily="2" charset="0"/>
              </a:rPr>
              <a:t>BÀI 13: BÀI TOÁN VỀ NHIỀU HƠN, 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iCiel Cadena" pitchFamily="2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iCiel Cadena" pitchFamily="2" charset="0"/>
              </a:rPr>
              <a:t>  ÍT HƠN MỘT SỐ ĐƠN VỊ</a:t>
            </a:r>
          </a:p>
        </p:txBody>
      </p:sp>
      <p:pic>
        <p:nvPicPr>
          <p:cNvPr id="15" name="图片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1896" y="222375"/>
            <a:ext cx="1066800" cy="1066800"/>
          </a:xfrm>
          <a:prstGeom prst="rect">
            <a:avLst/>
          </a:prstGeom>
        </p:spPr>
      </p:pic>
      <p:sp>
        <p:nvSpPr>
          <p:cNvPr id="12" name="Text Box 1"/>
          <p:cNvSpPr txBox="1"/>
          <p:nvPr/>
        </p:nvSpPr>
        <p:spPr>
          <a:xfrm>
            <a:off x="1640930" y="6515100"/>
            <a:ext cx="8352928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3367935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6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6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54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6" grpId="0"/>
      <p:bldP spid="4" grpId="0"/>
      <p:bldP spid="12" grpId="0"/>
    </p:bldLst>
  </p:timing>
  <p:extLst mod="1">
    <p:ext uri="{E180D4A7-C9FB-4DFB-919C-405C955672EB}">
      <p14:showEvtLst xmlns:p14="http://schemas.microsoft.com/office/powerpoint/2010/main">
        <p14:playEvt time="208" objId="4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0381" y="152400"/>
            <a:ext cx="2612819" cy="1055918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228601" y="1125245"/>
            <a:ext cx="8839200" cy="145706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 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gấp </a:t>
            </a:r>
            <a:r>
              <a:rPr lang="vi-VN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 cái thuyền, Nam 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gấp </a:t>
            </a:r>
            <a:r>
              <a:rPr lang="vi-VN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ít h</a:t>
            </a:r>
            <a:r>
              <a:rPr lang="vi-VN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ơ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Mai 2 cái. Hỏi Nam 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gấp </a:t>
            </a:r>
            <a:r>
              <a:rPr lang="vi-VN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mấy cái 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thuyền?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916" t="53509" r="21643" b="38103"/>
          <a:stretch/>
        </p:blipFill>
        <p:spPr bwMode="auto">
          <a:xfrm>
            <a:off x="304801" y="3008519"/>
            <a:ext cx="5029200" cy="613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89" t="35362" r="14861" b="48410"/>
          <a:stretch/>
        </p:blipFill>
        <p:spPr bwMode="auto">
          <a:xfrm>
            <a:off x="596120" y="4573259"/>
            <a:ext cx="1681340" cy="1413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227" t="47951" r="32863" b="40984"/>
          <a:stretch/>
        </p:blipFill>
        <p:spPr bwMode="auto">
          <a:xfrm>
            <a:off x="228600" y="3657600"/>
            <a:ext cx="3836540" cy="68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ight Brace 5"/>
          <p:cNvSpPr/>
          <p:nvPr/>
        </p:nvSpPr>
        <p:spPr>
          <a:xfrm rot="16200000">
            <a:off x="2659509" y="510077"/>
            <a:ext cx="266700" cy="4929882"/>
          </a:xfrm>
          <a:prstGeom prst="rightBrac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2" name="Right Brace 21"/>
          <p:cNvSpPr/>
          <p:nvPr/>
        </p:nvSpPr>
        <p:spPr>
          <a:xfrm rot="5400000">
            <a:off x="1973705" y="2659510"/>
            <a:ext cx="266706" cy="3558283"/>
          </a:xfrm>
          <a:prstGeom prst="rightBrac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3" name="Right Brace 22"/>
          <p:cNvSpPr/>
          <p:nvPr/>
        </p:nvSpPr>
        <p:spPr>
          <a:xfrm rot="5400000">
            <a:off x="4581523" y="3133725"/>
            <a:ext cx="133354" cy="914399"/>
          </a:xfrm>
          <a:prstGeom prst="rightBrac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4" name="TextBox 23"/>
          <p:cNvSpPr txBox="1"/>
          <p:nvPr/>
        </p:nvSpPr>
        <p:spPr>
          <a:xfrm>
            <a:off x="4253939" y="3737849"/>
            <a:ext cx="10800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smtClean="0">
                <a:latin typeface="Arial" pitchFamily="34" charset="0"/>
                <a:cs typeface="Arial" pitchFamily="34" charset="0"/>
              </a:rPr>
              <a:t>Ít h</a:t>
            </a:r>
            <a:r>
              <a:rPr lang="vi-VN" sz="1600" smtClean="0">
                <a:latin typeface="Arial" pitchFamily="34" charset="0"/>
                <a:cs typeface="Arial" pitchFamily="34" charset="0"/>
              </a:rPr>
              <a:t>ơ</a:t>
            </a:r>
            <a:r>
              <a:rPr lang="en-US" sz="1600" smtClean="0">
                <a:latin typeface="Arial" pitchFamily="34" charset="0"/>
                <a:cs typeface="Arial" pitchFamily="34" charset="0"/>
              </a:rPr>
              <a:t>n 2</a:t>
            </a:r>
            <a:endParaRPr lang="en-US" sz="160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911745" y="4572010"/>
            <a:ext cx="299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?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642922" y="2526268"/>
            <a:ext cx="299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8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E1A7785C-287C-45F5-99E8-08237005BCA5}"/>
              </a:ext>
            </a:extLst>
          </p:cNvPr>
          <p:cNvSpPr txBox="1"/>
          <p:nvPr/>
        </p:nvSpPr>
        <p:spPr>
          <a:xfrm>
            <a:off x="5257800" y="4018011"/>
            <a:ext cx="2443854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2800" b="1" dirty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Bài giải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3771334" y="4332923"/>
            <a:ext cx="5372665" cy="176307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200" b="1" dirty="0" smtClean="0">
              <a:solidFill>
                <a:srgbClr val="006000"/>
              </a:solidFill>
              <a:latin typeface="Pony"/>
              <a:cs typeface="Arial" panose="020B0604020202020204" pitchFamily="34" charset="0"/>
            </a:endParaRPr>
          </a:p>
          <a:p>
            <a:r>
              <a:rPr lang="en-US" sz="2800" dirty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Số thuyền Nam </a:t>
            </a:r>
            <a:r>
              <a:rPr lang="en-US" sz="2800" dirty="0" smtClean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gấp </a:t>
            </a:r>
            <a:r>
              <a:rPr lang="vi-VN" sz="2800" dirty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800" dirty="0" smtClean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 là:</a:t>
            </a:r>
            <a:endParaRPr lang="en-US" sz="2800" dirty="0">
              <a:solidFill>
                <a:srgbClr val="006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800" dirty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        </a:t>
            </a:r>
            <a:r>
              <a:rPr lang="en-US" sz="2800" dirty="0" smtClean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 8 – 2 = 6 </a:t>
            </a:r>
            <a:r>
              <a:rPr lang="en-US" sz="2800" dirty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( cái)</a:t>
            </a:r>
          </a:p>
          <a:p>
            <a:r>
              <a:rPr lang="en-US" sz="2800" dirty="0">
                <a:solidFill>
                  <a:srgbClr val="006000"/>
                </a:solidFill>
                <a:latin typeface="Pony"/>
                <a:cs typeface="Arial" panose="020B0604020202020204" pitchFamily="34" charset="0"/>
              </a:rPr>
              <a:t>                 </a:t>
            </a:r>
            <a:r>
              <a:rPr lang="en-US" sz="2800" dirty="0" smtClean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Đáp </a:t>
            </a:r>
            <a:r>
              <a:rPr lang="en-US" sz="2800" dirty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số: 6 cái thuyền</a:t>
            </a:r>
          </a:p>
          <a:p>
            <a:endParaRPr lang="en-US" sz="3200" b="1" dirty="0" smtClean="0">
              <a:solidFill>
                <a:srgbClr val="006000"/>
              </a:solidFill>
              <a:latin typeface="Pony"/>
              <a:cs typeface="Arial" panose="020B0604020202020204" pitchFamily="34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483278" y="1828800"/>
            <a:ext cx="35492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765333" y="1803400"/>
            <a:ext cx="181619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743200" y="2209800"/>
            <a:ext cx="5334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181600" y="2209800"/>
            <a:ext cx="2209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465530" y="2209800"/>
            <a:ext cx="1287070" cy="2140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4868839" y="1799119"/>
            <a:ext cx="617561" cy="428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7162800" y="1295400"/>
            <a:ext cx="1219294" cy="55837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228600" y="1240319"/>
            <a:ext cx="8511283" cy="128691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图片 4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00" t="4741"/>
          <a:stretch/>
        </p:blipFill>
        <p:spPr>
          <a:xfrm rot="344070">
            <a:off x="6195871" y="1762716"/>
            <a:ext cx="2862224" cy="2442158"/>
          </a:xfrm>
          <a:prstGeom prst="rect">
            <a:avLst/>
          </a:prstGeom>
        </p:spPr>
      </p:pic>
      <p:pic>
        <p:nvPicPr>
          <p:cNvPr id="37" name="图片 5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00" t="2371" b="22251"/>
          <a:stretch/>
        </p:blipFill>
        <p:spPr>
          <a:xfrm rot="344070">
            <a:off x="6971364" y="2228907"/>
            <a:ext cx="1549730" cy="1676239"/>
          </a:xfrm>
          <a:prstGeom prst="rect">
            <a:avLst/>
          </a:prstGeom>
        </p:spPr>
      </p:pic>
      <p:pic>
        <p:nvPicPr>
          <p:cNvPr id="40" name="图片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241" y="110466"/>
            <a:ext cx="990600" cy="990600"/>
          </a:xfrm>
          <a:prstGeom prst="rect">
            <a:avLst/>
          </a:prstGeom>
        </p:spPr>
      </p:pic>
      <p:grpSp>
        <p:nvGrpSpPr>
          <p:cNvPr id="32" name="组合 23"/>
          <p:cNvGrpSpPr/>
          <p:nvPr/>
        </p:nvGrpSpPr>
        <p:grpSpPr>
          <a:xfrm>
            <a:off x="-27227" y="6047282"/>
            <a:ext cx="9204822" cy="838200"/>
            <a:chOff x="-17585" y="5729324"/>
            <a:chExt cx="12203723" cy="1123362"/>
          </a:xfrm>
        </p:grpSpPr>
        <p:pic>
          <p:nvPicPr>
            <p:cNvPr id="35" name="图片 24"/>
            <p:cNvPicPr>
              <a:picLocks noChangeAspect="1"/>
            </p:cNvPicPr>
            <p:nvPr/>
          </p:nvPicPr>
          <p:blipFill rotWithShape="1">
            <a:blip r:embed="rId12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38" name="图片 25"/>
            <p:cNvPicPr>
              <a:picLocks noChangeAspect="1"/>
            </p:cNvPicPr>
            <p:nvPr/>
          </p:nvPicPr>
          <p:blipFill rotWithShape="1">
            <a:blip r:embed="rId12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sp>
        <p:nvSpPr>
          <p:cNvPr id="29" name="Text Box 1"/>
          <p:cNvSpPr txBox="1"/>
          <p:nvPr/>
        </p:nvSpPr>
        <p:spPr>
          <a:xfrm>
            <a:off x="1640930" y="6515100"/>
            <a:ext cx="8352928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480073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 animBg="1"/>
      <p:bldP spid="22" grpId="0" animBg="1"/>
      <p:bldP spid="23" grpId="0" animBg="1"/>
      <p:bldP spid="24" grpId="0"/>
      <p:bldP spid="25" grpId="0"/>
      <p:bldP spid="26" grpId="0"/>
      <p:bldP spid="27" grpId="0"/>
      <p:bldP spid="34" grpId="0" animBg="1"/>
      <p:bldP spid="14" grpId="0" animBg="1"/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06" t="41010" r="16035" b="34648"/>
          <a:stretch/>
        </p:blipFill>
        <p:spPr bwMode="auto">
          <a:xfrm>
            <a:off x="5558589" y="1295400"/>
            <a:ext cx="3208421" cy="1780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386116E-C655-4397-81B3-C77AB8ADD2E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565" y="76200"/>
            <a:ext cx="3122571" cy="1159114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52400" y="1260714"/>
            <a:ext cx="5643435" cy="215842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hội thi hát quan họ, 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 Th</a:t>
            </a:r>
            <a:r>
              <a:rPr lang="vi-VN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ượng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tham gia 9 tiết mục, thôn Hạ tham gia 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ít h</a:t>
            </a:r>
            <a:r>
              <a:rPr lang="vi-VN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ơ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 Th</a:t>
            </a:r>
            <a:r>
              <a:rPr lang="vi-VN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ượng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tiết mục. Hỏi thôn Hạ tham gia bao nhiêu tiết 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mục?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E1A7785C-287C-45F5-99E8-08237005BCA5}"/>
              </a:ext>
            </a:extLst>
          </p:cNvPr>
          <p:cNvSpPr txBox="1"/>
          <p:nvPr/>
        </p:nvSpPr>
        <p:spPr>
          <a:xfrm>
            <a:off x="950470" y="3423340"/>
            <a:ext cx="2417291" cy="49243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2400" b="1" dirty="0">
                <a:solidFill>
                  <a:srgbClr val="006000"/>
                </a:solidFill>
                <a:latin typeface="Pony"/>
                <a:cs typeface="Arial" panose="020B0604020202020204" pitchFamily="34" charset="0"/>
              </a:rPr>
              <a:t>Tóm tắt: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E1A7785C-287C-45F5-99E8-08237005BCA5}"/>
              </a:ext>
            </a:extLst>
          </p:cNvPr>
          <p:cNvSpPr txBox="1"/>
          <p:nvPr/>
        </p:nvSpPr>
        <p:spPr>
          <a:xfrm>
            <a:off x="76200" y="3839330"/>
            <a:ext cx="5757971" cy="49243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2400" dirty="0" smtClean="0">
                <a:solidFill>
                  <a:srgbClr val="006000"/>
                </a:solidFill>
                <a:latin typeface="Pony"/>
                <a:cs typeface="Arial" panose="020B0604020202020204" pitchFamily="34" charset="0"/>
              </a:rPr>
              <a:t>Thôn Th</a:t>
            </a:r>
            <a:r>
              <a:rPr lang="vi-VN" sz="2400" dirty="0" smtClean="0">
                <a:solidFill>
                  <a:srgbClr val="006000"/>
                </a:solidFill>
                <a:latin typeface="Pony"/>
                <a:cs typeface="Arial" panose="020B0604020202020204" pitchFamily="34" charset="0"/>
              </a:rPr>
              <a:t>ượng</a:t>
            </a:r>
            <a:r>
              <a:rPr lang="en-US" sz="2400" dirty="0">
                <a:solidFill>
                  <a:srgbClr val="006000"/>
                </a:solidFill>
                <a:latin typeface="Pony"/>
                <a:cs typeface="Arial" panose="020B0604020202020204" pitchFamily="34" charset="0"/>
              </a:rPr>
              <a:t>: 9 tiết mục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E1A7785C-287C-45F5-99E8-08237005BCA5}"/>
              </a:ext>
            </a:extLst>
          </p:cNvPr>
          <p:cNvSpPr txBox="1"/>
          <p:nvPr/>
        </p:nvSpPr>
        <p:spPr>
          <a:xfrm>
            <a:off x="106272" y="4296529"/>
            <a:ext cx="5095207" cy="86177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2400" dirty="0">
                <a:solidFill>
                  <a:srgbClr val="006000"/>
                </a:solidFill>
                <a:latin typeface="Pony"/>
                <a:cs typeface="Arial" panose="020B0604020202020204" pitchFamily="34" charset="0"/>
              </a:rPr>
              <a:t>Thôn Hạ </a:t>
            </a:r>
            <a:r>
              <a:rPr lang="en-US" sz="2400" dirty="0" smtClean="0">
                <a:solidFill>
                  <a:srgbClr val="006000"/>
                </a:solidFill>
                <a:latin typeface="Pony"/>
                <a:cs typeface="Arial" panose="020B0604020202020204" pitchFamily="34" charset="0"/>
              </a:rPr>
              <a:t>ít h</a:t>
            </a:r>
            <a:r>
              <a:rPr lang="vi-VN" sz="2400" dirty="0" smtClean="0">
                <a:solidFill>
                  <a:srgbClr val="006000"/>
                </a:solidFill>
                <a:latin typeface="Pony"/>
                <a:cs typeface="Arial" panose="020B0604020202020204" pitchFamily="34" charset="0"/>
              </a:rPr>
              <a:t>ơ</a:t>
            </a:r>
            <a:r>
              <a:rPr lang="en-US" sz="2400" dirty="0">
                <a:solidFill>
                  <a:srgbClr val="006000"/>
                </a:solidFill>
                <a:latin typeface="Pony"/>
                <a:cs typeface="Arial" panose="020B0604020202020204" pitchFamily="34" charset="0"/>
              </a:rPr>
              <a:t>n </a:t>
            </a:r>
            <a:r>
              <a:rPr lang="en-US" sz="2400" dirty="0" smtClean="0">
                <a:solidFill>
                  <a:srgbClr val="006000"/>
                </a:solidFill>
                <a:latin typeface="Pony"/>
                <a:cs typeface="Arial" panose="020B0604020202020204" pitchFamily="34" charset="0"/>
              </a:rPr>
              <a:t>thôn Th</a:t>
            </a:r>
            <a:r>
              <a:rPr lang="vi-VN" sz="2400" dirty="0">
                <a:solidFill>
                  <a:srgbClr val="006000"/>
                </a:solidFill>
                <a:latin typeface="Pony"/>
                <a:cs typeface="Arial" panose="020B0604020202020204" pitchFamily="34" charset="0"/>
              </a:rPr>
              <a:t>ượng</a:t>
            </a:r>
            <a:r>
              <a:rPr lang="en-US" sz="2400" dirty="0" smtClean="0">
                <a:solidFill>
                  <a:srgbClr val="006000"/>
                </a:solidFill>
                <a:latin typeface="Pony"/>
                <a:cs typeface="Arial" panose="020B0604020202020204" pitchFamily="34" charset="0"/>
              </a:rPr>
              <a:t> : </a:t>
            </a:r>
          </a:p>
          <a:p>
            <a:r>
              <a:rPr lang="en-US" sz="2400" dirty="0" smtClean="0">
                <a:solidFill>
                  <a:srgbClr val="006000"/>
                </a:solidFill>
                <a:latin typeface="Pony"/>
                <a:cs typeface="Arial" panose="020B0604020202020204" pitchFamily="34" charset="0"/>
              </a:rPr>
              <a:t> 3 </a:t>
            </a:r>
            <a:r>
              <a:rPr lang="en-US" sz="2400" dirty="0">
                <a:solidFill>
                  <a:srgbClr val="006000"/>
                </a:solidFill>
                <a:latin typeface="Pony"/>
                <a:cs typeface="Arial" panose="020B0604020202020204" pitchFamily="34" charset="0"/>
              </a:rPr>
              <a:t>tiết mục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E1A7785C-287C-45F5-99E8-08237005BCA5}"/>
              </a:ext>
            </a:extLst>
          </p:cNvPr>
          <p:cNvSpPr txBox="1"/>
          <p:nvPr/>
        </p:nvSpPr>
        <p:spPr>
          <a:xfrm>
            <a:off x="100999" y="5058531"/>
            <a:ext cx="6909401" cy="49243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2400" dirty="0">
                <a:solidFill>
                  <a:srgbClr val="006000"/>
                </a:solidFill>
                <a:latin typeface="Pony"/>
                <a:cs typeface="Arial" panose="020B0604020202020204" pitchFamily="34" charset="0"/>
              </a:rPr>
              <a:t>Thôn Hạ: … tiết </a:t>
            </a:r>
            <a:r>
              <a:rPr lang="en-US" sz="2400" dirty="0" smtClean="0">
                <a:solidFill>
                  <a:srgbClr val="006000"/>
                </a:solidFill>
                <a:latin typeface="Pony"/>
                <a:cs typeface="Arial" panose="020B0604020202020204" pitchFamily="34" charset="0"/>
              </a:rPr>
              <a:t>mục?</a:t>
            </a:r>
            <a:endParaRPr lang="en-US" sz="2400" dirty="0">
              <a:solidFill>
                <a:srgbClr val="006000"/>
              </a:solidFill>
              <a:latin typeface="Pony"/>
              <a:cs typeface="Arial" panose="020B0604020202020204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419600" y="3647123"/>
            <a:ext cx="5372665" cy="176307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b="1" dirty="0" smtClean="0">
              <a:solidFill>
                <a:srgbClr val="006000"/>
              </a:solidFill>
              <a:latin typeface="Pony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Số tiết mục thôn Hạ tham gia </a:t>
            </a:r>
            <a:r>
              <a:rPr lang="en-US" sz="2400" dirty="0" smtClean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là:</a:t>
            </a:r>
            <a:endParaRPr lang="en-US" sz="2400" dirty="0">
              <a:solidFill>
                <a:srgbClr val="006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400" dirty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        </a:t>
            </a:r>
            <a:r>
              <a:rPr lang="en-US" sz="2400" dirty="0" smtClean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9 – 3 = 6 (tiết </a:t>
            </a:r>
            <a:r>
              <a:rPr lang="en-US" sz="2400" dirty="0" smtClean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mục)</a:t>
            </a:r>
            <a:endParaRPr lang="en-US" sz="2400" dirty="0">
              <a:solidFill>
                <a:srgbClr val="006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400" dirty="0">
                <a:solidFill>
                  <a:srgbClr val="006000"/>
                </a:solidFill>
                <a:latin typeface="Pony"/>
                <a:cs typeface="Arial" panose="020B0604020202020204" pitchFamily="34" charset="0"/>
              </a:rPr>
              <a:t>                 </a:t>
            </a:r>
            <a:r>
              <a:rPr lang="en-US" sz="2400" dirty="0" smtClean="0">
                <a:solidFill>
                  <a:srgbClr val="006000"/>
                </a:solidFill>
                <a:latin typeface="Pony"/>
                <a:cs typeface="Arial" panose="020B0604020202020204" pitchFamily="34" charset="0"/>
              </a:rPr>
              <a:t>  </a:t>
            </a:r>
            <a:r>
              <a:rPr lang="en-US" sz="2400" dirty="0" smtClean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Đáp </a:t>
            </a:r>
            <a:r>
              <a:rPr lang="en-US" sz="2400" dirty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số: 6 tiết mục</a:t>
            </a:r>
          </a:p>
          <a:p>
            <a:endParaRPr lang="en-US" sz="2400" b="1" dirty="0" smtClean="0">
              <a:solidFill>
                <a:srgbClr val="006000"/>
              </a:solidFill>
              <a:latin typeface="Pony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E1A7785C-287C-45F5-99E8-08237005BCA5}"/>
              </a:ext>
            </a:extLst>
          </p:cNvPr>
          <p:cNvSpPr txBox="1"/>
          <p:nvPr/>
        </p:nvSpPr>
        <p:spPr>
          <a:xfrm>
            <a:off x="5884005" y="3400332"/>
            <a:ext cx="2443854" cy="49243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2400" b="1" dirty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Bài giải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228600" y="1143000"/>
            <a:ext cx="5269251" cy="2362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3276600" y="2057400"/>
            <a:ext cx="138738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49306" y="2057400"/>
            <a:ext cx="118354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504103" y="1600200"/>
            <a:ext cx="69737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49306" y="2514600"/>
            <a:ext cx="118354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81112" y="2895600"/>
            <a:ext cx="118354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828800" y="2895600"/>
            <a:ext cx="135541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236750" y="2502108"/>
            <a:ext cx="61604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2974117" y="2185735"/>
            <a:ext cx="1219294" cy="32886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>
            <a:off x="1838726" y="3387840"/>
            <a:ext cx="2825262" cy="1249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4142441" y="2895600"/>
            <a:ext cx="105903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: Rounded Corners 20">
            <a:extLst>
              <a:ext uri="{FF2B5EF4-FFF2-40B4-BE49-F238E27FC236}"/>
            </a:extLst>
          </p:cNvPr>
          <p:cNvSpPr/>
          <p:nvPr/>
        </p:nvSpPr>
        <p:spPr>
          <a:xfrm>
            <a:off x="4922838" y="4316412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35" name="Rectangle: Rounded Corners 20">
            <a:extLst>
              <a:ext uri="{FF2B5EF4-FFF2-40B4-BE49-F238E27FC236}"/>
            </a:extLst>
          </p:cNvPr>
          <p:cNvSpPr/>
          <p:nvPr/>
        </p:nvSpPr>
        <p:spPr>
          <a:xfrm>
            <a:off x="6172200" y="4316412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36" name="Rectangle: Rounded Corners 20">
            <a:extLst>
              <a:ext uri="{FF2B5EF4-FFF2-40B4-BE49-F238E27FC236}"/>
            </a:extLst>
          </p:cNvPr>
          <p:cNvSpPr/>
          <p:nvPr/>
        </p:nvSpPr>
        <p:spPr>
          <a:xfrm>
            <a:off x="7524750" y="4335462"/>
            <a:ext cx="533400" cy="46196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37" name="Rectangle: Rounded Corners 20">
            <a:extLst>
              <a:ext uri="{FF2B5EF4-FFF2-40B4-BE49-F238E27FC236}"/>
            </a:extLst>
          </p:cNvPr>
          <p:cNvSpPr/>
          <p:nvPr/>
        </p:nvSpPr>
        <p:spPr>
          <a:xfrm>
            <a:off x="5549900" y="4316412"/>
            <a:ext cx="534988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 smtClean="0">
                <a:solidFill>
                  <a:srgbClr val="002060"/>
                </a:solidFill>
              </a:rPr>
              <a:t>+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38" name="Rectangle: Rounded Corners 20">
            <a:extLst>
              <a:ext uri="{FF2B5EF4-FFF2-40B4-BE49-F238E27FC236}"/>
            </a:extLst>
          </p:cNvPr>
          <p:cNvSpPr/>
          <p:nvPr/>
        </p:nvSpPr>
        <p:spPr>
          <a:xfrm>
            <a:off x="6838950" y="4313237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=</a:t>
            </a:r>
          </a:p>
        </p:txBody>
      </p:sp>
      <p:pic>
        <p:nvPicPr>
          <p:cNvPr id="33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181" y="-17489"/>
            <a:ext cx="1211692" cy="1211692"/>
          </a:xfrm>
          <a:prstGeom prst="rect">
            <a:avLst/>
          </a:prstGeom>
        </p:spPr>
      </p:pic>
      <p:pic>
        <p:nvPicPr>
          <p:cNvPr id="39" name="图片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907" b="1639"/>
          <a:stretch/>
        </p:blipFill>
        <p:spPr>
          <a:xfrm>
            <a:off x="4383328" y="5385216"/>
            <a:ext cx="4653860" cy="1357949"/>
          </a:xfrm>
          <a:prstGeom prst="rect">
            <a:avLst/>
          </a:prstGeom>
        </p:spPr>
      </p:pic>
      <p:grpSp>
        <p:nvGrpSpPr>
          <p:cNvPr id="31" name="组合 23"/>
          <p:cNvGrpSpPr/>
          <p:nvPr/>
        </p:nvGrpSpPr>
        <p:grpSpPr>
          <a:xfrm>
            <a:off x="-60822" y="6096000"/>
            <a:ext cx="9204822" cy="838200"/>
            <a:chOff x="-17585" y="5729324"/>
            <a:chExt cx="12203723" cy="1123362"/>
          </a:xfrm>
        </p:grpSpPr>
        <p:pic>
          <p:nvPicPr>
            <p:cNvPr id="40" name="图片 24"/>
            <p:cNvPicPr>
              <a:picLocks noChangeAspect="1"/>
            </p:cNvPicPr>
            <p:nvPr/>
          </p:nvPicPr>
          <p:blipFill rotWithShape="1">
            <a:blip r:embed="rId6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41" name="图片 25"/>
            <p:cNvPicPr>
              <a:picLocks noChangeAspect="1"/>
            </p:cNvPicPr>
            <p:nvPr/>
          </p:nvPicPr>
          <p:blipFill rotWithShape="1">
            <a:blip r:embed="rId6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sp>
        <p:nvSpPr>
          <p:cNvPr id="42" name="Text Box 1"/>
          <p:cNvSpPr txBox="1"/>
          <p:nvPr/>
        </p:nvSpPr>
        <p:spPr>
          <a:xfrm>
            <a:off x="1640930" y="6515100"/>
            <a:ext cx="8352928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1650545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3" grpId="0"/>
      <p:bldP spid="16" grpId="0"/>
      <p:bldP spid="21" grpId="0" animBg="1"/>
      <p:bldP spid="29" grpId="0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4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490215" y="1676400"/>
            <a:ext cx="4310385" cy="215842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1A7785C-287C-45F5-99E8-08237005BCA5}"/>
              </a:ext>
            </a:extLst>
          </p:cNvPr>
          <p:cNvSpPr txBox="1"/>
          <p:nvPr/>
        </p:nvSpPr>
        <p:spPr>
          <a:xfrm>
            <a:off x="1444922" y="1466116"/>
            <a:ext cx="2586007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Pony"/>
                <a:cs typeface="Arial" panose="020B0604020202020204" pitchFamily="34" charset="0"/>
              </a:rPr>
              <a:t> Tóm </a:t>
            </a:r>
            <a:r>
              <a:rPr lang="en-US" sz="2800" dirty="0">
                <a:solidFill>
                  <a:srgbClr val="002060"/>
                </a:solidFill>
                <a:latin typeface="Pony"/>
                <a:cs typeface="Arial" panose="020B0604020202020204" pitchFamily="34" charset="0"/>
              </a:rPr>
              <a:t>tắt: </a:t>
            </a:r>
            <a:r>
              <a:rPr lang="en-US" sz="2800" dirty="0" smtClean="0">
                <a:solidFill>
                  <a:srgbClr val="002060"/>
                </a:solidFill>
                <a:latin typeface="Pony"/>
                <a:cs typeface="Arial" panose="020B0604020202020204" pitchFamily="34" charset="0"/>
              </a:rPr>
              <a:t>       </a:t>
            </a:r>
            <a:endParaRPr lang="en-US" sz="2800" dirty="0">
              <a:solidFill>
                <a:srgbClr val="002060"/>
              </a:solidFill>
              <a:latin typeface="Pony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1A7785C-287C-45F5-99E8-08237005BCA5}"/>
              </a:ext>
            </a:extLst>
          </p:cNvPr>
          <p:cNvSpPr txBox="1"/>
          <p:nvPr/>
        </p:nvSpPr>
        <p:spPr>
          <a:xfrm>
            <a:off x="78777" y="1949247"/>
            <a:ext cx="6528496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28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Tàu thứ nhất: 20 thùng </a:t>
            </a:r>
            <a:r>
              <a:rPr lang="en-US" sz="28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hàng</a:t>
            </a:r>
            <a:endParaRPr lang="en-US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E1A7785C-287C-45F5-99E8-08237005BCA5}"/>
              </a:ext>
            </a:extLst>
          </p:cNvPr>
          <p:cNvSpPr txBox="1"/>
          <p:nvPr/>
        </p:nvSpPr>
        <p:spPr>
          <a:xfrm>
            <a:off x="76200" y="2362200"/>
            <a:ext cx="8686800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Tàu thứ hai 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nhiều h</a:t>
            </a:r>
            <a:r>
              <a:rPr lang="vi-VN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ơ</a:t>
            </a:r>
            <a:r>
              <a:rPr lang="en-US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 tàu thứ nhất: 8 thùng hàng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E1A7785C-287C-45F5-99E8-08237005BCA5}"/>
              </a:ext>
            </a:extLst>
          </p:cNvPr>
          <p:cNvSpPr txBox="1"/>
          <p:nvPr/>
        </p:nvSpPr>
        <p:spPr>
          <a:xfrm>
            <a:off x="76200" y="2798806"/>
            <a:ext cx="7391647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Tàu thứ hai: … thùng 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hàng?</a:t>
            </a:r>
            <a:endParaRPr lang="en-US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E1A7785C-287C-45F5-99E8-08237005BCA5}"/>
              </a:ext>
            </a:extLst>
          </p:cNvPr>
          <p:cNvSpPr txBox="1"/>
          <p:nvPr/>
        </p:nvSpPr>
        <p:spPr>
          <a:xfrm>
            <a:off x="3886200" y="3397929"/>
            <a:ext cx="2738978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2800" dirty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Bài giải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2514600" y="3799523"/>
            <a:ext cx="6248400" cy="176307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200" dirty="0" smtClean="0">
              <a:solidFill>
                <a:srgbClr val="006000"/>
              </a:solidFill>
              <a:latin typeface="Pony"/>
              <a:cs typeface="Arial" panose="020B0604020202020204" pitchFamily="34" charset="0"/>
            </a:endParaRPr>
          </a:p>
          <a:p>
            <a:r>
              <a:rPr lang="en-US" sz="2800" dirty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Tàu thứ hai có số thùng hàng </a:t>
            </a:r>
            <a:r>
              <a:rPr lang="en-US" sz="2800" dirty="0" smtClean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là:</a:t>
            </a:r>
            <a:endParaRPr lang="en-US" sz="2800" dirty="0">
              <a:solidFill>
                <a:srgbClr val="006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800" dirty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en-US" sz="2800" dirty="0" smtClean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20 </a:t>
            </a:r>
            <a:r>
              <a:rPr lang="en-US" sz="2800" dirty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+ 8 = 28 (</a:t>
            </a:r>
            <a:r>
              <a:rPr lang="en-US" sz="2800" dirty="0" smtClean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thùng)</a:t>
            </a:r>
            <a:endParaRPr lang="en-US" sz="2800" dirty="0">
              <a:solidFill>
                <a:srgbClr val="006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800" dirty="0">
                <a:solidFill>
                  <a:srgbClr val="006000"/>
                </a:solidFill>
                <a:latin typeface="Pony"/>
                <a:cs typeface="Arial" panose="020B0604020202020204" pitchFamily="34" charset="0"/>
              </a:rPr>
              <a:t>                </a:t>
            </a:r>
            <a:r>
              <a:rPr lang="en-US" sz="2800" dirty="0" smtClean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Đáp </a:t>
            </a:r>
            <a:r>
              <a:rPr lang="en-US" sz="2800" dirty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số: 28 thùng hàng</a:t>
            </a:r>
          </a:p>
          <a:p>
            <a:endParaRPr lang="en-US" sz="3200" dirty="0" smtClean="0">
              <a:solidFill>
                <a:srgbClr val="006000"/>
              </a:solidFill>
              <a:latin typeface="Pony"/>
              <a:cs typeface="Arial" panose="020B0604020202020204" pitchFamily="34" charset="0"/>
            </a:endParaRPr>
          </a:p>
        </p:txBody>
      </p:sp>
      <p:sp>
        <p:nvSpPr>
          <p:cNvPr id="18" name="MH_Other_2">
            <a:extLst>
              <a:ext uri="{FF2B5EF4-FFF2-40B4-BE49-F238E27FC236}">
                <a16:creationId xmlns:a16="http://schemas.microsoft.com/office/drawing/2014/main" xmlns="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52400" y="1290172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dirty="0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</a:t>
            </a:r>
            <a:endParaRPr lang="zh-CN" altLang="en-US" sz="32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36" y="76200"/>
            <a:ext cx="2878667" cy="966529"/>
          </a:xfrm>
          <a:prstGeom prst="rect">
            <a:avLst/>
          </a:prstGeom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39" t="30702" r="25407" b="17325"/>
          <a:stretch/>
        </p:blipFill>
        <p:spPr bwMode="auto">
          <a:xfrm>
            <a:off x="5105400" y="461210"/>
            <a:ext cx="2971800" cy="1900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图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13741"/>
            <a:ext cx="1066800" cy="1066800"/>
          </a:xfrm>
          <a:prstGeom prst="rect">
            <a:avLst/>
          </a:prstGeom>
        </p:spPr>
      </p:pic>
      <p:pic>
        <p:nvPicPr>
          <p:cNvPr id="19" name="图片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08" b="10907"/>
          <a:stretch/>
        </p:blipFill>
        <p:spPr>
          <a:xfrm>
            <a:off x="-123291" y="4212177"/>
            <a:ext cx="13078140" cy="2767946"/>
          </a:xfrm>
          <a:prstGeom prst="rect">
            <a:avLst/>
          </a:prstGeom>
        </p:spPr>
      </p:pic>
      <p:pic>
        <p:nvPicPr>
          <p:cNvPr id="20" name="图片 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00" t="40296"/>
          <a:stretch/>
        </p:blipFill>
        <p:spPr>
          <a:xfrm>
            <a:off x="6376737" y="4907669"/>
            <a:ext cx="2931262" cy="1926972"/>
          </a:xfrm>
          <a:prstGeom prst="rect">
            <a:avLst/>
          </a:prstGeom>
        </p:spPr>
      </p:pic>
      <p:pic>
        <p:nvPicPr>
          <p:cNvPr id="25" name="图片 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48" t="47407" r="16173" b="4087"/>
          <a:stretch/>
        </p:blipFill>
        <p:spPr>
          <a:xfrm rot="19999882">
            <a:off x="7898885" y="4411789"/>
            <a:ext cx="1188875" cy="1263179"/>
          </a:xfrm>
          <a:prstGeom prst="rect">
            <a:avLst/>
          </a:prstGeom>
        </p:spPr>
      </p:pic>
      <p:pic>
        <p:nvPicPr>
          <p:cNvPr id="27" name="图片 3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88" t="21865" r="34023" b="21941"/>
          <a:stretch/>
        </p:blipFill>
        <p:spPr>
          <a:xfrm rot="11458889">
            <a:off x="-152784" y="3352699"/>
            <a:ext cx="2042480" cy="1957081"/>
          </a:xfrm>
          <a:prstGeom prst="rect">
            <a:avLst/>
          </a:prstGeom>
        </p:spPr>
      </p:pic>
      <p:sp>
        <p:nvSpPr>
          <p:cNvPr id="22" name="Text Box 1"/>
          <p:cNvSpPr txBox="1"/>
          <p:nvPr/>
        </p:nvSpPr>
        <p:spPr>
          <a:xfrm>
            <a:off x="1640930" y="6515100"/>
            <a:ext cx="8352928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2844605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6" grpId="0"/>
      <p:bldP spid="18" grpId="0" animBg="1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733982" y="536814"/>
            <a:ext cx="5100190" cy="215842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ngày hội cồng 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chiêng, </a:t>
            </a:r>
            <a:r>
              <a:rPr lang="vi-VN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Một 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 11 ng</a:t>
            </a:r>
            <a:r>
              <a:rPr lang="vi-VN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ười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tham gia, </a:t>
            </a:r>
            <a:r>
              <a:rPr lang="vi-VN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Hai có 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 ng</a:t>
            </a:r>
            <a:r>
              <a:rPr lang="vi-VN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ười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tham gia 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ít h</a:t>
            </a:r>
            <a:r>
              <a:rPr lang="vi-VN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ơ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</a:t>
            </a:r>
            <a:r>
              <a:rPr lang="vi-VN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Một 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 4 ng</a:t>
            </a:r>
            <a:r>
              <a:rPr lang="vi-VN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ười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 </a:t>
            </a:r>
            <a:r>
              <a:rPr lang="vi-VN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Hai có bao 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 ng</a:t>
            </a:r>
            <a:r>
              <a:rPr lang="vi-VN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ười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tham gia ngày 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hội?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E1A7785C-287C-45F5-99E8-08237005BCA5}"/>
              </a:ext>
            </a:extLst>
          </p:cNvPr>
          <p:cNvSpPr txBox="1"/>
          <p:nvPr/>
        </p:nvSpPr>
        <p:spPr>
          <a:xfrm>
            <a:off x="950470" y="3276600"/>
            <a:ext cx="2417291" cy="49243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2400" b="1" dirty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Tóm tắt: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E1A7785C-287C-45F5-99E8-08237005BCA5}"/>
              </a:ext>
            </a:extLst>
          </p:cNvPr>
          <p:cNvSpPr txBox="1"/>
          <p:nvPr/>
        </p:nvSpPr>
        <p:spPr>
          <a:xfrm>
            <a:off x="76200" y="3692590"/>
            <a:ext cx="5757971" cy="49243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2400" dirty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Đội </a:t>
            </a:r>
            <a:r>
              <a:rPr lang="en-US" sz="2400" dirty="0" smtClean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Một: 11 ng</a:t>
            </a:r>
            <a:r>
              <a:rPr lang="vi-VN" sz="2400" dirty="0" smtClean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ười</a:t>
            </a:r>
            <a:r>
              <a:rPr lang="en-US" sz="2400" dirty="0" smtClean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 tham gia </a:t>
            </a:r>
            <a:endParaRPr lang="en-US" sz="2400" dirty="0">
              <a:solidFill>
                <a:srgbClr val="006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E1A7785C-287C-45F5-99E8-08237005BCA5}"/>
              </a:ext>
            </a:extLst>
          </p:cNvPr>
          <p:cNvSpPr txBox="1"/>
          <p:nvPr/>
        </p:nvSpPr>
        <p:spPr>
          <a:xfrm>
            <a:off x="106272" y="4149789"/>
            <a:ext cx="5095207" cy="86177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2400" dirty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Đội Hai </a:t>
            </a:r>
            <a:r>
              <a:rPr lang="en-US" sz="2400" dirty="0" smtClean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ít h</a:t>
            </a:r>
            <a:r>
              <a:rPr lang="vi-VN" sz="2400" dirty="0" smtClean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ơ</a:t>
            </a:r>
            <a:r>
              <a:rPr lang="en-US" sz="2400" dirty="0" smtClean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n </a:t>
            </a:r>
            <a:r>
              <a:rPr lang="vi-VN" sz="2400" dirty="0" smtClean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đội</a:t>
            </a:r>
            <a:r>
              <a:rPr lang="en-US" sz="2400" dirty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Một:</a:t>
            </a:r>
          </a:p>
          <a:p>
            <a:r>
              <a:rPr lang="en-US" sz="2400" dirty="0" smtClean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4 ng</a:t>
            </a:r>
            <a:r>
              <a:rPr lang="vi-VN" sz="2400" dirty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ười</a:t>
            </a:r>
            <a:endParaRPr lang="en-US" sz="2400" dirty="0">
              <a:solidFill>
                <a:srgbClr val="006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E1A7785C-287C-45F5-99E8-08237005BCA5}"/>
              </a:ext>
            </a:extLst>
          </p:cNvPr>
          <p:cNvSpPr txBox="1"/>
          <p:nvPr/>
        </p:nvSpPr>
        <p:spPr>
          <a:xfrm>
            <a:off x="100999" y="4953000"/>
            <a:ext cx="6909401" cy="49243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2400" dirty="0" smtClean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Đội Hai: … ng</a:t>
            </a:r>
            <a:r>
              <a:rPr lang="vi-VN" sz="2400" dirty="0" smtClean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ười</a:t>
            </a:r>
            <a:r>
              <a:rPr lang="en-US" sz="2400" dirty="0" smtClean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 tham gia?</a:t>
            </a:r>
            <a:endParaRPr lang="en-US" sz="2400" dirty="0">
              <a:solidFill>
                <a:srgbClr val="006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962401" y="3692590"/>
            <a:ext cx="5334000" cy="176307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b="1" dirty="0" smtClean="0">
              <a:solidFill>
                <a:srgbClr val="006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400" dirty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Đội Hai có </a:t>
            </a:r>
            <a:r>
              <a:rPr lang="en-US" sz="2400" dirty="0" smtClean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số ng</a:t>
            </a:r>
            <a:r>
              <a:rPr lang="vi-VN" sz="2400" dirty="0" smtClean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ười</a:t>
            </a:r>
            <a:r>
              <a:rPr lang="en-US" sz="2400" dirty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 tham gia ngày hội là:</a:t>
            </a:r>
          </a:p>
          <a:p>
            <a:r>
              <a:rPr lang="en-US" sz="2400" dirty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        </a:t>
            </a:r>
            <a:r>
              <a:rPr lang="en-US" sz="2400" dirty="0" smtClean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 11 – 4 = 7 (ng</a:t>
            </a:r>
            <a:r>
              <a:rPr lang="vi-VN" sz="2400" dirty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ười</a:t>
            </a:r>
            <a:r>
              <a:rPr lang="en-US" sz="2400" dirty="0" smtClean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sz="2400" dirty="0">
              <a:solidFill>
                <a:srgbClr val="006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400" dirty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            </a:t>
            </a:r>
            <a:r>
              <a:rPr lang="en-US" sz="2400" dirty="0" smtClean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      Đáp </a:t>
            </a:r>
            <a:r>
              <a:rPr lang="en-US" sz="2400" dirty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số: </a:t>
            </a:r>
            <a:r>
              <a:rPr lang="en-US" sz="2400" dirty="0" smtClean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7 ng</a:t>
            </a:r>
            <a:r>
              <a:rPr lang="vi-VN" sz="2400" dirty="0" smtClean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ười</a:t>
            </a:r>
            <a:r>
              <a:rPr lang="en-US" sz="2400" dirty="0" smtClean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 tham gia</a:t>
            </a:r>
            <a:endParaRPr lang="en-US" sz="2400" dirty="0">
              <a:solidFill>
                <a:srgbClr val="006000"/>
              </a:solidFill>
              <a:latin typeface="Arial" pitchFamily="34" charset="0"/>
              <a:cs typeface="Arial" pitchFamily="34" charset="0"/>
            </a:endParaRPr>
          </a:p>
          <a:p>
            <a:endParaRPr lang="en-US" sz="2400" b="1" dirty="0" smtClean="0">
              <a:solidFill>
                <a:srgbClr val="006000"/>
              </a:solidFill>
              <a:latin typeface="Pony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E1A7785C-287C-45F5-99E8-08237005BCA5}"/>
              </a:ext>
            </a:extLst>
          </p:cNvPr>
          <p:cNvSpPr txBox="1"/>
          <p:nvPr/>
        </p:nvSpPr>
        <p:spPr>
          <a:xfrm>
            <a:off x="5884005" y="3445799"/>
            <a:ext cx="2443854" cy="49243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2400" b="1" dirty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Bài giải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2" t="25439" r="22940" b="16447"/>
          <a:stretch/>
        </p:blipFill>
        <p:spPr bwMode="auto">
          <a:xfrm>
            <a:off x="5896705" y="1186845"/>
            <a:ext cx="3099768" cy="1937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MH_Other_2">
            <a:extLst>
              <a:ext uri="{FF2B5EF4-FFF2-40B4-BE49-F238E27FC236}">
                <a16:creationId xmlns:a16="http://schemas.microsoft.com/office/drawing/2014/main" xmlns="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0" y="152400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49453" y="228600"/>
            <a:ext cx="5065548" cy="283849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>
            <a:off x="950470" y="1143000"/>
            <a:ext cx="118354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778857" y="1143000"/>
            <a:ext cx="133594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595313" y="1502077"/>
            <a:ext cx="118354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317716" y="1938728"/>
            <a:ext cx="118354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1295400" y="1571523"/>
            <a:ext cx="1219294" cy="48587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2653875" y="1973705"/>
            <a:ext cx="118354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609974" y="2465758"/>
            <a:ext cx="118354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975571" y="2819400"/>
            <a:ext cx="239219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: Rounded Corners 20">
            <a:extLst>
              <a:ext uri="{FF2B5EF4-FFF2-40B4-BE49-F238E27FC236}"/>
            </a:extLst>
          </p:cNvPr>
          <p:cNvSpPr/>
          <p:nvPr/>
        </p:nvSpPr>
        <p:spPr>
          <a:xfrm>
            <a:off x="4922838" y="4545012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30" name="Rectangle: Rounded Corners 20">
            <a:extLst>
              <a:ext uri="{FF2B5EF4-FFF2-40B4-BE49-F238E27FC236}"/>
            </a:extLst>
          </p:cNvPr>
          <p:cNvSpPr/>
          <p:nvPr/>
        </p:nvSpPr>
        <p:spPr>
          <a:xfrm>
            <a:off x="6172200" y="4545012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31" name="Rectangle: Rounded Corners 20">
            <a:extLst>
              <a:ext uri="{FF2B5EF4-FFF2-40B4-BE49-F238E27FC236}"/>
            </a:extLst>
          </p:cNvPr>
          <p:cNvSpPr/>
          <p:nvPr/>
        </p:nvSpPr>
        <p:spPr>
          <a:xfrm>
            <a:off x="7524750" y="4564062"/>
            <a:ext cx="533400" cy="46196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32" name="Rectangle: Rounded Corners 20">
            <a:extLst>
              <a:ext uri="{FF2B5EF4-FFF2-40B4-BE49-F238E27FC236}"/>
            </a:extLst>
          </p:cNvPr>
          <p:cNvSpPr/>
          <p:nvPr/>
        </p:nvSpPr>
        <p:spPr>
          <a:xfrm>
            <a:off x="5549900" y="4545012"/>
            <a:ext cx="534988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 smtClean="0">
                <a:solidFill>
                  <a:srgbClr val="002060"/>
                </a:solidFill>
              </a:rPr>
              <a:t>+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33" name="Rectangle: Rounded Corners 20">
            <a:extLst>
              <a:ext uri="{FF2B5EF4-FFF2-40B4-BE49-F238E27FC236}"/>
            </a:extLst>
          </p:cNvPr>
          <p:cNvSpPr/>
          <p:nvPr/>
        </p:nvSpPr>
        <p:spPr>
          <a:xfrm>
            <a:off x="6838950" y="4541837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=</a:t>
            </a:r>
          </a:p>
        </p:txBody>
      </p:sp>
      <p:pic>
        <p:nvPicPr>
          <p:cNvPr id="37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7520" y="0"/>
            <a:ext cx="1300321" cy="1300321"/>
          </a:xfrm>
          <a:prstGeom prst="rect">
            <a:avLst/>
          </a:prstGeom>
        </p:spPr>
      </p:pic>
      <p:grpSp>
        <p:nvGrpSpPr>
          <p:cNvPr id="34" name="组合 23"/>
          <p:cNvGrpSpPr/>
          <p:nvPr/>
        </p:nvGrpSpPr>
        <p:grpSpPr>
          <a:xfrm>
            <a:off x="-60822" y="6096000"/>
            <a:ext cx="9204822" cy="838200"/>
            <a:chOff x="-17585" y="5729324"/>
            <a:chExt cx="12203723" cy="1123362"/>
          </a:xfrm>
        </p:grpSpPr>
        <p:pic>
          <p:nvPicPr>
            <p:cNvPr id="35" name="图片 24"/>
            <p:cNvPicPr>
              <a:picLocks noChangeAspect="1"/>
            </p:cNvPicPr>
            <p:nvPr/>
          </p:nvPicPr>
          <p:blipFill rotWithShape="1">
            <a:blip r:embed="rId5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36" name="图片 25"/>
            <p:cNvPicPr>
              <a:picLocks noChangeAspect="1"/>
            </p:cNvPicPr>
            <p:nvPr/>
          </p:nvPicPr>
          <p:blipFill rotWithShape="1">
            <a:blip r:embed="rId5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pic>
        <p:nvPicPr>
          <p:cNvPr id="43" name="图片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907" b="1639"/>
          <a:stretch/>
        </p:blipFill>
        <p:spPr>
          <a:xfrm>
            <a:off x="4317716" y="5417025"/>
            <a:ext cx="4653860" cy="1357949"/>
          </a:xfrm>
          <a:prstGeom prst="rect">
            <a:avLst/>
          </a:prstGeom>
        </p:spPr>
      </p:pic>
      <p:sp>
        <p:nvSpPr>
          <p:cNvPr id="38" name="Text Box 1"/>
          <p:cNvSpPr txBox="1"/>
          <p:nvPr/>
        </p:nvSpPr>
        <p:spPr>
          <a:xfrm>
            <a:off x="1640930" y="6515100"/>
            <a:ext cx="8352928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1817674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6" grpId="0"/>
      <p:bldP spid="19" grpId="0"/>
      <p:bldP spid="12" grpId="0" animBg="1"/>
      <p:bldP spid="20" grpId="0" animBg="1"/>
      <p:bldP spid="25" grpId="0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图片包含 植物&#10;&#10;已生成高可信度的说明">
            <a:extLst>
              <a:ext uri="{FF2B5EF4-FFF2-40B4-BE49-F238E27FC236}">
                <a16:creationId xmlns:a16="http://schemas.microsoft.com/office/drawing/2014/main" xmlns="" id="{FAE9000C-4A19-4D95-B64C-9AA1FA0FEAF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90600" y="239864"/>
            <a:ext cx="3469026" cy="5717389"/>
          </a:xfrm>
          <a:prstGeom prst="rect">
            <a:avLst/>
          </a:prstGeom>
        </p:spPr>
      </p:pic>
      <p:pic>
        <p:nvPicPr>
          <p:cNvPr id="10" name="图片 9" descr="b4e2b2963786013a0e29a8e310116bbb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4288" y="4384676"/>
            <a:ext cx="9172575" cy="2524125"/>
          </a:xfrm>
          <a:prstGeom prst="rect">
            <a:avLst/>
          </a:prstGeom>
        </p:spPr>
      </p:pic>
      <p:pic>
        <p:nvPicPr>
          <p:cNvPr id="45" name="图片 44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22767">
            <a:off x="3541872" y="3349626"/>
            <a:ext cx="1072991" cy="1575435"/>
          </a:xfrm>
          <a:prstGeom prst="rect">
            <a:avLst/>
          </a:prstGeom>
        </p:spPr>
      </p:pic>
      <p:pic>
        <p:nvPicPr>
          <p:cNvPr id="3" name="图片 2" descr="36f9a2a7dc2088575b3175c2c9b24629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7415" y="4972424"/>
            <a:ext cx="2155508" cy="1515745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7C285E46-E600-4763-959D-C682896B5D51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0810" y="3338490"/>
            <a:ext cx="1477886" cy="3247326"/>
          </a:xfrm>
          <a:prstGeom prst="rect">
            <a:avLst/>
          </a:prstGeom>
        </p:spPr>
      </p:pic>
      <p:pic>
        <p:nvPicPr>
          <p:cNvPr id="5" name="轻松休闲乡村流行背景音乐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667373" y="1463842"/>
            <a:ext cx="457200" cy="609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09800" y="2538177"/>
            <a:ext cx="75887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  <a:latin typeface="iCiel Cadena" pitchFamily="2" charset="0"/>
              </a:rPr>
              <a:t>Chào tạm biệt các con!</a:t>
            </a:r>
          </a:p>
        </p:txBody>
      </p:sp>
      <p:sp>
        <p:nvSpPr>
          <p:cNvPr id="12" name="Text Box 1"/>
          <p:cNvSpPr txBox="1"/>
          <p:nvPr/>
        </p:nvSpPr>
        <p:spPr>
          <a:xfrm>
            <a:off x="1640930" y="6515100"/>
            <a:ext cx="8352928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3717622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6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6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38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/>
      <p:bldP spid="12" grpId="0"/>
    </p:bldLst>
  </p:timing>
  <p:extLst mod="1">
    <p:ext uri="{E180D4A7-C9FB-4DFB-919C-405C955672EB}">
      <p14:showEvtLst xmlns:p14="http://schemas.microsoft.com/office/powerpoint/2010/main">
        <p14:playEvt time="208" objId="4"/>
      </p14:showEvtLst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498</TotalTime>
  <Words>437</Words>
  <Application>Microsoft Office PowerPoint</Application>
  <PresentationFormat>On-screen Show (4:3)</PresentationFormat>
  <Paragraphs>62</Paragraphs>
  <Slides>6</Slides>
  <Notes>2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69</cp:revision>
  <cp:lastPrinted>2021-05-29T03:54:29Z</cp:lastPrinted>
  <dcterms:created xsi:type="dcterms:W3CDTF">2021-05-29T03:43:30Z</dcterms:created>
  <dcterms:modified xsi:type="dcterms:W3CDTF">2021-06-03T12:48:47Z</dcterms:modified>
</cp:coreProperties>
</file>