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3270" r:id="rId4"/>
    <p:sldId id="281" r:id="rId5"/>
    <p:sldId id="258" r:id="rId6"/>
    <p:sldId id="259" r:id="rId7"/>
    <p:sldId id="260" r:id="rId8"/>
    <p:sldId id="282" r:id="rId9"/>
    <p:sldId id="283" r:id="rId10"/>
    <p:sldId id="264" r:id="rId11"/>
    <p:sldId id="265" r:id="rId12"/>
    <p:sldId id="266" r:id="rId13"/>
    <p:sldId id="284" r:id="rId14"/>
    <p:sldId id="268" r:id="rId15"/>
    <p:sldId id="262" r:id="rId16"/>
    <p:sldId id="263" r:id="rId17"/>
    <p:sldId id="261" r:id="rId18"/>
    <p:sldId id="267" r:id="rId19"/>
    <p:sldId id="3267" r:id="rId20"/>
    <p:sldId id="257" r:id="rId21"/>
    <p:sldId id="3268" r:id="rId22"/>
    <p:sldId id="3269" r:id="rId23"/>
    <p:sldId id="278" r:id="rId24"/>
    <p:sldId id="279" r:id="rId25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1D"/>
    <a:srgbClr val="CCFFCC"/>
    <a:srgbClr val="008E40"/>
    <a:srgbClr val="FFFFFF"/>
    <a:srgbClr val="3379CD"/>
    <a:srgbClr val="FFFFFA"/>
    <a:srgbClr val="FFFFF1"/>
    <a:srgbClr val="FFFFF3"/>
    <a:srgbClr val="77BA4A"/>
    <a:srgbClr val="82B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94660"/>
  </p:normalViewPr>
  <p:slideViewPr>
    <p:cSldViewPr>
      <p:cViewPr varScale="1">
        <p:scale>
          <a:sx n="76" d="100"/>
          <a:sy n="76" d="100"/>
        </p:scale>
        <p:origin x="1028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9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29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59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Đường link gieo xx online  </a:t>
            </a:r>
          </a:p>
          <a:p>
            <a:r>
              <a:rPr lang="en-US"/>
              <a:t>https://vi.piliapp.com/random/dice/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1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830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592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4900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571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115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798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415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328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3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261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4138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775359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70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32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672419"/>
            <a:ext cx="7772400" cy="1135063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422263"/>
            <a:ext cx="7772400" cy="1250156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27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65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36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55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12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333503"/>
            <a:ext cx="4038600" cy="3771636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03"/>
            <a:ext cx="4038600" cy="3771636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4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79263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25" b="1"/>
            </a:lvl2pPr>
            <a:lvl3pPr marL="914378" indent="0">
              <a:buNone/>
              <a:defRPr sz="1800" b="1"/>
            </a:lvl3pPr>
            <a:lvl4pPr marL="1371090" indent="0">
              <a:buNone/>
              <a:defRPr sz="1650" b="1"/>
            </a:lvl4pPr>
            <a:lvl5pPr marL="1828278" indent="0">
              <a:buNone/>
              <a:defRPr sz="1650" b="1"/>
            </a:lvl5pPr>
            <a:lvl6pPr marL="2285467" indent="0">
              <a:buNone/>
              <a:defRPr sz="1650" b="1"/>
            </a:lvl6pPr>
            <a:lvl7pPr marL="2742656" indent="0">
              <a:buNone/>
              <a:defRPr sz="1650" b="1"/>
            </a:lvl7pPr>
            <a:lvl8pPr marL="3199368" indent="0">
              <a:buNone/>
              <a:defRPr sz="1650" b="1"/>
            </a:lvl8pPr>
            <a:lvl9pPr marL="365655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812398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279263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25" b="1"/>
            </a:lvl2pPr>
            <a:lvl3pPr marL="914378" indent="0">
              <a:buNone/>
              <a:defRPr sz="1800" b="1"/>
            </a:lvl3pPr>
            <a:lvl4pPr marL="1371090" indent="0">
              <a:buNone/>
              <a:defRPr sz="1650" b="1"/>
            </a:lvl4pPr>
            <a:lvl5pPr marL="1828278" indent="0">
              <a:buNone/>
              <a:defRPr sz="1650" b="1"/>
            </a:lvl5pPr>
            <a:lvl6pPr marL="2285467" indent="0">
              <a:buNone/>
              <a:defRPr sz="1650" b="1"/>
            </a:lvl6pPr>
            <a:lvl7pPr marL="2742656" indent="0">
              <a:buNone/>
              <a:defRPr sz="1650" b="1"/>
            </a:lvl7pPr>
            <a:lvl8pPr marL="3199368" indent="0">
              <a:buNone/>
              <a:defRPr sz="1650" b="1"/>
            </a:lvl8pPr>
            <a:lvl9pPr marL="365655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812398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69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42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859381"/>
            <a:ext cx="7434551" cy="3574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4" y="5376583"/>
            <a:ext cx="293917" cy="1834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5330190"/>
            <a:ext cx="2133600" cy="304271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08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564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3"/>
            <a:ext cx="3008313" cy="968376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27547"/>
            <a:ext cx="5111750" cy="4877594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22"/>
            <a:ext cx="3008313" cy="3909219"/>
          </a:xfrm>
        </p:spPr>
        <p:txBody>
          <a:bodyPr/>
          <a:lstStyle>
            <a:lvl1pPr marL="0" indent="0">
              <a:buNone/>
              <a:defRPr sz="1425"/>
            </a:lvl1pPr>
            <a:lvl2pPr marL="457189" indent="0">
              <a:buNone/>
              <a:defRPr sz="1200"/>
            </a:lvl2pPr>
            <a:lvl3pPr marL="914378" indent="0">
              <a:buNone/>
              <a:defRPr sz="1050"/>
            </a:lvl3pPr>
            <a:lvl4pPr marL="1371090" indent="0">
              <a:buNone/>
              <a:defRPr sz="900"/>
            </a:lvl4pPr>
            <a:lvl5pPr marL="1828278" indent="0">
              <a:buNone/>
              <a:defRPr sz="900"/>
            </a:lvl5pPr>
            <a:lvl6pPr marL="2285467" indent="0">
              <a:buNone/>
              <a:defRPr sz="900"/>
            </a:lvl6pPr>
            <a:lvl7pPr marL="2742656" indent="0">
              <a:buNone/>
              <a:defRPr sz="900"/>
            </a:lvl7pPr>
            <a:lvl8pPr marL="3199368" indent="0">
              <a:buNone/>
              <a:defRPr sz="900"/>
            </a:lvl8pPr>
            <a:lvl9pPr marL="365655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70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3"/>
            <a:ext cx="5486400" cy="472283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8"/>
            <a:ext cx="5486400" cy="3429000"/>
          </a:xfrm>
        </p:spPr>
        <p:txBody>
          <a:bodyPr/>
          <a:lstStyle>
            <a:lvl1pPr marL="0" indent="0">
              <a:buNone/>
              <a:defRPr sz="3225"/>
            </a:lvl1pPr>
            <a:lvl2pPr marL="457189" indent="0">
              <a:buNone/>
              <a:defRPr sz="2850"/>
            </a:lvl2pPr>
            <a:lvl3pPr marL="914378" indent="0">
              <a:buNone/>
              <a:defRPr sz="2400"/>
            </a:lvl3pPr>
            <a:lvl4pPr marL="1371090" indent="0">
              <a:buNone/>
              <a:defRPr sz="2025"/>
            </a:lvl4pPr>
            <a:lvl5pPr marL="1828278" indent="0">
              <a:buNone/>
              <a:defRPr sz="2025"/>
            </a:lvl5pPr>
            <a:lvl6pPr marL="2285467" indent="0">
              <a:buNone/>
              <a:defRPr sz="2025"/>
            </a:lvl6pPr>
            <a:lvl7pPr marL="2742656" indent="0">
              <a:buNone/>
              <a:defRPr sz="2025"/>
            </a:lvl7pPr>
            <a:lvl8pPr marL="3199368" indent="0">
              <a:buNone/>
              <a:defRPr sz="2025"/>
            </a:lvl8pPr>
            <a:lvl9pPr marL="3656557" indent="0">
              <a:buNone/>
              <a:defRPr sz="20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6"/>
            <a:ext cx="5486400" cy="670719"/>
          </a:xfrm>
        </p:spPr>
        <p:txBody>
          <a:bodyPr/>
          <a:lstStyle>
            <a:lvl1pPr marL="0" indent="0">
              <a:buNone/>
              <a:defRPr sz="1425"/>
            </a:lvl1pPr>
            <a:lvl2pPr marL="457189" indent="0">
              <a:buNone/>
              <a:defRPr sz="1200"/>
            </a:lvl2pPr>
            <a:lvl3pPr marL="914378" indent="0">
              <a:buNone/>
              <a:defRPr sz="1050"/>
            </a:lvl3pPr>
            <a:lvl4pPr marL="1371090" indent="0">
              <a:buNone/>
              <a:defRPr sz="900"/>
            </a:lvl4pPr>
            <a:lvl5pPr marL="1828278" indent="0">
              <a:buNone/>
              <a:defRPr sz="900"/>
            </a:lvl5pPr>
            <a:lvl6pPr marL="2285467" indent="0">
              <a:buNone/>
              <a:defRPr sz="900"/>
            </a:lvl6pPr>
            <a:lvl7pPr marL="2742656" indent="0">
              <a:buNone/>
              <a:defRPr sz="900"/>
            </a:lvl7pPr>
            <a:lvl8pPr marL="3199368" indent="0">
              <a:buNone/>
              <a:defRPr sz="900"/>
            </a:lvl8pPr>
            <a:lvl9pPr marL="365655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73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10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28867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867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23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56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099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28867"/>
            <a:ext cx="8229600" cy="952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33503"/>
            <a:ext cx="8229600" cy="377163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5296962"/>
            <a:ext cx="2133600" cy="3042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5296962"/>
            <a:ext cx="2895600" cy="3042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5296962"/>
            <a:ext cx="2133600" cy="3042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6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4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87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25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796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151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7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57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gif"/><Relationship Id="rId18" Type="http://schemas.openxmlformats.org/officeDocument/2006/relationships/image" Target="../media/image13.png"/><Relationship Id="rId26" Type="http://schemas.openxmlformats.org/officeDocument/2006/relationships/slide" Target="slide3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6.png"/><Relationship Id="rId34" Type="http://schemas.openxmlformats.org/officeDocument/2006/relationships/slide" Target="slide10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gif"/><Relationship Id="rId33" Type="http://schemas.openxmlformats.org/officeDocument/2006/relationships/slide" Target="slide9.xml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slide" Target="slide5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6.gif"/><Relationship Id="rId24" Type="http://schemas.openxmlformats.org/officeDocument/2006/relationships/image" Target="../media/image19.png"/><Relationship Id="rId32" Type="http://schemas.openxmlformats.org/officeDocument/2006/relationships/slide" Target="slide8.xml"/><Relationship Id="rId5" Type="http://schemas.openxmlformats.org/officeDocument/2006/relationships/audio" Target="../media/audio2.wav"/><Relationship Id="rId15" Type="http://schemas.openxmlformats.org/officeDocument/2006/relationships/image" Target="../media/image10.gif"/><Relationship Id="rId23" Type="http://schemas.openxmlformats.org/officeDocument/2006/relationships/image" Target="../media/image18.png"/><Relationship Id="rId28" Type="http://schemas.openxmlformats.org/officeDocument/2006/relationships/slide" Target="slide4.xml"/><Relationship Id="rId36" Type="http://schemas.openxmlformats.org/officeDocument/2006/relationships/image" Target="../media/image22.png"/><Relationship Id="rId10" Type="http://schemas.openxmlformats.org/officeDocument/2006/relationships/slide" Target="slide12.xml"/><Relationship Id="rId19" Type="http://schemas.openxmlformats.org/officeDocument/2006/relationships/image" Target="../media/image14.png"/><Relationship Id="rId31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1.gif"/><Relationship Id="rId30" Type="http://schemas.openxmlformats.org/officeDocument/2006/relationships/slide" Target="slide6.xml"/><Relationship Id="rId35" Type="http://schemas.openxmlformats.org/officeDocument/2006/relationships/slide" Target="slide11.xml"/><Relationship Id="rId8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B87D2D0-B8BF-4BA7-A5C0-0AE1F7CAB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9"/>
            <a:ext cx="9144000" cy="566816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A2C703-A38D-44BA-89F7-CC1029E42247}"/>
              </a:ext>
            </a:extLst>
          </p:cNvPr>
          <p:cNvSpPr txBox="1"/>
          <p:nvPr/>
        </p:nvSpPr>
        <p:spPr>
          <a:xfrm>
            <a:off x="1371600" y="1181100"/>
            <a:ext cx="7543800" cy="1811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00B0F0"/>
                </a:solidFill>
                <a:latin typeface="Circle" panose="020B0703020102020204" pitchFamily="34" charset="0"/>
              </a:rPr>
              <a:t>CHÀO MỪNG CÁC CON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00B0F0"/>
                </a:solidFill>
                <a:latin typeface="Circle" panose="020B0703020102020204" pitchFamily="34" charset="0"/>
              </a:rPr>
              <a:t> ĐẾN TIẾT HỌC TOÁN</a:t>
            </a:r>
          </a:p>
        </p:txBody>
      </p:sp>
    </p:spTree>
    <p:extLst>
      <p:ext uri="{BB962C8B-B14F-4D97-AF65-F5344CB8AC3E}">
        <p14:creationId xmlns:p14="http://schemas.microsoft.com/office/powerpoint/2010/main" val="294625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+ 6 – 4 = ?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46582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 cành có 4 con chim, 8 con chim bay đến đậu trên cành. Hỏi có tất cả bao nhiêu con chim?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con chim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46582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phép tính nào bằng nhau?</a:t>
            </a:r>
          </a:p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+ 8		9 + 5 		7 + 7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+ 5 = 7 + 7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46582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430369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B0F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B0F0"/>
                </a:solidFill>
                <a:latin typeface="iCiel PONY" pitchFamily="2" charset="-93"/>
              </a:rPr>
              <a:t> 2</a:t>
            </a:r>
            <a:endParaRPr lang="en-US" sz="3600" b="1" dirty="0">
              <a:solidFill>
                <a:srgbClr val="00B0F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5675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46675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7175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9175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9675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175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4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4824" y="1982807"/>
            <a:ext cx="2164953" cy="722293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30021"/>
              </a:avLst>
            </a:prstTxWarp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 CẦU CẦN ĐẠT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29200" y="3619500"/>
            <a:ext cx="3019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các bài toán có về thêm, bớt một số 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vị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1028700"/>
            <a:ext cx="3019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vào trò ch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0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661061"/>
              </p:ext>
            </p:extLst>
          </p:nvPr>
        </p:nvGraphicFramePr>
        <p:xfrm>
          <a:off x="228600" y="1548699"/>
          <a:ext cx="7393400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4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735522" cy="609600"/>
            <a:chOff x="228600" y="190500"/>
            <a:chExt cx="1735522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399" y="228600"/>
              <a:ext cx="143072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07123" y="262075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64576" y="2637831"/>
            <a:ext cx="693023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64123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22990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597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503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84431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5536" y="263326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7509" y="2632581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08109" y="2615500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85127" y="2615499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31815" y="3404865"/>
            <a:ext cx="6982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7BD923-3A02-478F-9528-DAD62D0D69FF}"/>
              </a:ext>
            </a:extLst>
          </p:cNvPr>
          <p:cNvSpPr/>
          <p:nvPr/>
        </p:nvSpPr>
        <p:spPr>
          <a:xfrm>
            <a:off x="1905000" y="1548699"/>
            <a:ext cx="932270" cy="1523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6A7874-FA53-4735-A1BE-AE7CE993229D}"/>
              </a:ext>
            </a:extLst>
          </p:cNvPr>
          <p:cNvSpPr/>
          <p:nvPr/>
        </p:nvSpPr>
        <p:spPr>
          <a:xfrm>
            <a:off x="4752122" y="1555734"/>
            <a:ext cx="932270" cy="1523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18BC44-9617-4D40-A069-AE7643174218}"/>
              </a:ext>
            </a:extLst>
          </p:cNvPr>
          <p:cNvSpPr/>
          <p:nvPr/>
        </p:nvSpPr>
        <p:spPr>
          <a:xfrm>
            <a:off x="6691454" y="1585167"/>
            <a:ext cx="932270" cy="1523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4" grpId="0"/>
      <p:bldP spid="16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448" y="194691"/>
            <a:ext cx="8918668" cy="742950"/>
            <a:chOff x="152400" y="424434"/>
            <a:chExt cx="8918668" cy="742950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24434"/>
              <a:ext cx="8613868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Có 6 bạn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thêm 3 bạn chạy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đến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cùng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 Hỏi lúc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tất cả bao nhiêu bạn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rổ?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5715000" y="56616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87952" y="900684"/>
            <a:ext cx="4575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5400" y="561975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730642" y="1115447"/>
            <a:ext cx="1603357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400" b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743199" y="1708257"/>
            <a:ext cx="4537803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400" b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Có		: 6 bạn</a:t>
            </a:r>
          </a:p>
          <a:p>
            <a:pPr marL="4763" lvl="1"/>
            <a:r>
              <a:rPr lang="en-US" sz="2400" b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Thêm 		: 3 bạn</a:t>
            </a:r>
          </a:p>
          <a:p>
            <a:pPr marL="4763" lvl="1"/>
            <a:r>
              <a:rPr lang="en-US" sz="2400" b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Có tất cả	: … bạn?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79" b="88021" l="6735" r="97291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662" t="25000" r="2563" b="12500"/>
          <a:stretch/>
        </p:blipFill>
        <p:spPr>
          <a:xfrm>
            <a:off x="1310603" y="2916430"/>
            <a:ext cx="7255002" cy="28083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34" b="99511" l="8293" r="90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1" t="4222" r="10541" b="4222"/>
          <a:stretch/>
        </p:blipFill>
        <p:spPr>
          <a:xfrm>
            <a:off x="-172118" y="3506603"/>
            <a:ext cx="1908143" cy="2171698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35" y="2521651"/>
            <a:ext cx="2257095" cy="29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5284005" y="3259929"/>
            <a:ext cx="756938" cy="367984"/>
            <a:chOff x="8487184" y="5312787"/>
            <a:chExt cx="1162278" cy="565039"/>
          </a:xfrm>
        </p:grpSpPr>
        <p:sp>
          <p:nvSpPr>
            <p:cNvPr id="76" name="TextBox 75"/>
            <p:cNvSpPr txBox="1"/>
            <p:nvPr/>
          </p:nvSpPr>
          <p:spPr>
            <a:xfrm>
              <a:off x="8704626" y="5312787"/>
              <a:ext cx="674919" cy="398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685783">
                <a:lnSpc>
                  <a:spcPct val="120000"/>
                </a:lnSpc>
                <a:defRPr/>
              </a:pPr>
              <a:r>
                <a:rPr lang="en-US" sz="99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85%</a:t>
              </a:r>
              <a:endParaRPr lang="en-GB" sz="99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487184" y="5570149"/>
              <a:ext cx="1162278" cy="307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685783">
                <a:lnSpc>
                  <a:spcPct val="120000"/>
                </a:lnSpc>
                <a:defRPr/>
              </a:pPr>
              <a:r>
                <a:rPr lang="zh-CN" altLang="en-US" sz="64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64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1066" y="544388"/>
            <a:ext cx="8443645" cy="4671977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CE12B9B-CC75-471F-AFFC-1615E2B546D0}"/>
              </a:ext>
            </a:extLst>
          </p:cNvPr>
          <p:cNvSpPr txBox="1"/>
          <p:nvPr/>
        </p:nvSpPr>
        <p:spPr>
          <a:xfrm>
            <a:off x="838200" y="772551"/>
            <a:ext cx="571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Thứ hai ngày 11 tháng 10 năm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52D393-5A0B-4FF9-8697-5AC802F6CFA5}"/>
              </a:ext>
            </a:extLst>
          </p:cNvPr>
          <p:cNvSpPr txBox="1"/>
          <p:nvPr/>
        </p:nvSpPr>
        <p:spPr>
          <a:xfrm>
            <a:off x="2590800" y="1270312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7E458-7975-4A85-AE12-FCA96153A893}"/>
              </a:ext>
            </a:extLst>
          </p:cNvPr>
          <p:cNvSpPr txBox="1"/>
          <p:nvPr/>
        </p:nvSpPr>
        <p:spPr>
          <a:xfrm>
            <a:off x="838200" y="1769457"/>
            <a:ext cx="571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Bài 10: Luyện tập chung (tiết 2).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818A50-4BE5-42B0-8C3F-9209E2BF29DE}"/>
              </a:ext>
            </a:extLst>
          </p:cNvPr>
          <p:cNvSpPr txBox="1"/>
          <p:nvPr/>
        </p:nvSpPr>
        <p:spPr>
          <a:xfrm>
            <a:off x="365368" y="2260213"/>
            <a:ext cx="2047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Bài 2: (S39)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96C84C-8B8A-4AFE-9574-9C37F2A68C80}"/>
              </a:ext>
            </a:extLst>
          </p:cNvPr>
          <p:cNvSpPr txBox="1"/>
          <p:nvPr/>
        </p:nvSpPr>
        <p:spPr>
          <a:xfrm>
            <a:off x="2590800" y="2767183"/>
            <a:ext cx="204786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Bài giải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AD5B4C-E397-463A-B459-47D04138C7F3}"/>
              </a:ext>
            </a:extLst>
          </p:cNvPr>
          <p:cNvSpPr txBox="1"/>
          <p:nvPr/>
        </p:nvSpPr>
        <p:spPr>
          <a:xfrm>
            <a:off x="871756" y="3255278"/>
            <a:ext cx="443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Số bạn chơi bóng rổ có tất cả là: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F83E0C-8E03-47CC-BF7B-4528E152A76D}"/>
              </a:ext>
            </a:extLst>
          </p:cNvPr>
          <p:cNvSpPr txBox="1"/>
          <p:nvPr/>
        </p:nvSpPr>
        <p:spPr>
          <a:xfrm>
            <a:off x="1609736" y="3746034"/>
            <a:ext cx="1971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6   +  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D60778-3EF6-42D5-A09F-D2DE77933558}"/>
              </a:ext>
            </a:extLst>
          </p:cNvPr>
          <p:cNvGrpSpPr/>
          <p:nvPr/>
        </p:nvGrpSpPr>
        <p:grpSpPr>
          <a:xfrm>
            <a:off x="3267860" y="3716402"/>
            <a:ext cx="2294742" cy="491296"/>
            <a:chOff x="3267860" y="3716402"/>
            <a:chExt cx="2294742" cy="49129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4E0D28-0BBD-4D36-9983-175A4EAC24C2}"/>
                </a:ext>
              </a:extLst>
            </p:cNvPr>
            <p:cNvSpPr txBox="1"/>
            <p:nvPr/>
          </p:nvSpPr>
          <p:spPr>
            <a:xfrm>
              <a:off x="3267860" y="3716402"/>
              <a:ext cx="338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8FD72B-B461-4CCC-81A4-EDD5CCBC4633}"/>
                </a:ext>
              </a:extLst>
            </p:cNvPr>
            <p:cNvSpPr txBox="1"/>
            <p:nvPr/>
          </p:nvSpPr>
          <p:spPr>
            <a:xfrm>
              <a:off x="3810000" y="3746033"/>
              <a:ext cx="1752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9 ( bạn)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984D792-C7EC-40FB-B9E2-08616A46F4ED}"/>
              </a:ext>
            </a:extLst>
          </p:cNvPr>
          <p:cNvSpPr txBox="1"/>
          <p:nvPr/>
        </p:nvSpPr>
        <p:spPr>
          <a:xfrm>
            <a:off x="3272754" y="4242112"/>
            <a:ext cx="259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Đáp số: 9 bạn.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3C97E5-566B-4F16-BE5A-BD8286469873}"/>
              </a:ext>
            </a:extLst>
          </p:cNvPr>
          <p:cNvSpPr txBox="1"/>
          <p:nvPr/>
        </p:nvSpPr>
        <p:spPr>
          <a:xfrm>
            <a:off x="947956" y="3203406"/>
            <a:ext cx="4843244" cy="36576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Có tất cả số bạn chơi bóng rổ là:</a:t>
            </a:r>
          </a:p>
        </p:txBody>
      </p:sp>
    </p:spTree>
    <p:extLst>
      <p:ext uri="{BB962C8B-B14F-4D97-AF65-F5344CB8AC3E}">
        <p14:creationId xmlns:p14="http://schemas.microsoft.com/office/powerpoint/2010/main" val="22128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22" b="74609" l="60029" r="98755">
                        <a14:foregroundMark x1="63031" y1="51042" x2="64495" y2="53516"/>
                        <a14:foregroundMark x1="63763" y1="65104" x2="66179" y2="67448"/>
                        <a14:foregroundMark x1="63031" y1="64063" x2="64275" y2="63411"/>
                        <a14:foregroundMark x1="68741" y1="47656" x2="72840" y2="48568"/>
                        <a14:foregroundMark x1="73426" y1="48958" x2="75842" y2="49219"/>
                        <a14:foregroundMark x1="93192" y1="47917" x2="96559" y2="52865"/>
                        <a14:foregroundMark x1="62299" y1="51953" x2="63177" y2="54948"/>
                        <a14:foregroundMark x1="63177" y1="58464" x2="63250" y2="61458"/>
                        <a14:foregroundMark x1="62518" y1="61849" x2="63031" y2="65495"/>
                        <a14:foregroundMark x1="62445" y1="53646" x2="62811" y2="58594"/>
                        <a14:foregroundMark x1="62079" y1="52344" x2="62299" y2="49219"/>
                        <a14:foregroundMark x1="62811" y1="49219" x2="69327" y2="46745"/>
                        <a14:foregroundMark x1="70937" y1="46745" x2="76574" y2="48307"/>
                        <a14:foregroundMark x1="72255" y1="71745" x2="88580" y2="71354"/>
                        <a14:foregroundMark x1="77086" y1="47656" x2="89531" y2="46354"/>
                        <a14:foregroundMark x1="89678" y1="46615" x2="92679" y2="48047"/>
                        <a14:foregroundMark x1="95974" y1="52604" x2="97072" y2="61849"/>
                        <a14:foregroundMark x1="97072" y1="60807" x2="97950" y2="64063"/>
                        <a14:foregroundMark x1="97950" y1="66797" x2="97072" y2="70052"/>
                        <a14:foregroundMark x1="90776" y1="70964" x2="86018" y2="72005"/>
                        <a14:foregroundMark x1="63616" y1="67057" x2="67130" y2="70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1" t="44792" r="1328" b="25736"/>
          <a:stretch/>
        </p:blipFill>
        <p:spPr bwMode="auto">
          <a:xfrm>
            <a:off x="1937494" y="875279"/>
            <a:ext cx="5269010" cy="276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5448" y="194691"/>
            <a:ext cx="8683752" cy="742950"/>
            <a:chOff x="152400" y="424434"/>
            <a:chExt cx="8683752" cy="74295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24434"/>
              <a:ext cx="8378952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15 con cá sấu,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3 con lên bờ. </a:t>
              </a:r>
            </a:p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Hỏi còn lại bao nhiêu con cá sấu ở 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3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772657" y="56080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875157"/>
            <a:ext cx="6086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4400" y="564997"/>
            <a:ext cx="4148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636267" y="3414479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308126" y="3848100"/>
            <a:ext cx="4527747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n</a:t>
            </a:r>
            <a:r>
              <a:rPr lang="vi-VN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ước</a:t>
            </a:r>
            <a:r>
              <a:rPr lang="en-US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: 15 con </a:t>
            </a:r>
          </a:p>
          <a:p>
            <a:pPr marL="4763" lvl="1"/>
            <a:r>
              <a:rPr lang="en-US" sz="2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bờ</a:t>
            </a:r>
            <a:r>
              <a:rPr lang="en-US" sz="2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:   3 con</a:t>
            </a:r>
          </a:p>
          <a:p>
            <a:pPr marL="4763" lvl="1"/>
            <a:r>
              <a:rPr lang="en-US" sz="2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: … con?</a:t>
            </a:r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5284005" y="3259929"/>
            <a:ext cx="756938" cy="367984"/>
            <a:chOff x="8487184" y="5312787"/>
            <a:chExt cx="1162278" cy="565039"/>
          </a:xfrm>
        </p:grpSpPr>
        <p:sp>
          <p:nvSpPr>
            <p:cNvPr id="76" name="TextBox 75"/>
            <p:cNvSpPr txBox="1"/>
            <p:nvPr/>
          </p:nvSpPr>
          <p:spPr>
            <a:xfrm>
              <a:off x="8704626" y="5312787"/>
              <a:ext cx="674919" cy="398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68578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9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99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487184" y="5570149"/>
              <a:ext cx="1162278" cy="307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68578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64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6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1066" y="544388"/>
            <a:ext cx="8443645" cy="4671977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E818A50-4BE5-42B0-8C3F-9209E2BF29DE}"/>
              </a:ext>
            </a:extLst>
          </p:cNvPr>
          <p:cNvSpPr txBox="1"/>
          <p:nvPr/>
        </p:nvSpPr>
        <p:spPr>
          <a:xfrm>
            <a:off x="365368" y="783322"/>
            <a:ext cx="2047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3: (S39)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96C84C-8B8A-4AFE-9574-9C37F2A68C80}"/>
              </a:ext>
            </a:extLst>
          </p:cNvPr>
          <p:cNvSpPr txBox="1"/>
          <p:nvPr/>
        </p:nvSpPr>
        <p:spPr>
          <a:xfrm>
            <a:off x="2590800" y="1273514"/>
            <a:ext cx="204786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AD5B4C-E397-463A-B459-47D04138C7F3}"/>
              </a:ext>
            </a:extLst>
          </p:cNvPr>
          <p:cNvSpPr txBox="1"/>
          <p:nvPr/>
        </p:nvSpPr>
        <p:spPr>
          <a:xfrm>
            <a:off x="871756" y="1778387"/>
            <a:ext cx="5071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 cá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sấu còn lại dưới hồ nước là: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D60778-3EF6-42D5-A09F-D2DE77933558}"/>
              </a:ext>
            </a:extLst>
          </p:cNvPr>
          <p:cNvGrpSpPr/>
          <p:nvPr/>
        </p:nvGrpSpPr>
        <p:grpSpPr>
          <a:xfrm>
            <a:off x="3267860" y="2239511"/>
            <a:ext cx="2294742" cy="491296"/>
            <a:chOff x="3267860" y="3716402"/>
            <a:chExt cx="2294742" cy="49129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4E0D28-0BBD-4D36-9983-175A4EAC24C2}"/>
                </a:ext>
              </a:extLst>
            </p:cNvPr>
            <p:cNvSpPr txBox="1"/>
            <p:nvPr/>
          </p:nvSpPr>
          <p:spPr>
            <a:xfrm>
              <a:off x="3267860" y="3716402"/>
              <a:ext cx="338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8FD72B-B461-4CCC-81A4-EDD5CCBC4633}"/>
                </a:ext>
              </a:extLst>
            </p:cNvPr>
            <p:cNvSpPr txBox="1"/>
            <p:nvPr/>
          </p:nvSpPr>
          <p:spPr>
            <a:xfrm>
              <a:off x="3810000" y="3746033"/>
              <a:ext cx="1752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12 ( con)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984D792-C7EC-40FB-B9E2-08616A46F4ED}"/>
              </a:ext>
            </a:extLst>
          </p:cNvPr>
          <p:cNvSpPr txBox="1"/>
          <p:nvPr/>
        </p:nvSpPr>
        <p:spPr>
          <a:xfrm>
            <a:off x="3272754" y="2765221"/>
            <a:ext cx="3356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Đáp số: 12 con cá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sấu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EC8666-E40E-437A-A9B7-C9DEB23E86B6}"/>
              </a:ext>
            </a:extLst>
          </p:cNvPr>
          <p:cNvSpPr txBox="1"/>
          <p:nvPr/>
        </p:nvSpPr>
        <p:spPr>
          <a:xfrm>
            <a:off x="914400" y="1696184"/>
            <a:ext cx="5529044" cy="36576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Còn lại số con cá sấu dưới hồ nước là: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BFA764-2B32-4C1F-9EA0-4FCF97882CD7}"/>
              </a:ext>
            </a:extLst>
          </p:cNvPr>
          <p:cNvGrpSpPr/>
          <p:nvPr/>
        </p:nvGrpSpPr>
        <p:grpSpPr>
          <a:xfrm>
            <a:off x="1457336" y="2149686"/>
            <a:ext cx="1971664" cy="581122"/>
            <a:chOff x="1457336" y="2149686"/>
            <a:chExt cx="1971664" cy="58112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F83E0C-8E03-47CC-BF7B-4528E152A76D}"/>
                </a:ext>
              </a:extLst>
            </p:cNvPr>
            <p:cNvSpPr txBox="1"/>
            <p:nvPr/>
          </p:nvSpPr>
          <p:spPr>
            <a:xfrm>
              <a:off x="1457336" y="2269143"/>
              <a:ext cx="1971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15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      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0CDA75-04D5-47E6-A04D-CE905F75FD20}"/>
                </a:ext>
              </a:extLst>
            </p:cNvPr>
            <p:cNvSpPr txBox="1"/>
            <p:nvPr/>
          </p:nvSpPr>
          <p:spPr>
            <a:xfrm>
              <a:off x="2193245" y="2149686"/>
              <a:ext cx="338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225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39" y="256939"/>
            <a:ext cx="829447" cy="8185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97" y="3782144"/>
            <a:ext cx="2756055" cy="1121385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24" y="3255467"/>
            <a:ext cx="984298" cy="9842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50" y="3426016"/>
            <a:ext cx="813749" cy="8137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49" y="3236982"/>
            <a:ext cx="1550194" cy="985838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028701" y="783205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20" y="1013747"/>
            <a:ext cx="2717511" cy="91818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58" y="279691"/>
            <a:ext cx="1485900" cy="1300163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9263091" y="1516570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473023" y="3883264"/>
            <a:ext cx="1438134" cy="722631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41" y="1989671"/>
            <a:ext cx="1183344" cy="40641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19" y="2669620"/>
            <a:ext cx="1285544" cy="44797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21" y="3323360"/>
            <a:ext cx="1512818" cy="53253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31" y="3927336"/>
            <a:ext cx="1737425" cy="6344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82" y="4602867"/>
            <a:ext cx="1849220" cy="82638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0" y="3982682"/>
            <a:ext cx="1518770" cy="73351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81" y="2023962"/>
            <a:ext cx="1011908" cy="44750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31" y="2690073"/>
            <a:ext cx="1117550" cy="4603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35" y="3323360"/>
            <a:ext cx="1392186" cy="5664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7" y="4700238"/>
            <a:ext cx="1664270" cy="7290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75" y="3493761"/>
            <a:ext cx="1293560" cy="1373052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83229" y="2715888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23" y="3976921"/>
            <a:ext cx="980675" cy="1150489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83229" y="2189519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83229" y="1654922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83229" y="1120326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83229" y="585730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2" action="ppaction://hlinksldjump"/>
          </p:cNvPr>
          <p:cNvSpPr/>
          <p:nvPr/>
        </p:nvSpPr>
        <p:spPr>
          <a:xfrm>
            <a:off x="8571374" y="2715888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3" action="ppaction://hlinksldjump"/>
          </p:cNvPr>
          <p:cNvSpPr/>
          <p:nvPr/>
        </p:nvSpPr>
        <p:spPr>
          <a:xfrm>
            <a:off x="8571374" y="2189519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4" action="ppaction://hlinksldjump"/>
          </p:cNvPr>
          <p:cNvSpPr/>
          <p:nvPr/>
        </p:nvSpPr>
        <p:spPr>
          <a:xfrm>
            <a:off x="8571374" y="1654922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5" action="ppaction://hlinksldjump"/>
          </p:cNvPr>
          <p:cNvSpPr/>
          <p:nvPr/>
        </p:nvSpPr>
        <p:spPr>
          <a:xfrm>
            <a:off x="8571374" y="1120326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10" action="ppaction://hlinksldjump"/>
          </p:cNvPr>
          <p:cNvSpPr/>
          <p:nvPr/>
        </p:nvSpPr>
        <p:spPr>
          <a:xfrm>
            <a:off x="8571374" y="585730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96552" y="363193"/>
            <a:ext cx="3205621" cy="60016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1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CHÚC MỪNG ĐỘI BẠN THỎ</a:t>
            </a:r>
          </a:p>
          <a:p>
            <a:pPr algn="ctr" defTabSz="685800"/>
            <a:r>
              <a:rPr lang="en-US" sz="13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CONGRATULATIONS RABBIT TEAM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355335" y="363193"/>
            <a:ext cx="3186000" cy="60016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1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CHÚC MỪNG ĐỘI BẠN CỌP</a:t>
            </a:r>
          </a:p>
          <a:p>
            <a:pPr algn="ctr" defTabSz="685800"/>
            <a:r>
              <a:rPr lang="en-US" sz="13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CONGRATULATIONS TIGER TEAM</a:t>
            </a:r>
            <a:endParaRPr lang="en-US" sz="33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676912" y="1100068"/>
            <a:ext cx="695528" cy="44418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6937863" y="1076971"/>
            <a:ext cx="688275" cy="43863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263091" y="425710"/>
            <a:ext cx="457200" cy="457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454" y="2012754"/>
            <a:ext cx="7841093" cy="2461194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6997" y="2098394"/>
            <a:ext cx="7990008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6" name="Rectangle 5"/>
          <p:cNvSpPr/>
          <p:nvPr/>
        </p:nvSpPr>
        <p:spPr>
          <a:xfrm>
            <a:off x="3223876" y="2891956"/>
            <a:ext cx="27510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vi-VN" sz="6000" dirty="0">
                <a:solidFill>
                  <a:prstClr val="black"/>
                </a:solidFill>
                <a:latin typeface="Arial" panose="020B0604020202020204" pitchFamily="34" charset="0"/>
              </a:rPr>
              <a:t>overtop</a:t>
            </a:r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83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9184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8D2EEF-23D4-4778-B1A9-26F9E7D5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EF5A5-7F12-43CF-8372-BFEFAC968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4667" r="30444"/>
          <a:stretch/>
        </p:blipFill>
        <p:spPr>
          <a:xfrm rot="16200000">
            <a:off x="3162301" y="-1066801"/>
            <a:ext cx="3124199" cy="7162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4F0627-8F15-4159-A665-C3F27D81D0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34" b="8666"/>
          <a:stretch/>
        </p:blipFill>
        <p:spPr>
          <a:xfrm>
            <a:off x="1828800" y="187960"/>
            <a:ext cx="5181600" cy="5527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749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2895600" y="2773365"/>
            <a:ext cx="64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vi 20”.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b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tổng của 8 và 6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+ 6 = 14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46582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 hồ có 15 con vịt, 4 con vịt lên bờ. Hỏi còn lại bao nhiêu con vịt dưới hồ nước? 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con vịt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46582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09432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bao nhiêu </a:t>
            </a:r>
          </a:p>
          <a:p>
            <a:pPr defTabSz="685800"/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khối lập phương? 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46582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4A7788-527F-450B-9989-5CE33735698F}"/>
              </a:ext>
            </a:extLst>
          </p:cNvPr>
          <p:cNvGrpSpPr/>
          <p:nvPr/>
        </p:nvGrpSpPr>
        <p:grpSpPr>
          <a:xfrm>
            <a:off x="5257800" y="1534009"/>
            <a:ext cx="1469824" cy="825543"/>
            <a:chOff x="2514600" y="1554409"/>
            <a:chExt cx="1469824" cy="825543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3F2C9325-D03C-4D62-AD6C-0B7D2A940282}"/>
                </a:ext>
              </a:extLst>
            </p:cNvPr>
            <p:cNvSpPr/>
            <p:nvPr/>
          </p:nvSpPr>
          <p:spPr>
            <a:xfrm>
              <a:off x="2514600" y="1554409"/>
              <a:ext cx="457200" cy="457200"/>
            </a:xfrm>
            <a:prstGeom prst="cube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ED9CE712-618F-4ADF-AB99-59E717CAC7EF}"/>
                </a:ext>
              </a:extLst>
            </p:cNvPr>
            <p:cNvSpPr/>
            <p:nvPr/>
          </p:nvSpPr>
          <p:spPr>
            <a:xfrm>
              <a:off x="2852008" y="1554409"/>
              <a:ext cx="457200" cy="457200"/>
            </a:xfrm>
            <a:prstGeom prst="cube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0DC23646-3C0B-437A-9804-FA977F4F2E46}"/>
                </a:ext>
              </a:extLst>
            </p:cNvPr>
            <p:cNvSpPr/>
            <p:nvPr/>
          </p:nvSpPr>
          <p:spPr>
            <a:xfrm>
              <a:off x="3194659" y="1554409"/>
              <a:ext cx="457200" cy="457200"/>
            </a:xfrm>
            <a:prstGeom prst="cube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45E3C2F-50D3-4B15-9E25-8500E1A4BB67}"/>
                </a:ext>
              </a:extLst>
            </p:cNvPr>
            <p:cNvSpPr/>
            <p:nvPr/>
          </p:nvSpPr>
          <p:spPr>
            <a:xfrm>
              <a:off x="2517574" y="2024542"/>
              <a:ext cx="328114" cy="354437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EB23BC-77FB-4AC7-ABAE-54DEE2F9F9D3}"/>
                </a:ext>
              </a:extLst>
            </p:cNvPr>
            <p:cNvSpPr/>
            <p:nvPr/>
          </p:nvSpPr>
          <p:spPr>
            <a:xfrm>
              <a:off x="2858156" y="2020697"/>
              <a:ext cx="328114" cy="354437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74A166-9F47-421E-84A7-69C8CE7F0309}"/>
                </a:ext>
              </a:extLst>
            </p:cNvPr>
            <p:cNvSpPr/>
            <p:nvPr/>
          </p:nvSpPr>
          <p:spPr>
            <a:xfrm>
              <a:off x="3203048" y="2024542"/>
              <a:ext cx="328114" cy="354437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881B236D-3155-4A7E-85D7-C02A6966D355}"/>
                </a:ext>
              </a:extLst>
            </p:cNvPr>
            <p:cNvSpPr/>
            <p:nvPr/>
          </p:nvSpPr>
          <p:spPr>
            <a:xfrm>
              <a:off x="3527224" y="1922752"/>
              <a:ext cx="457200" cy="457200"/>
            </a:xfrm>
            <a:prstGeom prst="cube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90716604-FF76-4969-99B4-129B2D8771FE}"/>
                </a:ext>
              </a:extLst>
            </p:cNvPr>
            <p:cNvSpPr/>
            <p:nvPr/>
          </p:nvSpPr>
          <p:spPr>
            <a:xfrm>
              <a:off x="3527224" y="1554409"/>
              <a:ext cx="457200" cy="457200"/>
            </a:xfrm>
            <a:prstGeom prst="cube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+ 5 – 3 = ?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46582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+ 6 = …. + 1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46582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&gt;, &lt; , =?</a:t>
            </a:r>
          </a:p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+ 5 … 12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+ 5 </a:t>
            </a:r>
            <a:r>
              <a:rPr lang="en-US" sz="2400" b="1">
                <a:solidFill>
                  <a:srgbClr val="FFC9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46582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&gt;, &lt;, = ?</a:t>
            </a:r>
          </a:p>
          <a:p>
            <a:pPr algn="ctr" defTabSz="685800">
              <a:defRPr/>
            </a:pPr>
            <a:endParaRPr lang="en-US" sz="24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+ 3 … 3 + 9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+ 3 </a:t>
            </a:r>
            <a:r>
              <a:rPr lang="en-US" sz="2400" b="1">
                <a:solidFill>
                  <a:srgbClr val="FFC9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+ 9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46582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635</Words>
  <Application>Microsoft Office PowerPoint</Application>
  <PresentationFormat>On-screen Show (16:10)</PresentationFormat>
  <Paragraphs>143</Paragraphs>
  <Slides>22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Calibri Light</vt:lpstr>
      <vt:lpstr>Circle</vt:lpstr>
      <vt:lpstr>HP001 4 hàng</vt:lpstr>
      <vt:lpstr>iCiel Crocante</vt:lpstr>
      <vt:lpstr>iCiel PONY</vt:lpstr>
      <vt:lpstr>ITC Avant Garde Std Bk</vt:lpstr>
      <vt:lpstr>Tahoma</vt:lpstr>
      <vt:lpstr>Times New Roman</vt:lpstr>
      <vt:lpstr>Office Theme</vt:lpstr>
      <vt:lpstr>1_Office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huyen nguyen</cp:lastModifiedBy>
  <cp:revision>116</cp:revision>
  <dcterms:created xsi:type="dcterms:W3CDTF">2021-05-31T07:51:14Z</dcterms:created>
  <dcterms:modified xsi:type="dcterms:W3CDTF">2021-10-09T13:10:06Z</dcterms:modified>
</cp:coreProperties>
</file>