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T" initials="T" lastIdx="2" clrIdx="0">
    <p:extLst>
      <p:ext uri="{19B8F6BF-5375-455C-9EA6-DF929625EA0E}">
        <p15:presenceInfo xmlns:p15="http://schemas.microsoft.com/office/powerpoint/2012/main" userId="T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BD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68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59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6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647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980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067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31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0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77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04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58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0856B-CD34-48A0-A5A7-871F605BF926}" type="datetimeFigureOut">
              <a:rPr lang="en-GB" smtClean="0"/>
              <a:t>29/08/2021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C5C94-DE09-45A8-B083-DC324D0180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00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2.wav"/><Relationship Id="rId7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microsoft.com/office/2007/relationships/hdphoto" Target="../media/hdphoto1.wdp"/><Relationship Id="rId4" Type="http://schemas.openxmlformats.org/officeDocument/2006/relationships/image" Target="../media/image9.png"/><Relationship Id="rId9" Type="http://schemas.microsoft.com/office/2007/relationships/hdphoto" Target="../media/hdphoto3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hyperlink" Target="http://www.glitter-graphics.com/" TargetMode="External"/><Relationship Id="rId7" Type="http://schemas.openxmlformats.org/officeDocument/2006/relationships/image" Target="../media/image6.w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jpeg"/><Relationship Id="rId4" Type="http://schemas.openxmlformats.org/officeDocument/2006/relationships/image" Target="../media/image3.gif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4515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007796" y="564205"/>
            <a:ext cx="3988341" cy="817124"/>
          </a:xfrm>
          <a:prstGeom prst="rect">
            <a:avLst/>
          </a:prstGeom>
          <a:solidFill>
            <a:schemeClr val="bg1"/>
          </a:solidFill>
          <a:ln w="38100"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3200" b="1" dirty="0">
                <a:ln/>
                <a:solidFill>
                  <a:srgbClr val="C00000"/>
                </a:solidFill>
              </a:rPr>
              <a:t>BÀI TẬP TRẢI NGHIỆM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8642" y="1536972"/>
            <a:ext cx="10346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err="1"/>
              <a:t>Viết</a:t>
            </a:r>
            <a:r>
              <a:rPr lang="en-GB" sz="3600" b="1" dirty="0"/>
              <a:t> </a:t>
            </a:r>
            <a:r>
              <a:rPr lang="en-GB" sz="3600" b="1" dirty="0" err="1"/>
              <a:t>số</a:t>
            </a:r>
            <a:r>
              <a:rPr lang="en-GB" sz="3600" b="1" dirty="0"/>
              <a:t> </a:t>
            </a:r>
            <a:r>
              <a:rPr lang="en-GB" sz="3600" b="1" dirty="0" err="1"/>
              <a:t>sau</a:t>
            </a:r>
            <a:r>
              <a:rPr lang="en-GB" sz="3600" b="1" dirty="0"/>
              <a:t>: Hai </a:t>
            </a:r>
            <a:r>
              <a:rPr lang="en-GB" sz="3600" b="1" dirty="0" err="1"/>
              <a:t>trăm</a:t>
            </a:r>
            <a:r>
              <a:rPr lang="en-GB" sz="3600" b="1" dirty="0"/>
              <a:t> </a:t>
            </a:r>
            <a:r>
              <a:rPr lang="en-GB" sz="3600" b="1" dirty="0" err="1"/>
              <a:t>chín</a:t>
            </a:r>
            <a:r>
              <a:rPr lang="en-GB" sz="3600" b="1" dirty="0"/>
              <a:t> </a:t>
            </a:r>
            <a:r>
              <a:rPr lang="en-GB" sz="3600" b="1" dirty="0" err="1"/>
              <a:t>mươi</a:t>
            </a:r>
            <a:r>
              <a:rPr lang="en-GB" sz="3600" b="1" dirty="0"/>
              <a:t> </a:t>
            </a:r>
            <a:r>
              <a:rPr lang="en-GB" sz="3600" b="1" dirty="0" err="1"/>
              <a:t>ba</a:t>
            </a:r>
            <a:r>
              <a:rPr lang="en-GB" sz="3600" b="1" dirty="0"/>
              <a:t>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35369" y="2269572"/>
            <a:ext cx="6787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>
                <a:solidFill>
                  <a:srgbClr val="0070C0"/>
                </a:solidFill>
              </a:rPr>
              <a:t>Đáp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án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nào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dưới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đây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là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đáp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án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chính</a:t>
            </a:r>
            <a:r>
              <a:rPr lang="en-GB" sz="2800" b="1" dirty="0">
                <a:solidFill>
                  <a:srgbClr val="0070C0"/>
                </a:solidFill>
              </a:rPr>
              <a:t> </a:t>
            </a:r>
            <a:r>
              <a:rPr lang="en-GB" sz="2800" b="1" dirty="0" err="1">
                <a:solidFill>
                  <a:srgbClr val="0070C0"/>
                </a:solidFill>
              </a:rPr>
              <a:t>xác</a:t>
            </a:r>
            <a:r>
              <a:rPr lang="en-GB" sz="2800" b="1" dirty="0">
                <a:solidFill>
                  <a:srgbClr val="0070C0"/>
                </a:solidFill>
              </a:rPr>
              <a:t> ?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81397" y="3100649"/>
            <a:ext cx="10865126" cy="253218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Oval 39"/>
          <p:cNvSpPr/>
          <p:nvPr/>
        </p:nvSpPr>
        <p:spPr>
          <a:xfrm>
            <a:off x="2154127" y="3311664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/>
          <p:cNvSpPr/>
          <p:nvPr/>
        </p:nvSpPr>
        <p:spPr>
          <a:xfrm>
            <a:off x="2151179" y="4073037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/>
          <p:cNvSpPr/>
          <p:nvPr/>
        </p:nvSpPr>
        <p:spPr>
          <a:xfrm>
            <a:off x="2151179" y="4856862"/>
            <a:ext cx="504090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9375" y1="19063" x2="29375" y2="19063"/>
                        <a14:foregroundMark x1="70938" y1="21406" x2="70938" y2="21406"/>
                        <a14:foregroundMark x1="66875" y1="35000" x2="66875" y2="35000"/>
                        <a14:foregroundMark x1="55625" y1="39688" x2="55625" y2="39688"/>
                        <a14:foregroundMark x1="47813" y1="41875" x2="47813" y2="41875"/>
                        <a14:foregroundMark x1="29688" y1="28906" x2="29688" y2="28906"/>
                        <a14:foregroundMark x1="23281" y1="33281" x2="23281" y2="33281"/>
                        <a14:foregroundMark x1="25625" y1="44531" x2="25625" y2="4453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49" y="1536972"/>
            <a:ext cx="1962720" cy="196272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2533179"/>
            <a:ext cx="1833562" cy="1833562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212" y="4572859"/>
            <a:ext cx="1849585" cy="184958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89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4234" y="2517138"/>
            <a:ext cx="1833562" cy="1833562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2218843" y="3317411"/>
            <a:ext cx="1196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A   239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31906" y="4063860"/>
            <a:ext cx="1180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B   293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218843" y="4868308"/>
            <a:ext cx="11689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/>
              <a:t>C   329</a:t>
            </a:r>
          </a:p>
        </p:txBody>
      </p:sp>
    </p:spTree>
    <p:extLst>
      <p:ext uri="{BB962C8B-B14F-4D97-AF65-F5344CB8AC3E}">
        <p14:creationId xmlns:p14="http://schemas.microsoft.com/office/powerpoint/2010/main" val="3931712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65000"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  <p:bldLst>
      <p:bldP spid="21" grpId="0"/>
      <p:bldP spid="35" grpId="0"/>
      <p:bldP spid="36" grpId="0" animBg="1"/>
      <p:bldP spid="40" grpId="0" animBg="1"/>
      <p:bldP spid="41" grpId="0" animBg="1"/>
      <p:bldP spid="42" grpId="0" animBg="1"/>
      <p:bldP spid="37" grpId="0"/>
      <p:bldP spid="38" grpId="0"/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7"/>
          <p:cNvSpPr>
            <a:spLocks noChangeArrowheads="1" noChangeShapeType="1" noTextEdit="1"/>
          </p:cNvSpPr>
          <p:nvPr/>
        </p:nvSpPr>
        <p:spPr bwMode="auto">
          <a:xfrm>
            <a:off x="4353357" y="2342574"/>
            <a:ext cx="2819400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6000" b="1" kern="10" dirty="0">
                <a:ln w="9525">
                  <a:pattFill prst="pct90">
                    <a:fgClr>
                      <a:srgbClr val="FFFF00"/>
                    </a:fgClr>
                    <a:bgClr>
                      <a:srgbClr val="FFFFFF"/>
                    </a:bgClr>
                  </a:patt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pic>
        <p:nvPicPr>
          <p:cNvPr id="3075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3810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800" y="4572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55118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52" descr="DSTARS-P"/>
          <p:cNvPicPr>
            <a:picLocks noChangeAspect="1" noChangeArrowheads="1" noCrop="1"/>
          </p:cNvPicPr>
          <p:nvPr/>
        </p:nvPicPr>
        <p:blipFill>
          <a:blip r:embed="rId2">
            <a:lum contras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61426" y="4724401"/>
            <a:ext cx="1806575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708245qq9tddswa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5238" y="3048001"/>
            <a:ext cx="2133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81" name="Group 18"/>
          <p:cNvGrpSpPr>
            <a:grpSpLocks/>
          </p:cNvGrpSpPr>
          <p:nvPr/>
        </p:nvGrpSpPr>
        <p:grpSpPr bwMode="auto">
          <a:xfrm>
            <a:off x="935038" y="1239839"/>
            <a:ext cx="1752600" cy="16764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5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pic>
          <p:nvPicPr>
            <p:cNvPr id="3084" name="Picture 26" descr="cosmoS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25" descr="BOOK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6" name="Picture 24" descr="BOOK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23" descr="QUILLPEN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88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b="1">
                  <a:latin typeface="VnBangkok" pitchFamily="34" charset="0"/>
                  <a:cs typeface="Times New Roman" panose="02020603050405020304" pitchFamily="18" charset="0"/>
                </a:rPr>
                <a:t> </a:t>
              </a:r>
              <a:endParaRPr lang="en-US" altLang="en-US" sz="4800">
                <a:latin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089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  <p:sp>
          <p:nvSpPr>
            <p:cNvPr id="3090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GB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4800">
                <a:latin typeface="Calibri" panose="020F0502020204030204" pitchFamily="34" charset="0"/>
              </a:endParaRPr>
            </a:p>
          </p:txBody>
        </p:sp>
      </p:grpSp>
      <p:sp>
        <p:nvSpPr>
          <p:cNvPr id="3082" name="TextBox 1"/>
          <p:cNvSpPr txBox="1">
            <a:spLocks noChangeArrowheads="1"/>
          </p:cNvSpPr>
          <p:nvPr/>
        </p:nvSpPr>
        <p:spPr bwMode="auto">
          <a:xfrm>
            <a:off x="2501251" y="227960"/>
            <a:ext cx="7419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LÊ QUÝ ĐÔN – LONG BIÊN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23348" y="3563937"/>
            <a:ext cx="58794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Đọc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,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viết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, so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sánh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có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ba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chữ</a:t>
            </a:r>
            <a:r>
              <a:rPr lang="en-GB" sz="5400" b="1" dirty="0">
                <a:solidFill>
                  <a:srgbClr val="002060"/>
                </a:solidFill>
                <a:latin typeface="HP001 4 hàng" panose="020B0603050302020204" pitchFamily="34" charset="0"/>
              </a:rPr>
              <a:t> </a:t>
            </a:r>
            <a:r>
              <a:rPr lang="en-GB" sz="5400" b="1" dirty="0" err="1">
                <a:solidFill>
                  <a:srgbClr val="002060"/>
                </a:solidFill>
                <a:latin typeface="HP001 4 hàng" panose="020B0603050302020204" pitchFamily="34" charset="0"/>
              </a:rPr>
              <a:t>số</a:t>
            </a:r>
            <a:endParaRPr lang="en-GB" sz="5400" b="1" dirty="0">
              <a:solidFill>
                <a:srgbClr val="002060"/>
              </a:solidFill>
              <a:latin typeface="HP001 4 hàng" panose="020B06030503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90840" y="5437952"/>
            <a:ext cx="17988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2060"/>
                </a:solidFill>
                <a:latin typeface="HP001 5 hàng" panose="020B0603050302020204" pitchFamily="34" charset="0"/>
              </a:rPr>
              <a:t>Trang</a:t>
            </a:r>
            <a:r>
              <a:rPr lang="en-GB" sz="3200" b="1" dirty="0">
                <a:solidFill>
                  <a:srgbClr val="002060"/>
                </a:solidFill>
                <a:latin typeface="HP001 5 hàng" panose="020B0603050302020204" pitchFamily="34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8060187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7092" y="700819"/>
            <a:ext cx="6737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latin typeface="HP001 4 hàng" panose="020B0603050302020204" pitchFamily="34" charset="0"/>
              </a:rPr>
              <a:t>Đọc</a:t>
            </a:r>
            <a:r>
              <a:rPr lang="en-GB" sz="3600" b="1" dirty="0">
                <a:latin typeface="HP001 4 hàng" panose="020B0603050302020204" pitchFamily="34" charset="0"/>
              </a:rPr>
              <a:t>, </a:t>
            </a:r>
            <a:r>
              <a:rPr lang="en-GB" sz="3600" b="1" dirty="0" err="1">
                <a:latin typeface="HP001 4 hàng" panose="020B0603050302020204" pitchFamily="34" charset="0"/>
              </a:rPr>
              <a:t>viết</a:t>
            </a:r>
            <a:r>
              <a:rPr lang="en-GB" sz="3600" b="1" dirty="0">
                <a:latin typeface="HP001 4 hàng" panose="020B0603050302020204" pitchFamily="34" charset="0"/>
              </a:rPr>
              <a:t>, so </a:t>
            </a:r>
            <a:r>
              <a:rPr lang="en-GB" sz="3600" b="1" dirty="0" err="1">
                <a:latin typeface="HP001 4 hàng" panose="020B0603050302020204" pitchFamily="34" charset="0"/>
              </a:rPr>
              <a:t>sánh</a:t>
            </a:r>
            <a:r>
              <a:rPr lang="en-GB" sz="3600" b="1" dirty="0">
                <a:latin typeface="HP001 4 hàng" panose="020B0603050302020204" pitchFamily="34" charset="0"/>
              </a:rPr>
              <a:t> </a:t>
            </a:r>
            <a:r>
              <a:rPr lang="en-GB" sz="3600" b="1" dirty="0" err="1">
                <a:latin typeface="HP001 4 hàng" panose="020B0603050302020204" pitchFamily="34" charset="0"/>
              </a:rPr>
              <a:t>số</a:t>
            </a:r>
            <a:r>
              <a:rPr lang="en-GB" sz="3600" b="1" dirty="0">
                <a:latin typeface="HP001 4 hàng" panose="020B0603050302020204" pitchFamily="34" charset="0"/>
              </a:rPr>
              <a:t> </a:t>
            </a:r>
            <a:r>
              <a:rPr lang="en-GB" sz="3600" b="1" dirty="0" err="1">
                <a:latin typeface="HP001 4 hàng" panose="020B0603050302020204" pitchFamily="34" charset="0"/>
              </a:rPr>
              <a:t>có</a:t>
            </a:r>
            <a:r>
              <a:rPr lang="en-GB" sz="3600" b="1" dirty="0">
                <a:latin typeface="HP001 4 hàng" panose="020B0603050302020204" pitchFamily="34" charset="0"/>
              </a:rPr>
              <a:t> </a:t>
            </a:r>
            <a:r>
              <a:rPr lang="en-GB" sz="3600" b="1" dirty="0" err="1">
                <a:latin typeface="HP001 4 hàng" panose="020B0603050302020204" pitchFamily="34" charset="0"/>
              </a:rPr>
              <a:t>ba</a:t>
            </a:r>
            <a:r>
              <a:rPr lang="en-GB" sz="3600" b="1" dirty="0">
                <a:latin typeface="HP001 4 hàng" panose="020B0603050302020204" pitchFamily="34" charset="0"/>
              </a:rPr>
              <a:t> </a:t>
            </a:r>
            <a:r>
              <a:rPr lang="en-GB" sz="3600" b="1" dirty="0" err="1">
                <a:latin typeface="HP001 4 hàng" panose="020B0603050302020204" pitchFamily="34" charset="0"/>
              </a:rPr>
              <a:t>chữ</a:t>
            </a:r>
            <a:r>
              <a:rPr lang="en-GB" sz="3600" b="1" dirty="0">
                <a:latin typeface="HP001 4 hàng" panose="020B0603050302020204" pitchFamily="34" charset="0"/>
              </a:rPr>
              <a:t> </a:t>
            </a:r>
            <a:r>
              <a:rPr lang="en-GB" sz="3600" b="1" dirty="0" err="1">
                <a:latin typeface="HP001 4 hàng" panose="020B0603050302020204" pitchFamily="34" charset="0"/>
              </a:rPr>
              <a:t>số</a:t>
            </a:r>
            <a:endParaRPr lang="en-GB" sz="3600" b="1" dirty="0">
              <a:latin typeface="HP001 4 hàng" panose="020B06030503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4458" y="159658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err="1">
                <a:latin typeface="HP001 4 hàng" panose="020B0603050302020204" pitchFamily="34" charset="0"/>
              </a:rPr>
              <a:t>Toán</a:t>
            </a:r>
            <a:endParaRPr lang="en-GB" sz="3600" b="1" dirty="0">
              <a:latin typeface="HP001 4 hàng" panose="020B06030503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7092" y="1888311"/>
            <a:ext cx="6277795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4800" dirty="0"/>
              <a:t>KIẾN THỨC TRỌNG TÂM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43050" y="3448050"/>
            <a:ext cx="3180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163458" y="3448050"/>
            <a:ext cx="4434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3458" y="4248767"/>
            <a:ext cx="42627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GB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483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50045" y="381778"/>
            <a:ext cx="485775" cy="5232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611262" y="40082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4054" y="381778"/>
            <a:ext cx="2529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Viết</a:t>
            </a:r>
            <a:r>
              <a:rPr lang="en-GB" sz="2800" b="1" dirty="0">
                <a:solidFill>
                  <a:srgbClr val="C00000"/>
                </a:solidFill>
              </a:rPr>
              <a:t> (</a:t>
            </a:r>
            <a:r>
              <a:rPr lang="en-GB" sz="2800" b="1" dirty="0" err="1">
                <a:solidFill>
                  <a:srgbClr val="C00000"/>
                </a:solidFill>
              </a:rPr>
              <a:t>theo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mẫu</a:t>
            </a:r>
            <a:r>
              <a:rPr lang="en-GB" sz="2800" b="1" dirty="0">
                <a:solidFill>
                  <a:srgbClr val="C00000"/>
                </a:solidFill>
              </a:rPr>
              <a:t>)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139530"/>
              </p:ext>
            </p:extLst>
          </p:nvPr>
        </p:nvGraphicFramePr>
        <p:xfrm>
          <a:off x="942157" y="1311407"/>
          <a:ext cx="4914900" cy="3622542"/>
        </p:xfrm>
        <a:graphic>
          <a:graphicData uri="http://schemas.openxmlformats.org/drawingml/2006/table">
            <a:tbl>
              <a:tblPr firstRow="1" bandRow="1">
                <a:solidFill>
                  <a:srgbClr val="FFFF00"/>
                </a:solidFill>
                <a:tableStyleId>{5940675A-B579-460E-94D1-54222C63F5DA}</a:tableStyleId>
              </a:tblPr>
              <a:tblGrid>
                <a:gridCol w="3543300">
                  <a:extLst>
                    <a:ext uri="{9D8B030D-6E8A-4147-A177-3AD203B41FA5}">
                      <a16:colId xmlns:a16="http://schemas.microsoft.com/office/drawing/2014/main" val="232470263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87540397"/>
                    </a:ext>
                  </a:extLst>
                </a:gridCol>
              </a:tblGrid>
              <a:tr h="51750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GB" sz="24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1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GB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GB" sz="24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1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GB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712933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GB" sz="2400" b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GB" sz="2400" b="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endParaRPr lang="en-GB" sz="24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437594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mốt</a:t>
                      </a:r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96135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19276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60274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lăm</a:t>
                      </a:r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16570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Sáu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linh</a:t>
                      </a:r>
                      <a:r>
                        <a:rPr lang="en-GB" sz="2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9134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494876"/>
              </p:ext>
            </p:extLst>
          </p:nvPr>
        </p:nvGraphicFramePr>
        <p:xfrm>
          <a:off x="6428557" y="1330457"/>
          <a:ext cx="4914900" cy="3622542"/>
        </p:xfrm>
        <a:graphic>
          <a:graphicData uri="http://schemas.openxmlformats.org/drawingml/2006/table">
            <a:tbl>
              <a:tblPr firstRow="1" bandRow="1">
                <a:solidFill>
                  <a:srgbClr val="FFFF00"/>
                </a:solidFill>
                <a:tableStyleId>{5940675A-B579-460E-94D1-54222C63F5DA}</a:tableStyleId>
              </a:tblPr>
              <a:tblGrid>
                <a:gridCol w="3543300">
                  <a:extLst>
                    <a:ext uri="{9D8B030D-6E8A-4147-A177-3AD203B41FA5}">
                      <a16:colId xmlns:a16="http://schemas.microsoft.com/office/drawing/2014/main" val="232470263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87540397"/>
                    </a:ext>
                  </a:extLst>
                </a:gridCol>
              </a:tblGrid>
              <a:tr h="517506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r>
                        <a:rPr lang="en-GB" sz="24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1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GB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GB" sz="2400" b="1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="1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GB" sz="2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712933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437594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mươi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961351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19276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60274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16570"/>
                  </a:ext>
                </a:extLst>
              </a:tr>
              <a:tr h="517506">
                <a:tc>
                  <a:txBody>
                    <a:bodyPr/>
                    <a:lstStyle/>
                    <a:p>
                      <a:r>
                        <a:rPr lang="en-GB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trăm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mười</a:t>
                      </a:r>
                      <a:r>
                        <a:rPr lang="en-GB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91340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857750" y="24003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57750" y="39814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57750" y="44958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63200" y="24384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922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363200" y="194310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900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63200" y="44767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cs typeface="Times New Roman" panose="02020603050405020304" pitchFamily="18" charset="0"/>
              </a:rPr>
              <a:t>111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38900" y="2914650"/>
            <a:ext cx="25827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endParaRPr lang="en-GB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38900" y="3409950"/>
            <a:ext cx="30707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GB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438900" y="3924300"/>
            <a:ext cx="29435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lăm</a:t>
            </a:r>
            <a:endParaRPr lang="en-GB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52500" y="2914650"/>
            <a:ext cx="2893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mươi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GB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952500" y="3467100"/>
            <a:ext cx="2241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r>
              <a:rPr lang="en-GB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bẩy</a:t>
            </a:r>
            <a:endParaRPr lang="en-GB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" y="5105400"/>
            <a:ext cx="9781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u="sng" dirty="0" err="1">
                <a:solidFill>
                  <a:srgbClr val="FF0000"/>
                </a:solidFill>
              </a:rPr>
              <a:t>Chú</a:t>
            </a:r>
            <a:r>
              <a:rPr lang="en-GB" sz="2400" b="1" u="sng" dirty="0">
                <a:solidFill>
                  <a:srgbClr val="FF0000"/>
                </a:solidFill>
              </a:rPr>
              <a:t> ý: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504950" y="5105400"/>
            <a:ext cx="64235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/>
              <a:t>Đọc</a:t>
            </a:r>
            <a:r>
              <a:rPr lang="en-GB" sz="2400" b="1" i="1" dirty="0"/>
              <a:t> </a:t>
            </a:r>
            <a:r>
              <a:rPr lang="en-GB" sz="2400" b="1" i="1" dirty="0" err="1"/>
              <a:t>là</a:t>
            </a:r>
            <a:r>
              <a:rPr lang="en-GB" sz="2400" b="1" i="1" dirty="0"/>
              <a:t> </a:t>
            </a:r>
            <a:r>
              <a:rPr lang="en-GB" sz="2400" b="1" i="1" dirty="0" err="1"/>
              <a:t>bốn</a:t>
            </a:r>
            <a:r>
              <a:rPr lang="en-GB" sz="2400" b="1" i="1" dirty="0"/>
              <a:t> </a:t>
            </a:r>
            <a:r>
              <a:rPr lang="en-GB" sz="2400" b="1" i="1" dirty="0" err="1"/>
              <a:t>khi</a:t>
            </a:r>
            <a:r>
              <a:rPr lang="en-GB" sz="2400" b="1" i="1" dirty="0"/>
              <a:t>: </a:t>
            </a:r>
            <a:r>
              <a:rPr lang="en-GB" sz="2400" b="1" i="1" dirty="0" err="1"/>
              <a:t>Chữ</a:t>
            </a:r>
            <a:r>
              <a:rPr lang="en-GB" sz="2400" b="1" i="1" dirty="0"/>
              <a:t> </a:t>
            </a:r>
            <a:r>
              <a:rPr lang="en-GB" sz="2400" b="1" i="1" dirty="0" err="1"/>
              <a:t>số</a:t>
            </a:r>
            <a:r>
              <a:rPr lang="en-GB" sz="2400" b="1" i="1" dirty="0"/>
              <a:t> </a:t>
            </a:r>
            <a:r>
              <a:rPr lang="en-GB" sz="2400" b="1" i="1" dirty="0" err="1"/>
              <a:t>hàng</a:t>
            </a:r>
            <a:r>
              <a:rPr lang="en-GB" sz="2400" b="1" i="1" dirty="0"/>
              <a:t> </a:t>
            </a:r>
            <a:r>
              <a:rPr lang="en-GB" sz="2400" b="1" i="1" dirty="0" err="1"/>
              <a:t>chục</a:t>
            </a:r>
            <a:r>
              <a:rPr lang="en-GB" sz="2400" b="1" i="1" dirty="0"/>
              <a:t> </a:t>
            </a:r>
            <a:r>
              <a:rPr lang="en-GB" sz="2400" b="1" i="1" dirty="0" err="1"/>
              <a:t>nhỏ</a:t>
            </a:r>
            <a:r>
              <a:rPr lang="en-GB" sz="2400" b="1" i="1" dirty="0"/>
              <a:t> </a:t>
            </a:r>
            <a:r>
              <a:rPr lang="en-GB" sz="2400" b="1" i="1" dirty="0" err="1"/>
              <a:t>hơn</a:t>
            </a:r>
            <a:r>
              <a:rPr lang="en-GB" sz="2400" b="1" i="1" dirty="0"/>
              <a:t> 2 </a:t>
            </a:r>
            <a:r>
              <a:rPr lang="en-GB" sz="2400" b="1" i="1" dirty="0" err="1"/>
              <a:t>chục</a:t>
            </a:r>
            <a:endParaRPr lang="en-GB" sz="2400" b="1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1924050" y="5524500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>
                <a:solidFill>
                  <a:srgbClr val="002060"/>
                </a:solidFill>
              </a:rPr>
              <a:t>Ví</a:t>
            </a:r>
            <a:r>
              <a:rPr lang="en-GB" sz="2400" b="1" i="1" dirty="0">
                <a:solidFill>
                  <a:srgbClr val="002060"/>
                </a:solidFill>
              </a:rPr>
              <a:t> </a:t>
            </a:r>
            <a:r>
              <a:rPr lang="en-GB" sz="2400" b="1" i="1" dirty="0" err="1">
                <a:solidFill>
                  <a:srgbClr val="002060"/>
                </a:solidFill>
              </a:rPr>
              <a:t>dụ</a:t>
            </a:r>
            <a:r>
              <a:rPr lang="en-GB" sz="2400" b="1" i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857500" y="5524500"/>
            <a:ext cx="2010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4 (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đọc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bốn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38900" y="5524500"/>
            <a:ext cx="2941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14 (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đọc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mười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bốn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504950" y="5848350"/>
            <a:ext cx="75344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/>
              <a:t>Đọc</a:t>
            </a:r>
            <a:r>
              <a:rPr lang="en-GB" sz="2400" b="1" i="1" dirty="0"/>
              <a:t> </a:t>
            </a:r>
            <a:r>
              <a:rPr lang="en-GB" sz="2400" b="1" i="1" dirty="0" err="1"/>
              <a:t>là</a:t>
            </a:r>
            <a:r>
              <a:rPr lang="en-GB" sz="2400" b="1" i="1" dirty="0"/>
              <a:t> </a:t>
            </a:r>
            <a:r>
              <a:rPr lang="en-GB" sz="2400" b="1" i="1" dirty="0" err="1"/>
              <a:t>tư</a:t>
            </a:r>
            <a:r>
              <a:rPr lang="en-GB" sz="2400" b="1" i="1" dirty="0"/>
              <a:t> </a:t>
            </a:r>
            <a:r>
              <a:rPr lang="en-GB" sz="2400" b="1" i="1" dirty="0" err="1"/>
              <a:t>khi</a:t>
            </a:r>
            <a:r>
              <a:rPr lang="en-GB" sz="2400" b="1" i="1" dirty="0"/>
              <a:t>: </a:t>
            </a:r>
            <a:r>
              <a:rPr lang="en-GB" sz="2400" b="1" i="1" dirty="0" err="1"/>
              <a:t>Chữ</a:t>
            </a:r>
            <a:r>
              <a:rPr lang="en-GB" sz="2400" b="1" i="1" dirty="0"/>
              <a:t> </a:t>
            </a:r>
            <a:r>
              <a:rPr lang="en-GB" sz="2400" b="1" i="1" dirty="0" err="1"/>
              <a:t>số</a:t>
            </a:r>
            <a:r>
              <a:rPr lang="en-GB" sz="2400" b="1" i="1" dirty="0"/>
              <a:t> </a:t>
            </a:r>
            <a:r>
              <a:rPr lang="en-GB" sz="2400" b="1" i="1" dirty="0" err="1"/>
              <a:t>hàng</a:t>
            </a:r>
            <a:r>
              <a:rPr lang="en-GB" sz="2400" b="1" i="1" dirty="0"/>
              <a:t> </a:t>
            </a:r>
            <a:r>
              <a:rPr lang="en-GB" sz="2400" b="1" i="1" dirty="0" err="1"/>
              <a:t>chục</a:t>
            </a:r>
            <a:r>
              <a:rPr lang="en-GB" sz="2400" b="1" i="1" dirty="0"/>
              <a:t> </a:t>
            </a:r>
            <a:r>
              <a:rPr lang="en-GB" sz="2400" b="1" i="1" dirty="0" err="1"/>
              <a:t>bằng</a:t>
            </a:r>
            <a:r>
              <a:rPr lang="en-GB" sz="2400" b="1" i="1" dirty="0"/>
              <a:t> </a:t>
            </a:r>
            <a:r>
              <a:rPr lang="en-GB" sz="2400" b="1" i="1" dirty="0" err="1"/>
              <a:t>hoặc</a:t>
            </a:r>
            <a:r>
              <a:rPr lang="en-GB" sz="2400" b="1" i="1" dirty="0"/>
              <a:t> </a:t>
            </a:r>
            <a:r>
              <a:rPr lang="en-GB" sz="2400" b="1" i="1" dirty="0" err="1"/>
              <a:t>lớn</a:t>
            </a:r>
            <a:r>
              <a:rPr lang="en-GB" sz="2400" b="1" i="1" dirty="0"/>
              <a:t> </a:t>
            </a:r>
            <a:r>
              <a:rPr lang="en-GB" sz="2400" b="1" i="1" dirty="0" err="1"/>
              <a:t>hơn</a:t>
            </a:r>
            <a:r>
              <a:rPr lang="en-GB" sz="2400" b="1" i="1" dirty="0"/>
              <a:t> 2 </a:t>
            </a:r>
            <a:r>
              <a:rPr lang="en-GB" sz="2400" b="1" i="1" dirty="0" err="1"/>
              <a:t>chục</a:t>
            </a:r>
            <a:endParaRPr lang="en-GB" sz="2400" b="1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1924050" y="6267450"/>
            <a:ext cx="920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 err="1">
                <a:solidFill>
                  <a:srgbClr val="002060"/>
                </a:solidFill>
              </a:rPr>
              <a:t>Ví</a:t>
            </a:r>
            <a:r>
              <a:rPr lang="en-GB" sz="2400" b="1" i="1" dirty="0">
                <a:solidFill>
                  <a:srgbClr val="002060"/>
                </a:solidFill>
              </a:rPr>
              <a:t> </a:t>
            </a:r>
            <a:r>
              <a:rPr lang="en-GB" sz="2400" b="1" i="1" dirty="0" err="1">
                <a:solidFill>
                  <a:srgbClr val="002060"/>
                </a:solidFill>
              </a:rPr>
              <a:t>dụ</a:t>
            </a:r>
            <a:r>
              <a:rPr lang="en-GB" sz="2400" b="1" i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857500" y="6267450"/>
            <a:ext cx="32239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24 (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đọc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hai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mươi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tư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38900" y="6267450"/>
            <a:ext cx="3350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94 (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đọc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là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chín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mươi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GB" sz="2400" b="1" i="1" dirty="0" err="1">
                <a:solidFill>
                  <a:schemeClr val="accent6">
                    <a:lumMod val="75000"/>
                  </a:schemeClr>
                </a:solidFill>
              </a:rPr>
              <a:t>tư</a:t>
            </a:r>
            <a:r>
              <a:rPr lang="en-GB" sz="2400" b="1" i="1" dirty="0">
                <a:solidFill>
                  <a:schemeClr val="accent6">
                    <a:lumMod val="75000"/>
                  </a:schemeClr>
                </a:solidFill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4250587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90550" y="966150"/>
            <a:ext cx="533400" cy="519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23950" y="1024235"/>
            <a:ext cx="3885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err="1">
                <a:solidFill>
                  <a:srgbClr val="0070C0"/>
                </a:solidFill>
              </a:rPr>
              <a:t>Viết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en-GB" sz="2400" b="1" dirty="0" err="1">
                <a:solidFill>
                  <a:srgbClr val="0070C0"/>
                </a:solidFill>
              </a:rPr>
              <a:t>số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en-GB" sz="2400" b="1" dirty="0" err="1">
                <a:solidFill>
                  <a:srgbClr val="0070C0"/>
                </a:solidFill>
              </a:rPr>
              <a:t>thích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en-GB" sz="2400" b="1" dirty="0" err="1">
                <a:solidFill>
                  <a:srgbClr val="0070C0"/>
                </a:solidFill>
              </a:rPr>
              <a:t>hợp</a:t>
            </a:r>
            <a:r>
              <a:rPr lang="en-GB" sz="2400" b="1" dirty="0">
                <a:solidFill>
                  <a:srgbClr val="0070C0"/>
                </a:solidFill>
              </a:rPr>
              <a:t> </a:t>
            </a:r>
            <a:r>
              <a:rPr lang="en-GB" sz="2400" b="1" dirty="0" err="1">
                <a:solidFill>
                  <a:srgbClr val="0070C0"/>
                </a:solidFill>
              </a:rPr>
              <a:t>vào</a:t>
            </a:r>
            <a:r>
              <a:rPr lang="en-GB" sz="2400" b="1" dirty="0">
                <a:solidFill>
                  <a:srgbClr val="0070C0"/>
                </a:solidFill>
              </a:rPr>
              <a:t> ô </a:t>
            </a:r>
            <a:r>
              <a:rPr lang="en-GB" sz="2400" b="1" dirty="0" err="1">
                <a:solidFill>
                  <a:srgbClr val="0070C0"/>
                </a:solidFill>
              </a:rPr>
              <a:t>trống</a:t>
            </a:r>
            <a:endParaRPr lang="en-GB" sz="2400" b="1" dirty="0">
              <a:solidFill>
                <a:srgbClr val="0070C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705639"/>
              </p:ext>
            </p:extLst>
          </p:nvPr>
        </p:nvGraphicFramePr>
        <p:xfrm>
          <a:off x="1536700" y="1980766"/>
          <a:ext cx="9759950" cy="857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995">
                  <a:extLst>
                    <a:ext uri="{9D8B030D-6E8A-4147-A177-3AD203B41FA5}">
                      <a16:colId xmlns:a16="http://schemas.microsoft.com/office/drawing/2014/main" val="3901351977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1035355489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368902645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453482594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4237386486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492044561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888221864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2237374019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1371166008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2958374762"/>
                    </a:ext>
                  </a:extLst>
                </a:gridCol>
              </a:tblGrid>
              <a:tr h="85768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87036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100116"/>
              </p:ext>
            </p:extLst>
          </p:nvPr>
        </p:nvGraphicFramePr>
        <p:xfrm>
          <a:off x="1536700" y="3619066"/>
          <a:ext cx="9759950" cy="8576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5995">
                  <a:extLst>
                    <a:ext uri="{9D8B030D-6E8A-4147-A177-3AD203B41FA5}">
                      <a16:colId xmlns:a16="http://schemas.microsoft.com/office/drawing/2014/main" val="3901351977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1035355489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368902645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453482594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4237386486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492044561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3888221864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2237374019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1371166008"/>
                    </a:ext>
                  </a:extLst>
                </a:gridCol>
                <a:gridCol w="975995">
                  <a:extLst>
                    <a:ext uri="{9D8B030D-6E8A-4147-A177-3AD203B41FA5}">
                      <a16:colId xmlns:a16="http://schemas.microsoft.com/office/drawing/2014/main" val="2958374762"/>
                    </a:ext>
                  </a:extLst>
                </a:gridCol>
              </a:tblGrid>
              <a:tr h="85768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400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399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395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/>
                        <a:t>……….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87036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2114550"/>
            <a:ext cx="5148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a)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3771900"/>
            <a:ext cx="5325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855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1010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1975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2475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5345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05950" y="21526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318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3855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010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975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2475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55345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50595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477500" y="3790950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391</a:t>
            </a:r>
          </a:p>
        </p:txBody>
      </p:sp>
    </p:spTree>
    <p:extLst>
      <p:ext uri="{BB962C8B-B14F-4D97-AF65-F5344CB8AC3E}">
        <p14:creationId xmlns:p14="http://schemas.microsoft.com/office/powerpoint/2010/main" val="11042547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000"/>
                            </p:stCondLst>
                            <p:childTnLst>
                              <p:par>
                                <p:cTn id="8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57550" y="1444761"/>
            <a:ext cx="5314950" cy="74835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SO SÁNH SỐ CÓ BA CHỮ SỐ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0650" y="2514600"/>
            <a:ext cx="4741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002060"/>
                </a:solidFill>
              </a:rPr>
              <a:t>Bước</a:t>
            </a:r>
            <a:r>
              <a:rPr lang="en-GB" sz="2800" b="1" dirty="0">
                <a:solidFill>
                  <a:srgbClr val="002060"/>
                </a:solidFill>
              </a:rPr>
              <a:t> 1: So </a:t>
            </a:r>
            <a:r>
              <a:rPr lang="en-GB" sz="2800" b="1" dirty="0" err="1">
                <a:solidFill>
                  <a:srgbClr val="002060"/>
                </a:solidFill>
              </a:rPr>
              <a:t>sánh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số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các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chữ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số</a:t>
            </a:r>
            <a:r>
              <a:rPr lang="en-GB" sz="28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9300" y="3086100"/>
            <a:ext cx="1314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Ví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dụ</a:t>
            </a:r>
            <a:r>
              <a:rPr lang="en-GB" sz="2800" b="1" dirty="0">
                <a:solidFill>
                  <a:srgbClr val="C00000"/>
                </a:solidFill>
              </a:rPr>
              <a:t> 1: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67150" y="30861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99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59372" y="308610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61044" y="309416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46300" y="3530600"/>
            <a:ext cx="6370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- </a:t>
            </a:r>
            <a:r>
              <a:rPr lang="en-GB" sz="2800" b="1" dirty="0" err="1">
                <a:solidFill>
                  <a:srgbClr val="C00000"/>
                </a:solidFill>
              </a:rPr>
              <a:t>Số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nào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có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nhiều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chữ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số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hơn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thì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lớn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hơn</a:t>
            </a:r>
            <a:r>
              <a:rPr lang="en-GB" sz="28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46300" y="3943350"/>
            <a:ext cx="56026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- </a:t>
            </a:r>
            <a:r>
              <a:rPr lang="en-GB" sz="2800" b="1" dirty="0" err="1">
                <a:solidFill>
                  <a:srgbClr val="C00000"/>
                </a:solidFill>
              </a:rPr>
              <a:t>Số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nào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có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ít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chữ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số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hơn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thì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bé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hơn</a:t>
            </a:r>
            <a:r>
              <a:rPr lang="en-GB" sz="28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90650" y="4457700"/>
            <a:ext cx="4065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002060"/>
                </a:solidFill>
              </a:rPr>
              <a:t>Bước</a:t>
            </a:r>
            <a:r>
              <a:rPr lang="en-GB" sz="2800" b="1" dirty="0">
                <a:solidFill>
                  <a:srgbClr val="002060"/>
                </a:solidFill>
              </a:rPr>
              <a:t> 2: So </a:t>
            </a:r>
            <a:r>
              <a:rPr lang="en-GB" sz="2800" b="1" dirty="0" err="1">
                <a:solidFill>
                  <a:srgbClr val="002060"/>
                </a:solidFill>
              </a:rPr>
              <a:t>sánh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các</a:t>
            </a:r>
            <a:r>
              <a:rPr lang="en-GB" sz="2800" b="1" dirty="0">
                <a:solidFill>
                  <a:srgbClr val="002060"/>
                </a:solidFill>
              </a:rPr>
              <a:t> </a:t>
            </a:r>
            <a:r>
              <a:rPr lang="en-GB" sz="2800" b="1" dirty="0" err="1">
                <a:solidFill>
                  <a:srgbClr val="002060"/>
                </a:solidFill>
              </a:rPr>
              <a:t>hàng</a:t>
            </a:r>
            <a:r>
              <a:rPr lang="en-GB" sz="2800" b="1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19300" y="5391150"/>
            <a:ext cx="13147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Ví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dụ</a:t>
            </a:r>
            <a:r>
              <a:rPr lang="en-GB" sz="2800" b="1" dirty="0">
                <a:solidFill>
                  <a:srgbClr val="C00000"/>
                </a:solidFill>
              </a:rPr>
              <a:t> 2: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86200" y="539115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235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6072" y="5410200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229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89644" y="539921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</a:rPr>
              <a:t>&gt;</a:t>
            </a:r>
          </a:p>
        </p:txBody>
      </p:sp>
      <p:sp>
        <p:nvSpPr>
          <p:cNvPr id="18" name="Arc 17"/>
          <p:cNvSpPr/>
          <p:nvPr/>
        </p:nvSpPr>
        <p:spPr>
          <a:xfrm rot="18535736">
            <a:off x="4120127" y="5161162"/>
            <a:ext cx="1666099" cy="1718867"/>
          </a:xfrm>
          <a:prstGeom prst="arc">
            <a:avLst>
              <a:gd name="adj1" fmla="val 16200000"/>
              <a:gd name="adj2" fmla="val 962611"/>
            </a:avLst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 rot="7895677">
            <a:off x="3867927" y="4415865"/>
            <a:ext cx="1896247" cy="1762283"/>
          </a:xfrm>
          <a:prstGeom prst="arc">
            <a:avLst>
              <a:gd name="adj1" fmla="val 16200000"/>
              <a:gd name="adj2" fmla="val 962611"/>
            </a:avLst>
          </a:prstGeom>
          <a:ln w="3810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426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33425" y="1377208"/>
            <a:ext cx="533400" cy="519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825" y="1435293"/>
            <a:ext cx="7180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err="1">
                <a:solidFill>
                  <a:srgbClr val="C00000"/>
                </a:solidFill>
              </a:rPr>
              <a:t>Điền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dấu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thích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hợp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 smtClean="0">
                <a:solidFill>
                  <a:srgbClr val="C00000"/>
                </a:solidFill>
              </a:rPr>
              <a:t>vào</a:t>
            </a:r>
            <a:r>
              <a:rPr lang="en-GB" sz="2800" b="1" dirty="0" smtClean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các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chỗ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chấm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dưới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dirty="0" err="1">
                <a:solidFill>
                  <a:srgbClr val="C00000"/>
                </a:solidFill>
              </a:rPr>
              <a:t>đây</a:t>
            </a:r>
            <a:endParaRPr lang="en-GB" sz="2800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7675" y="2476500"/>
            <a:ext cx="819150" cy="192405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&gt;</a:t>
            </a:r>
          </a:p>
          <a:p>
            <a:pPr algn="ctr"/>
            <a:r>
              <a:rPr lang="en-GB" sz="3600" b="1" dirty="0"/>
              <a:t>&lt;</a:t>
            </a:r>
          </a:p>
          <a:p>
            <a:pPr algn="ctr"/>
            <a:r>
              <a:rPr lang="en-GB" sz="3600" b="1" dirty="0"/>
              <a:t>=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85900" y="297180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2762250"/>
            <a:ext cx="869340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303 ………… 330		30 + 100 ………… 131</a:t>
            </a:r>
          </a:p>
          <a:p>
            <a:r>
              <a:rPr lang="en-GB" sz="3200" b="1" dirty="0"/>
              <a:t>615 ………… 516		410 – 10 ………… 400 + 1</a:t>
            </a:r>
          </a:p>
          <a:p>
            <a:r>
              <a:rPr lang="en-GB" sz="3200" b="1" dirty="0"/>
              <a:t>199 ………... 200		243         .………… 200 + 40 + 3</a:t>
            </a:r>
          </a:p>
        </p:txBody>
      </p:sp>
      <p:sp>
        <p:nvSpPr>
          <p:cNvPr id="9" name="Left Brace 8"/>
          <p:cNvSpPr/>
          <p:nvPr/>
        </p:nvSpPr>
        <p:spPr>
          <a:xfrm rot="5400000">
            <a:off x="6604127" y="2146503"/>
            <a:ext cx="285750" cy="1155294"/>
          </a:xfrm>
          <a:prstGeom prst="leftBrace">
            <a:avLst/>
          </a:prstGeom>
          <a:ln w="190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366002" y="203835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130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0869" y="2602373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&gt;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1971" y="314735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9548" y="315363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1552" y="3147358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362" y="3153639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&lt;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0550" y="3691096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C00000"/>
                </a:solidFill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4550079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3.7037E-6 L 0.23281 -0.0673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41" y="-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0.00232 L 0.23516 0.0868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19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0069 L 0.23646 0.084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10" y="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3.7037E-6 L 0.60534 -0.06436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60" y="-3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6 L 0.60456 0.0030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73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0.00023 L 0.16289 0.04004 C 0.19662 0.04907 0.24766 0.05393 0.30104 0.05393 C 0.36172 0.05393 0.41055 0.04907 0.44427 0.04004 L 0.60729 0.00023 " pathEditMode="relative" rAng="0" ptsTypes="AAAAA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65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694515" y="1435573"/>
            <a:ext cx="533400" cy="519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66825" y="1435293"/>
            <a:ext cx="77460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C00000"/>
                </a:solidFill>
              </a:rPr>
              <a:t>Tìm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số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lớn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nhất</a:t>
            </a:r>
            <a:r>
              <a:rPr lang="en-GB" sz="3200" b="1" dirty="0">
                <a:solidFill>
                  <a:srgbClr val="C00000"/>
                </a:solidFill>
              </a:rPr>
              <a:t>, </a:t>
            </a:r>
            <a:r>
              <a:rPr lang="en-GB" sz="3200" b="1" dirty="0" err="1">
                <a:solidFill>
                  <a:srgbClr val="C00000"/>
                </a:solidFill>
              </a:rPr>
              <a:t>số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bé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nhất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trong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các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số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sau</a:t>
            </a:r>
            <a:r>
              <a:rPr lang="en-GB" sz="3200" b="1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80839" y="224433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142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39051" y="2241605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735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78954" y="2248648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 241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50741" y="224864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573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87145" y="2233435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421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098086" y="2229193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375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15397" y="3599235"/>
            <a:ext cx="47173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0070C0"/>
                </a:solidFill>
              </a:rPr>
              <a:t>Số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lớn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nhất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là</a:t>
            </a:r>
            <a:r>
              <a:rPr lang="en-GB" sz="3200" b="1" dirty="0">
                <a:solidFill>
                  <a:srgbClr val="0070C0"/>
                </a:solidFill>
              </a:rPr>
              <a:t>: ………………..</a:t>
            </a:r>
          </a:p>
          <a:p>
            <a:endParaRPr lang="en-GB" sz="3200" b="1" dirty="0">
              <a:solidFill>
                <a:srgbClr val="0070C0"/>
              </a:solidFill>
            </a:endParaRPr>
          </a:p>
          <a:p>
            <a:r>
              <a:rPr lang="en-GB" sz="3200" b="1" dirty="0" err="1">
                <a:solidFill>
                  <a:srgbClr val="0070C0"/>
                </a:solidFill>
              </a:rPr>
              <a:t>Số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bé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nhất</a:t>
            </a:r>
            <a:r>
              <a:rPr lang="en-GB" sz="3200" b="1" dirty="0">
                <a:solidFill>
                  <a:srgbClr val="0070C0"/>
                </a:solidFill>
              </a:rPr>
              <a:t> </a:t>
            </a:r>
            <a:r>
              <a:rPr lang="en-GB" sz="3200" b="1" dirty="0" err="1">
                <a:solidFill>
                  <a:srgbClr val="0070C0"/>
                </a:solidFill>
              </a:rPr>
              <a:t>là</a:t>
            </a:r>
            <a:r>
              <a:rPr lang="en-GB" sz="3200" b="1" dirty="0">
                <a:solidFill>
                  <a:srgbClr val="0070C0"/>
                </a:solidFill>
              </a:rPr>
              <a:t>:  ………………..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80839" y="2248258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142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39050" y="223390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735</a:t>
            </a:r>
          </a:p>
        </p:txBody>
      </p:sp>
    </p:spTree>
    <p:extLst>
      <p:ext uri="{BB962C8B-B14F-4D97-AF65-F5344CB8AC3E}">
        <p14:creationId xmlns:p14="http://schemas.microsoft.com/office/powerpoint/2010/main" val="42927103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2.96296E-6 L -0.10091 2.96296E-6 C -0.1461 2.96296E-6 -0.2017 0.05069 -0.2017 0.09213 L -0.2017 0.18426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91" y="921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-0.30469 0.3268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34" y="1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94515" y="1435573"/>
            <a:ext cx="533400" cy="519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6825" y="1435293"/>
            <a:ext cx="744421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err="1">
                <a:solidFill>
                  <a:srgbClr val="C00000"/>
                </a:solidFill>
              </a:rPr>
              <a:t>Viết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các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số</a:t>
            </a:r>
            <a:r>
              <a:rPr lang="en-GB" sz="3200" b="1" dirty="0">
                <a:solidFill>
                  <a:srgbClr val="C00000"/>
                </a:solidFill>
              </a:rPr>
              <a:t> 537 ; 162 ; 830 ; 241 ; 519 ; 425:</a:t>
            </a:r>
          </a:p>
          <a:p>
            <a:pPr marL="514350" indent="-514350">
              <a:buAutoNum type="alphaLcParenR"/>
            </a:pPr>
            <a:r>
              <a:rPr lang="en-GB" sz="3200" b="1" dirty="0" err="1">
                <a:solidFill>
                  <a:srgbClr val="C00000"/>
                </a:solidFill>
              </a:rPr>
              <a:t>Viết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theo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thứ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tự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từ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bé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đến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lớn</a:t>
            </a:r>
            <a:r>
              <a:rPr lang="en-GB" sz="3200" b="1" dirty="0">
                <a:solidFill>
                  <a:srgbClr val="C00000"/>
                </a:solidFill>
              </a:rPr>
              <a:t>.</a:t>
            </a:r>
          </a:p>
          <a:p>
            <a:pPr marL="514350" indent="-514350">
              <a:buAutoNum type="alphaLcParenR"/>
            </a:pPr>
            <a:endParaRPr lang="en-GB" sz="3200" b="1" dirty="0">
              <a:solidFill>
                <a:srgbClr val="C00000"/>
              </a:solidFill>
            </a:endParaRPr>
          </a:p>
          <a:p>
            <a:r>
              <a:rPr lang="en-GB" sz="3200" b="1" dirty="0">
                <a:solidFill>
                  <a:srgbClr val="C00000"/>
                </a:solidFill>
              </a:rPr>
              <a:t>	</a:t>
            </a:r>
          </a:p>
          <a:p>
            <a:pPr marL="514350" indent="-514350">
              <a:buAutoNum type="alphaLcParenR"/>
            </a:pPr>
            <a:endParaRPr lang="en-GB" sz="3200" b="1" dirty="0">
              <a:solidFill>
                <a:srgbClr val="C00000"/>
              </a:solidFill>
            </a:endParaRPr>
          </a:p>
          <a:p>
            <a:r>
              <a:rPr lang="en-GB" sz="3200" b="1" dirty="0">
                <a:solidFill>
                  <a:srgbClr val="C00000"/>
                </a:solidFill>
              </a:rPr>
              <a:t>b)  </a:t>
            </a:r>
            <a:r>
              <a:rPr lang="en-GB" sz="3200" b="1" dirty="0" err="1">
                <a:solidFill>
                  <a:srgbClr val="C00000"/>
                </a:solidFill>
              </a:rPr>
              <a:t>Viết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theo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thứ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tự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từ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lớn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đến</a:t>
            </a:r>
            <a:r>
              <a:rPr lang="en-GB" sz="3200" b="1" dirty="0">
                <a:solidFill>
                  <a:srgbClr val="C00000"/>
                </a:solidFill>
              </a:rPr>
              <a:t> </a:t>
            </a:r>
            <a:r>
              <a:rPr lang="en-GB" sz="3200" b="1" dirty="0" err="1">
                <a:solidFill>
                  <a:srgbClr val="C00000"/>
                </a:solidFill>
              </a:rPr>
              <a:t>bé</a:t>
            </a:r>
            <a:r>
              <a:rPr lang="en-GB" sz="32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26077" y="2958787"/>
            <a:ext cx="7976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……….…..; …………….; …………….; …………….; …………….; …………….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2837" y="5095630"/>
            <a:ext cx="7976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……….…..; …………….; …………….; …………….; …………….; …………….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98453" y="2762655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162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83054" y="278292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241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94049" y="277291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519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36335" y="277291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537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69638" y="278293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830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19228" y="491115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162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407" y="277887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425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15212" y="4919769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830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26207" y="49097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519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68493" y="4909756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425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01796" y="491977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241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56565" y="491571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0070C0"/>
                </a:solidFill>
              </a:rPr>
              <a:t>537</a:t>
            </a:r>
          </a:p>
        </p:txBody>
      </p:sp>
    </p:spTree>
    <p:extLst>
      <p:ext uri="{BB962C8B-B14F-4D97-AF65-F5344CB8AC3E}">
        <p14:creationId xmlns:p14="http://schemas.microsoft.com/office/powerpoint/2010/main" val="2608676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453</Words>
  <Application>Microsoft Office PowerPoint</Application>
  <PresentationFormat>Widescreen</PresentationFormat>
  <Paragraphs>157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Calibri Light</vt:lpstr>
      <vt:lpstr>HP001 4 hàng</vt:lpstr>
      <vt:lpstr>HP001 5 hàng</vt:lpstr>
      <vt:lpstr>Times New Roman</vt:lpstr>
      <vt:lpstr>VnBangkok</vt:lpstr>
      <vt:lpstr>VNbritannic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38</cp:revision>
  <dcterms:created xsi:type="dcterms:W3CDTF">2021-08-27T11:17:16Z</dcterms:created>
  <dcterms:modified xsi:type="dcterms:W3CDTF">2021-08-29T13:04:34Z</dcterms:modified>
</cp:coreProperties>
</file>