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14"/>
  </p:notesMasterIdLst>
  <p:handoutMasterIdLst>
    <p:handoutMasterId r:id="rId15"/>
  </p:handoutMasterIdLst>
  <p:sldIdLst>
    <p:sldId id="256" r:id="rId2"/>
    <p:sldId id="258" r:id="rId3"/>
    <p:sldId id="271" r:id="rId4"/>
    <p:sldId id="262" r:id="rId5"/>
    <p:sldId id="272" r:id="rId6"/>
    <p:sldId id="267" r:id="rId7"/>
    <p:sldId id="263" r:id="rId8"/>
    <p:sldId id="265" r:id="rId9"/>
    <p:sldId id="266" r:id="rId10"/>
    <p:sldId id="269" r:id="rId11"/>
    <p:sldId id="270" r:id="rId12"/>
    <p:sldId id="268" r:id="rId13"/>
  </p:sldIdLst>
  <p:sldSz cx="9144000" cy="6858000" type="screen4x3"/>
  <p:notesSz cx="6858000" cy="9144000"/>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47" autoAdjust="0"/>
    <p:restoredTop sz="94624" autoAdjust="0"/>
  </p:normalViewPr>
  <p:slideViewPr>
    <p:cSldViewPr>
      <p:cViewPr varScale="1">
        <p:scale>
          <a:sx n="70" d="100"/>
          <a:sy n="70" d="100"/>
        </p:scale>
        <p:origin x="-1404" y="-90"/>
      </p:cViewPr>
      <p:guideLst>
        <p:guide orient="horz" pos="2160"/>
        <p:guide pos="2880"/>
      </p:guideLst>
    </p:cSldViewPr>
  </p:slideViewPr>
  <p:outlineViewPr>
    <p:cViewPr>
      <p:scale>
        <a:sx n="33" d="100"/>
        <a:sy n="33" d="100"/>
      </p:scale>
      <p:origin x="48" y="3198"/>
    </p:cViewPr>
  </p:outlineViewPr>
  <p:notesTextViewPr>
    <p:cViewPr>
      <p:scale>
        <a:sx n="100" d="100"/>
        <a:sy n="100" d="100"/>
      </p:scale>
      <p:origin x="0" y="0"/>
    </p:cViewPr>
  </p:notesTextViewPr>
  <p:notesViewPr>
    <p:cSldViewPr>
      <p:cViewPr varScale="1">
        <p:scale>
          <a:sx n="56" d="100"/>
          <a:sy n="56" d="100"/>
        </p:scale>
        <p:origin x="-2886"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EA34A14-281B-4788-8B5C-E699A7792AD6}" type="datetimeFigureOut">
              <a:rPr lang="en-US" smtClean="0"/>
              <a:t>30-09-19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ED237A3-3BD4-4B00-AD8D-C5E62B1606B4}" type="slidenum">
              <a:rPr lang="en-US" smtClean="0"/>
              <a:t>‹#›</a:t>
            </a:fld>
            <a:endParaRPr lang="en-US"/>
          </a:p>
        </p:txBody>
      </p:sp>
    </p:spTree>
    <p:extLst>
      <p:ext uri="{BB962C8B-B14F-4D97-AF65-F5344CB8AC3E}">
        <p14:creationId xmlns:p14="http://schemas.microsoft.com/office/powerpoint/2010/main" val="4759004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1B8009-27CD-49C9-908A-6588523264E5}" type="datetimeFigureOut">
              <a:rPr lang="en-US" smtClean="0"/>
              <a:pPr/>
              <a:t>30-09-19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22A591-7298-49F1-B132-74E3B4366C65}" type="slidenum">
              <a:rPr lang="en-US" smtClean="0"/>
              <a:pPr/>
              <a:t>‹#›</a:t>
            </a:fld>
            <a:endParaRPr lang="en-US"/>
          </a:p>
        </p:txBody>
      </p:sp>
    </p:spTree>
    <p:extLst>
      <p:ext uri="{BB962C8B-B14F-4D97-AF65-F5344CB8AC3E}">
        <p14:creationId xmlns:p14="http://schemas.microsoft.com/office/powerpoint/2010/main" val="28750588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E22A591-7298-49F1-B132-74E3B4366C65}"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E22A591-7298-49F1-B132-74E3B4366C65}"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E22A591-7298-49F1-B132-74E3B4366C65}"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4E07193-FCE2-4479-BFFF-5FE0A56C1A6B}" type="datetime1">
              <a:rPr lang="en-US" smtClean="0"/>
              <a:pPr/>
              <a:t>30-09-19</a:t>
            </a:fld>
            <a:endParaRPr lang="en-US"/>
          </a:p>
        </p:txBody>
      </p:sp>
      <p:sp>
        <p:nvSpPr>
          <p:cNvPr id="5" name="Footer Placeholder 4"/>
          <p:cNvSpPr>
            <a:spLocks noGrp="1"/>
          </p:cNvSpPr>
          <p:nvPr>
            <p:ph type="ftr" sz="quarter" idx="11"/>
          </p:nvPr>
        </p:nvSpPr>
        <p:spPr/>
        <p:txBody>
          <a:bodyPr/>
          <a:lstStyle/>
          <a:p>
            <a:r>
              <a:rPr lang="vi-VN" smtClean="0"/>
              <a:t>GV: Vũ Thị Thư</a:t>
            </a:r>
            <a:endParaRPr lang="en-US"/>
          </a:p>
        </p:txBody>
      </p:sp>
      <p:sp>
        <p:nvSpPr>
          <p:cNvPr id="6" name="Slide Number Placeholder 5"/>
          <p:cNvSpPr>
            <a:spLocks noGrp="1"/>
          </p:cNvSpPr>
          <p:nvPr>
            <p:ph type="sldNum" sz="quarter" idx="12"/>
          </p:nvPr>
        </p:nvSpPr>
        <p:spPr/>
        <p:txBody>
          <a:bodyPr/>
          <a:lstStyle/>
          <a:p>
            <a:fld id="{7FFCD6D7-6B64-4BAF-ACAA-B73C7B9D152C}"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17ACA1-B368-4BA8-90EB-FC66CBD50688}" type="datetime1">
              <a:rPr lang="en-US" smtClean="0"/>
              <a:pPr/>
              <a:t>30-09-19</a:t>
            </a:fld>
            <a:endParaRPr lang="en-US"/>
          </a:p>
        </p:txBody>
      </p:sp>
      <p:sp>
        <p:nvSpPr>
          <p:cNvPr id="5" name="Footer Placeholder 4"/>
          <p:cNvSpPr>
            <a:spLocks noGrp="1"/>
          </p:cNvSpPr>
          <p:nvPr>
            <p:ph type="ftr" sz="quarter" idx="11"/>
          </p:nvPr>
        </p:nvSpPr>
        <p:spPr/>
        <p:txBody>
          <a:bodyPr/>
          <a:lstStyle/>
          <a:p>
            <a:r>
              <a:rPr lang="vi-VN" smtClean="0"/>
              <a:t>GV: Vũ Thị Thư</a:t>
            </a:r>
            <a:endParaRPr lang="en-US"/>
          </a:p>
        </p:txBody>
      </p:sp>
      <p:sp>
        <p:nvSpPr>
          <p:cNvPr id="6" name="Slide Number Placeholder 5"/>
          <p:cNvSpPr>
            <a:spLocks noGrp="1"/>
          </p:cNvSpPr>
          <p:nvPr>
            <p:ph type="sldNum" sz="quarter" idx="12"/>
          </p:nvPr>
        </p:nvSpPr>
        <p:spPr/>
        <p:txBody>
          <a:bodyPr/>
          <a:lstStyle/>
          <a:p>
            <a:fld id="{7FFCD6D7-6B64-4BAF-ACAA-B73C7B9D152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0D9986-4A69-47A4-89D2-9FB68BE97A59}" type="datetime1">
              <a:rPr lang="en-US" smtClean="0"/>
              <a:pPr/>
              <a:t>30-09-19</a:t>
            </a:fld>
            <a:endParaRPr lang="en-US"/>
          </a:p>
        </p:txBody>
      </p:sp>
      <p:sp>
        <p:nvSpPr>
          <p:cNvPr id="5" name="Footer Placeholder 4"/>
          <p:cNvSpPr>
            <a:spLocks noGrp="1"/>
          </p:cNvSpPr>
          <p:nvPr>
            <p:ph type="ftr" sz="quarter" idx="11"/>
          </p:nvPr>
        </p:nvSpPr>
        <p:spPr/>
        <p:txBody>
          <a:bodyPr/>
          <a:lstStyle/>
          <a:p>
            <a:r>
              <a:rPr lang="vi-VN" smtClean="0"/>
              <a:t>GV: Vũ Thị Thư</a:t>
            </a:r>
            <a:endParaRPr lang="en-US"/>
          </a:p>
        </p:txBody>
      </p:sp>
      <p:sp>
        <p:nvSpPr>
          <p:cNvPr id="6" name="Slide Number Placeholder 5"/>
          <p:cNvSpPr>
            <a:spLocks noGrp="1"/>
          </p:cNvSpPr>
          <p:nvPr>
            <p:ph type="sldNum" sz="quarter" idx="12"/>
          </p:nvPr>
        </p:nvSpPr>
        <p:spPr/>
        <p:txBody>
          <a:bodyPr/>
          <a:lstStyle/>
          <a:p>
            <a:fld id="{7FFCD6D7-6B64-4BAF-ACAA-B73C7B9D152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DB1E50-8030-4028-8028-AEF50EE3CAEF}" type="datetime1">
              <a:rPr lang="en-US" smtClean="0"/>
              <a:pPr/>
              <a:t>30-09-19</a:t>
            </a:fld>
            <a:endParaRPr lang="en-US"/>
          </a:p>
        </p:txBody>
      </p:sp>
      <p:sp>
        <p:nvSpPr>
          <p:cNvPr id="5" name="Footer Placeholder 4"/>
          <p:cNvSpPr>
            <a:spLocks noGrp="1"/>
          </p:cNvSpPr>
          <p:nvPr>
            <p:ph type="ftr" sz="quarter" idx="11"/>
          </p:nvPr>
        </p:nvSpPr>
        <p:spPr/>
        <p:txBody>
          <a:bodyPr/>
          <a:lstStyle/>
          <a:p>
            <a:r>
              <a:rPr lang="vi-VN" smtClean="0"/>
              <a:t>GV: Vũ Thị Thư</a:t>
            </a:r>
            <a:endParaRPr lang="en-US"/>
          </a:p>
        </p:txBody>
      </p:sp>
      <p:sp>
        <p:nvSpPr>
          <p:cNvPr id="6" name="Slide Number Placeholder 5"/>
          <p:cNvSpPr>
            <a:spLocks noGrp="1"/>
          </p:cNvSpPr>
          <p:nvPr>
            <p:ph type="sldNum" sz="quarter" idx="12"/>
          </p:nvPr>
        </p:nvSpPr>
        <p:spPr/>
        <p:txBody>
          <a:bodyPr/>
          <a:lstStyle/>
          <a:p>
            <a:fld id="{7FFCD6D7-6B64-4BAF-ACAA-B73C7B9D152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D4ACA0-24B5-4275-9335-D188AC7D4A25}" type="datetime1">
              <a:rPr lang="en-US" smtClean="0"/>
              <a:pPr/>
              <a:t>30-09-19</a:t>
            </a:fld>
            <a:endParaRPr lang="en-US"/>
          </a:p>
        </p:txBody>
      </p:sp>
      <p:sp>
        <p:nvSpPr>
          <p:cNvPr id="5" name="Footer Placeholder 4"/>
          <p:cNvSpPr>
            <a:spLocks noGrp="1"/>
          </p:cNvSpPr>
          <p:nvPr>
            <p:ph type="ftr" sz="quarter" idx="11"/>
          </p:nvPr>
        </p:nvSpPr>
        <p:spPr/>
        <p:txBody>
          <a:bodyPr/>
          <a:lstStyle/>
          <a:p>
            <a:r>
              <a:rPr lang="vi-VN" smtClean="0"/>
              <a:t>GV: Vũ Thị Thư</a:t>
            </a:r>
            <a:endParaRPr lang="en-US"/>
          </a:p>
        </p:txBody>
      </p:sp>
      <p:sp>
        <p:nvSpPr>
          <p:cNvPr id="6" name="Slide Number Placeholder 5"/>
          <p:cNvSpPr>
            <a:spLocks noGrp="1"/>
          </p:cNvSpPr>
          <p:nvPr>
            <p:ph type="sldNum" sz="quarter" idx="12"/>
          </p:nvPr>
        </p:nvSpPr>
        <p:spPr/>
        <p:txBody>
          <a:bodyPr/>
          <a:lstStyle/>
          <a:p>
            <a:fld id="{7FFCD6D7-6B64-4BAF-ACAA-B73C7B9D152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81E7434-ED64-43DF-8ECB-73149D252F9E}" type="datetime1">
              <a:rPr lang="en-US" smtClean="0"/>
              <a:pPr/>
              <a:t>30-09-19</a:t>
            </a:fld>
            <a:endParaRPr lang="en-US"/>
          </a:p>
        </p:txBody>
      </p:sp>
      <p:sp>
        <p:nvSpPr>
          <p:cNvPr id="6" name="Footer Placeholder 5"/>
          <p:cNvSpPr>
            <a:spLocks noGrp="1"/>
          </p:cNvSpPr>
          <p:nvPr>
            <p:ph type="ftr" sz="quarter" idx="11"/>
          </p:nvPr>
        </p:nvSpPr>
        <p:spPr/>
        <p:txBody>
          <a:bodyPr/>
          <a:lstStyle/>
          <a:p>
            <a:r>
              <a:rPr lang="vi-VN" smtClean="0"/>
              <a:t>GV: Vũ Thị Thư</a:t>
            </a:r>
            <a:endParaRPr lang="en-US"/>
          </a:p>
        </p:txBody>
      </p:sp>
      <p:sp>
        <p:nvSpPr>
          <p:cNvPr id="7" name="Slide Number Placeholder 6"/>
          <p:cNvSpPr>
            <a:spLocks noGrp="1"/>
          </p:cNvSpPr>
          <p:nvPr>
            <p:ph type="sldNum" sz="quarter" idx="12"/>
          </p:nvPr>
        </p:nvSpPr>
        <p:spPr/>
        <p:txBody>
          <a:bodyPr/>
          <a:lstStyle/>
          <a:p>
            <a:fld id="{7FFCD6D7-6B64-4BAF-ACAA-B73C7B9D152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F409F15-DFE8-4AA4-81CC-F16DEF209DEA}" type="datetime1">
              <a:rPr lang="en-US" smtClean="0"/>
              <a:pPr/>
              <a:t>30-09-19</a:t>
            </a:fld>
            <a:endParaRPr lang="en-US"/>
          </a:p>
        </p:txBody>
      </p:sp>
      <p:sp>
        <p:nvSpPr>
          <p:cNvPr id="8" name="Footer Placeholder 7"/>
          <p:cNvSpPr>
            <a:spLocks noGrp="1"/>
          </p:cNvSpPr>
          <p:nvPr>
            <p:ph type="ftr" sz="quarter" idx="11"/>
          </p:nvPr>
        </p:nvSpPr>
        <p:spPr/>
        <p:txBody>
          <a:bodyPr/>
          <a:lstStyle/>
          <a:p>
            <a:r>
              <a:rPr lang="vi-VN" smtClean="0"/>
              <a:t>GV: Vũ Thị Thư</a:t>
            </a:r>
            <a:endParaRPr lang="en-US"/>
          </a:p>
        </p:txBody>
      </p:sp>
      <p:sp>
        <p:nvSpPr>
          <p:cNvPr id="9" name="Slide Number Placeholder 8"/>
          <p:cNvSpPr>
            <a:spLocks noGrp="1"/>
          </p:cNvSpPr>
          <p:nvPr>
            <p:ph type="sldNum" sz="quarter" idx="12"/>
          </p:nvPr>
        </p:nvSpPr>
        <p:spPr/>
        <p:txBody>
          <a:bodyPr/>
          <a:lstStyle/>
          <a:p>
            <a:fld id="{7FFCD6D7-6B64-4BAF-ACAA-B73C7B9D152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02D64D6-FB48-40D4-9FE3-9C8FC5EE5745}" type="datetime1">
              <a:rPr lang="en-US" smtClean="0"/>
              <a:pPr/>
              <a:t>30-09-19</a:t>
            </a:fld>
            <a:endParaRPr lang="en-US"/>
          </a:p>
        </p:txBody>
      </p:sp>
      <p:sp>
        <p:nvSpPr>
          <p:cNvPr id="4" name="Footer Placeholder 3"/>
          <p:cNvSpPr>
            <a:spLocks noGrp="1"/>
          </p:cNvSpPr>
          <p:nvPr>
            <p:ph type="ftr" sz="quarter" idx="11"/>
          </p:nvPr>
        </p:nvSpPr>
        <p:spPr/>
        <p:txBody>
          <a:bodyPr/>
          <a:lstStyle/>
          <a:p>
            <a:r>
              <a:rPr lang="vi-VN" smtClean="0"/>
              <a:t>GV: Vũ Thị Thư</a:t>
            </a:r>
            <a:endParaRPr lang="en-US"/>
          </a:p>
        </p:txBody>
      </p:sp>
      <p:sp>
        <p:nvSpPr>
          <p:cNvPr id="5" name="Slide Number Placeholder 4"/>
          <p:cNvSpPr>
            <a:spLocks noGrp="1"/>
          </p:cNvSpPr>
          <p:nvPr>
            <p:ph type="sldNum" sz="quarter" idx="12"/>
          </p:nvPr>
        </p:nvSpPr>
        <p:spPr/>
        <p:txBody>
          <a:bodyPr/>
          <a:lstStyle/>
          <a:p>
            <a:fld id="{7FFCD6D7-6B64-4BAF-ACAA-B73C7B9D152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956179-1089-4CB8-9792-76890A6D475F}" type="datetime1">
              <a:rPr lang="en-US" smtClean="0"/>
              <a:pPr/>
              <a:t>30-09-19</a:t>
            </a:fld>
            <a:endParaRPr lang="en-US"/>
          </a:p>
        </p:txBody>
      </p:sp>
      <p:sp>
        <p:nvSpPr>
          <p:cNvPr id="3" name="Footer Placeholder 2"/>
          <p:cNvSpPr>
            <a:spLocks noGrp="1"/>
          </p:cNvSpPr>
          <p:nvPr>
            <p:ph type="ftr" sz="quarter" idx="11"/>
          </p:nvPr>
        </p:nvSpPr>
        <p:spPr/>
        <p:txBody>
          <a:bodyPr/>
          <a:lstStyle/>
          <a:p>
            <a:r>
              <a:rPr lang="vi-VN" smtClean="0"/>
              <a:t>GV: Vũ Thị Thư</a:t>
            </a:r>
            <a:endParaRPr lang="en-US"/>
          </a:p>
        </p:txBody>
      </p:sp>
      <p:sp>
        <p:nvSpPr>
          <p:cNvPr id="4" name="Slide Number Placeholder 3"/>
          <p:cNvSpPr>
            <a:spLocks noGrp="1"/>
          </p:cNvSpPr>
          <p:nvPr>
            <p:ph type="sldNum" sz="quarter" idx="12"/>
          </p:nvPr>
        </p:nvSpPr>
        <p:spPr/>
        <p:txBody>
          <a:bodyPr/>
          <a:lstStyle/>
          <a:p>
            <a:fld id="{7FFCD6D7-6B64-4BAF-ACAA-B73C7B9D152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5A7A16-F63E-4118-B435-9E6C30DB2647}" type="datetime1">
              <a:rPr lang="en-US" smtClean="0"/>
              <a:pPr/>
              <a:t>30-09-19</a:t>
            </a:fld>
            <a:endParaRPr lang="en-US"/>
          </a:p>
        </p:txBody>
      </p:sp>
      <p:sp>
        <p:nvSpPr>
          <p:cNvPr id="6" name="Footer Placeholder 5"/>
          <p:cNvSpPr>
            <a:spLocks noGrp="1"/>
          </p:cNvSpPr>
          <p:nvPr>
            <p:ph type="ftr" sz="quarter" idx="11"/>
          </p:nvPr>
        </p:nvSpPr>
        <p:spPr/>
        <p:txBody>
          <a:bodyPr/>
          <a:lstStyle/>
          <a:p>
            <a:r>
              <a:rPr lang="vi-VN" smtClean="0"/>
              <a:t>GV: Vũ Thị Thư</a:t>
            </a:r>
            <a:endParaRPr lang="en-US"/>
          </a:p>
        </p:txBody>
      </p:sp>
      <p:sp>
        <p:nvSpPr>
          <p:cNvPr id="7" name="Slide Number Placeholder 6"/>
          <p:cNvSpPr>
            <a:spLocks noGrp="1"/>
          </p:cNvSpPr>
          <p:nvPr>
            <p:ph type="sldNum" sz="quarter" idx="12"/>
          </p:nvPr>
        </p:nvSpPr>
        <p:spPr/>
        <p:txBody>
          <a:bodyPr/>
          <a:lstStyle/>
          <a:p>
            <a:fld id="{7FFCD6D7-6B64-4BAF-ACAA-B73C7B9D152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8F06A6-6E1D-44EA-AC87-AF54781D9D25}" type="datetime1">
              <a:rPr lang="en-US" smtClean="0"/>
              <a:pPr/>
              <a:t>30-09-19</a:t>
            </a:fld>
            <a:endParaRPr lang="en-US"/>
          </a:p>
        </p:txBody>
      </p:sp>
      <p:sp>
        <p:nvSpPr>
          <p:cNvPr id="6" name="Footer Placeholder 5"/>
          <p:cNvSpPr>
            <a:spLocks noGrp="1"/>
          </p:cNvSpPr>
          <p:nvPr>
            <p:ph type="ftr" sz="quarter" idx="11"/>
          </p:nvPr>
        </p:nvSpPr>
        <p:spPr/>
        <p:txBody>
          <a:bodyPr/>
          <a:lstStyle/>
          <a:p>
            <a:r>
              <a:rPr lang="vi-VN" smtClean="0"/>
              <a:t>GV: Vũ Thị Thư</a:t>
            </a:r>
            <a:endParaRPr lang="en-US"/>
          </a:p>
        </p:txBody>
      </p:sp>
      <p:sp>
        <p:nvSpPr>
          <p:cNvPr id="7" name="Slide Number Placeholder 6"/>
          <p:cNvSpPr>
            <a:spLocks noGrp="1"/>
          </p:cNvSpPr>
          <p:nvPr>
            <p:ph type="sldNum" sz="quarter" idx="12"/>
          </p:nvPr>
        </p:nvSpPr>
        <p:spPr/>
        <p:txBody>
          <a:bodyPr/>
          <a:lstStyle/>
          <a:p>
            <a:fld id="{7FFCD6D7-6B64-4BAF-ACAA-B73C7B9D152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7000" r="-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6ADFE5-7D16-4322-AC62-B13326B17906}" type="datetime1">
              <a:rPr lang="en-US" smtClean="0"/>
              <a:pPr/>
              <a:t>30-09-19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vi-VN" smtClean="0"/>
              <a:t>GV: Vũ Thị Thư</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FCD6D7-6B64-4BAF-ACAA-B73C7B9D152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sldNum="0" hdr="0" ftr="0" dt="0"/>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7" Type="http://schemas.openxmlformats.org/officeDocument/2006/relationships/image" Target="../media/image6.gi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wmf"/><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 descr="welcome_arrow_hb"/>
          <p:cNvPicPr>
            <a:picLocks noChangeAspect="1" noChangeArrowheads="1" noCrop="1"/>
          </p:cNvPicPr>
          <p:nvPr/>
        </p:nvPicPr>
        <p:blipFill>
          <a:blip r:embed="rId3" cstate="print"/>
          <a:srcRect/>
          <a:stretch>
            <a:fillRect/>
          </a:stretch>
        </p:blipFill>
        <p:spPr bwMode="auto">
          <a:xfrm>
            <a:off x="0" y="0"/>
            <a:ext cx="1981200" cy="914400"/>
          </a:xfrm>
          <a:prstGeom prst="rect">
            <a:avLst/>
          </a:prstGeom>
          <a:noFill/>
          <a:ln w="9525">
            <a:noFill/>
            <a:miter lim="800000"/>
            <a:headEnd/>
            <a:tailEnd/>
          </a:ln>
        </p:spPr>
      </p:pic>
      <p:sp>
        <p:nvSpPr>
          <p:cNvPr id="6" name="Rectangle 5"/>
          <p:cNvSpPr/>
          <p:nvPr/>
        </p:nvSpPr>
        <p:spPr>
          <a:xfrm>
            <a:off x="2754525" y="23800"/>
            <a:ext cx="4164731" cy="461665"/>
          </a:xfrm>
          <a:prstGeom prst="rect">
            <a:avLst/>
          </a:prstGeom>
          <a:noFill/>
        </p:spPr>
        <p:txBody>
          <a:bodyPr wrap="none" lIns="91440" tIns="45720" rIns="91440" bIns="45720">
            <a:spAutoFit/>
          </a:bodyPr>
          <a:lstStyle/>
          <a:p>
            <a:pPr algn="ctr"/>
            <a:r>
              <a:rPr lang="en-US" sz="2400" b="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TRƯỜNG </a:t>
            </a:r>
            <a:r>
              <a:rPr lang="en-US" sz="2400" b="1" cap="all"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TH </a:t>
            </a:r>
            <a:r>
              <a:rPr lang="en-US" sz="2400" b="1" cap="all"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GIA THƯỢNG</a:t>
            </a:r>
            <a:endParaRPr lang="en-US" sz="2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endParaRPr>
          </a:p>
        </p:txBody>
      </p:sp>
      <p:pic>
        <p:nvPicPr>
          <p:cNvPr id="2050" name="Picture 2" descr="C:\Users\ACER\AppData\Local\Microsoft\Windows\Temporary Internet Files\Content.IE5\00WZCH5L\school_building[1].jpg"/>
          <p:cNvPicPr>
            <a:picLocks noChangeAspect="1" noChangeArrowheads="1"/>
          </p:cNvPicPr>
          <p:nvPr/>
        </p:nvPicPr>
        <p:blipFill>
          <a:blip r:embed="rId4" cstate="print"/>
          <a:srcRect/>
          <a:stretch>
            <a:fillRect/>
          </a:stretch>
        </p:blipFill>
        <p:spPr bwMode="auto">
          <a:xfrm>
            <a:off x="0" y="4648200"/>
            <a:ext cx="2049228" cy="1905001"/>
          </a:xfrm>
          <a:prstGeom prst="rect">
            <a:avLst/>
          </a:prstGeom>
          <a:noFill/>
        </p:spPr>
      </p:pic>
      <p:pic>
        <p:nvPicPr>
          <p:cNvPr id="2061" name="Picture 13" descr="C:\Users\ACER\AppData\Local\Microsoft\Windows\Temporary Internet Files\Content.IE5\00WZCH5L\5-Free-Summer-Clipart-Illustration-Of-A-Happy-Smiling-Sun[1].png"/>
          <p:cNvPicPr>
            <a:picLocks noChangeAspect="1" noChangeArrowheads="1"/>
          </p:cNvPicPr>
          <p:nvPr/>
        </p:nvPicPr>
        <p:blipFill>
          <a:blip r:embed="rId5" cstate="print"/>
          <a:srcRect/>
          <a:stretch>
            <a:fillRect/>
          </a:stretch>
        </p:blipFill>
        <p:spPr bwMode="auto">
          <a:xfrm>
            <a:off x="7701159" y="1"/>
            <a:ext cx="1442839" cy="1219199"/>
          </a:xfrm>
          <a:prstGeom prst="rect">
            <a:avLst/>
          </a:prstGeom>
          <a:noFill/>
        </p:spPr>
      </p:pic>
      <p:pic>
        <p:nvPicPr>
          <p:cNvPr id="2065" name="Picture 17" descr="C:\Program Files (x86)\Microsoft Office\MEDIA\CAGCAT10\j0195384.wmf"/>
          <p:cNvPicPr>
            <a:picLocks noChangeAspect="1" noChangeArrowheads="1"/>
          </p:cNvPicPr>
          <p:nvPr/>
        </p:nvPicPr>
        <p:blipFill>
          <a:blip r:embed="rId6" cstate="print"/>
          <a:srcRect/>
          <a:stretch>
            <a:fillRect/>
          </a:stretch>
        </p:blipFill>
        <p:spPr bwMode="auto">
          <a:xfrm>
            <a:off x="3723396" y="643719"/>
            <a:ext cx="1795882" cy="1833372"/>
          </a:xfrm>
          <a:prstGeom prst="rect">
            <a:avLst/>
          </a:prstGeom>
          <a:noFill/>
        </p:spPr>
      </p:pic>
      <p:sp>
        <p:nvSpPr>
          <p:cNvPr id="31" name="Rectangle 30"/>
          <p:cNvSpPr/>
          <p:nvPr/>
        </p:nvSpPr>
        <p:spPr>
          <a:xfrm>
            <a:off x="1344737" y="2551839"/>
            <a:ext cx="6553200" cy="1754326"/>
          </a:xfrm>
          <a:prstGeom prst="rect">
            <a:avLst/>
          </a:prstGeom>
        </p:spPr>
        <p:txBody>
          <a:bodyPr wrap="square">
            <a:spAutoFit/>
          </a:bodyPr>
          <a:lstStyle/>
          <a:p>
            <a:pPr algn="ctr"/>
            <a:r>
              <a:rPr lang="en-US" sz="5400" b="1" kern="10">
                <a:ln w="9525">
                  <a:round/>
                  <a:headEnd/>
                  <a:tailEnd/>
                </a:ln>
                <a:solidFill>
                  <a:srgbClr val="C00000"/>
                </a:solidFill>
                <a:cs typeface="Times New Roman"/>
              </a:rPr>
              <a:t>TIN HỌC</a:t>
            </a:r>
          </a:p>
          <a:p>
            <a:pPr algn="ctr"/>
            <a:r>
              <a:rPr lang="en-US" sz="5400" b="1" kern="10" err="1">
                <a:ln w="9525">
                  <a:round/>
                  <a:headEnd/>
                  <a:tailEnd/>
                </a:ln>
                <a:solidFill>
                  <a:srgbClr val="C00000"/>
                </a:solidFill>
                <a:cs typeface="Times New Roman"/>
              </a:rPr>
              <a:t>Lớp</a:t>
            </a:r>
            <a:r>
              <a:rPr lang="en-US" sz="5400" b="1" kern="10">
                <a:ln w="9525">
                  <a:round/>
                  <a:headEnd/>
                  <a:tailEnd/>
                </a:ln>
                <a:solidFill>
                  <a:srgbClr val="C00000"/>
                </a:solidFill>
                <a:cs typeface="Times New Roman"/>
              </a:rPr>
              <a:t> </a:t>
            </a:r>
            <a:r>
              <a:rPr lang="en-US" sz="5400" b="1" kern="10" smtClean="0">
                <a:ln w="9525">
                  <a:round/>
                  <a:headEnd/>
                  <a:tailEnd/>
                </a:ln>
                <a:solidFill>
                  <a:srgbClr val="C00000"/>
                </a:solidFill>
                <a:cs typeface="Times New Roman"/>
              </a:rPr>
              <a:t>4 </a:t>
            </a:r>
            <a:endParaRPr lang="en-US" sz="5400" b="1" kern="10">
              <a:ln w="9525">
                <a:round/>
                <a:headEnd/>
                <a:tailEnd/>
              </a:ln>
              <a:solidFill>
                <a:srgbClr val="C00000"/>
              </a:solidFill>
              <a:cs typeface="Times New Roman"/>
            </a:endParaRPr>
          </a:p>
        </p:txBody>
      </p:sp>
      <p:sp>
        <p:nvSpPr>
          <p:cNvPr id="32" name="TextBox 13"/>
          <p:cNvSpPr txBox="1">
            <a:spLocks noChangeArrowheads="1"/>
          </p:cNvSpPr>
          <p:nvPr/>
        </p:nvSpPr>
        <p:spPr bwMode="auto">
          <a:xfrm>
            <a:off x="2895600" y="5029200"/>
            <a:ext cx="5181600" cy="523220"/>
          </a:xfrm>
          <a:prstGeom prst="rect">
            <a:avLst/>
          </a:prstGeom>
          <a:noFill/>
          <a:ln w="9525">
            <a:noFill/>
            <a:miter lim="800000"/>
            <a:headEnd/>
            <a:tailEnd/>
          </a:ln>
        </p:spPr>
        <p:txBody>
          <a:bodyPr wrap="square">
            <a:spAutoFit/>
          </a:bodyPr>
          <a:lstStyle/>
          <a:p>
            <a:r>
              <a:rPr lang="en-US" sz="2800" b="1" i="1" dirty="0" err="1">
                <a:solidFill>
                  <a:schemeClr val="accent2">
                    <a:lumMod val="50000"/>
                  </a:schemeClr>
                </a:solidFill>
              </a:rPr>
              <a:t>Giáo</a:t>
            </a:r>
            <a:r>
              <a:rPr lang="en-US" sz="2800" b="1" i="1" dirty="0">
                <a:solidFill>
                  <a:schemeClr val="accent2">
                    <a:lumMod val="50000"/>
                  </a:schemeClr>
                </a:solidFill>
              </a:rPr>
              <a:t> </a:t>
            </a:r>
            <a:r>
              <a:rPr lang="en-US" sz="2800" b="1" i="1" dirty="0" err="1" smtClean="0">
                <a:solidFill>
                  <a:schemeClr val="accent2">
                    <a:lumMod val="50000"/>
                  </a:schemeClr>
                </a:solidFill>
              </a:rPr>
              <a:t>viên</a:t>
            </a:r>
            <a:r>
              <a:rPr lang="en-US" sz="2800" b="1" i="1" smtClean="0">
                <a:solidFill>
                  <a:schemeClr val="accent2">
                    <a:lumMod val="50000"/>
                  </a:schemeClr>
                </a:solidFill>
              </a:rPr>
              <a:t>: </a:t>
            </a:r>
            <a:r>
              <a:rPr lang="en-US" sz="2800" b="1" i="1" smtClean="0">
                <a:solidFill>
                  <a:schemeClr val="accent2">
                    <a:lumMod val="50000"/>
                  </a:schemeClr>
                </a:solidFill>
              </a:rPr>
              <a:t>Trần Thị An</a:t>
            </a:r>
            <a:endParaRPr lang="en-US" sz="2800" b="1" i="1" dirty="0">
              <a:solidFill>
                <a:schemeClr val="accent2">
                  <a:lumMod val="50000"/>
                </a:schemeClr>
              </a:solidFill>
            </a:endParaRPr>
          </a:p>
        </p:txBody>
      </p:sp>
      <p:pic>
        <p:nvPicPr>
          <p:cNvPr id="33" name="Picture 15" descr="Picture12"/>
          <p:cNvPicPr>
            <a:picLocks noChangeAspect="1" noChangeArrowheads="1" noCrop="1"/>
          </p:cNvPicPr>
          <p:nvPr/>
        </p:nvPicPr>
        <p:blipFill>
          <a:blip r:embed="rId7" cstate="print"/>
          <a:srcRect/>
          <a:stretch>
            <a:fillRect/>
          </a:stretch>
        </p:blipFill>
        <p:spPr bwMode="auto">
          <a:xfrm rot="5400000" flipV="1">
            <a:off x="5687325" y="3401324"/>
            <a:ext cx="6858002" cy="55349"/>
          </a:xfrm>
          <a:prstGeom prst="rect">
            <a:avLst/>
          </a:prstGeom>
          <a:noFill/>
          <a:ln w="9525">
            <a:noFill/>
            <a:miter lim="800000"/>
            <a:headEnd/>
            <a:tailEnd/>
          </a:ln>
        </p:spPr>
      </p:pic>
      <p:pic>
        <p:nvPicPr>
          <p:cNvPr id="34" name="Picture 15" descr="Picture12"/>
          <p:cNvPicPr>
            <a:picLocks noChangeAspect="1" noChangeArrowheads="1" noCrop="1"/>
          </p:cNvPicPr>
          <p:nvPr/>
        </p:nvPicPr>
        <p:blipFill>
          <a:blip r:embed="rId7" cstate="print"/>
          <a:srcRect/>
          <a:stretch>
            <a:fillRect/>
          </a:stretch>
        </p:blipFill>
        <p:spPr bwMode="auto">
          <a:xfrm rot="5400000" flipV="1">
            <a:off x="-3401326" y="3401328"/>
            <a:ext cx="6858002" cy="55349"/>
          </a:xfrm>
          <a:prstGeom prst="rect">
            <a:avLst/>
          </a:prstGeom>
          <a:noFill/>
          <a:ln w="9525">
            <a:noFill/>
            <a:miter lim="800000"/>
            <a:headEnd/>
            <a:tailEnd/>
          </a:ln>
        </p:spPr>
      </p:pic>
      <p:pic>
        <p:nvPicPr>
          <p:cNvPr id="36" name="Picture 24" descr="Picture12"/>
          <p:cNvPicPr>
            <a:picLocks noChangeAspect="1" noChangeArrowheads="1" noCrop="1"/>
          </p:cNvPicPr>
          <p:nvPr/>
        </p:nvPicPr>
        <p:blipFill>
          <a:blip r:embed="rId7" cstate="print"/>
          <a:srcRect/>
          <a:stretch>
            <a:fillRect/>
          </a:stretch>
        </p:blipFill>
        <p:spPr bwMode="auto">
          <a:xfrm flipV="1">
            <a:off x="0" y="6785118"/>
            <a:ext cx="9144000" cy="72881"/>
          </a:xfrm>
          <a:prstGeom prst="rect">
            <a:avLst/>
          </a:prstGeom>
          <a:noFill/>
          <a:ln w="9525">
            <a:noFill/>
            <a:miter lim="800000"/>
            <a:headEnd/>
            <a:tailEnd/>
          </a:ln>
        </p:spPr>
      </p:pic>
      <p:pic>
        <p:nvPicPr>
          <p:cNvPr id="37" name="Picture 24" descr="Picture12"/>
          <p:cNvPicPr>
            <a:picLocks noChangeAspect="1" noChangeArrowheads="1" noCrop="1"/>
          </p:cNvPicPr>
          <p:nvPr/>
        </p:nvPicPr>
        <p:blipFill>
          <a:blip r:embed="rId7" cstate="print"/>
          <a:srcRect/>
          <a:stretch>
            <a:fillRect/>
          </a:stretch>
        </p:blipFill>
        <p:spPr bwMode="auto">
          <a:xfrm flipV="1">
            <a:off x="307619" y="3505200"/>
            <a:ext cx="8564563" cy="682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ACER\AppData\Local\Microsoft\Windows\Temporary Internet Files\Content.IE5\00WZCH5L\school_building[1].jpg"/>
          <p:cNvPicPr>
            <a:picLocks noChangeAspect="1" noChangeArrowheads="1"/>
          </p:cNvPicPr>
          <p:nvPr/>
        </p:nvPicPr>
        <p:blipFill>
          <a:blip r:embed="rId2" cstate="print"/>
          <a:srcRect/>
          <a:stretch>
            <a:fillRect/>
          </a:stretch>
        </p:blipFill>
        <p:spPr bwMode="auto">
          <a:xfrm>
            <a:off x="0" y="4648200"/>
            <a:ext cx="1828800" cy="1700086"/>
          </a:xfrm>
          <a:prstGeom prst="rect">
            <a:avLst/>
          </a:prstGeom>
          <a:noFill/>
        </p:spPr>
      </p:pic>
      <p:sp>
        <p:nvSpPr>
          <p:cNvPr id="10" name="Title 9"/>
          <p:cNvSpPr>
            <a:spLocks noGrp="1"/>
          </p:cNvSpPr>
          <p:nvPr>
            <p:ph type="title"/>
          </p:nvPr>
        </p:nvSpPr>
        <p:spPr>
          <a:xfrm>
            <a:off x="228600" y="838200"/>
            <a:ext cx="2667000" cy="685800"/>
          </a:xfrm>
        </p:spPr>
        <p:txBody>
          <a:bodyPr>
            <a:noAutofit/>
          </a:bodyPr>
          <a:lstStyle/>
          <a:p>
            <a:pPr algn="l"/>
            <a:r>
              <a:rPr lang="en-US" sz="3600" u="sng" smtClean="0">
                <a:solidFill>
                  <a:srgbClr val="FF0000"/>
                </a:solidFill>
              </a:rPr>
              <a:t>Mở rộng</a:t>
            </a:r>
            <a:endParaRPr lang="en-US" sz="3600" u="sng">
              <a:solidFill>
                <a:srgbClr val="FF0000"/>
              </a:solidFill>
            </a:endParaRPr>
          </a:p>
        </p:txBody>
      </p:sp>
      <p:pic>
        <p:nvPicPr>
          <p:cNvPr id="1028" name="Picture 4" descr="C:\Users\ACER\AppData\Local\Microsoft\Windows\Temporary Internet Files\Content.IE5\00WZCH5L\5-Free-Summer-Clipart-Illustration-Of-A-Happy-Smiling-Sun[1].png"/>
          <p:cNvPicPr>
            <a:picLocks noChangeAspect="1" noChangeArrowheads="1"/>
          </p:cNvPicPr>
          <p:nvPr/>
        </p:nvPicPr>
        <p:blipFill>
          <a:blip r:embed="rId3" cstate="print"/>
          <a:srcRect/>
          <a:stretch>
            <a:fillRect/>
          </a:stretch>
        </p:blipFill>
        <p:spPr bwMode="auto">
          <a:xfrm>
            <a:off x="7791337" y="1"/>
            <a:ext cx="1352663" cy="1143000"/>
          </a:xfrm>
          <a:prstGeom prst="rect">
            <a:avLst/>
          </a:prstGeom>
          <a:noFill/>
        </p:spPr>
      </p:pic>
      <p:sp>
        <p:nvSpPr>
          <p:cNvPr id="24" name="Line 38"/>
          <p:cNvSpPr>
            <a:spLocks noChangeShapeType="1"/>
          </p:cNvSpPr>
          <p:nvPr/>
        </p:nvSpPr>
        <p:spPr bwMode="auto">
          <a:xfrm>
            <a:off x="0" y="838200"/>
            <a:ext cx="7772400" cy="0"/>
          </a:xfrm>
          <a:prstGeom prst="line">
            <a:avLst/>
          </a:prstGeom>
          <a:noFill/>
          <a:ln w="9525">
            <a:solidFill>
              <a:srgbClr val="FF0066"/>
            </a:solidFill>
            <a:round/>
            <a:headEnd/>
            <a:tailEnd/>
          </a:ln>
        </p:spPr>
        <p:txBody>
          <a:bodyPr/>
          <a:lstStyle/>
          <a:p>
            <a:endParaRPr lang="en-US"/>
          </a:p>
        </p:txBody>
      </p:sp>
      <p:sp>
        <p:nvSpPr>
          <p:cNvPr id="25" name="Rectangle 41"/>
          <p:cNvSpPr>
            <a:spLocks noChangeArrowheads="1"/>
          </p:cNvSpPr>
          <p:nvPr/>
        </p:nvSpPr>
        <p:spPr bwMode="auto">
          <a:xfrm>
            <a:off x="0" y="838200"/>
            <a:ext cx="5410200" cy="76200"/>
          </a:xfrm>
          <a:prstGeom prst="rect">
            <a:avLst/>
          </a:prstGeom>
          <a:solidFill>
            <a:srgbClr val="FF0000"/>
          </a:solidFill>
          <a:ln w="9525">
            <a:noFill/>
            <a:miter lim="800000"/>
            <a:headEnd/>
            <a:tailEnd/>
          </a:ln>
        </p:spPr>
        <p:txBody>
          <a:bodyPr wrap="none" anchor="ctr"/>
          <a:lstStyle/>
          <a:p>
            <a:pPr eaLnBrk="1" hangingPunct="1"/>
            <a:endParaRPr lang="en-GB" altLang="vi-VN"/>
          </a:p>
        </p:txBody>
      </p:sp>
      <p:sp>
        <p:nvSpPr>
          <p:cNvPr id="26" name="Content Placeholder 25"/>
          <p:cNvSpPr>
            <a:spLocks noGrp="1"/>
          </p:cNvSpPr>
          <p:nvPr>
            <p:ph idx="1"/>
          </p:nvPr>
        </p:nvSpPr>
        <p:spPr>
          <a:xfrm>
            <a:off x="304800" y="1600200"/>
            <a:ext cx="8839200" cy="3352800"/>
          </a:xfrm>
        </p:spPr>
        <p:txBody>
          <a:bodyPr>
            <a:normAutofit/>
          </a:bodyPr>
          <a:lstStyle/>
          <a:p>
            <a:pPr marL="514350" indent="-514350">
              <a:buAutoNum type="arabicPeriod"/>
            </a:pPr>
            <a:r>
              <a:rPr lang="en-US" sz="2800" smtClean="0">
                <a:solidFill>
                  <a:srgbClr val="0070C0"/>
                </a:solidFill>
              </a:rPr>
              <a:t>Tạo 2 tệp bai1.docx và bai2.docx trong thư mục SOANTHAO</a:t>
            </a:r>
          </a:p>
          <a:p>
            <a:pPr marL="514350" indent="-514350">
              <a:buAutoNum type="arabicPeriod"/>
            </a:pPr>
            <a:r>
              <a:rPr lang="en-US" sz="2800" smtClean="0">
                <a:solidFill>
                  <a:srgbClr val="0070C0"/>
                </a:solidFill>
              </a:rPr>
              <a:t>Đổi tên bai1.docx thành bai2.docx rồi rút ra nhận xét</a:t>
            </a:r>
          </a:p>
          <a:p>
            <a:pPr marL="514350" indent="-514350">
              <a:buAutoNum type="arabicPeriod"/>
            </a:pPr>
            <a:endParaRPr lang="en-US" sz="2800" smtClean="0">
              <a:solidFill>
                <a:srgbClr val="0070C0"/>
              </a:solidFill>
            </a:endParaRPr>
          </a:p>
          <a:p>
            <a:pPr marL="514350" indent="-514350">
              <a:buNone/>
            </a:pPr>
            <a:r>
              <a:rPr lang="en-US" sz="2800" smtClean="0">
                <a:solidFill>
                  <a:srgbClr val="0070C0"/>
                </a:solidFill>
              </a:rPr>
              <a:t>=&gt; Tên tệp có thể đặt giống nhau, khi đó máy tính tự động đánh số cho các thư mục cùng tên</a:t>
            </a:r>
          </a:p>
        </p:txBody>
      </p:sp>
      <p:sp>
        <p:nvSpPr>
          <p:cNvPr id="12" name="Rectangle 11"/>
          <p:cNvSpPr/>
          <p:nvPr/>
        </p:nvSpPr>
        <p:spPr>
          <a:xfrm>
            <a:off x="0" y="228600"/>
            <a:ext cx="8839200" cy="646331"/>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3600" b="1" smtClean="0">
                <a:ln w="11430"/>
                <a:solidFill>
                  <a:srgbClr val="C00000"/>
                </a:solidFill>
                <a:effectLst>
                  <a:outerShdw blurRad="50800" dist="39000" dir="5460000" algn="tl">
                    <a:srgbClr val="000000">
                      <a:alpha val="38000"/>
                    </a:srgbClr>
                  </a:outerShdw>
                </a:effectLst>
              </a:rPr>
              <a:t>BÀI 2: CÁC THAO TÁC VỚI TỆP</a:t>
            </a:r>
            <a:endParaRPr lang="en-US" sz="3600" b="1" cap="none" spc="0">
              <a:ln w="11430"/>
              <a:solidFill>
                <a:srgbClr val="C00000"/>
              </a:solidFill>
              <a:effectLst>
                <a:outerShdw blurRad="50800" dist="39000" dir="5460000" algn="tl">
                  <a:srgbClr val="000000">
                    <a:alpha val="38000"/>
                  </a:srgbClr>
                </a:outerShdw>
              </a:effectLst>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6">
                                            <p:txEl>
                                              <p:pRg st="0" end="0"/>
                                            </p:txEl>
                                          </p:spTgt>
                                        </p:tgtEl>
                                        <p:attrNameLst>
                                          <p:attrName>style.visibility</p:attrName>
                                        </p:attrNameLst>
                                      </p:cBhvr>
                                      <p:to>
                                        <p:strVal val="visible"/>
                                      </p:to>
                                    </p:set>
                                    <p:anim calcmode="lin" valueType="num">
                                      <p:cBhvr additive="base">
                                        <p:cTn id="7"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6">
                                            <p:txEl>
                                              <p:pRg st="1" end="1"/>
                                            </p:txEl>
                                          </p:spTgt>
                                        </p:tgtEl>
                                        <p:attrNameLst>
                                          <p:attrName>style.visibility</p:attrName>
                                        </p:attrNameLst>
                                      </p:cBhvr>
                                      <p:to>
                                        <p:strVal val="visible"/>
                                      </p:to>
                                    </p:set>
                                    <p:anim calcmode="lin" valueType="num">
                                      <p:cBhvr additive="base">
                                        <p:cTn id="13" dur="500" fill="hold"/>
                                        <p:tgtEl>
                                          <p:spTgt spid="2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6">
                                            <p:txEl>
                                              <p:pRg st="3" end="3"/>
                                            </p:txEl>
                                          </p:spTgt>
                                        </p:tgtEl>
                                        <p:attrNameLst>
                                          <p:attrName>style.visibility</p:attrName>
                                        </p:attrNameLst>
                                      </p:cBhvr>
                                      <p:to>
                                        <p:strVal val="visible"/>
                                      </p:to>
                                    </p:set>
                                    <p:anim calcmode="lin" valueType="num">
                                      <p:cBhvr additive="base">
                                        <p:cTn id="19" dur="500" fill="hold"/>
                                        <p:tgtEl>
                                          <p:spTgt spid="2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ACER\AppData\Local\Microsoft\Windows\Temporary Internet Files\Content.IE5\00WZCH5L\school_building[1].jpg"/>
          <p:cNvPicPr>
            <a:picLocks noChangeAspect="1" noChangeArrowheads="1"/>
          </p:cNvPicPr>
          <p:nvPr/>
        </p:nvPicPr>
        <p:blipFill>
          <a:blip r:embed="rId2" cstate="print"/>
          <a:srcRect/>
          <a:stretch>
            <a:fillRect/>
          </a:stretch>
        </p:blipFill>
        <p:spPr bwMode="auto">
          <a:xfrm>
            <a:off x="0" y="4648200"/>
            <a:ext cx="1828800" cy="1700086"/>
          </a:xfrm>
          <a:prstGeom prst="rect">
            <a:avLst/>
          </a:prstGeom>
          <a:noFill/>
        </p:spPr>
      </p:pic>
      <p:sp>
        <p:nvSpPr>
          <p:cNvPr id="10" name="Title 9"/>
          <p:cNvSpPr>
            <a:spLocks noGrp="1"/>
          </p:cNvSpPr>
          <p:nvPr>
            <p:ph type="title"/>
          </p:nvPr>
        </p:nvSpPr>
        <p:spPr>
          <a:xfrm>
            <a:off x="228600" y="838200"/>
            <a:ext cx="2667000" cy="685800"/>
          </a:xfrm>
        </p:spPr>
        <p:txBody>
          <a:bodyPr>
            <a:noAutofit/>
          </a:bodyPr>
          <a:lstStyle/>
          <a:p>
            <a:pPr algn="l"/>
            <a:r>
              <a:rPr lang="en-US" sz="3600" u="sng" smtClean="0">
                <a:solidFill>
                  <a:srgbClr val="FF0000"/>
                </a:solidFill>
              </a:rPr>
              <a:t>Mở rộng</a:t>
            </a:r>
            <a:endParaRPr lang="en-US" sz="3600" u="sng">
              <a:solidFill>
                <a:srgbClr val="FF0000"/>
              </a:solidFill>
            </a:endParaRPr>
          </a:p>
        </p:txBody>
      </p:sp>
      <p:pic>
        <p:nvPicPr>
          <p:cNvPr id="1028" name="Picture 4" descr="C:\Users\ACER\AppData\Local\Microsoft\Windows\Temporary Internet Files\Content.IE5\00WZCH5L\5-Free-Summer-Clipart-Illustration-Of-A-Happy-Smiling-Sun[1].png"/>
          <p:cNvPicPr>
            <a:picLocks noChangeAspect="1" noChangeArrowheads="1"/>
          </p:cNvPicPr>
          <p:nvPr/>
        </p:nvPicPr>
        <p:blipFill>
          <a:blip r:embed="rId3" cstate="print"/>
          <a:srcRect/>
          <a:stretch>
            <a:fillRect/>
          </a:stretch>
        </p:blipFill>
        <p:spPr bwMode="auto">
          <a:xfrm>
            <a:off x="7791337" y="1"/>
            <a:ext cx="1352663" cy="1143000"/>
          </a:xfrm>
          <a:prstGeom prst="rect">
            <a:avLst/>
          </a:prstGeom>
          <a:noFill/>
        </p:spPr>
      </p:pic>
      <p:sp>
        <p:nvSpPr>
          <p:cNvPr id="24" name="Line 38"/>
          <p:cNvSpPr>
            <a:spLocks noChangeShapeType="1"/>
          </p:cNvSpPr>
          <p:nvPr/>
        </p:nvSpPr>
        <p:spPr bwMode="auto">
          <a:xfrm>
            <a:off x="0" y="838200"/>
            <a:ext cx="7772400" cy="0"/>
          </a:xfrm>
          <a:prstGeom prst="line">
            <a:avLst/>
          </a:prstGeom>
          <a:noFill/>
          <a:ln w="9525">
            <a:solidFill>
              <a:srgbClr val="FF0066"/>
            </a:solidFill>
            <a:round/>
            <a:headEnd/>
            <a:tailEnd/>
          </a:ln>
        </p:spPr>
        <p:txBody>
          <a:bodyPr/>
          <a:lstStyle/>
          <a:p>
            <a:endParaRPr lang="en-US"/>
          </a:p>
        </p:txBody>
      </p:sp>
      <p:sp>
        <p:nvSpPr>
          <p:cNvPr id="25" name="Rectangle 41"/>
          <p:cNvSpPr>
            <a:spLocks noChangeArrowheads="1"/>
          </p:cNvSpPr>
          <p:nvPr/>
        </p:nvSpPr>
        <p:spPr bwMode="auto">
          <a:xfrm>
            <a:off x="0" y="838200"/>
            <a:ext cx="5410200" cy="76200"/>
          </a:xfrm>
          <a:prstGeom prst="rect">
            <a:avLst/>
          </a:prstGeom>
          <a:solidFill>
            <a:srgbClr val="FF0000"/>
          </a:solidFill>
          <a:ln w="9525">
            <a:noFill/>
            <a:miter lim="800000"/>
            <a:headEnd/>
            <a:tailEnd/>
          </a:ln>
        </p:spPr>
        <p:txBody>
          <a:bodyPr wrap="none" anchor="ctr"/>
          <a:lstStyle/>
          <a:p>
            <a:pPr eaLnBrk="1" hangingPunct="1"/>
            <a:endParaRPr lang="en-GB" altLang="vi-VN"/>
          </a:p>
        </p:txBody>
      </p:sp>
      <p:sp>
        <p:nvSpPr>
          <p:cNvPr id="26" name="Content Placeholder 25"/>
          <p:cNvSpPr>
            <a:spLocks noGrp="1"/>
          </p:cNvSpPr>
          <p:nvPr>
            <p:ph idx="1"/>
          </p:nvPr>
        </p:nvSpPr>
        <p:spPr>
          <a:xfrm>
            <a:off x="0" y="1600200"/>
            <a:ext cx="9144000" cy="4343400"/>
          </a:xfrm>
        </p:spPr>
        <p:txBody>
          <a:bodyPr>
            <a:normAutofit/>
          </a:bodyPr>
          <a:lstStyle/>
          <a:p>
            <a:pPr marL="514350" indent="-514350">
              <a:buNone/>
            </a:pPr>
            <a:r>
              <a:rPr lang="en-US" sz="2800" smtClean="0">
                <a:solidFill>
                  <a:srgbClr val="0070C0"/>
                </a:solidFill>
              </a:rPr>
              <a:t>3. Thực hiện các thao tác sau:</a:t>
            </a:r>
          </a:p>
          <a:p>
            <a:pPr marL="514350" indent="-514350">
              <a:buNone/>
            </a:pPr>
            <a:r>
              <a:rPr lang="en-US" sz="2800" smtClean="0">
                <a:solidFill>
                  <a:srgbClr val="0070C0"/>
                </a:solidFill>
              </a:rPr>
              <a:t>     Nháy chuột vào tệp Gioithieu.pptx trong thư mục HOCTAP, nhấn Ctrl + C. Mở thư mục TRINHCHIEU, nhấn Ctrl + V</a:t>
            </a:r>
          </a:p>
          <a:p>
            <a:pPr marL="514350" indent="-514350">
              <a:buNone/>
            </a:pPr>
            <a:endParaRPr lang="en-US" sz="2800" smtClean="0">
              <a:solidFill>
                <a:srgbClr val="0070C0"/>
              </a:solidFill>
            </a:endParaRPr>
          </a:p>
          <a:p>
            <a:pPr marL="3143250" lvl="6" indent="-514350">
              <a:buNone/>
            </a:pPr>
            <a:r>
              <a:rPr lang="en-US" sz="2800" smtClean="0">
                <a:solidFill>
                  <a:srgbClr val="0070C0"/>
                </a:solidFill>
              </a:rPr>
              <a:t>Nhận xét:</a:t>
            </a:r>
          </a:p>
          <a:p>
            <a:pPr marL="3143250" lvl="6" indent="-514350">
              <a:buNone/>
            </a:pPr>
            <a:r>
              <a:rPr lang="en-US" sz="2800" smtClean="0">
                <a:solidFill>
                  <a:srgbClr val="0070C0"/>
                </a:solidFill>
              </a:rPr>
              <a:t>Ctrl + C = copy</a:t>
            </a:r>
          </a:p>
          <a:p>
            <a:pPr marL="3143250" lvl="6" indent="-514350">
              <a:buNone/>
            </a:pPr>
            <a:r>
              <a:rPr lang="en-US" sz="2800" smtClean="0">
                <a:solidFill>
                  <a:srgbClr val="0070C0"/>
                </a:solidFill>
              </a:rPr>
              <a:t>Ctrl + V = Paste</a:t>
            </a:r>
          </a:p>
        </p:txBody>
      </p:sp>
      <p:sp>
        <p:nvSpPr>
          <p:cNvPr id="12" name="Rectangle 11"/>
          <p:cNvSpPr/>
          <p:nvPr/>
        </p:nvSpPr>
        <p:spPr>
          <a:xfrm>
            <a:off x="0" y="228600"/>
            <a:ext cx="8839200" cy="646331"/>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3600" b="1" smtClean="0">
                <a:ln w="11430"/>
                <a:solidFill>
                  <a:srgbClr val="C00000"/>
                </a:solidFill>
                <a:effectLst>
                  <a:outerShdw blurRad="50800" dist="39000" dir="5460000" algn="tl">
                    <a:srgbClr val="000000">
                      <a:alpha val="38000"/>
                    </a:srgbClr>
                  </a:outerShdw>
                </a:effectLst>
              </a:rPr>
              <a:t>BÀI 2: CÁC THAO TÁC VỚI TỆP</a:t>
            </a:r>
            <a:endParaRPr lang="en-US" sz="3600" b="1" cap="none" spc="0">
              <a:ln w="11430"/>
              <a:solidFill>
                <a:srgbClr val="C00000"/>
              </a:solidFill>
              <a:effectLst>
                <a:outerShdw blurRad="50800" dist="39000" dir="5460000" algn="tl">
                  <a:srgbClr val="000000">
                    <a:alpha val="38000"/>
                  </a:srgbClr>
                </a:outerShdw>
              </a:effectLst>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6">
                                            <p:txEl>
                                              <p:pRg st="0" end="0"/>
                                            </p:txEl>
                                          </p:spTgt>
                                        </p:tgtEl>
                                        <p:attrNameLst>
                                          <p:attrName>style.visibility</p:attrName>
                                        </p:attrNameLst>
                                      </p:cBhvr>
                                      <p:to>
                                        <p:strVal val="visible"/>
                                      </p:to>
                                    </p:set>
                                    <p:anim calcmode="lin" valueType="num">
                                      <p:cBhvr additive="base">
                                        <p:cTn id="7"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6">
                                            <p:txEl>
                                              <p:pRg st="1" end="1"/>
                                            </p:txEl>
                                          </p:spTgt>
                                        </p:tgtEl>
                                        <p:attrNameLst>
                                          <p:attrName>style.visibility</p:attrName>
                                        </p:attrNameLst>
                                      </p:cBhvr>
                                      <p:to>
                                        <p:strVal val="visible"/>
                                      </p:to>
                                    </p:set>
                                    <p:anim calcmode="lin" valueType="num">
                                      <p:cBhvr additive="base">
                                        <p:cTn id="13" dur="500" fill="hold"/>
                                        <p:tgtEl>
                                          <p:spTgt spid="2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6">
                                            <p:txEl>
                                              <p:pRg st="3" end="3"/>
                                            </p:txEl>
                                          </p:spTgt>
                                        </p:tgtEl>
                                        <p:attrNameLst>
                                          <p:attrName>style.visibility</p:attrName>
                                        </p:attrNameLst>
                                      </p:cBhvr>
                                      <p:to>
                                        <p:strVal val="visible"/>
                                      </p:to>
                                    </p:set>
                                    <p:anim calcmode="lin" valueType="num">
                                      <p:cBhvr additive="base">
                                        <p:cTn id="19" dur="500" fill="hold"/>
                                        <p:tgtEl>
                                          <p:spTgt spid="2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6">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6">
                                            <p:txEl>
                                              <p:pRg st="4" end="4"/>
                                            </p:txEl>
                                          </p:spTgt>
                                        </p:tgtEl>
                                        <p:attrNameLst>
                                          <p:attrName>style.visibility</p:attrName>
                                        </p:attrNameLst>
                                      </p:cBhvr>
                                      <p:to>
                                        <p:strVal val="visible"/>
                                      </p:to>
                                    </p:set>
                                    <p:anim calcmode="lin" valueType="num">
                                      <p:cBhvr additive="base">
                                        <p:cTn id="23" dur="500" fill="hold"/>
                                        <p:tgtEl>
                                          <p:spTgt spid="26">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6">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6">
                                            <p:txEl>
                                              <p:pRg st="5" end="5"/>
                                            </p:txEl>
                                          </p:spTgt>
                                        </p:tgtEl>
                                        <p:attrNameLst>
                                          <p:attrName>style.visibility</p:attrName>
                                        </p:attrNameLst>
                                      </p:cBhvr>
                                      <p:to>
                                        <p:strVal val="visible"/>
                                      </p:to>
                                    </p:set>
                                    <p:anim calcmode="lin" valueType="num">
                                      <p:cBhvr additive="base">
                                        <p:cTn id="27" dur="500" fill="hold"/>
                                        <p:tgtEl>
                                          <p:spTgt spid="26">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ACER\AppData\Local\Microsoft\Windows\Temporary Internet Files\Content.IE5\00WZCH5L\school_building[1].jpg"/>
          <p:cNvPicPr>
            <a:picLocks noChangeAspect="1" noChangeArrowheads="1"/>
          </p:cNvPicPr>
          <p:nvPr/>
        </p:nvPicPr>
        <p:blipFill>
          <a:blip r:embed="rId2" cstate="print"/>
          <a:srcRect/>
          <a:stretch>
            <a:fillRect/>
          </a:stretch>
        </p:blipFill>
        <p:spPr bwMode="auto">
          <a:xfrm>
            <a:off x="0" y="4648200"/>
            <a:ext cx="1828800" cy="1700086"/>
          </a:xfrm>
          <a:prstGeom prst="rect">
            <a:avLst/>
          </a:prstGeom>
          <a:noFill/>
        </p:spPr>
      </p:pic>
      <p:sp>
        <p:nvSpPr>
          <p:cNvPr id="10" name="Title 9"/>
          <p:cNvSpPr>
            <a:spLocks noGrp="1"/>
          </p:cNvSpPr>
          <p:nvPr>
            <p:ph type="title"/>
          </p:nvPr>
        </p:nvSpPr>
        <p:spPr>
          <a:xfrm>
            <a:off x="228600" y="838200"/>
            <a:ext cx="2057400" cy="685800"/>
          </a:xfrm>
        </p:spPr>
        <p:txBody>
          <a:bodyPr>
            <a:noAutofit/>
          </a:bodyPr>
          <a:lstStyle/>
          <a:p>
            <a:pPr algn="l"/>
            <a:r>
              <a:rPr lang="en-US" sz="3600" u="sng" smtClean="0">
                <a:solidFill>
                  <a:srgbClr val="FF0000"/>
                </a:solidFill>
              </a:rPr>
              <a:t>Ghi nhớ</a:t>
            </a:r>
            <a:endParaRPr lang="en-US" sz="3600" u="sng">
              <a:solidFill>
                <a:srgbClr val="FF0000"/>
              </a:solidFill>
            </a:endParaRPr>
          </a:p>
        </p:txBody>
      </p:sp>
      <p:pic>
        <p:nvPicPr>
          <p:cNvPr id="1028" name="Picture 4" descr="C:\Users\ACER\AppData\Local\Microsoft\Windows\Temporary Internet Files\Content.IE5\00WZCH5L\5-Free-Summer-Clipart-Illustration-Of-A-Happy-Smiling-Sun[1].png"/>
          <p:cNvPicPr>
            <a:picLocks noChangeAspect="1" noChangeArrowheads="1"/>
          </p:cNvPicPr>
          <p:nvPr/>
        </p:nvPicPr>
        <p:blipFill>
          <a:blip r:embed="rId3" cstate="print"/>
          <a:srcRect/>
          <a:stretch>
            <a:fillRect/>
          </a:stretch>
        </p:blipFill>
        <p:spPr bwMode="auto">
          <a:xfrm>
            <a:off x="7791337" y="1"/>
            <a:ext cx="1352663" cy="1143000"/>
          </a:xfrm>
          <a:prstGeom prst="rect">
            <a:avLst/>
          </a:prstGeom>
          <a:noFill/>
        </p:spPr>
      </p:pic>
      <p:sp>
        <p:nvSpPr>
          <p:cNvPr id="24" name="Line 38"/>
          <p:cNvSpPr>
            <a:spLocks noChangeShapeType="1"/>
          </p:cNvSpPr>
          <p:nvPr/>
        </p:nvSpPr>
        <p:spPr bwMode="auto">
          <a:xfrm>
            <a:off x="0" y="838200"/>
            <a:ext cx="7772400" cy="0"/>
          </a:xfrm>
          <a:prstGeom prst="line">
            <a:avLst/>
          </a:prstGeom>
          <a:noFill/>
          <a:ln w="9525">
            <a:solidFill>
              <a:srgbClr val="FF0066"/>
            </a:solidFill>
            <a:round/>
            <a:headEnd/>
            <a:tailEnd/>
          </a:ln>
        </p:spPr>
        <p:txBody>
          <a:bodyPr/>
          <a:lstStyle/>
          <a:p>
            <a:endParaRPr lang="en-US"/>
          </a:p>
        </p:txBody>
      </p:sp>
      <p:sp>
        <p:nvSpPr>
          <p:cNvPr id="25" name="Rectangle 41"/>
          <p:cNvSpPr>
            <a:spLocks noChangeArrowheads="1"/>
          </p:cNvSpPr>
          <p:nvPr/>
        </p:nvSpPr>
        <p:spPr bwMode="auto">
          <a:xfrm>
            <a:off x="0" y="838200"/>
            <a:ext cx="5410200" cy="76200"/>
          </a:xfrm>
          <a:prstGeom prst="rect">
            <a:avLst/>
          </a:prstGeom>
          <a:solidFill>
            <a:srgbClr val="FF0000"/>
          </a:solidFill>
          <a:ln w="9525">
            <a:noFill/>
            <a:miter lim="800000"/>
            <a:headEnd/>
            <a:tailEnd/>
          </a:ln>
        </p:spPr>
        <p:txBody>
          <a:bodyPr wrap="none" anchor="ctr"/>
          <a:lstStyle/>
          <a:p>
            <a:pPr eaLnBrk="1" hangingPunct="1"/>
            <a:endParaRPr lang="en-GB" altLang="vi-VN"/>
          </a:p>
        </p:txBody>
      </p:sp>
      <p:sp>
        <p:nvSpPr>
          <p:cNvPr id="26" name="Content Placeholder 25"/>
          <p:cNvSpPr>
            <a:spLocks noGrp="1"/>
          </p:cNvSpPr>
          <p:nvPr>
            <p:ph idx="1"/>
          </p:nvPr>
        </p:nvSpPr>
        <p:spPr>
          <a:xfrm>
            <a:off x="304800" y="1752600"/>
            <a:ext cx="8839200" cy="3962400"/>
          </a:xfrm>
        </p:spPr>
        <p:txBody>
          <a:bodyPr>
            <a:normAutofit/>
          </a:bodyPr>
          <a:lstStyle/>
          <a:p>
            <a:pPr marL="514350" indent="-514350">
              <a:buFont typeface="Wingdings" pitchFamily="2" charset="2"/>
              <a:buChar char="v"/>
            </a:pPr>
            <a:r>
              <a:rPr lang="en-US" sz="2800" smtClean="0">
                <a:solidFill>
                  <a:srgbClr val="0070C0"/>
                </a:solidFill>
              </a:rPr>
              <a:t>Thư mục có thể chứa tệp và các thư mục con khác</a:t>
            </a:r>
          </a:p>
          <a:p>
            <a:pPr marL="514350" indent="-514350">
              <a:buFont typeface="Wingdings" pitchFamily="2" charset="2"/>
              <a:buChar char="v"/>
            </a:pPr>
            <a:r>
              <a:rPr lang="en-US" sz="2800" smtClean="0">
                <a:solidFill>
                  <a:srgbClr val="0070C0"/>
                </a:solidFill>
              </a:rPr>
              <a:t>Chúng ta có thể thực hiện sao chép (Copy) tệp từ thư mục này sang thư mục khác, đổi tên (Rename), hoặc xóa (Delete) tệp tương tự như sao chép, đổi tên, xóa thư mục</a:t>
            </a:r>
          </a:p>
        </p:txBody>
      </p:sp>
      <p:sp>
        <p:nvSpPr>
          <p:cNvPr id="12" name="Rectangle 11"/>
          <p:cNvSpPr/>
          <p:nvPr/>
        </p:nvSpPr>
        <p:spPr>
          <a:xfrm>
            <a:off x="0" y="228600"/>
            <a:ext cx="8839200" cy="646331"/>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3600" b="1" smtClean="0">
                <a:ln w="11430"/>
                <a:solidFill>
                  <a:srgbClr val="C00000"/>
                </a:solidFill>
                <a:effectLst>
                  <a:outerShdw blurRad="50800" dist="39000" dir="5460000" algn="tl">
                    <a:srgbClr val="000000">
                      <a:alpha val="38000"/>
                    </a:srgbClr>
                  </a:outerShdw>
                </a:effectLst>
              </a:rPr>
              <a:t>BÀI 2: CÁC THAO TÁC VỚI TỆP</a:t>
            </a:r>
            <a:endParaRPr lang="en-US" sz="3600" b="1" cap="none" spc="0">
              <a:ln w="11430"/>
              <a:solidFill>
                <a:srgbClr val="C00000"/>
              </a:solidFill>
              <a:effectLst>
                <a:outerShdw blurRad="50800" dist="39000" dir="5460000" algn="tl">
                  <a:srgbClr val="000000">
                    <a:alpha val="38000"/>
                  </a:srgbClr>
                </a:outerShdw>
              </a:effectLst>
            </a:endParaRPr>
          </a:p>
        </p:txBody>
      </p:sp>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746" y="533400"/>
            <a:ext cx="9144000" cy="2209800"/>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b="1" spc="50" dirty="0" smtClean="0">
                <a:ln w="1143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BÀI 4: </a:t>
            </a:r>
            <a:r>
              <a:rPr lang="en-US" sz="4600" b="1" spc="50" dirty="0" smtClean="0">
                <a:ln w="1143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CÁC THAO TÁC VỚI TỆP</a:t>
            </a:r>
            <a:endParaRPr lang="en-US" b="1" spc="50" dirty="0">
              <a:ln w="11430"/>
              <a:solidFill>
                <a:srgbClr val="C00000"/>
              </a:solidFill>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2050" name="Picture 2" descr="C:\Users\ACER\AppData\Local\Microsoft\Windows\Temporary Internet Files\Content.IE5\00WZCH5L\school_building[1].jpg"/>
          <p:cNvPicPr>
            <a:picLocks noChangeAspect="1" noChangeArrowheads="1"/>
          </p:cNvPicPr>
          <p:nvPr/>
        </p:nvPicPr>
        <p:blipFill>
          <a:blip r:embed="rId3" cstate="print"/>
          <a:srcRect/>
          <a:stretch>
            <a:fillRect/>
          </a:stretch>
        </p:blipFill>
        <p:spPr bwMode="auto">
          <a:xfrm>
            <a:off x="0" y="4648200"/>
            <a:ext cx="2049228" cy="1905001"/>
          </a:xfrm>
          <a:prstGeom prst="rect">
            <a:avLst/>
          </a:prstGeom>
          <a:noFill/>
        </p:spPr>
      </p:pic>
      <p:pic>
        <p:nvPicPr>
          <p:cNvPr id="2061" name="Picture 13" descr="C:\Users\ACER\AppData\Local\Microsoft\Windows\Temporary Internet Files\Content.IE5\00WZCH5L\5-Free-Summer-Clipart-Illustration-Of-A-Happy-Smiling-Sun[1].png"/>
          <p:cNvPicPr>
            <a:picLocks noChangeAspect="1" noChangeArrowheads="1"/>
          </p:cNvPicPr>
          <p:nvPr/>
        </p:nvPicPr>
        <p:blipFill>
          <a:blip r:embed="rId4" cstate="print"/>
          <a:srcRect/>
          <a:stretch>
            <a:fillRect/>
          </a:stretch>
        </p:blipFill>
        <p:spPr bwMode="auto">
          <a:xfrm>
            <a:off x="7701159" y="1"/>
            <a:ext cx="1442839" cy="1219199"/>
          </a:xfrm>
          <a:prstGeom prst="rect">
            <a:avLst/>
          </a:prstGeom>
          <a:noFill/>
        </p:spPr>
      </p:pic>
      <p:pic>
        <p:nvPicPr>
          <p:cNvPr id="8" name="Picture 7" descr="Capturrrre.PNG"/>
          <p:cNvPicPr>
            <a:picLocks noChangeAspect="1"/>
          </p:cNvPicPr>
          <p:nvPr/>
        </p:nvPicPr>
        <p:blipFill>
          <a:blip r:embed="rId5" cstate="print"/>
          <a:stretch>
            <a:fillRect/>
          </a:stretch>
        </p:blipFill>
        <p:spPr>
          <a:xfrm>
            <a:off x="1524000" y="3048000"/>
            <a:ext cx="1445172" cy="1676400"/>
          </a:xfrm>
          <a:prstGeom prst="rect">
            <a:avLst/>
          </a:prstGeom>
        </p:spPr>
      </p:pic>
      <p:pic>
        <p:nvPicPr>
          <p:cNvPr id="10" name="Picture 9" descr="Capturffe.PNG"/>
          <p:cNvPicPr>
            <a:picLocks noChangeAspect="1"/>
          </p:cNvPicPr>
          <p:nvPr/>
        </p:nvPicPr>
        <p:blipFill>
          <a:blip r:embed="rId6" cstate="print"/>
          <a:stretch>
            <a:fillRect/>
          </a:stretch>
        </p:blipFill>
        <p:spPr>
          <a:xfrm>
            <a:off x="3581400" y="3048000"/>
            <a:ext cx="1524000" cy="1677799"/>
          </a:xfrm>
          <a:prstGeom prst="rect">
            <a:avLst/>
          </a:prstGeom>
        </p:spPr>
      </p:pic>
      <p:pic>
        <p:nvPicPr>
          <p:cNvPr id="11" name="Picture 10" descr="Capture1.PNG"/>
          <p:cNvPicPr>
            <a:picLocks noChangeAspect="1"/>
          </p:cNvPicPr>
          <p:nvPr/>
        </p:nvPicPr>
        <p:blipFill>
          <a:blip r:embed="rId7" cstate="print"/>
          <a:stretch>
            <a:fillRect/>
          </a:stretch>
        </p:blipFill>
        <p:spPr>
          <a:xfrm>
            <a:off x="5791200" y="3048000"/>
            <a:ext cx="1592580" cy="1676400"/>
          </a:xfrm>
          <a:prstGeom prst="rect">
            <a:avLst/>
          </a:prstGeom>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500"/>
                                        <p:tgtEl>
                                          <p:spTgt spid="8"/>
                                        </p:tgtEl>
                                      </p:cBhvr>
                                    </p:animEffect>
                                  </p:childTnLst>
                                </p:cTn>
                              </p:par>
                              <p:par>
                                <p:cTn id="8" presetID="4" presetClass="entr" presetSubtype="16"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box(in)">
                                      <p:cBhvr>
                                        <p:cTn id="10" dur="500"/>
                                        <p:tgtEl>
                                          <p:spTgt spid="10"/>
                                        </p:tgtEl>
                                      </p:cBhvr>
                                    </p:animEffect>
                                  </p:childTnLst>
                                </p:cTn>
                              </p:par>
                              <p:par>
                                <p:cTn id="11" presetID="5" presetClass="entr" presetSubtype="1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checkerboard(across)">
                                      <p:cBhvr>
                                        <p:cTn id="13" dur="500"/>
                                        <p:tgtEl>
                                          <p:spTgt spid="11"/>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blinds(horizontal)">
                                      <p:cBhvr>
                                        <p:cTn id="18"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22746" y="533400"/>
            <a:ext cx="9144000" cy="2209800"/>
          </a:xfrm>
          <a:prstGeom prst="rect">
            <a:avLst/>
          </a:prstGeom>
        </p:spPr>
        <p:txBody>
          <a:bodyPr vert="horz" lIns="91440" tIns="45720" rIns="91440" bIns="45720" rtlCol="0" anchor="ct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50" normalizeH="0" baseline="0" noProof="0" smtClean="0">
                <a:ln w="11430"/>
                <a:solidFill>
                  <a:srgbClr val="C00000"/>
                </a:solidFill>
                <a:effectLst>
                  <a:outerShdw blurRad="38100" dist="38100" dir="2700000" algn="tl">
                    <a:srgbClr val="000000">
                      <a:alpha val="43137"/>
                    </a:srgbClr>
                  </a:outerShdw>
                </a:effectLst>
                <a:uLnTx/>
                <a:uFillTx/>
                <a:latin typeface="Times New Roman" pitchFamily="18" charset="0"/>
                <a:ea typeface="+mj-ea"/>
                <a:cs typeface="Times New Roman" pitchFamily="18" charset="0"/>
              </a:rPr>
              <a:t>BÀI 4: </a:t>
            </a:r>
            <a:r>
              <a:rPr kumimoji="0" lang="en-US" sz="4600" b="1" i="0" u="none" strike="noStrike" kern="1200" cap="none" spc="50" normalizeH="0" baseline="0" noProof="0" smtClean="0">
                <a:ln w="11430"/>
                <a:solidFill>
                  <a:srgbClr val="C00000"/>
                </a:solidFill>
                <a:effectLst>
                  <a:outerShdw blurRad="38100" dist="38100" dir="2700000" algn="tl">
                    <a:srgbClr val="000000">
                      <a:alpha val="43137"/>
                    </a:srgbClr>
                  </a:outerShdw>
                </a:effectLst>
                <a:uLnTx/>
                <a:uFillTx/>
                <a:latin typeface="Times New Roman" pitchFamily="18" charset="0"/>
                <a:ea typeface="+mj-ea"/>
                <a:cs typeface="Times New Roman" pitchFamily="18" charset="0"/>
              </a:rPr>
              <a:t>CÁC THAO TÁC VỚI TỆP</a:t>
            </a:r>
            <a:endParaRPr kumimoji="0" lang="en-US" sz="4400" b="1" i="0" u="none" strike="noStrike" kern="1200" cap="none" spc="50" normalizeH="0" baseline="0" noProof="0" dirty="0">
              <a:ln w="11430"/>
              <a:solidFill>
                <a:srgbClr val="C00000"/>
              </a:solidFill>
              <a:effectLst>
                <a:outerShdw blurRad="38100" dist="38100" dir="2700000" algn="tl">
                  <a:srgbClr val="000000">
                    <a:alpha val="43137"/>
                  </a:srgbClr>
                </a:outerShdw>
              </a:effectLst>
              <a:uLnTx/>
              <a:uFillTx/>
              <a:latin typeface="Times New Roman" pitchFamily="18" charset="0"/>
              <a:ea typeface="+mj-ea"/>
              <a:cs typeface="Times New Roman" pitchFamily="18" charset="0"/>
            </a:endParaRPr>
          </a:p>
        </p:txBody>
      </p:sp>
      <p:sp>
        <p:nvSpPr>
          <p:cNvPr id="5" name="TextBox 4"/>
          <p:cNvSpPr txBox="1"/>
          <p:nvPr/>
        </p:nvSpPr>
        <p:spPr>
          <a:xfrm>
            <a:off x="304800" y="2514600"/>
            <a:ext cx="8839200" cy="1569660"/>
          </a:xfrm>
          <a:prstGeom prst="rect">
            <a:avLst/>
          </a:prstGeom>
          <a:noFill/>
        </p:spPr>
        <p:txBody>
          <a:bodyPr wrap="square" rtlCol="0">
            <a:spAutoFit/>
          </a:bodyPr>
          <a:lstStyle/>
          <a:p>
            <a:r>
              <a:rPr lang="en-US" sz="3200" dirty="0" err="1" smtClean="0"/>
              <a:t>Mục</a:t>
            </a:r>
            <a:r>
              <a:rPr lang="en-US" sz="3200" dirty="0" smtClean="0"/>
              <a:t> </a:t>
            </a:r>
            <a:r>
              <a:rPr lang="en-US" sz="3200" dirty="0" err="1" smtClean="0"/>
              <a:t>tiêu</a:t>
            </a:r>
            <a:r>
              <a:rPr lang="en-US" sz="3200" dirty="0" smtClean="0"/>
              <a:t>:</a:t>
            </a:r>
          </a:p>
          <a:p>
            <a:r>
              <a:rPr lang="en-US" sz="3200" dirty="0" smtClean="0"/>
              <a:t>	- </a:t>
            </a:r>
            <a:r>
              <a:rPr lang="en-US" sz="3200" dirty="0" err="1" smtClean="0"/>
              <a:t>Thực</a:t>
            </a:r>
            <a:r>
              <a:rPr lang="en-US" sz="3200" dirty="0" smtClean="0"/>
              <a:t> </a:t>
            </a:r>
            <a:r>
              <a:rPr lang="en-US" sz="3200" dirty="0" err="1" smtClean="0"/>
              <a:t>hiện</a:t>
            </a:r>
            <a:r>
              <a:rPr lang="en-US" sz="3200" dirty="0" smtClean="0"/>
              <a:t> </a:t>
            </a:r>
            <a:r>
              <a:rPr lang="en-US" sz="3200" dirty="0" err="1" smtClean="0"/>
              <a:t>được</a:t>
            </a:r>
            <a:r>
              <a:rPr lang="en-US" sz="3200" dirty="0" smtClean="0"/>
              <a:t> </a:t>
            </a:r>
            <a:r>
              <a:rPr lang="en-US" sz="3200" dirty="0" err="1" smtClean="0"/>
              <a:t>các</a:t>
            </a:r>
            <a:r>
              <a:rPr lang="en-US" sz="3200" dirty="0" smtClean="0"/>
              <a:t> </a:t>
            </a:r>
            <a:r>
              <a:rPr lang="en-US" sz="3200" dirty="0" err="1" smtClean="0"/>
              <a:t>thao</a:t>
            </a:r>
            <a:r>
              <a:rPr lang="en-US" sz="3200" dirty="0" smtClean="0"/>
              <a:t> </a:t>
            </a:r>
            <a:r>
              <a:rPr lang="en-US" sz="3200" dirty="0" err="1" smtClean="0"/>
              <a:t>tác</a:t>
            </a:r>
            <a:r>
              <a:rPr lang="en-US" sz="3200" dirty="0" smtClean="0"/>
              <a:t> </a:t>
            </a:r>
            <a:r>
              <a:rPr lang="en-US" sz="3200" dirty="0" err="1" smtClean="0"/>
              <a:t>sao</a:t>
            </a:r>
            <a:r>
              <a:rPr lang="en-US" sz="3200" dirty="0" smtClean="0"/>
              <a:t> </a:t>
            </a:r>
            <a:r>
              <a:rPr lang="en-US" sz="3200" dirty="0" err="1" smtClean="0"/>
              <a:t>chép</a:t>
            </a:r>
            <a:r>
              <a:rPr lang="en-US" sz="3200" dirty="0" smtClean="0"/>
              <a:t>, </a:t>
            </a:r>
            <a:r>
              <a:rPr lang="en-US" sz="3200" dirty="0" err="1" smtClean="0"/>
              <a:t>đổi</a:t>
            </a:r>
            <a:r>
              <a:rPr lang="en-US" sz="3200" dirty="0" smtClean="0"/>
              <a:t> </a:t>
            </a:r>
            <a:r>
              <a:rPr lang="en-US" sz="3200" dirty="0" err="1" smtClean="0"/>
              <a:t>tên</a:t>
            </a:r>
            <a:r>
              <a:rPr lang="en-US" sz="3200" dirty="0" smtClean="0"/>
              <a:t>, </a:t>
            </a:r>
            <a:r>
              <a:rPr lang="en-US" sz="3200" dirty="0" err="1" smtClean="0"/>
              <a:t>xóa</a:t>
            </a:r>
            <a:r>
              <a:rPr lang="en-US" sz="3200" dirty="0" smtClean="0"/>
              <a:t> </a:t>
            </a:r>
            <a:r>
              <a:rPr lang="en-US" sz="3200" dirty="0" err="1" smtClean="0"/>
              <a:t>tệp</a:t>
            </a:r>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ACER\AppData\Local\Microsoft\Windows\Temporary Internet Files\Content.IE5\00WZCH5L\school_building[1].jpg"/>
          <p:cNvPicPr>
            <a:picLocks noChangeAspect="1" noChangeArrowheads="1"/>
          </p:cNvPicPr>
          <p:nvPr/>
        </p:nvPicPr>
        <p:blipFill>
          <a:blip r:embed="rId2" cstate="print"/>
          <a:srcRect/>
          <a:stretch>
            <a:fillRect/>
          </a:stretch>
        </p:blipFill>
        <p:spPr bwMode="auto">
          <a:xfrm>
            <a:off x="0" y="4648200"/>
            <a:ext cx="1828800" cy="1700086"/>
          </a:xfrm>
          <a:prstGeom prst="rect">
            <a:avLst/>
          </a:prstGeom>
          <a:noFill/>
        </p:spPr>
      </p:pic>
      <p:sp>
        <p:nvSpPr>
          <p:cNvPr id="10" name="Title 9"/>
          <p:cNvSpPr>
            <a:spLocks noGrp="1"/>
          </p:cNvSpPr>
          <p:nvPr>
            <p:ph type="title"/>
          </p:nvPr>
        </p:nvSpPr>
        <p:spPr>
          <a:xfrm>
            <a:off x="228600" y="838200"/>
            <a:ext cx="8458200" cy="685800"/>
          </a:xfrm>
        </p:spPr>
        <p:txBody>
          <a:bodyPr>
            <a:normAutofit/>
          </a:bodyPr>
          <a:lstStyle/>
          <a:p>
            <a:pPr algn="l"/>
            <a:r>
              <a:rPr lang="en-US" sz="3200" u="sng" dirty="0" smtClean="0">
                <a:solidFill>
                  <a:srgbClr val="FF0000"/>
                </a:solidFill>
              </a:rPr>
              <a:t>1. </a:t>
            </a:r>
            <a:r>
              <a:rPr lang="en-US" sz="3200" u="sng" dirty="0" err="1" smtClean="0">
                <a:solidFill>
                  <a:srgbClr val="FF0000"/>
                </a:solidFill>
              </a:rPr>
              <a:t>Đổi</a:t>
            </a:r>
            <a:r>
              <a:rPr lang="en-US" sz="3200" u="sng" dirty="0" smtClean="0">
                <a:solidFill>
                  <a:srgbClr val="FF0000"/>
                </a:solidFill>
              </a:rPr>
              <a:t> </a:t>
            </a:r>
            <a:r>
              <a:rPr lang="en-US" sz="3200" u="sng" dirty="0" err="1" smtClean="0">
                <a:solidFill>
                  <a:srgbClr val="FF0000"/>
                </a:solidFill>
              </a:rPr>
              <a:t>tên</a:t>
            </a:r>
            <a:r>
              <a:rPr lang="en-US" sz="3200" u="sng" dirty="0" smtClean="0">
                <a:solidFill>
                  <a:srgbClr val="FF0000"/>
                </a:solidFill>
              </a:rPr>
              <a:t> </a:t>
            </a:r>
            <a:r>
              <a:rPr lang="en-US" sz="3200" u="sng" dirty="0" err="1" smtClean="0">
                <a:solidFill>
                  <a:srgbClr val="FF0000"/>
                </a:solidFill>
              </a:rPr>
              <a:t>tệp</a:t>
            </a:r>
            <a:r>
              <a:rPr lang="en-US" sz="3200" u="sng" dirty="0" smtClean="0">
                <a:solidFill>
                  <a:srgbClr val="FF0000"/>
                </a:solidFill>
              </a:rPr>
              <a:t> (Rename) </a:t>
            </a:r>
            <a:endParaRPr lang="en-US" sz="3200" u="sng" dirty="0">
              <a:solidFill>
                <a:srgbClr val="FF0000"/>
              </a:solidFill>
            </a:endParaRPr>
          </a:p>
        </p:txBody>
      </p:sp>
      <p:pic>
        <p:nvPicPr>
          <p:cNvPr id="1028" name="Picture 4" descr="C:\Users\ACER\AppData\Local\Microsoft\Windows\Temporary Internet Files\Content.IE5\00WZCH5L\5-Free-Summer-Clipart-Illustration-Of-A-Happy-Smiling-Sun[1].png"/>
          <p:cNvPicPr>
            <a:picLocks noChangeAspect="1" noChangeArrowheads="1"/>
          </p:cNvPicPr>
          <p:nvPr/>
        </p:nvPicPr>
        <p:blipFill>
          <a:blip r:embed="rId3" cstate="print"/>
          <a:srcRect/>
          <a:stretch>
            <a:fillRect/>
          </a:stretch>
        </p:blipFill>
        <p:spPr bwMode="auto">
          <a:xfrm>
            <a:off x="7791337" y="1"/>
            <a:ext cx="1352663" cy="1143000"/>
          </a:xfrm>
          <a:prstGeom prst="rect">
            <a:avLst/>
          </a:prstGeom>
          <a:noFill/>
        </p:spPr>
      </p:pic>
      <p:sp>
        <p:nvSpPr>
          <p:cNvPr id="24" name="Line 38"/>
          <p:cNvSpPr>
            <a:spLocks noChangeShapeType="1"/>
          </p:cNvSpPr>
          <p:nvPr/>
        </p:nvSpPr>
        <p:spPr bwMode="auto">
          <a:xfrm>
            <a:off x="0" y="838200"/>
            <a:ext cx="7772400" cy="0"/>
          </a:xfrm>
          <a:prstGeom prst="line">
            <a:avLst/>
          </a:prstGeom>
          <a:noFill/>
          <a:ln w="9525">
            <a:solidFill>
              <a:srgbClr val="FF0066"/>
            </a:solidFill>
            <a:round/>
            <a:headEnd/>
            <a:tailEnd/>
          </a:ln>
        </p:spPr>
        <p:txBody>
          <a:bodyPr/>
          <a:lstStyle/>
          <a:p>
            <a:endParaRPr lang="en-US"/>
          </a:p>
        </p:txBody>
      </p:sp>
      <p:sp>
        <p:nvSpPr>
          <p:cNvPr id="25" name="Rectangle 41"/>
          <p:cNvSpPr>
            <a:spLocks noChangeArrowheads="1"/>
          </p:cNvSpPr>
          <p:nvPr/>
        </p:nvSpPr>
        <p:spPr bwMode="auto">
          <a:xfrm>
            <a:off x="0" y="838200"/>
            <a:ext cx="5410200" cy="76200"/>
          </a:xfrm>
          <a:prstGeom prst="rect">
            <a:avLst/>
          </a:prstGeom>
          <a:solidFill>
            <a:srgbClr val="FF0000"/>
          </a:solidFill>
          <a:ln w="9525">
            <a:noFill/>
            <a:miter lim="800000"/>
            <a:headEnd/>
            <a:tailEnd/>
          </a:ln>
        </p:spPr>
        <p:txBody>
          <a:bodyPr wrap="none" anchor="ctr"/>
          <a:lstStyle/>
          <a:p>
            <a:pPr eaLnBrk="1" hangingPunct="1"/>
            <a:endParaRPr lang="en-GB" altLang="vi-VN"/>
          </a:p>
        </p:txBody>
      </p:sp>
      <p:sp>
        <p:nvSpPr>
          <p:cNvPr id="9" name="Content Placeholder 25"/>
          <p:cNvSpPr>
            <a:spLocks noGrp="1"/>
          </p:cNvSpPr>
          <p:nvPr>
            <p:ph idx="1"/>
          </p:nvPr>
        </p:nvSpPr>
        <p:spPr>
          <a:xfrm>
            <a:off x="-23884" y="1547686"/>
            <a:ext cx="5791200" cy="4800600"/>
          </a:xfrm>
        </p:spPr>
        <p:txBody>
          <a:bodyPr/>
          <a:lstStyle/>
          <a:p>
            <a:pPr>
              <a:buNone/>
            </a:pPr>
            <a:r>
              <a:rPr lang="en-US" dirty="0" smtClean="0">
                <a:solidFill>
                  <a:srgbClr val="0070C0"/>
                </a:solidFill>
              </a:rPr>
              <a:t>   </a:t>
            </a:r>
            <a:r>
              <a:rPr lang="en-US" dirty="0" err="1" smtClean="0">
                <a:solidFill>
                  <a:srgbClr val="0070C0"/>
                </a:solidFill>
              </a:rPr>
              <a:t>Các</a:t>
            </a:r>
            <a:r>
              <a:rPr lang="en-US" dirty="0" smtClean="0">
                <a:solidFill>
                  <a:srgbClr val="0070C0"/>
                </a:solidFill>
              </a:rPr>
              <a:t> </a:t>
            </a:r>
            <a:r>
              <a:rPr lang="en-US" dirty="0" err="1" smtClean="0">
                <a:solidFill>
                  <a:srgbClr val="0070C0"/>
                </a:solidFill>
              </a:rPr>
              <a:t>thao</a:t>
            </a:r>
            <a:r>
              <a:rPr lang="en-US" dirty="0" smtClean="0">
                <a:solidFill>
                  <a:srgbClr val="0070C0"/>
                </a:solidFill>
              </a:rPr>
              <a:t> </a:t>
            </a:r>
            <a:r>
              <a:rPr lang="en-US" dirty="0" err="1" smtClean="0">
                <a:solidFill>
                  <a:srgbClr val="0070C0"/>
                </a:solidFill>
              </a:rPr>
              <a:t>tác</a:t>
            </a:r>
            <a:r>
              <a:rPr lang="en-US" dirty="0" smtClean="0">
                <a:solidFill>
                  <a:srgbClr val="0070C0"/>
                </a:solidFill>
              </a:rPr>
              <a:t> </a:t>
            </a:r>
            <a:r>
              <a:rPr lang="en-US" dirty="0" err="1" smtClean="0">
                <a:solidFill>
                  <a:srgbClr val="0070C0"/>
                </a:solidFill>
              </a:rPr>
              <a:t>đổi</a:t>
            </a:r>
            <a:r>
              <a:rPr lang="en-US" dirty="0" smtClean="0">
                <a:solidFill>
                  <a:srgbClr val="0070C0"/>
                </a:solidFill>
              </a:rPr>
              <a:t> </a:t>
            </a:r>
            <a:r>
              <a:rPr lang="en-US" dirty="0" err="1" smtClean="0">
                <a:solidFill>
                  <a:srgbClr val="0070C0"/>
                </a:solidFill>
              </a:rPr>
              <a:t>tên</a:t>
            </a:r>
            <a:r>
              <a:rPr lang="en-US" dirty="0" smtClean="0">
                <a:solidFill>
                  <a:srgbClr val="0070C0"/>
                </a:solidFill>
              </a:rPr>
              <a:t> </a:t>
            </a:r>
            <a:r>
              <a:rPr lang="en-US" dirty="0" err="1" smtClean="0">
                <a:solidFill>
                  <a:srgbClr val="0070C0"/>
                </a:solidFill>
              </a:rPr>
              <a:t>tệp</a:t>
            </a:r>
            <a:r>
              <a:rPr lang="en-US" dirty="0" smtClean="0">
                <a:solidFill>
                  <a:srgbClr val="0070C0"/>
                </a:solidFill>
              </a:rPr>
              <a:t>:</a:t>
            </a:r>
          </a:p>
          <a:p>
            <a:r>
              <a:rPr lang="en-US" dirty="0" err="1" smtClean="0">
                <a:solidFill>
                  <a:srgbClr val="0070C0"/>
                </a:solidFill>
              </a:rPr>
              <a:t>Bước</a:t>
            </a:r>
            <a:r>
              <a:rPr lang="en-US" dirty="0" smtClean="0">
                <a:solidFill>
                  <a:srgbClr val="0070C0"/>
                </a:solidFill>
              </a:rPr>
              <a:t> 1: </a:t>
            </a:r>
            <a:r>
              <a:rPr lang="en-US" dirty="0" err="1" smtClean="0">
                <a:solidFill>
                  <a:srgbClr val="0070C0"/>
                </a:solidFill>
              </a:rPr>
              <a:t>Nháy</a:t>
            </a:r>
            <a:r>
              <a:rPr lang="en-US" dirty="0" smtClean="0">
                <a:solidFill>
                  <a:srgbClr val="0070C0"/>
                </a:solidFill>
              </a:rPr>
              <a:t> </a:t>
            </a:r>
            <a:r>
              <a:rPr lang="en-US" dirty="0" err="1" smtClean="0">
                <a:solidFill>
                  <a:srgbClr val="0070C0"/>
                </a:solidFill>
              </a:rPr>
              <a:t>phải</a:t>
            </a:r>
            <a:r>
              <a:rPr lang="en-US" dirty="0" smtClean="0">
                <a:solidFill>
                  <a:srgbClr val="0070C0"/>
                </a:solidFill>
              </a:rPr>
              <a:t> </a:t>
            </a:r>
            <a:r>
              <a:rPr lang="en-US" dirty="0" err="1" smtClean="0">
                <a:solidFill>
                  <a:srgbClr val="0070C0"/>
                </a:solidFill>
              </a:rPr>
              <a:t>chuột</a:t>
            </a:r>
            <a:r>
              <a:rPr lang="en-US" dirty="0" smtClean="0">
                <a:solidFill>
                  <a:srgbClr val="0070C0"/>
                </a:solidFill>
              </a:rPr>
              <a:t> </a:t>
            </a:r>
            <a:r>
              <a:rPr lang="en-US" dirty="0" err="1" smtClean="0">
                <a:solidFill>
                  <a:srgbClr val="0070C0"/>
                </a:solidFill>
              </a:rPr>
              <a:t>vào</a:t>
            </a:r>
            <a:r>
              <a:rPr lang="en-US" dirty="0" smtClean="0">
                <a:solidFill>
                  <a:srgbClr val="0070C0"/>
                </a:solidFill>
              </a:rPr>
              <a:t> </a:t>
            </a:r>
            <a:r>
              <a:rPr lang="en-US" dirty="0" err="1" smtClean="0">
                <a:solidFill>
                  <a:srgbClr val="0070C0"/>
                </a:solidFill>
              </a:rPr>
              <a:t>tệp</a:t>
            </a:r>
            <a:r>
              <a:rPr lang="en-US" dirty="0" smtClean="0">
                <a:solidFill>
                  <a:srgbClr val="0070C0"/>
                </a:solidFill>
              </a:rPr>
              <a:t> </a:t>
            </a:r>
            <a:r>
              <a:rPr lang="en-US" dirty="0" err="1" smtClean="0">
                <a:solidFill>
                  <a:srgbClr val="0070C0"/>
                </a:solidFill>
              </a:rPr>
              <a:t>cần</a:t>
            </a:r>
            <a:r>
              <a:rPr lang="en-US" dirty="0" smtClean="0">
                <a:solidFill>
                  <a:srgbClr val="0070C0"/>
                </a:solidFill>
              </a:rPr>
              <a:t> </a:t>
            </a:r>
            <a:r>
              <a:rPr lang="en-US" dirty="0" err="1" smtClean="0">
                <a:solidFill>
                  <a:srgbClr val="0070C0"/>
                </a:solidFill>
              </a:rPr>
              <a:t>đổi</a:t>
            </a:r>
            <a:r>
              <a:rPr lang="en-US" dirty="0" smtClean="0">
                <a:solidFill>
                  <a:srgbClr val="0070C0"/>
                </a:solidFill>
              </a:rPr>
              <a:t> </a:t>
            </a:r>
            <a:r>
              <a:rPr lang="en-US" dirty="0" err="1" smtClean="0">
                <a:solidFill>
                  <a:srgbClr val="0070C0"/>
                </a:solidFill>
              </a:rPr>
              <a:t>tên</a:t>
            </a:r>
            <a:r>
              <a:rPr lang="en-US" dirty="0" smtClean="0">
                <a:solidFill>
                  <a:srgbClr val="0070C0"/>
                </a:solidFill>
              </a:rPr>
              <a:t>, </a:t>
            </a:r>
            <a:r>
              <a:rPr lang="en-US" dirty="0" err="1" smtClean="0">
                <a:solidFill>
                  <a:srgbClr val="0070C0"/>
                </a:solidFill>
              </a:rPr>
              <a:t>chọn</a:t>
            </a:r>
            <a:r>
              <a:rPr lang="en-US" dirty="0" smtClean="0">
                <a:solidFill>
                  <a:srgbClr val="0070C0"/>
                </a:solidFill>
              </a:rPr>
              <a:t> Rename</a:t>
            </a:r>
          </a:p>
          <a:p>
            <a:r>
              <a:rPr lang="en-US" dirty="0" err="1" smtClean="0">
                <a:solidFill>
                  <a:srgbClr val="0070C0"/>
                </a:solidFill>
              </a:rPr>
              <a:t>Bước</a:t>
            </a:r>
            <a:r>
              <a:rPr lang="en-US" dirty="0" smtClean="0">
                <a:solidFill>
                  <a:srgbClr val="0070C0"/>
                </a:solidFill>
              </a:rPr>
              <a:t> 2: </a:t>
            </a:r>
            <a:r>
              <a:rPr lang="en-US" dirty="0" err="1" smtClean="0">
                <a:solidFill>
                  <a:srgbClr val="0070C0"/>
                </a:solidFill>
              </a:rPr>
              <a:t>Gõ</a:t>
            </a:r>
            <a:r>
              <a:rPr lang="en-US" dirty="0" smtClean="0">
                <a:solidFill>
                  <a:srgbClr val="0070C0"/>
                </a:solidFill>
              </a:rPr>
              <a:t> </a:t>
            </a:r>
            <a:r>
              <a:rPr lang="en-US" dirty="0" err="1" smtClean="0">
                <a:solidFill>
                  <a:srgbClr val="0070C0"/>
                </a:solidFill>
              </a:rPr>
              <a:t>tên</a:t>
            </a:r>
            <a:r>
              <a:rPr lang="en-US" dirty="0" smtClean="0">
                <a:solidFill>
                  <a:srgbClr val="0070C0"/>
                </a:solidFill>
              </a:rPr>
              <a:t> </a:t>
            </a:r>
            <a:r>
              <a:rPr lang="en-US" dirty="0" err="1" smtClean="0">
                <a:solidFill>
                  <a:srgbClr val="0070C0"/>
                </a:solidFill>
              </a:rPr>
              <a:t>mới</a:t>
            </a:r>
            <a:r>
              <a:rPr lang="en-US" dirty="0" smtClean="0">
                <a:solidFill>
                  <a:srgbClr val="0070C0"/>
                </a:solidFill>
              </a:rPr>
              <a:t> </a:t>
            </a:r>
            <a:r>
              <a:rPr lang="en-US" dirty="0" err="1" smtClean="0">
                <a:solidFill>
                  <a:srgbClr val="0070C0"/>
                </a:solidFill>
              </a:rPr>
              <a:t>cho</a:t>
            </a:r>
            <a:r>
              <a:rPr lang="en-US" dirty="0" smtClean="0">
                <a:solidFill>
                  <a:srgbClr val="0070C0"/>
                </a:solidFill>
              </a:rPr>
              <a:t> </a:t>
            </a:r>
            <a:r>
              <a:rPr lang="en-US" dirty="0" err="1" smtClean="0">
                <a:solidFill>
                  <a:srgbClr val="0070C0"/>
                </a:solidFill>
              </a:rPr>
              <a:t>tệp</a:t>
            </a:r>
            <a:endParaRPr lang="en-US" dirty="0" smtClean="0">
              <a:solidFill>
                <a:srgbClr val="0070C0"/>
              </a:solidFill>
            </a:endParaRPr>
          </a:p>
          <a:p>
            <a:r>
              <a:rPr lang="en-US" dirty="0" err="1" smtClean="0">
                <a:solidFill>
                  <a:srgbClr val="0070C0"/>
                </a:solidFill>
              </a:rPr>
              <a:t>Bước</a:t>
            </a:r>
            <a:r>
              <a:rPr lang="en-US" dirty="0" smtClean="0">
                <a:solidFill>
                  <a:srgbClr val="0070C0"/>
                </a:solidFill>
              </a:rPr>
              <a:t> 3: </a:t>
            </a:r>
            <a:r>
              <a:rPr lang="en-US" dirty="0" err="1" smtClean="0">
                <a:solidFill>
                  <a:srgbClr val="0070C0"/>
                </a:solidFill>
              </a:rPr>
              <a:t>Nhấn</a:t>
            </a:r>
            <a:r>
              <a:rPr lang="en-US" dirty="0" smtClean="0">
                <a:solidFill>
                  <a:srgbClr val="0070C0"/>
                </a:solidFill>
              </a:rPr>
              <a:t> Enter</a:t>
            </a:r>
            <a:endParaRPr lang="en-US" dirty="0">
              <a:solidFill>
                <a:srgbClr val="0070C0"/>
              </a:solidFill>
            </a:endParaRPr>
          </a:p>
        </p:txBody>
      </p:sp>
      <p:sp>
        <p:nvSpPr>
          <p:cNvPr id="13" name="Rectangle 12"/>
          <p:cNvSpPr/>
          <p:nvPr/>
        </p:nvSpPr>
        <p:spPr>
          <a:xfrm>
            <a:off x="0" y="228600"/>
            <a:ext cx="8839200" cy="646331"/>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3600" b="1" smtClean="0">
                <a:ln w="11430"/>
                <a:solidFill>
                  <a:srgbClr val="C00000"/>
                </a:solidFill>
                <a:effectLst>
                  <a:outerShdw blurRad="50800" dist="39000" dir="5460000" algn="tl">
                    <a:srgbClr val="000000">
                      <a:alpha val="38000"/>
                    </a:srgbClr>
                  </a:outerShdw>
                </a:effectLst>
              </a:rPr>
              <a:t>BÀI 2: CÁC THAO TÁC VỚI TỆP</a:t>
            </a:r>
            <a:endParaRPr lang="en-US" sz="3600" b="1" cap="none" spc="0">
              <a:ln w="11430"/>
              <a:solidFill>
                <a:srgbClr val="C00000"/>
              </a:solidFill>
              <a:effectLst>
                <a:outerShdw blurRad="50800" dist="39000" dir="5460000" algn="tl">
                  <a:srgbClr val="000000">
                    <a:alpha val="38000"/>
                  </a:srgbClr>
                </a:outerShdw>
              </a:effectLst>
            </a:endParaRPr>
          </a:p>
        </p:txBody>
      </p:sp>
      <p:pic>
        <p:nvPicPr>
          <p:cNvPr id="20482" name="Picture 2"/>
          <p:cNvPicPr>
            <a:picLocks noChangeAspect="1" noChangeArrowheads="1"/>
          </p:cNvPicPr>
          <p:nvPr/>
        </p:nvPicPr>
        <p:blipFill>
          <a:blip r:embed="rId4" cstate="print"/>
          <a:srcRect/>
          <a:stretch>
            <a:fillRect/>
          </a:stretch>
        </p:blipFill>
        <p:spPr bwMode="auto">
          <a:xfrm>
            <a:off x="5562600" y="1228987"/>
            <a:ext cx="3352800" cy="56290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4" presetClass="entr" presetSubtype="16" fill="hold" nodeType="afterEffect">
                                  <p:stCondLst>
                                    <p:cond delay="0"/>
                                  </p:stCondLst>
                                  <p:childTnLst>
                                    <p:set>
                                      <p:cBhvr>
                                        <p:cTn id="17" dur="1" fill="hold">
                                          <p:stCondLst>
                                            <p:cond delay="0"/>
                                          </p:stCondLst>
                                        </p:cTn>
                                        <p:tgtEl>
                                          <p:spTgt spid="20482"/>
                                        </p:tgtEl>
                                        <p:attrNameLst>
                                          <p:attrName>style.visibility</p:attrName>
                                        </p:attrNameLst>
                                      </p:cBhvr>
                                      <p:to>
                                        <p:strVal val="visible"/>
                                      </p:to>
                                    </p:set>
                                    <p:animEffect transition="in" filter="box(in)">
                                      <p:cBhvr>
                                        <p:cTn id="18" dur="500"/>
                                        <p:tgtEl>
                                          <p:spTgt spid="20482"/>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9">
                                            <p:txEl>
                                              <p:pRg st="2" end="2"/>
                                            </p:txEl>
                                          </p:spTgt>
                                        </p:tgtEl>
                                        <p:attrNameLst>
                                          <p:attrName>style.visibility</p:attrName>
                                        </p:attrNameLst>
                                      </p:cBhvr>
                                      <p:to>
                                        <p:strVal val="visible"/>
                                      </p:to>
                                    </p:set>
                                    <p:anim calcmode="lin" valueType="num">
                                      <p:cBhvr additive="base">
                                        <p:cTn id="23"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9">
                                            <p:txEl>
                                              <p:pRg st="3" end="3"/>
                                            </p:txEl>
                                          </p:spTgt>
                                        </p:tgtEl>
                                        <p:attrNameLst>
                                          <p:attrName>style.visibility</p:attrName>
                                        </p:attrNameLst>
                                      </p:cBhvr>
                                      <p:to>
                                        <p:strVal val="visible"/>
                                      </p:to>
                                    </p:set>
                                    <p:anim calcmode="lin" valueType="num">
                                      <p:cBhvr additive="base">
                                        <p:cTn id="29"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76200"/>
            <a:ext cx="8229600" cy="4525963"/>
          </a:xfrm>
        </p:spPr>
        <p:txBody>
          <a:bodyPr>
            <a:noAutofit/>
          </a:bodyPr>
          <a:lstStyle/>
          <a:p>
            <a:pPr>
              <a:buNone/>
            </a:pPr>
            <a:r>
              <a:rPr lang="en-US" dirty="0" err="1" smtClean="0">
                <a:latin typeface="Times New Roman" pitchFamily="18" charset="0"/>
                <a:cs typeface="Times New Roman" pitchFamily="18" charset="0"/>
              </a:rPr>
              <a:t>Chú</a:t>
            </a:r>
            <a:r>
              <a:rPr lang="en-US" dirty="0" smtClean="0">
                <a:latin typeface="Times New Roman" pitchFamily="18" charset="0"/>
                <a:cs typeface="Times New Roman" pitchFamily="18" charset="0"/>
              </a:rPr>
              <a:t> ý:</a:t>
            </a:r>
          </a:p>
          <a:p>
            <a:pPr algn="just">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Không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được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dùng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các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ký</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đặc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biệt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trong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tệp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ví</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dụ</a:t>
            </a:r>
            <a:r>
              <a:rPr lang="en-US" dirty="0" smtClean="0">
                <a:latin typeface="Times New Roman" pitchFamily="18" charset="0"/>
                <a:cs typeface="Times New Roman" pitchFamily="18" charset="0"/>
              </a:rPr>
              <a:t>: !,@,#,$,:,?....)</a:t>
            </a:r>
          </a:p>
          <a:p>
            <a:pPr algn="just">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tệp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không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quá</a:t>
            </a:r>
            <a:r>
              <a:rPr lang="en-US" dirty="0" smtClean="0">
                <a:latin typeface="Times New Roman" pitchFamily="18" charset="0"/>
                <a:cs typeface="Times New Roman" pitchFamily="18" charset="0"/>
              </a:rPr>
              <a:t> 225 </a:t>
            </a:r>
            <a:r>
              <a:rPr lang="en-US" dirty="0" err="1" smtClean="0">
                <a:latin typeface="Times New Roman" pitchFamily="18" charset="0"/>
                <a:cs typeface="Times New Roman" pitchFamily="18" charset="0"/>
              </a:rPr>
              <a:t>kí</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tự</a:t>
            </a:r>
            <a:r>
              <a:rPr lang="en-US" dirty="0" smtClean="0">
                <a:latin typeface="Times New Roman" pitchFamily="18" charset="0"/>
                <a:cs typeface="Times New Roman" pitchFamily="18" charset="0"/>
              </a:rPr>
              <a:t>.</a:t>
            </a:r>
          </a:p>
          <a:p>
            <a:pPr algn="just">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Nếu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đổi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tệp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giống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tệp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có</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sẵn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có</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cùng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phần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phần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mở</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rộng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trong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cùng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thư</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mục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máy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tính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sẽ</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hiển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thị</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cửa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sổ</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cảnh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báo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về</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đặt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trùng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có</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thể</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chọn</a:t>
            </a:r>
            <a:r>
              <a:rPr lang="en-US" dirty="0" smtClean="0">
                <a:latin typeface="Times New Roman" pitchFamily="18" charset="0"/>
                <a:cs typeface="Times New Roman" pitchFamily="18" charset="0"/>
              </a:rPr>
              <a:t> YES </a:t>
            </a:r>
            <a:r>
              <a:rPr lang="en-US" dirty="0" err="1" smtClean="0">
                <a:latin typeface="Times New Roman" pitchFamily="18" charset="0"/>
                <a:cs typeface="Times New Roman" pitchFamily="18" charset="0"/>
              </a:rPr>
              <a:t>để</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đồng</a:t>
            </a:r>
            <a:r>
              <a:rPr lang="en-US" dirty="0" smtClean="0">
                <a:latin typeface="Times New Roman" pitchFamily="18" charset="0"/>
                <a:cs typeface="Times New Roman" pitchFamily="18" charset="0"/>
              </a:rPr>
              <a:t> ý </a:t>
            </a:r>
            <a:r>
              <a:rPr lang="en-US" dirty="0" err="1" smtClean="0">
                <a:latin typeface="Times New Roman" pitchFamily="18" charset="0"/>
                <a:cs typeface="Times New Roman" pitchFamily="18" charset="0"/>
              </a:rPr>
              <a:t>hoặc</a:t>
            </a:r>
            <a:r>
              <a:rPr lang="en-US" dirty="0" smtClean="0">
                <a:latin typeface="Times New Roman" pitchFamily="18" charset="0"/>
                <a:cs typeface="Times New Roman" pitchFamily="18" charset="0"/>
              </a:rPr>
              <a:t> NO </a:t>
            </a:r>
            <a:r>
              <a:rPr lang="en-US" dirty="0" err="1" smtClean="0">
                <a:latin typeface="Times New Roman" pitchFamily="18" charset="0"/>
                <a:cs typeface="Times New Roman" pitchFamily="18" charset="0"/>
              </a:rPr>
              <a:t>để</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hủy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bỏ</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việc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đổi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lưu</a:t>
            </a:r>
            <a:r>
              <a:rPr lang="en-US" dirty="0" smtClean="0">
                <a:latin typeface="Times New Roman" pitchFamily="18" charset="0"/>
                <a:cs typeface="Times New Roman" pitchFamily="18" charset="0"/>
              </a:rPr>
              <a:t> ý </a:t>
            </a:r>
            <a:r>
              <a:rPr lang="en-US" dirty="0" err="1" smtClean="0">
                <a:latin typeface="Times New Roman" pitchFamily="18" charset="0"/>
                <a:cs typeface="Times New Roman" pitchFamily="18" charset="0"/>
              </a:rPr>
              <a:t>nếu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đặt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trùng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chọn</a:t>
            </a:r>
            <a:r>
              <a:rPr lang="en-US" dirty="0" smtClean="0">
                <a:latin typeface="Times New Roman" pitchFamily="18" charset="0"/>
                <a:cs typeface="Times New Roman" pitchFamily="18" charset="0"/>
              </a:rPr>
              <a:t> YES </a:t>
            </a:r>
            <a:r>
              <a:rPr lang="en-US" dirty="0" err="1" smtClean="0">
                <a:latin typeface="Times New Roman" pitchFamily="18" charset="0"/>
                <a:cs typeface="Times New Roman" pitchFamily="18" charset="0"/>
              </a:rPr>
              <a:t>thì</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tệp</a:t>
            </a:r>
            <a:r>
              <a:rPr lang="en-US" dirty="0" smtClean="0">
                <a:latin typeface="Times New Roman" pitchFamily="18" charset="0"/>
                <a:cs typeface="Times New Roman" pitchFamily="18" charset="0"/>
              </a:rPr>
              <a:t> ban </a:t>
            </a:r>
            <a:r>
              <a:rPr lang="en-US" dirty="0" err="1" smtClean="0">
                <a:latin typeface="Times New Roman" pitchFamily="18" charset="0"/>
                <a:cs typeface="Times New Roman" pitchFamily="18" charset="0"/>
              </a:rPr>
              <a:t>đầu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sẽ</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mất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tệp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lưu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được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thay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thế</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ACER\AppData\Local\Microsoft\Windows\Temporary Internet Files\Content.IE5\00WZCH5L\school_building[1].jpg"/>
          <p:cNvPicPr>
            <a:picLocks noChangeAspect="1" noChangeArrowheads="1"/>
          </p:cNvPicPr>
          <p:nvPr/>
        </p:nvPicPr>
        <p:blipFill>
          <a:blip r:embed="rId3" cstate="print"/>
          <a:srcRect/>
          <a:stretch>
            <a:fillRect/>
          </a:stretch>
        </p:blipFill>
        <p:spPr bwMode="auto">
          <a:xfrm>
            <a:off x="0" y="4648200"/>
            <a:ext cx="1828800" cy="1700086"/>
          </a:xfrm>
          <a:prstGeom prst="rect">
            <a:avLst/>
          </a:prstGeom>
          <a:noFill/>
        </p:spPr>
      </p:pic>
      <p:sp>
        <p:nvSpPr>
          <p:cNvPr id="10" name="Title 9"/>
          <p:cNvSpPr>
            <a:spLocks noGrp="1"/>
          </p:cNvSpPr>
          <p:nvPr>
            <p:ph type="title"/>
          </p:nvPr>
        </p:nvSpPr>
        <p:spPr>
          <a:xfrm>
            <a:off x="228600" y="838200"/>
            <a:ext cx="8458200" cy="685800"/>
          </a:xfrm>
        </p:spPr>
        <p:txBody>
          <a:bodyPr>
            <a:normAutofit/>
          </a:bodyPr>
          <a:lstStyle/>
          <a:p>
            <a:pPr algn="l"/>
            <a:r>
              <a:rPr lang="en-US" sz="3200" u="sng" dirty="0" smtClean="0">
                <a:solidFill>
                  <a:srgbClr val="FF0000"/>
                </a:solidFill>
              </a:rPr>
              <a:t>2. Sao </a:t>
            </a:r>
            <a:r>
              <a:rPr lang="en-US" sz="3200" u="sng" dirty="0" err="1" smtClean="0">
                <a:solidFill>
                  <a:srgbClr val="FF0000"/>
                </a:solidFill>
              </a:rPr>
              <a:t>chép</a:t>
            </a:r>
            <a:r>
              <a:rPr lang="en-US" sz="3200" u="sng" dirty="0" smtClean="0">
                <a:solidFill>
                  <a:srgbClr val="FF0000"/>
                </a:solidFill>
              </a:rPr>
              <a:t> (Copy) </a:t>
            </a:r>
            <a:r>
              <a:rPr lang="en-US" sz="3200" u="sng" dirty="0" err="1" smtClean="0">
                <a:solidFill>
                  <a:srgbClr val="FF0000"/>
                </a:solidFill>
              </a:rPr>
              <a:t>tệp</a:t>
            </a:r>
            <a:endParaRPr lang="en-US" sz="3200" u="sng" dirty="0">
              <a:solidFill>
                <a:srgbClr val="FF0000"/>
              </a:solidFill>
            </a:endParaRPr>
          </a:p>
        </p:txBody>
      </p:sp>
      <p:pic>
        <p:nvPicPr>
          <p:cNvPr id="1028" name="Picture 4" descr="C:\Users\ACER\AppData\Local\Microsoft\Windows\Temporary Internet Files\Content.IE5\00WZCH5L\5-Free-Summer-Clipart-Illustration-Of-A-Happy-Smiling-Sun[1].png"/>
          <p:cNvPicPr>
            <a:picLocks noChangeAspect="1" noChangeArrowheads="1"/>
          </p:cNvPicPr>
          <p:nvPr/>
        </p:nvPicPr>
        <p:blipFill>
          <a:blip r:embed="rId4" cstate="print"/>
          <a:srcRect/>
          <a:stretch>
            <a:fillRect/>
          </a:stretch>
        </p:blipFill>
        <p:spPr bwMode="auto">
          <a:xfrm>
            <a:off x="7791337" y="1"/>
            <a:ext cx="1352663" cy="1143000"/>
          </a:xfrm>
          <a:prstGeom prst="rect">
            <a:avLst/>
          </a:prstGeom>
          <a:noFill/>
        </p:spPr>
      </p:pic>
      <p:sp>
        <p:nvSpPr>
          <p:cNvPr id="24" name="Line 38"/>
          <p:cNvSpPr>
            <a:spLocks noChangeShapeType="1"/>
          </p:cNvSpPr>
          <p:nvPr/>
        </p:nvSpPr>
        <p:spPr bwMode="auto">
          <a:xfrm>
            <a:off x="0" y="838200"/>
            <a:ext cx="7772400" cy="0"/>
          </a:xfrm>
          <a:prstGeom prst="line">
            <a:avLst/>
          </a:prstGeom>
          <a:noFill/>
          <a:ln w="9525">
            <a:solidFill>
              <a:srgbClr val="FF0066"/>
            </a:solidFill>
            <a:round/>
            <a:headEnd/>
            <a:tailEnd/>
          </a:ln>
        </p:spPr>
        <p:txBody>
          <a:bodyPr/>
          <a:lstStyle/>
          <a:p>
            <a:endParaRPr lang="en-US"/>
          </a:p>
        </p:txBody>
      </p:sp>
      <p:sp>
        <p:nvSpPr>
          <p:cNvPr id="25" name="Rectangle 41"/>
          <p:cNvSpPr>
            <a:spLocks noChangeArrowheads="1"/>
          </p:cNvSpPr>
          <p:nvPr/>
        </p:nvSpPr>
        <p:spPr bwMode="auto">
          <a:xfrm>
            <a:off x="0" y="838200"/>
            <a:ext cx="5410200" cy="76200"/>
          </a:xfrm>
          <a:prstGeom prst="rect">
            <a:avLst/>
          </a:prstGeom>
          <a:solidFill>
            <a:srgbClr val="FF0000"/>
          </a:solidFill>
          <a:ln w="9525">
            <a:noFill/>
            <a:miter lim="800000"/>
            <a:headEnd/>
            <a:tailEnd/>
          </a:ln>
        </p:spPr>
        <p:txBody>
          <a:bodyPr wrap="none" anchor="ctr"/>
          <a:lstStyle/>
          <a:p>
            <a:pPr eaLnBrk="1" hangingPunct="1"/>
            <a:endParaRPr lang="en-GB" altLang="vi-VN"/>
          </a:p>
        </p:txBody>
      </p:sp>
      <p:sp>
        <p:nvSpPr>
          <p:cNvPr id="26" name="Content Placeholder 25"/>
          <p:cNvSpPr>
            <a:spLocks noGrp="1"/>
          </p:cNvSpPr>
          <p:nvPr>
            <p:ph idx="1"/>
          </p:nvPr>
        </p:nvSpPr>
        <p:spPr>
          <a:xfrm>
            <a:off x="0" y="1524000"/>
            <a:ext cx="5334000" cy="4953000"/>
          </a:xfrm>
        </p:spPr>
        <p:txBody>
          <a:bodyPr/>
          <a:lstStyle/>
          <a:p>
            <a:pPr>
              <a:buNone/>
            </a:pPr>
            <a:r>
              <a:rPr lang="en-US" smtClean="0">
                <a:solidFill>
                  <a:srgbClr val="0070C0"/>
                </a:solidFill>
              </a:rPr>
              <a:t>   Các thao tác sao chép tệp</a:t>
            </a:r>
          </a:p>
          <a:p>
            <a:r>
              <a:rPr lang="en-US" smtClean="0">
                <a:solidFill>
                  <a:srgbClr val="0070C0"/>
                </a:solidFill>
              </a:rPr>
              <a:t>Bước 1: Nháy phải chuột vào tệp cần sao chép, chọn Copy</a:t>
            </a:r>
          </a:p>
          <a:p>
            <a:r>
              <a:rPr lang="en-US" smtClean="0">
                <a:solidFill>
                  <a:srgbClr val="0070C0"/>
                </a:solidFill>
              </a:rPr>
              <a:t>Bước 2: Mở thư mục sẽ chứa, nháy phải chuột, chọn Paste</a:t>
            </a:r>
            <a:endParaRPr lang="en-US">
              <a:solidFill>
                <a:srgbClr val="0070C0"/>
              </a:solidFill>
            </a:endParaRPr>
          </a:p>
        </p:txBody>
      </p:sp>
      <p:pic>
        <p:nvPicPr>
          <p:cNvPr id="11" name="Picture 2"/>
          <p:cNvPicPr>
            <a:picLocks noChangeAspect="1" noChangeArrowheads="1"/>
          </p:cNvPicPr>
          <p:nvPr/>
        </p:nvPicPr>
        <p:blipFill>
          <a:blip r:embed="rId5" cstate="print"/>
          <a:srcRect/>
          <a:stretch>
            <a:fillRect/>
          </a:stretch>
        </p:blipFill>
        <p:spPr bwMode="auto">
          <a:xfrm>
            <a:off x="5334000" y="838200"/>
            <a:ext cx="3352800" cy="5629013"/>
          </a:xfrm>
          <a:prstGeom prst="rect">
            <a:avLst/>
          </a:prstGeom>
          <a:noFill/>
          <a:ln w="9525">
            <a:noFill/>
            <a:miter lim="800000"/>
            <a:headEnd/>
            <a:tailEnd/>
          </a:ln>
        </p:spPr>
      </p:pic>
      <p:sp>
        <p:nvSpPr>
          <p:cNvPr id="12" name="Rectangle 11"/>
          <p:cNvSpPr/>
          <p:nvPr/>
        </p:nvSpPr>
        <p:spPr>
          <a:xfrm>
            <a:off x="0" y="228600"/>
            <a:ext cx="8839200" cy="646331"/>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3600" b="1" smtClean="0">
                <a:ln w="11430"/>
                <a:solidFill>
                  <a:srgbClr val="C00000"/>
                </a:solidFill>
                <a:effectLst>
                  <a:outerShdw blurRad="50800" dist="39000" dir="5460000" algn="tl">
                    <a:srgbClr val="000000">
                      <a:alpha val="38000"/>
                    </a:srgbClr>
                  </a:outerShdw>
                </a:effectLst>
              </a:rPr>
              <a:t>BÀI 2: CÁC THAO TÁC VỚI TỆP</a:t>
            </a:r>
            <a:endParaRPr lang="en-US" sz="3600" b="1" cap="none" spc="0">
              <a:ln w="11430"/>
              <a:solidFill>
                <a:srgbClr val="C00000"/>
              </a:solidFill>
              <a:effectLst>
                <a:outerShdw blurRad="50800" dist="39000" dir="5460000" algn="tl">
                  <a:srgbClr val="000000">
                    <a:alpha val="38000"/>
                  </a:srgbClr>
                </a:outerShdw>
              </a:effectLst>
            </a:endParaRPr>
          </a:p>
        </p:txBody>
      </p:sp>
      <p:pic>
        <p:nvPicPr>
          <p:cNvPr id="13" name="Picture 12" descr="Untitled 2.png"/>
          <p:cNvPicPr>
            <a:picLocks noChangeAspect="1"/>
          </p:cNvPicPr>
          <p:nvPr/>
        </p:nvPicPr>
        <p:blipFill>
          <a:blip r:embed="rId6" cstate="print"/>
          <a:stretch>
            <a:fillRect/>
          </a:stretch>
        </p:blipFill>
        <p:spPr>
          <a:xfrm>
            <a:off x="5334000" y="2362200"/>
            <a:ext cx="2400635" cy="281026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6">
                                            <p:txEl>
                                              <p:pRg st="0" end="0"/>
                                            </p:txEl>
                                          </p:spTgt>
                                        </p:tgtEl>
                                        <p:attrNameLst>
                                          <p:attrName>style.visibility</p:attrName>
                                        </p:attrNameLst>
                                      </p:cBhvr>
                                      <p:to>
                                        <p:strVal val="visible"/>
                                      </p:to>
                                    </p:set>
                                    <p:animEffect transition="in" filter="wheel(4)">
                                      <p:cBhvr>
                                        <p:cTn id="7" dur="1000"/>
                                        <p:tgtEl>
                                          <p:spTgt spid="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26">
                                            <p:txEl>
                                              <p:pRg st="1" end="1"/>
                                            </p:txEl>
                                          </p:spTgt>
                                        </p:tgtEl>
                                        <p:attrNameLst>
                                          <p:attrName>style.visibility</p:attrName>
                                        </p:attrNameLst>
                                      </p:cBhvr>
                                      <p:to>
                                        <p:strVal val="visible"/>
                                      </p:to>
                                    </p:set>
                                    <p:animEffect transition="in" filter="wheel(4)">
                                      <p:cBhvr>
                                        <p:cTn id="12" dur="1000"/>
                                        <p:tgtEl>
                                          <p:spTgt spid="26">
                                            <p:txEl>
                                              <p:pRg st="1" end="1"/>
                                            </p:txEl>
                                          </p:spTgt>
                                        </p:tgtEl>
                                      </p:cBhvr>
                                    </p:animEffect>
                                  </p:childTnLst>
                                </p:cTn>
                              </p:par>
                            </p:childTnLst>
                          </p:cTn>
                        </p:par>
                        <p:par>
                          <p:cTn id="13" fill="hold">
                            <p:stCondLst>
                              <p:cond delay="1000"/>
                            </p:stCondLst>
                            <p:childTnLst>
                              <p:par>
                                <p:cTn id="14" presetID="4" presetClass="entr" presetSubtype="16" fill="hold" nodeType="after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box(in)">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4" fill="hold" grpId="0" nodeType="clickEffect">
                                  <p:stCondLst>
                                    <p:cond delay="0"/>
                                  </p:stCondLst>
                                  <p:childTnLst>
                                    <p:set>
                                      <p:cBhvr>
                                        <p:cTn id="20" dur="1" fill="hold">
                                          <p:stCondLst>
                                            <p:cond delay="0"/>
                                          </p:stCondLst>
                                        </p:cTn>
                                        <p:tgtEl>
                                          <p:spTgt spid="26">
                                            <p:txEl>
                                              <p:pRg st="2" end="2"/>
                                            </p:txEl>
                                          </p:spTgt>
                                        </p:tgtEl>
                                        <p:attrNameLst>
                                          <p:attrName>style.visibility</p:attrName>
                                        </p:attrNameLst>
                                      </p:cBhvr>
                                      <p:to>
                                        <p:strVal val="visible"/>
                                      </p:to>
                                    </p:set>
                                    <p:animEffect transition="in" filter="wheel(4)">
                                      <p:cBhvr>
                                        <p:cTn id="21" dur="1000"/>
                                        <p:tgtEl>
                                          <p:spTgt spid="26">
                                            <p:txEl>
                                              <p:pRg st="2" end="2"/>
                                            </p:txEl>
                                          </p:spTgt>
                                        </p:tgtEl>
                                      </p:cBhvr>
                                    </p:animEffect>
                                  </p:childTnLst>
                                </p:cTn>
                              </p:par>
                              <p:par>
                                <p:cTn id="22" presetID="8" presetClass="entr" presetSubtype="16" fill="hold"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diamond(in)">
                                      <p:cBhvr>
                                        <p:cTn id="24"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ACER\AppData\Local\Microsoft\Windows\Temporary Internet Files\Content.IE5\00WZCH5L\school_building[1].jpg"/>
          <p:cNvPicPr>
            <a:picLocks noChangeAspect="1" noChangeArrowheads="1"/>
          </p:cNvPicPr>
          <p:nvPr/>
        </p:nvPicPr>
        <p:blipFill>
          <a:blip r:embed="rId2" cstate="print"/>
          <a:srcRect/>
          <a:stretch>
            <a:fillRect/>
          </a:stretch>
        </p:blipFill>
        <p:spPr bwMode="auto">
          <a:xfrm>
            <a:off x="0" y="4648200"/>
            <a:ext cx="1828800" cy="1700086"/>
          </a:xfrm>
          <a:prstGeom prst="rect">
            <a:avLst/>
          </a:prstGeom>
          <a:noFill/>
        </p:spPr>
      </p:pic>
      <p:sp>
        <p:nvSpPr>
          <p:cNvPr id="10" name="Title 9"/>
          <p:cNvSpPr>
            <a:spLocks noGrp="1"/>
          </p:cNvSpPr>
          <p:nvPr>
            <p:ph type="title"/>
          </p:nvPr>
        </p:nvSpPr>
        <p:spPr>
          <a:xfrm>
            <a:off x="228600" y="838200"/>
            <a:ext cx="8458200" cy="685800"/>
          </a:xfrm>
        </p:spPr>
        <p:txBody>
          <a:bodyPr>
            <a:normAutofit/>
          </a:bodyPr>
          <a:lstStyle/>
          <a:p>
            <a:pPr algn="l"/>
            <a:r>
              <a:rPr lang="en-US" sz="3200" u="sng" smtClean="0">
                <a:solidFill>
                  <a:srgbClr val="FF0000"/>
                </a:solidFill>
              </a:rPr>
              <a:t>4. Xóa (Delete) tệp</a:t>
            </a:r>
            <a:endParaRPr lang="en-US" sz="3200" u="sng">
              <a:solidFill>
                <a:srgbClr val="FF0000"/>
              </a:solidFill>
            </a:endParaRPr>
          </a:p>
        </p:txBody>
      </p:sp>
      <p:pic>
        <p:nvPicPr>
          <p:cNvPr id="1028" name="Picture 4" descr="C:\Users\ACER\AppData\Local\Microsoft\Windows\Temporary Internet Files\Content.IE5\00WZCH5L\5-Free-Summer-Clipart-Illustration-Of-A-Happy-Smiling-Sun[1].png"/>
          <p:cNvPicPr>
            <a:picLocks noChangeAspect="1" noChangeArrowheads="1"/>
          </p:cNvPicPr>
          <p:nvPr/>
        </p:nvPicPr>
        <p:blipFill>
          <a:blip r:embed="rId3" cstate="print"/>
          <a:srcRect/>
          <a:stretch>
            <a:fillRect/>
          </a:stretch>
        </p:blipFill>
        <p:spPr bwMode="auto">
          <a:xfrm>
            <a:off x="7791337" y="1"/>
            <a:ext cx="1352663" cy="1143000"/>
          </a:xfrm>
          <a:prstGeom prst="rect">
            <a:avLst/>
          </a:prstGeom>
          <a:noFill/>
        </p:spPr>
      </p:pic>
      <p:sp>
        <p:nvSpPr>
          <p:cNvPr id="24" name="Line 38"/>
          <p:cNvSpPr>
            <a:spLocks noChangeShapeType="1"/>
          </p:cNvSpPr>
          <p:nvPr/>
        </p:nvSpPr>
        <p:spPr bwMode="auto">
          <a:xfrm>
            <a:off x="0" y="838200"/>
            <a:ext cx="7772400" cy="0"/>
          </a:xfrm>
          <a:prstGeom prst="line">
            <a:avLst/>
          </a:prstGeom>
          <a:noFill/>
          <a:ln w="9525">
            <a:solidFill>
              <a:srgbClr val="FF0066"/>
            </a:solidFill>
            <a:round/>
            <a:headEnd/>
            <a:tailEnd/>
          </a:ln>
        </p:spPr>
        <p:txBody>
          <a:bodyPr/>
          <a:lstStyle/>
          <a:p>
            <a:endParaRPr lang="en-US"/>
          </a:p>
        </p:txBody>
      </p:sp>
      <p:sp>
        <p:nvSpPr>
          <p:cNvPr id="25" name="Rectangle 41"/>
          <p:cNvSpPr>
            <a:spLocks noChangeArrowheads="1"/>
          </p:cNvSpPr>
          <p:nvPr/>
        </p:nvSpPr>
        <p:spPr bwMode="auto">
          <a:xfrm>
            <a:off x="0" y="838200"/>
            <a:ext cx="5410200" cy="76200"/>
          </a:xfrm>
          <a:prstGeom prst="rect">
            <a:avLst/>
          </a:prstGeom>
          <a:solidFill>
            <a:srgbClr val="FF0000"/>
          </a:solidFill>
          <a:ln w="9525">
            <a:noFill/>
            <a:miter lim="800000"/>
            <a:headEnd/>
            <a:tailEnd/>
          </a:ln>
        </p:spPr>
        <p:txBody>
          <a:bodyPr wrap="none" anchor="ctr"/>
          <a:lstStyle/>
          <a:p>
            <a:pPr eaLnBrk="1" hangingPunct="1"/>
            <a:endParaRPr lang="en-GB" altLang="vi-VN"/>
          </a:p>
        </p:txBody>
      </p:sp>
      <p:sp>
        <p:nvSpPr>
          <p:cNvPr id="9" name="Content Placeholder 25"/>
          <p:cNvSpPr>
            <a:spLocks noGrp="1"/>
          </p:cNvSpPr>
          <p:nvPr>
            <p:ph idx="1"/>
          </p:nvPr>
        </p:nvSpPr>
        <p:spPr>
          <a:xfrm>
            <a:off x="152400" y="1524000"/>
            <a:ext cx="5410200" cy="3886200"/>
          </a:xfrm>
        </p:spPr>
        <p:txBody>
          <a:bodyPr>
            <a:normAutofit/>
          </a:bodyPr>
          <a:lstStyle/>
          <a:p>
            <a:pPr>
              <a:buNone/>
            </a:pPr>
            <a:r>
              <a:rPr lang="en-US" smtClean="0">
                <a:solidFill>
                  <a:srgbClr val="0070C0"/>
                </a:solidFill>
              </a:rPr>
              <a:t>   Các thao tác xóa tệp:</a:t>
            </a:r>
          </a:p>
          <a:p>
            <a:r>
              <a:rPr lang="en-US" smtClean="0">
                <a:solidFill>
                  <a:srgbClr val="0070C0"/>
                </a:solidFill>
              </a:rPr>
              <a:t>Bước 1: Nháy phải chuột vào tệp cần xóa, chọn Delete</a:t>
            </a:r>
          </a:p>
          <a:p>
            <a:r>
              <a:rPr lang="en-US" smtClean="0">
                <a:solidFill>
                  <a:srgbClr val="0070C0"/>
                </a:solidFill>
              </a:rPr>
              <a:t>Bước 2: Chọn Yes vào cửa sổ vừa xuất hiện/ Nhấn Enter</a:t>
            </a:r>
            <a:endParaRPr lang="en-US">
              <a:solidFill>
                <a:srgbClr val="0070C0"/>
              </a:solidFill>
            </a:endParaRPr>
          </a:p>
        </p:txBody>
      </p:sp>
      <p:sp>
        <p:nvSpPr>
          <p:cNvPr id="12" name="Rectangle 11"/>
          <p:cNvSpPr/>
          <p:nvPr/>
        </p:nvSpPr>
        <p:spPr>
          <a:xfrm>
            <a:off x="0" y="228600"/>
            <a:ext cx="8839200" cy="646331"/>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3600" b="1" smtClean="0">
                <a:ln w="11430"/>
                <a:solidFill>
                  <a:srgbClr val="C00000"/>
                </a:solidFill>
                <a:effectLst>
                  <a:outerShdw blurRad="50800" dist="39000" dir="5460000" algn="tl">
                    <a:srgbClr val="000000">
                      <a:alpha val="38000"/>
                    </a:srgbClr>
                  </a:outerShdw>
                </a:effectLst>
              </a:rPr>
              <a:t>BÀI 2: CÁC THAO TÁC VỚI TỆP</a:t>
            </a:r>
            <a:endParaRPr lang="en-US" sz="3600" b="1" cap="none" spc="0">
              <a:ln w="11430"/>
              <a:solidFill>
                <a:srgbClr val="C00000"/>
              </a:solidFill>
              <a:effectLst>
                <a:outerShdw blurRad="50800" dist="39000" dir="5460000" algn="tl">
                  <a:srgbClr val="000000">
                    <a:alpha val="38000"/>
                  </a:srgbClr>
                </a:outerShdw>
              </a:effectLst>
            </a:endParaRPr>
          </a:p>
        </p:txBody>
      </p:sp>
      <p:pic>
        <p:nvPicPr>
          <p:cNvPr id="13" name="Picture 2"/>
          <p:cNvPicPr>
            <a:picLocks noChangeAspect="1" noChangeArrowheads="1"/>
          </p:cNvPicPr>
          <p:nvPr/>
        </p:nvPicPr>
        <p:blipFill>
          <a:blip r:embed="rId4" cstate="print"/>
          <a:srcRect/>
          <a:stretch>
            <a:fillRect/>
          </a:stretch>
        </p:blipFill>
        <p:spPr bwMode="auto">
          <a:xfrm>
            <a:off x="5562600" y="1228987"/>
            <a:ext cx="3352800" cy="56290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par>
                          <p:cTn id="15" fill="hold">
                            <p:stCondLst>
                              <p:cond delay="1000"/>
                            </p:stCondLst>
                            <p:childTnLst>
                              <p:par>
                                <p:cTn id="16" presetID="4" presetClass="entr" presetSubtype="16" fill="hold" nodeType="after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box(in)">
                                      <p:cBhvr>
                                        <p:cTn id="18" dur="500"/>
                                        <p:tgtEl>
                                          <p:spTgt spid="13"/>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9">
                                            <p:txEl>
                                              <p:pRg st="2" end="2"/>
                                            </p:txEl>
                                          </p:spTgt>
                                        </p:tgtEl>
                                        <p:attrNameLst>
                                          <p:attrName>style.visibility</p:attrName>
                                        </p:attrNameLst>
                                      </p:cBhvr>
                                      <p:to>
                                        <p:strVal val="visible"/>
                                      </p:to>
                                    </p:set>
                                    <p:anim calcmode="lin" valueType="num">
                                      <p:cBhvr additive="base">
                                        <p:cTn id="23"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4" dur="10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ACER\AppData\Local\Microsoft\Windows\Temporary Internet Files\Content.IE5\00WZCH5L\school_building[1].jpg"/>
          <p:cNvPicPr>
            <a:picLocks noChangeAspect="1" noChangeArrowheads="1"/>
          </p:cNvPicPr>
          <p:nvPr/>
        </p:nvPicPr>
        <p:blipFill>
          <a:blip r:embed="rId2" cstate="print"/>
          <a:srcRect/>
          <a:stretch>
            <a:fillRect/>
          </a:stretch>
        </p:blipFill>
        <p:spPr bwMode="auto">
          <a:xfrm>
            <a:off x="0" y="4648200"/>
            <a:ext cx="1828800" cy="1700086"/>
          </a:xfrm>
          <a:prstGeom prst="rect">
            <a:avLst/>
          </a:prstGeom>
          <a:noFill/>
        </p:spPr>
      </p:pic>
      <p:sp>
        <p:nvSpPr>
          <p:cNvPr id="10" name="Title 9"/>
          <p:cNvSpPr>
            <a:spLocks noGrp="1"/>
          </p:cNvSpPr>
          <p:nvPr>
            <p:ph type="title"/>
          </p:nvPr>
        </p:nvSpPr>
        <p:spPr>
          <a:xfrm>
            <a:off x="228600" y="838200"/>
            <a:ext cx="8458200" cy="685800"/>
          </a:xfrm>
        </p:spPr>
        <p:txBody>
          <a:bodyPr>
            <a:normAutofit/>
          </a:bodyPr>
          <a:lstStyle/>
          <a:p>
            <a:pPr algn="l"/>
            <a:r>
              <a:rPr lang="en-US" sz="3200" u="sng" smtClean="0">
                <a:solidFill>
                  <a:srgbClr val="FF0000"/>
                </a:solidFill>
              </a:rPr>
              <a:t>Thực hành</a:t>
            </a:r>
            <a:endParaRPr lang="en-US" sz="3200" u="sng">
              <a:solidFill>
                <a:srgbClr val="FF0000"/>
              </a:solidFill>
            </a:endParaRPr>
          </a:p>
        </p:txBody>
      </p:sp>
      <p:pic>
        <p:nvPicPr>
          <p:cNvPr id="1028" name="Picture 4" descr="C:\Users\ACER\AppData\Local\Microsoft\Windows\Temporary Internet Files\Content.IE5\00WZCH5L\5-Free-Summer-Clipart-Illustration-Of-A-Happy-Smiling-Sun[1].png"/>
          <p:cNvPicPr>
            <a:picLocks noChangeAspect="1" noChangeArrowheads="1"/>
          </p:cNvPicPr>
          <p:nvPr/>
        </p:nvPicPr>
        <p:blipFill>
          <a:blip r:embed="rId3" cstate="print"/>
          <a:srcRect/>
          <a:stretch>
            <a:fillRect/>
          </a:stretch>
        </p:blipFill>
        <p:spPr bwMode="auto">
          <a:xfrm>
            <a:off x="7791337" y="1"/>
            <a:ext cx="1352663" cy="1143000"/>
          </a:xfrm>
          <a:prstGeom prst="rect">
            <a:avLst/>
          </a:prstGeom>
          <a:noFill/>
        </p:spPr>
      </p:pic>
      <p:sp>
        <p:nvSpPr>
          <p:cNvPr id="14" name="Rectangle 13"/>
          <p:cNvSpPr/>
          <p:nvPr/>
        </p:nvSpPr>
        <p:spPr>
          <a:xfrm>
            <a:off x="0" y="228600"/>
            <a:ext cx="8839200" cy="646331"/>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3600" b="1" smtClean="0">
                <a:ln w="11430"/>
                <a:solidFill>
                  <a:srgbClr val="C00000"/>
                </a:solidFill>
                <a:effectLst>
                  <a:outerShdw blurRad="50800" dist="39000" dir="5460000" algn="tl">
                    <a:srgbClr val="000000">
                      <a:alpha val="38000"/>
                    </a:srgbClr>
                  </a:outerShdw>
                </a:effectLst>
              </a:rPr>
              <a:t>BÀI 2: CÁC THAO TÁC VỚI THƯ MỤC  </a:t>
            </a:r>
            <a:endParaRPr lang="en-US" sz="3600" b="1" cap="none" spc="0">
              <a:ln w="11430"/>
              <a:solidFill>
                <a:srgbClr val="C00000"/>
              </a:solidFill>
              <a:effectLst>
                <a:outerShdw blurRad="50800" dist="39000" dir="5460000" algn="tl">
                  <a:srgbClr val="000000">
                    <a:alpha val="38000"/>
                  </a:srgbClr>
                </a:outerShdw>
              </a:effectLst>
            </a:endParaRPr>
          </a:p>
        </p:txBody>
      </p:sp>
      <p:sp>
        <p:nvSpPr>
          <p:cNvPr id="24" name="Line 38"/>
          <p:cNvSpPr>
            <a:spLocks noChangeShapeType="1"/>
          </p:cNvSpPr>
          <p:nvPr/>
        </p:nvSpPr>
        <p:spPr bwMode="auto">
          <a:xfrm>
            <a:off x="0" y="838200"/>
            <a:ext cx="7772400" cy="0"/>
          </a:xfrm>
          <a:prstGeom prst="line">
            <a:avLst/>
          </a:prstGeom>
          <a:noFill/>
          <a:ln w="9525">
            <a:solidFill>
              <a:srgbClr val="FF0066"/>
            </a:solidFill>
            <a:round/>
            <a:headEnd/>
            <a:tailEnd/>
          </a:ln>
        </p:spPr>
        <p:txBody>
          <a:bodyPr/>
          <a:lstStyle/>
          <a:p>
            <a:endParaRPr lang="en-US"/>
          </a:p>
        </p:txBody>
      </p:sp>
      <p:sp>
        <p:nvSpPr>
          <p:cNvPr id="25" name="Rectangle 41"/>
          <p:cNvSpPr>
            <a:spLocks noChangeArrowheads="1"/>
          </p:cNvSpPr>
          <p:nvPr/>
        </p:nvSpPr>
        <p:spPr bwMode="auto">
          <a:xfrm>
            <a:off x="0" y="838200"/>
            <a:ext cx="5410200" cy="76200"/>
          </a:xfrm>
          <a:prstGeom prst="rect">
            <a:avLst/>
          </a:prstGeom>
          <a:solidFill>
            <a:srgbClr val="FF0000"/>
          </a:solidFill>
          <a:ln w="9525">
            <a:noFill/>
            <a:miter lim="800000"/>
            <a:headEnd/>
            <a:tailEnd/>
          </a:ln>
        </p:spPr>
        <p:txBody>
          <a:bodyPr wrap="none" anchor="ctr"/>
          <a:lstStyle/>
          <a:p>
            <a:pPr eaLnBrk="1" hangingPunct="1"/>
            <a:endParaRPr lang="en-GB" altLang="vi-VN"/>
          </a:p>
        </p:txBody>
      </p:sp>
      <p:sp>
        <p:nvSpPr>
          <p:cNvPr id="26" name="Content Placeholder 25"/>
          <p:cNvSpPr>
            <a:spLocks noGrp="1"/>
          </p:cNvSpPr>
          <p:nvPr>
            <p:ph idx="1"/>
          </p:nvPr>
        </p:nvSpPr>
        <p:spPr>
          <a:xfrm>
            <a:off x="152400" y="1600200"/>
            <a:ext cx="8991600" cy="2362200"/>
          </a:xfrm>
        </p:spPr>
        <p:txBody>
          <a:bodyPr>
            <a:normAutofit/>
          </a:bodyPr>
          <a:lstStyle/>
          <a:p>
            <a:pPr marL="514350" indent="-514350">
              <a:buFont typeface="+mj-lt"/>
              <a:buAutoNum type="arabicPeriod"/>
            </a:pPr>
            <a:r>
              <a:rPr lang="en-US" sz="2800" smtClean="0">
                <a:solidFill>
                  <a:srgbClr val="0070C0"/>
                </a:solidFill>
              </a:rPr>
              <a:t>Mở thư </a:t>
            </a:r>
            <a:r>
              <a:rPr lang="en-US" sz="2800" err="1" smtClean="0">
                <a:solidFill>
                  <a:srgbClr val="0070C0"/>
                </a:solidFill>
              </a:rPr>
              <a:t>mục</a:t>
            </a:r>
            <a:r>
              <a:rPr lang="en-US" sz="2800" smtClean="0">
                <a:solidFill>
                  <a:srgbClr val="0070C0"/>
                </a:solidFill>
              </a:rPr>
              <a:t> HOCTAP, </a:t>
            </a:r>
            <a:r>
              <a:rPr lang="en-US" sz="2800" dirty="0" err="1" smtClean="0">
                <a:solidFill>
                  <a:srgbClr val="0070C0"/>
                </a:solidFill>
              </a:rPr>
              <a:t>tạo</a:t>
            </a:r>
            <a:r>
              <a:rPr lang="en-US" sz="2800" dirty="0" smtClean="0">
                <a:solidFill>
                  <a:srgbClr val="0070C0"/>
                </a:solidFill>
              </a:rPr>
              <a:t> </a:t>
            </a:r>
            <a:r>
              <a:rPr lang="en-US" sz="2800" dirty="0" err="1" smtClean="0">
                <a:solidFill>
                  <a:srgbClr val="0070C0"/>
                </a:solidFill>
              </a:rPr>
              <a:t>thư</a:t>
            </a:r>
            <a:r>
              <a:rPr lang="en-US" sz="2800" dirty="0" smtClean="0">
                <a:solidFill>
                  <a:srgbClr val="0070C0"/>
                </a:solidFill>
              </a:rPr>
              <a:t> </a:t>
            </a:r>
            <a:r>
              <a:rPr lang="en-US" sz="2800" err="1" smtClean="0">
                <a:solidFill>
                  <a:srgbClr val="0070C0"/>
                </a:solidFill>
              </a:rPr>
              <a:t>mục</a:t>
            </a:r>
            <a:r>
              <a:rPr lang="en-US" sz="2800" smtClean="0">
                <a:solidFill>
                  <a:srgbClr val="0070C0"/>
                </a:solidFill>
              </a:rPr>
              <a:t> mang tên em với các thư mục con: SOANTHAO, TRINHCHIEU, VE.</a:t>
            </a:r>
          </a:p>
          <a:p>
            <a:pPr marL="514350" indent="-514350">
              <a:buFont typeface="+mj-lt"/>
              <a:buAutoNum type="arabicPeriod"/>
            </a:pPr>
            <a:r>
              <a:rPr lang="en-US" sz="2800" smtClean="0">
                <a:solidFill>
                  <a:srgbClr val="0070C0"/>
                </a:solidFill>
              </a:rPr>
              <a:t>Sao chép các tệp trong thư mục HOCTAP vào các thư mục con theo gợi ý: </a:t>
            </a:r>
            <a:endParaRPr lang="en-US" sz="2800" dirty="0">
              <a:solidFill>
                <a:srgbClr val="0070C0"/>
              </a:solidFill>
            </a:endParaRPr>
          </a:p>
        </p:txBody>
      </p:sp>
      <p:graphicFrame>
        <p:nvGraphicFramePr>
          <p:cNvPr id="17" name="Table 16"/>
          <p:cNvGraphicFramePr>
            <a:graphicFrameLocks noGrp="1"/>
          </p:cNvGraphicFramePr>
          <p:nvPr/>
        </p:nvGraphicFramePr>
        <p:xfrm>
          <a:off x="228600" y="3962400"/>
          <a:ext cx="8915400" cy="2705100"/>
        </p:xfrm>
        <a:graphic>
          <a:graphicData uri="http://schemas.openxmlformats.org/drawingml/2006/table">
            <a:tbl>
              <a:tblPr firstRow="1" bandRow="1">
                <a:tableStyleId>{7DF18680-E054-41AD-8BC1-D1AEF772440D}</a:tableStyleId>
              </a:tblPr>
              <a:tblGrid>
                <a:gridCol w="2228850"/>
                <a:gridCol w="2228850"/>
                <a:gridCol w="2228850"/>
                <a:gridCol w="2228850"/>
              </a:tblGrid>
              <a:tr h="1828800">
                <a:tc>
                  <a:txBody>
                    <a:bodyPr/>
                    <a:lstStyle/>
                    <a:p>
                      <a:r>
                        <a:rPr lang="en-US" sz="3200" smtClean="0"/>
                        <a:t>Biểu</a:t>
                      </a:r>
                      <a:r>
                        <a:rPr lang="en-US" sz="3200" baseline="0" smtClean="0"/>
                        <a:t> tượng tệp</a:t>
                      </a:r>
                      <a:endParaRPr lang="en-US" sz="3200"/>
                    </a:p>
                  </a:txBody>
                  <a:tcPr/>
                </a:tc>
                <a:tc>
                  <a:txBody>
                    <a:bodyPr/>
                    <a:lstStyle/>
                    <a:p>
                      <a:endParaRPr lang="en-US"/>
                    </a:p>
                  </a:txBody>
                  <a:tcPr/>
                </a:tc>
                <a:tc>
                  <a:txBody>
                    <a:bodyPr/>
                    <a:lstStyle/>
                    <a:p>
                      <a:endParaRPr lang="en-US"/>
                    </a:p>
                  </a:txBody>
                  <a:tcPr/>
                </a:tc>
                <a:tc>
                  <a:txBody>
                    <a:bodyPr/>
                    <a:lstStyle/>
                    <a:p>
                      <a:endParaRPr lang="en-US"/>
                    </a:p>
                  </a:txBody>
                  <a:tcPr/>
                </a:tc>
              </a:tr>
              <a:tr h="876300">
                <a:tc>
                  <a:txBody>
                    <a:bodyPr/>
                    <a:lstStyle/>
                    <a:p>
                      <a:r>
                        <a:rPr lang="en-US" sz="2800" smtClean="0"/>
                        <a:t>Vào</a:t>
                      </a:r>
                      <a:r>
                        <a:rPr lang="en-US" sz="2800" baseline="0" smtClean="0"/>
                        <a:t> thư mục</a:t>
                      </a:r>
                      <a:endParaRPr lang="en-US" sz="2800"/>
                    </a:p>
                  </a:txBody>
                  <a:tcPr/>
                </a:tc>
                <a:tc>
                  <a:txBody>
                    <a:bodyPr/>
                    <a:lstStyle/>
                    <a:p>
                      <a:r>
                        <a:rPr lang="en-US" smtClean="0"/>
                        <a:t>SOANTHAO</a:t>
                      </a:r>
                      <a:endParaRPr lang="en-US"/>
                    </a:p>
                  </a:txBody>
                  <a:tcPr/>
                </a:tc>
                <a:tc>
                  <a:txBody>
                    <a:bodyPr/>
                    <a:lstStyle/>
                    <a:p>
                      <a:r>
                        <a:rPr lang="en-US" smtClean="0"/>
                        <a:t>VE</a:t>
                      </a:r>
                      <a:endParaRPr lang="en-US"/>
                    </a:p>
                  </a:txBody>
                  <a:tcPr/>
                </a:tc>
                <a:tc>
                  <a:txBody>
                    <a:bodyPr/>
                    <a:lstStyle/>
                    <a:p>
                      <a:r>
                        <a:rPr lang="en-US" smtClean="0"/>
                        <a:t>TRINHCHIEU</a:t>
                      </a:r>
                      <a:endParaRPr lang="en-US"/>
                    </a:p>
                  </a:txBody>
                  <a:tcPr/>
                </a:tc>
              </a:tr>
            </a:tbl>
          </a:graphicData>
        </a:graphic>
      </p:graphicFrame>
      <p:pic>
        <p:nvPicPr>
          <p:cNvPr id="18" name="Picture 17" descr="Capturrrre.PNG"/>
          <p:cNvPicPr>
            <a:picLocks noChangeAspect="1"/>
          </p:cNvPicPr>
          <p:nvPr/>
        </p:nvPicPr>
        <p:blipFill>
          <a:blip r:embed="rId4" cstate="print"/>
          <a:srcRect/>
          <a:stretch>
            <a:fillRect/>
          </a:stretch>
        </p:blipFill>
        <p:spPr>
          <a:xfrm>
            <a:off x="2743200" y="4038600"/>
            <a:ext cx="1445172" cy="1676400"/>
          </a:xfrm>
          <a:prstGeom prst="rect">
            <a:avLst/>
          </a:prstGeom>
        </p:spPr>
      </p:pic>
      <p:pic>
        <p:nvPicPr>
          <p:cNvPr id="19" name="Picture 18" descr="Capturffe.PNG"/>
          <p:cNvPicPr>
            <a:picLocks noChangeAspect="1"/>
          </p:cNvPicPr>
          <p:nvPr/>
        </p:nvPicPr>
        <p:blipFill>
          <a:blip r:embed="rId5" cstate="print"/>
          <a:stretch>
            <a:fillRect/>
          </a:stretch>
        </p:blipFill>
        <p:spPr>
          <a:xfrm>
            <a:off x="7239000" y="4038600"/>
            <a:ext cx="1524000" cy="1677799"/>
          </a:xfrm>
          <a:prstGeom prst="rect">
            <a:avLst/>
          </a:prstGeom>
        </p:spPr>
      </p:pic>
      <p:pic>
        <p:nvPicPr>
          <p:cNvPr id="20" name="Picture 19" descr="Capture1.PNG"/>
          <p:cNvPicPr>
            <a:picLocks noChangeAspect="1"/>
          </p:cNvPicPr>
          <p:nvPr/>
        </p:nvPicPr>
        <p:blipFill>
          <a:blip r:embed="rId6" cstate="print"/>
          <a:stretch>
            <a:fillRect/>
          </a:stretch>
        </p:blipFill>
        <p:spPr>
          <a:xfrm>
            <a:off x="5105400" y="4038600"/>
            <a:ext cx="1592580" cy="1676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6">
                                            <p:txEl>
                                              <p:pRg st="0" end="0"/>
                                            </p:txEl>
                                          </p:spTgt>
                                        </p:tgtEl>
                                        <p:attrNameLst>
                                          <p:attrName>style.visibility</p:attrName>
                                        </p:attrNameLst>
                                      </p:cBhvr>
                                      <p:to>
                                        <p:strVal val="visible"/>
                                      </p:to>
                                    </p:set>
                                    <p:anim calcmode="lin" valueType="num">
                                      <p:cBhvr additive="base">
                                        <p:cTn id="7"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6">
                                            <p:txEl>
                                              <p:pRg st="1" end="1"/>
                                            </p:txEl>
                                          </p:spTgt>
                                        </p:tgtEl>
                                        <p:attrNameLst>
                                          <p:attrName>style.visibility</p:attrName>
                                        </p:attrNameLst>
                                      </p:cBhvr>
                                      <p:to>
                                        <p:strVal val="visible"/>
                                      </p:to>
                                    </p:set>
                                    <p:anim calcmode="lin" valueType="num">
                                      <p:cBhvr additive="base">
                                        <p:cTn id="13" dur="500" fill="hold"/>
                                        <p:tgtEl>
                                          <p:spTgt spid="2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500" fill="hold"/>
                                        <p:tgtEl>
                                          <p:spTgt spid="17"/>
                                        </p:tgtEl>
                                        <p:attrNameLst>
                                          <p:attrName>ppt_x</p:attrName>
                                        </p:attrNameLst>
                                      </p:cBhvr>
                                      <p:tavLst>
                                        <p:tav tm="0">
                                          <p:val>
                                            <p:strVal val="#ppt_x"/>
                                          </p:val>
                                        </p:tav>
                                        <p:tav tm="100000">
                                          <p:val>
                                            <p:strVal val="#ppt_x"/>
                                          </p:val>
                                        </p:tav>
                                      </p:tavLst>
                                    </p:anim>
                                    <p:anim calcmode="lin" valueType="num">
                                      <p:cBhvr additive="base">
                                        <p:cTn id="20" dur="500" fill="hold"/>
                                        <p:tgtEl>
                                          <p:spTgt spid="17"/>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8"/>
                                        </p:tgtEl>
                                        <p:attrNameLst>
                                          <p:attrName>style.visibility</p:attrName>
                                        </p:attrNameLst>
                                      </p:cBhvr>
                                      <p:to>
                                        <p:strVal val="visible"/>
                                      </p:to>
                                    </p:set>
                                    <p:anim calcmode="lin" valueType="num">
                                      <p:cBhvr additive="base">
                                        <p:cTn id="23" dur="500" fill="hold"/>
                                        <p:tgtEl>
                                          <p:spTgt spid="18"/>
                                        </p:tgtEl>
                                        <p:attrNameLst>
                                          <p:attrName>ppt_x</p:attrName>
                                        </p:attrNameLst>
                                      </p:cBhvr>
                                      <p:tavLst>
                                        <p:tav tm="0">
                                          <p:val>
                                            <p:strVal val="#ppt_x"/>
                                          </p:val>
                                        </p:tav>
                                        <p:tav tm="100000">
                                          <p:val>
                                            <p:strVal val="#ppt_x"/>
                                          </p:val>
                                        </p:tav>
                                      </p:tavLst>
                                    </p:anim>
                                    <p:anim calcmode="lin" valueType="num">
                                      <p:cBhvr additive="base">
                                        <p:cTn id="24" dur="500" fill="hold"/>
                                        <p:tgtEl>
                                          <p:spTgt spid="18"/>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0"/>
                                        </p:tgtEl>
                                        <p:attrNameLst>
                                          <p:attrName>style.visibility</p:attrName>
                                        </p:attrNameLst>
                                      </p:cBhvr>
                                      <p:to>
                                        <p:strVal val="visible"/>
                                      </p:to>
                                    </p:set>
                                    <p:anim calcmode="lin" valueType="num">
                                      <p:cBhvr additive="base">
                                        <p:cTn id="27" dur="500" fill="hold"/>
                                        <p:tgtEl>
                                          <p:spTgt spid="20"/>
                                        </p:tgtEl>
                                        <p:attrNameLst>
                                          <p:attrName>ppt_x</p:attrName>
                                        </p:attrNameLst>
                                      </p:cBhvr>
                                      <p:tavLst>
                                        <p:tav tm="0">
                                          <p:val>
                                            <p:strVal val="#ppt_x"/>
                                          </p:val>
                                        </p:tav>
                                        <p:tav tm="100000">
                                          <p:val>
                                            <p:strVal val="#ppt_x"/>
                                          </p:val>
                                        </p:tav>
                                      </p:tavLst>
                                    </p:anim>
                                    <p:anim calcmode="lin" valueType="num">
                                      <p:cBhvr additive="base">
                                        <p:cTn id="28" dur="500" fill="hold"/>
                                        <p:tgtEl>
                                          <p:spTgt spid="20"/>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9"/>
                                        </p:tgtEl>
                                        <p:attrNameLst>
                                          <p:attrName>style.visibility</p:attrName>
                                        </p:attrNameLst>
                                      </p:cBhvr>
                                      <p:to>
                                        <p:strVal val="visible"/>
                                      </p:to>
                                    </p:set>
                                    <p:anim calcmode="lin" valueType="num">
                                      <p:cBhvr additive="base">
                                        <p:cTn id="31" dur="500" fill="hold"/>
                                        <p:tgtEl>
                                          <p:spTgt spid="19"/>
                                        </p:tgtEl>
                                        <p:attrNameLst>
                                          <p:attrName>ppt_x</p:attrName>
                                        </p:attrNameLst>
                                      </p:cBhvr>
                                      <p:tavLst>
                                        <p:tav tm="0">
                                          <p:val>
                                            <p:strVal val="#ppt_x"/>
                                          </p:val>
                                        </p:tav>
                                        <p:tav tm="100000">
                                          <p:val>
                                            <p:strVal val="#ppt_x"/>
                                          </p:val>
                                        </p:tav>
                                      </p:tavLst>
                                    </p:anim>
                                    <p:anim calcmode="lin" valueType="num">
                                      <p:cBhvr additive="base">
                                        <p:cTn id="32"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ACER\AppData\Local\Microsoft\Windows\Temporary Internet Files\Content.IE5\00WZCH5L\school_building[1].jpg"/>
          <p:cNvPicPr>
            <a:picLocks noChangeAspect="1" noChangeArrowheads="1"/>
          </p:cNvPicPr>
          <p:nvPr/>
        </p:nvPicPr>
        <p:blipFill>
          <a:blip r:embed="rId2" cstate="print"/>
          <a:srcRect/>
          <a:stretch>
            <a:fillRect/>
          </a:stretch>
        </p:blipFill>
        <p:spPr bwMode="auto">
          <a:xfrm>
            <a:off x="0" y="4648200"/>
            <a:ext cx="1828800" cy="1700086"/>
          </a:xfrm>
          <a:prstGeom prst="rect">
            <a:avLst/>
          </a:prstGeom>
          <a:noFill/>
        </p:spPr>
      </p:pic>
      <p:sp>
        <p:nvSpPr>
          <p:cNvPr id="10" name="Title 9"/>
          <p:cNvSpPr>
            <a:spLocks noGrp="1"/>
          </p:cNvSpPr>
          <p:nvPr>
            <p:ph type="title"/>
          </p:nvPr>
        </p:nvSpPr>
        <p:spPr>
          <a:xfrm>
            <a:off x="228600" y="838200"/>
            <a:ext cx="2667000" cy="685800"/>
          </a:xfrm>
        </p:spPr>
        <p:txBody>
          <a:bodyPr>
            <a:noAutofit/>
          </a:bodyPr>
          <a:lstStyle/>
          <a:p>
            <a:pPr algn="l"/>
            <a:r>
              <a:rPr lang="en-US" sz="3600" u="sng" smtClean="0">
                <a:solidFill>
                  <a:srgbClr val="FF0000"/>
                </a:solidFill>
              </a:rPr>
              <a:t>Thực hành</a:t>
            </a:r>
            <a:endParaRPr lang="en-US" sz="3600" u="sng">
              <a:solidFill>
                <a:srgbClr val="FF0000"/>
              </a:solidFill>
            </a:endParaRPr>
          </a:p>
        </p:txBody>
      </p:sp>
      <p:pic>
        <p:nvPicPr>
          <p:cNvPr id="1028" name="Picture 4" descr="C:\Users\ACER\AppData\Local\Microsoft\Windows\Temporary Internet Files\Content.IE5\00WZCH5L\5-Free-Summer-Clipart-Illustration-Of-A-Happy-Smiling-Sun[1].png"/>
          <p:cNvPicPr>
            <a:picLocks noChangeAspect="1" noChangeArrowheads="1"/>
          </p:cNvPicPr>
          <p:nvPr/>
        </p:nvPicPr>
        <p:blipFill>
          <a:blip r:embed="rId3" cstate="print"/>
          <a:srcRect/>
          <a:stretch>
            <a:fillRect/>
          </a:stretch>
        </p:blipFill>
        <p:spPr bwMode="auto">
          <a:xfrm>
            <a:off x="7791337" y="1"/>
            <a:ext cx="1352663" cy="1143000"/>
          </a:xfrm>
          <a:prstGeom prst="rect">
            <a:avLst/>
          </a:prstGeom>
          <a:noFill/>
        </p:spPr>
      </p:pic>
      <p:sp>
        <p:nvSpPr>
          <p:cNvPr id="24" name="Line 38"/>
          <p:cNvSpPr>
            <a:spLocks noChangeShapeType="1"/>
          </p:cNvSpPr>
          <p:nvPr/>
        </p:nvSpPr>
        <p:spPr bwMode="auto">
          <a:xfrm>
            <a:off x="0" y="838200"/>
            <a:ext cx="7772400" cy="0"/>
          </a:xfrm>
          <a:prstGeom prst="line">
            <a:avLst/>
          </a:prstGeom>
          <a:noFill/>
          <a:ln w="9525">
            <a:solidFill>
              <a:srgbClr val="FF0066"/>
            </a:solidFill>
            <a:round/>
            <a:headEnd/>
            <a:tailEnd/>
          </a:ln>
        </p:spPr>
        <p:txBody>
          <a:bodyPr/>
          <a:lstStyle/>
          <a:p>
            <a:endParaRPr lang="en-US"/>
          </a:p>
        </p:txBody>
      </p:sp>
      <p:sp>
        <p:nvSpPr>
          <p:cNvPr id="25" name="Rectangle 41"/>
          <p:cNvSpPr>
            <a:spLocks noChangeArrowheads="1"/>
          </p:cNvSpPr>
          <p:nvPr/>
        </p:nvSpPr>
        <p:spPr bwMode="auto">
          <a:xfrm>
            <a:off x="0" y="838200"/>
            <a:ext cx="5410200" cy="76200"/>
          </a:xfrm>
          <a:prstGeom prst="rect">
            <a:avLst/>
          </a:prstGeom>
          <a:solidFill>
            <a:srgbClr val="FF0000"/>
          </a:solidFill>
          <a:ln w="9525">
            <a:noFill/>
            <a:miter lim="800000"/>
            <a:headEnd/>
            <a:tailEnd/>
          </a:ln>
        </p:spPr>
        <p:txBody>
          <a:bodyPr wrap="none" anchor="ctr"/>
          <a:lstStyle/>
          <a:p>
            <a:pPr eaLnBrk="1" hangingPunct="1"/>
            <a:endParaRPr lang="en-GB" altLang="vi-VN"/>
          </a:p>
        </p:txBody>
      </p:sp>
      <p:sp>
        <p:nvSpPr>
          <p:cNvPr id="26" name="Content Placeholder 25"/>
          <p:cNvSpPr>
            <a:spLocks noGrp="1"/>
          </p:cNvSpPr>
          <p:nvPr>
            <p:ph idx="1"/>
          </p:nvPr>
        </p:nvSpPr>
        <p:spPr>
          <a:xfrm>
            <a:off x="304800" y="1752600"/>
            <a:ext cx="8839200" cy="1676400"/>
          </a:xfrm>
        </p:spPr>
        <p:txBody>
          <a:bodyPr>
            <a:normAutofit/>
          </a:bodyPr>
          <a:lstStyle/>
          <a:p>
            <a:pPr marL="514350" indent="-514350">
              <a:buNone/>
            </a:pPr>
            <a:r>
              <a:rPr lang="en-US" sz="2800" smtClean="0">
                <a:solidFill>
                  <a:srgbClr val="0070C0"/>
                </a:solidFill>
              </a:rPr>
              <a:t>3.   Đổi tên các tệp trong các thư mục: SOANTHAO, VE, TRINHCHIEU theo tên do em tự đặt.</a:t>
            </a:r>
          </a:p>
        </p:txBody>
      </p:sp>
      <p:sp>
        <p:nvSpPr>
          <p:cNvPr id="12" name="Rectangle 11"/>
          <p:cNvSpPr/>
          <p:nvPr/>
        </p:nvSpPr>
        <p:spPr>
          <a:xfrm>
            <a:off x="0" y="228600"/>
            <a:ext cx="8839200" cy="646331"/>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3600" b="1" smtClean="0">
                <a:ln w="11430"/>
                <a:solidFill>
                  <a:srgbClr val="C00000"/>
                </a:solidFill>
                <a:effectLst>
                  <a:outerShdw blurRad="50800" dist="39000" dir="5460000" algn="tl">
                    <a:srgbClr val="000000">
                      <a:alpha val="38000"/>
                    </a:srgbClr>
                  </a:outerShdw>
                </a:effectLst>
              </a:rPr>
              <a:t>BÀI 2: CÁC THAO TÁC VỚI TỆP</a:t>
            </a:r>
            <a:endParaRPr lang="en-US" sz="3600" b="1" cap="none" spc="0">
              <a:ln w="11430"/>
              <a:solidFill>
                <a:srgbClr val="C00000"/>
              </a:solidFill>
              <a:effectLst>
                <a:outerShdw blurRad="50800" dist="39000" dir="5460000" algn="tl">
                  <a:srgbClr val="000000">
                    <a:alpha val="38000"/>
                  </a:srgbClr>
                </a:outerShdw>
              </a:effectLst>
            </a:endParaRPr>
          </a:p>
        </p:txBody>
      </p:sp>
      <p:pic>
        <p:nvPicPr>
          <p:cNvPr id="13" name="Picture 12" descr="Capturrrre.PNG"/>
          <p:cNvPicPr>
            <a:picLocks noChangeAspect="1"/>
          </p:cNvPicPr>
          <p:nvPr/>
        </p:nvPicPr>
        <p:blipFill>
          <a:blip r:embed="rId4" cstate="print"/>
          <a:srcRect/>
          <a:stretch>
            <a:fillRect/>
          </a:stretch>
        </p:blipFill>
        <p:spPr>
          <a:xfrm>
            <a:off x="1066800" y="2819400"/>
            <a:ext cx="1445172" cy="1676400"/>
          </a:xfrm>
          <a:prstGeom prst="rect">
            <a:avLst/>
          </a:prstGeom>
        </p:spPr>
      </p:pic>
      <p:pic>
        <p:nvPicPr>
          <p:cNvPr id="15" name="Picture 14" descr="Capturffe.PNG"/>
          <p:cNvPicPr>
            <a:picLocks noChangeAspect="1"/>
          </p:cNvPicPr>
          <p:nvPr/>
        </p:nvPicPr>
        <p:blipFill>
          <a:blip r:embed="rId5" cstate="print"/>
          <a:stretch>
            <a:fillRect/>
          </a:stretch>
        </p:blipFill>
        <p:spPr>
          <a:xfrm>
            <a:off x="5715000" y="2819400"/>
            <a:ext cx="1524000" cy="1677799"/>
          </a:xfrm>
          <a:prstGeom prst="rect">
            <a:avLst/>
          </a:prstGeom>
        </p:spPr>
      </p:pic>
      <p:pic>
        <p:nvPicPr>
          <p:cNvPr id="16" name="Picture 15" descr="Capture1.PNG"/>
          <p:cNvPicPr>
            <a:picLocks noChangeAspect="1"/>
          </p:cNvPicPr>
          <p:nvPr/>
        </p:nvPicPr>
        <p:blipFill>
          <a:blip r:embed="rId6" cstate="print"/>
          <a:stretch>
            <a:fillRect/>
          </a:stretch>
        </p:blipFill>
        <p:spPr>
          <a:xfrm>
            <a:off x="3352800" y="2895600"/>
            <a:ext cx="1592580" cy="1676400"/>
          </a:xfrm>
          <a:prstGeom prst="rect">
            <a:avLst/>
          </a:prstGeom>
        </p:spPr>
      </p:pic>
    </p:spTree>
  </p:cSld>
  <p:clrMapOvr>
    <a:masterClrMapping/>
  </p:clrMapOvr>
  <p:transition>
    <p:wipe dir="d"/>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2"/>
  <p:tag name="VIOLETID" val="12681175"/>
  <p:tag name="VIOLETTITLE" val="CĐ1. Bài 4. Các thao tác với tệp"/>
  <p:tag name="VIOLETLESSON" val="4"/>
  <p:tag name="VIOLETCATID" val="8322019"/>
  <p:tag name="VIOLETSUBJECT" val="HD học Tin học 4"/>
  <p:tag name="VIOLETAUTHORID" val="688503"/>
  <p:tag name="VIOLETAUTHORNAME" val="Bùi Thanh Thảo"/>
  <p:tag name="VIOLETAUTHORAVATAR" val="no_avatar.jpg"/>
  <p:tag name="VIOLETAUTHORADDRESS" val="Công Ty Cổ Phần Giáo Dục Việt Nam - Hà Nội"/>
  <p:tag name="VIOLETDATE" val="2019-09-29 21:27:54"/>
  <p:tag name="VIOLETHIT" val="12"/>
  <p:tag name="VIOLETLIKE" val="0"/>
  <p:tag name="MMPROD_UIDATA" val="&lt;database version=&quot;7.0&quot;&gt;&lt;object type=&quot;1&quot; unique_id=&quot;10001&quot;&gt;&lt;object type=&quot;2&quot; unique_id=&quot;67714&quot;&gt;&lt;object type=&quot;3&quot; unique_id=&quot;67715&quot;&gt;&lt;property id=&quot;20148&quot; value=&quot;5&quot;/&gt;&lt;property id=&quot;20300&quot; value=&quot;Slide 1&quot;/&gt;&lt;property id=&quot;20307&quot; value=&quot;256&quot;/&gt;&lt;/object&gt;&lt;object type=&quot;3&quot; unique_id=&quot;67716&quot;&gt;&lt;property id=&quot;20148&quot; value=&quot;5&quot;/&gt;&lt;property id=&quot;20300&quot; value=&quot;Slide 2 - &amp;quot;BÀI 4: CÁC THAO TÁC VỚI TỆP&amp;quot;&quot;/&gt;&lt;property id=&quot;20307&quot; value=&quot;258&quot;/&gt;&lt;/object&gt;&lt;object type=&quot;3&quot; unique_id=&quot;67717&quot;&gt;&lt;property id=&quot;20148&quot; value=&quot;5&quot;/&gt;&lt;property id=&quot;20300&quot; value=&quot;Slide 4 - &amp;quot;1. Đổi tên tệp (Rename) &amp;quot;&quot;/&gt;&lt;property id=&quot;20307&quot; value=&quot;262&quot;/&gt;&lt;/object&gt;&lt;object type=&quot;3&quot; unique_id=&quot;67718&quot;&gt;&lt;property id=&quot;20148&quot; value=&quot;5&quot;/&gt;&lt;property id=&quot;20300&quot; value=&quot;Slide 6 - &amp;quot;2. Sao chép (Copy) tệp&amp;quot;&quot;/&gt;&lt;property id=&quot;20307&quot; value=&quot;267&quot;/&gt;&lt;/object&gt;&lt;object type=&quot;3&quot; unique_id=&quot;67719&quot;&gt;&lt;property id=&quot;20148&quot; value=&quot;5&quot;/&gt;&lt;property id=&quot;20300&quot; value=&quot;Slide 7 - &amp;quot;4. Xóa (Delete) tệp&amp;quot;&quot;/&gt;&lt;property id=&quot;20307&quot; value=&quot;263&quot;/&gt;&lt;/object&gt;&lt;object type=&quot;3&quot; unique_id=&quot;67720&quot;&gt;&lt;property id=&quot;20148&quot; value=&quot;5&quot;/&gt;&lt;property id=&quot;20300&quot; value=&quot;Slide 8 - &amp;quot;Thực hành&amp;quot;&quot;/&gt;&lt;property id=&quot;20307&quot; value=&quot;265&quot;/&gt;&lt;/object&gt;&lt;object type=&quot;3&quot; unique_id=&quot;67721&quot;&gt;&lt;property id=&quot;20148&quot; value=&quot;5&quot;/&gt;&lt;property id=&quot;20300&quot; value=&quot;Slide 9 - &amp;quot;Thực hành&amp;quot;&quot;/&gt;&lt;property id=&quot;20307&quot; value=&quot;266&quot;/&gt;&lt;/object&gt;&lt;object type=&quot;3&quot; unique_id=&quot;67722&quot;&gt;&lt;property id=&quot;20148&quot; value=&quot;5&quot;/&gt;&lt;property id=&quot;20300&quot; value=&quot;Slide 10 - &amp;quot;Mở rộng&amp;quot;&quot;/&gt;&lt;property id=&quot;20307&quot; value=&quot;269&quot;/&gt;&lt;/object&gt;&lt;object type=&quot;3&quot; unique_id=&quot;67723&quot;&gt;&lt;property id=&quot;20148&quot; value=&quot;5&quot;/&gt;&lt;property id=&quot;20300&quot; value=&quot;Slide 11 - &amp;quot;Mở rộng&amp;quot;&quot;/&gt;&lt;property id=&quot;20307&quot; value=&quot;270&quot;/&gt;&lt;/object&gt;&lt;object type=&quot;3&quot; unique_id=&quot;67724&quot;&gt;&lt;property id=&quot;20148&quot; value=&quot;5&quot;/&gt;&lt;property id=&quot;20300&quot; value=&quot;Slide 12 - &amp;quot;Ghi nhớ&amp;quot;&quot;/&gt;&lt;property id=&quot;20307&quot; value=&quot;268&quot;/&gt;&lt;/object&gt;&lt;object type=&quot;3&quot; unique_id=&quot;67749&quot;&gt;&lt;property id=&quot;20148&quot; value=&quot;5&quot;/&gt;&lt;property id=&quot;20300&quot; value=&quot;Slide 3&quot;/&gt;&lt;property id=&quot;20307&quot; value=&quot;271&quot;/&gt;&lt;/object&gt;&lt;object type=&quot;3&quot; unique_id=&quot;67750&quot;&gt;&lt;property id=&quot;20148&quot; value=&quot;5&quot;/&gt;&lt;property id=&quot;20300&quot; value=&quot;Slide 5&quot;/&gt;&lt;property id=&quot;20307&quot; value=&quot;272&quot;/&gt;&lt;/object&gt;&lt;/object&gt;&lt;object type=&quot;8&quot; unique_id=&quot;67736&quo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1053</TotalTime>
  <Words>565</Words>
  <Application>Microsoft Office PowerPoint</Application>
  <PresentationFormat>On-screen Show (4:3)</PresentationFormat>
  <Paragraphs>61</Paragraphs>
  <Slides>12</Slides>
  <Notes>3</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BÀI 4: CÁC THAO TÁC VỚI TỆP</vt:lpstr>
      <vt:lpstr>PowerPoint Presentation</vt:lpstr>
      <vt:lpstr>1. Đổi tên tệp (Rename) </vt:lpstr>
      <vt:lpstr>PowerPoint Presentation</vt:lpstr>
      <vt:lpstr>2. Sao chép (Copy) tệp</vt:lpstr>
      <vt:lpstr>4. Xóa (Delete) tệp</vt:lpstr>
      <vt:lpstr>Thực hành</vt:lpstr>
      <vt:lpstr>Thực hành</vt:lpstr>
      <vt:lpstr>Mở rộng</vt:lpstr>
      <vt:lpstr>Mở rộng</vt:lpstr>
      <vt:lpstr>Ghi nhớ</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3: THƯ ĐIỆN TỬ</dc:title>
  <dc:creator>User</dc:creator>
  <cp:lastModifiedBy>MTC</cp:lastModifiedBy>
  <cp:revision>111</cp:revision>
  <dcterms:created xsi:type="dcterms:W3CDTF">2017-09-12T01:40:07Z</dcterms:created>
  <dcterms:modified xsi:type="dcterms:W3CDTF">2019-09-30T01:44:41Z</dcterms:modified>
</cp:coreProperties>
</file>