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77" r:id="rId5"/>
    <p:sldId id="278" r:id="rId6"/>
    <p:sldId id="280" r:id="rId7"/>
    <p:sldId id="257" r:id="rId8"/>
    <p:sldId id="264" r:id="rId9"/>
    <p:sldId id="279" r:id="rId10"/>
    <p:sldId id="281" r:id="rId11"/>
    <p:sldId id="282" r:id="rId12"/>
    <p:sldId id="284" r:id="rId13"/>
    <p:sldId id="283" r:id="rId14"/>
    <p:sldId id="271" r:id="rId15"/>
    <p:sldId id="272" r:id="rId16"/>
    <p:sldId id="273" r:id="rId17"/>
    <p:sldId id="274" r:id="rId18"/>
    <p:sldId id="285" r:id="rId19"/>
    <p:sldId id="286" r:id="rId20"/>
    <p:sldId id="275" r:id="rId21"/>
    <p:sldId id="287" r:id="rId22"/>
    <p:sldId id="288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8A8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C974B-94FA-451A-BF3D-B5039005BA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1E80D-FDA5-4A26-B6DD-EFA091CDFC73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dirty="0" smtClean="0"/>
            <a:t>a.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Delete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………….con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8BE27-9FC7-49AC-8877-2AEF22636D43}" type="parTrans" cxnId="{DCF890CB-2236-4E65-A72C-12D6E78E5D4D}">
      <dgm:prSet/>
      <dgm:spPr/>
      <dgm:t>
        <a:bodyPr/>
        <a:lstStyle/>
        <a:p>
          <a:endParaRPr lang="en-US" sz="2000"/>
        </a:p>
      </dgm:t>
    </dgm:pt>
    <dgm:pt modelId="{CF79985B-CAB7-4356-AB83-39B9A9E7E3E7}" type="sibTrans" cxnId="{DCF890CB-2236-4E65-A72C-12D6E78E5D4D}">
      <dgm:prSet/>
      <dgm:spPr/>
      <dgm:t>
        <a:bodyPr/>
        <a:lstStyle/>
        <a:p>
          <a:endParaRPr lang="en-US" sz="2000"/>
        </a:p>
      </dgm:t>
    </dgm:pt>
    <dgm:pt modelId="{93FE85D1-3B05-4490-862D-6C910EF2B280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000" dirty="0" smtClean="0"/>
            <a:t>ab</a:t>
          </a:r>
          <a:r>
            <a:rPr lang="en-US" sz="2000" b="1" dirty="0" smtClean="0"/>
            <a:t>.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Nhấn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phím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rPr>
            <a:t>Backspace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để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xóa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một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chữ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…………con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trỏ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soạn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thảo</a:t>
          </a:r>
          <a:endParaRPr lang="en-US" sz="2000" b="1" dirty="0"/>
        </a:p>
      </dgm:t>
    </dgm:pt>
    <dgm:pt modelId="{E2AD9BD0-8F02-4C72-9A23-4C480804CC30}" type="parTrans" cxnId="{691F0F14-FDDB-4D20-B0EB-914EE4CFD24F}">
      <dgm:prSet/>
      <dgm:spPr/>
      <dgm:t>
        <a:bodyPr/>
        <a:lstStyle/>
        <a:p>
          <a:endParaRPr lang="en-US" sz="2000"/>
        </a:p>
      </dgm:t>
    </dgm:pt>
    <dgm:pt modelId="{D789F96B-F6E7-4FD0-8A46-9F912D40A424}" type="sibTrans" cxnId="{691F0F14-FDDB-4D20-B0EB-914EE4CFD24F}">
      <dgm:prSet/>
      <dgm:spPr/>
      <dgm:t>
        <a:bodyPr/>
        <a:lstStyle/>
        <a:p>
          <a:endParaRPr lang="en-US" sz="2000"/>
        </a:p>
      </dgm:t>
    </dgm:pt>
    <dgm:pt modelId="{EFF92A50-9BB3-4736-BF1D-4B106BF6ECA0}" type="pres">
      <dgm:prSet presAssocID="{B05C974B-94FA-451A-BF3D-B5039005BA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CFB5E-0DEC-4562-998C-C3B1D233CF49}" type="pres">
      <dgm:prSet presAssocID="{F3F1E80D-FDA5-4A26-B6DD-EFA091CDFC73}" presName="parentText" presStyleLbl="node1" presStyleIdx="0" presStyleCnt="2" custLinFactY="-46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9F33D-DADB-4C6C-853F-B6B53B216063}" type="pres">
      <dgm:prSet presAssocID="{CF79985B-CAB7-4356-AB83-39B9A9E7E3E7}" presName="spacer" presStyleCnt="0"/>
      <dgm:spPr/>
    </dgm:pt>
    <dgm:pt modelId="{798F7015-1A68-4B52-B989-2F71659CE10B}" type="pres">
      <dgm:prSet presAssocID="{93FE85D1-3B05-4490-862D-6C910EF2B280}" presName="parentText" presStyleLbl="node1" presStyleIdx="1" presStyleCnt="2" custLinFactNeighborX="-6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769E3E-3538-4586-A56E-A6580ABD48E8}" type="presOf" srcId="{F3F1E80D-FDA5-4A26-B6DD-EFA091CDFC73}" destId="{3EACFB5E-0DEC-4562-998C-C3B1D233CF49}" srcOrd="0" destOrd="0" presId="urn:microsoft.com/office/officeart/2005/8/layout/vList2"/>
    <dgm:cxn modelId="{691F0F14-FDDB-4D20-B0EB-914EE4CFD24F}" srcId="{B05C974B-94FA-451A-BF3D-B5039005BA11}" destId="{93FE85D1-3B05-4490-862D-6C910EF2B280}" srcOrd="1" destOrd="0" parTransId="{E2AD9BD0-8F02-4C72-9A23-4C480804CC30}" sibTransId="{D789F96B-F6E7-4FD0-8A46-9F912D40A424}"/>
    <dgm:cxn modelId="{626585C8-7C47-4F47-B6F3-56C1CCD0C3ED}" type="presOf" srcId="{B05C974B-94FA-451A-BF3D-B5039005BA11}" destId="{EFF92A50-9BB3-4736-BF1D-4B106BF6ECA0}" srcOrd="0" destOrd="0" presId="urn:microsoft.com/office/officeart/2005/8/layout/vList2"/>
    <dgm:cxn modelId="{DCF890CB-2236-4E65-A72C-12D6E78E5D4D}" srcId="{B05C974B-94FA-451A-BF3D-B5039005BA11}" destId="{F3F1E80D-FDA5-4A26-B6DD-EFA091CDFC73}" srcOrd="0" destOrd="0" parTransId="{6358BE27-9FC7-49AC-8877-2AEF22636D43}" sibTransId="{CF79985B-CAB7-4356-AB83-39B9A9E7E3E7}"/>
    <dgm:cxn modelId="{C63BD465-874A-46EF-AF04-B1D9FD21A997}" type="presOf" srcId="{93FE85D1-3B05-4490-862D-6C910EF2B280}" destId="{798F7015-1A68-4B52-B989-2F71659CE10B}" srcOrd="0" destOrd="0" presId="urn:microsoft.com/office/officeart/2005/8/layout/vList2"/>
    <dgm:cxn modelId="{6DD5E2D5-51EB-486D-B3B0-4C5379DFA29C}" type="presParOf" srcId="{EFF92A50-9BB3-4736-BF1D-4B106BF6ECA0}" destId="{3EACFB5E-0DEC-4562-998C-C3B1D233CF49}" srcOrd="0" destOrd="0" presId="urn:microsoft.com/office/officeart/2005/8/layout/vList2"/>
    <dgm:cxn modelId="{1BBEAB5E-E8D0-4868-BA30-3AFC5FD5C8C8}" type="presParOf" srcId="{EFF92A50-9BB3-4736-BF1D-4B106BF6ECA0}" destId="{2EC9F33D-DADB-4C6C-853F-B6B53B216063}" srcOrd="1" destOrd="0" presId="urn:microsoft.com/office/officeart/2005/8/layout/vList2"/>
    <dgm:cxn modelId="{58C7164A-8233-4F85-8ACF-4E3430F00DF0}" type="presParOf" srcId="{EFF92A50-9BB3-4736-BF1D-4B106BF6ECA0}" destId="{798F7015-1A68-4B52-B989-2F71659CE10B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762001"/>
            <a:ext cx="9144000" cy="5181601"/>
            <a:chOff x="990600" y="1295400"/>
            <a:chExt cx="7050754" cy="3971925"/>
          </a:xfrm>
        </p:grpSpPr>
        <p:pic>
          <p:nvPicPr>
            <p:cNvPr id="1026" name="Picture 2" descr="C:\Users\BTC\Downloads\hinh-nen-thiet-ke-bai-giang-6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295400"/>
              <a:ext cx="7050754" cy="39719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396178" y="3962399"/>
              <a:ext cx="1063245" cy="365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solidFill>
                    <a:srgbClr val="FFFF00"/>
                  </a:solidFill>
                </a:rPr>
                <a:t>Tin </a:t>
              </a:r>
              <a:r>
                <a:rPr lang="en-US" sz="2500" b="1" dirty="0" err="1" smtClean="0">
                  <a:solidFill>
                    <a:srgbClr val="FFFF00"/>
                  </a:solidFill>
                </a:rPr>
                <a:t>học</a:t>
              </a:r>
              <a:r>
                <a:rPr lang="en-US" sz="2500" b="1" dirty="0" smtClean="0">
                  <a:solidFill>
                    <a:srgbClr val="FFFF00"/>
                  </a:solidFill>
                </a:rPr>
                <a:t> </a:t>
              </a:r>
              <a:r>
                <a:rPr lang="en-US" sz="2500" b="1" dirty="0" smtClean="0">
                  <a:solidFill>
                    <a:srgbClr val="FFFF00"/>
                  </a:solidFill>
                </a:rPr>
                <a:t>4</a:t>
              </a:r>
              <a:endParaRPr lang="en-US" sz="2500" b="1" dirty="0">
                <a:solidFill>
                  <a:srgbClr val="FFFF00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13588" y="1828800"/>
              <a:ext cx="696812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3110273" y="3505200"/>
              <a:ext cx="142442" cy="247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5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Cloud 15"/>
          <p:cNvSpPr/>
          <p:nvPr/>
        </p:nvSpPr>
        <p:spPr>
          <a:xfrm>
            <a:off x="1610277" y="1295400"/>
            <a:ext cx="5534057" cy="238577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62200" y="1752600"/>
            <a:ext cx="40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CON ĐẾN VỚI BUỔI HỌC NGÀY HÔM NAY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37906" y="1216223"/>
            <a:ext cx="32104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1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phím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10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1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1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066800"/>
            <a:ext cx="12192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1692" y="990600"/>
            <a:ext cx="1172308" cy="118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WERTY-home-keys-posi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892" y="1899139"/>
            <a:ext cx="7620000" cy="2567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6" y="4724400"/>
            <a:ext cx="783101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600" i="1" u="sng" dirty="0" smtClean="0">
                <a:solidFill>
                  <a:srgbClr val="FF0000"/>
                </a:solidFill>
              </a:rPr>
              <a:t>-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Lấy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hàng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phím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cơ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sở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làm</a:t>
            </a:r>
            <a:r>
              <a:rPr lang="en-US" sz="1600" i="1" u="sng" dirty="0" smtClean="0">
                <a:solidFill>
                  <a:srgbClr val="FF0000"/>
                </a:solidFill>
              </a:rPr>
              <a:t> </a:t>
            </a:r>
            <a:r>
              <a:rPr lang="en-US" sz="1600" i="1" u="sng" dirty="0" err="1" smtClean="0">
                <a:solidFill>
                  <a:srgbClr val="FF0000"/>
                </a:solidFill>
              </a:rPr>
              <a:t>chuẩn</a:t>
            </a:r>
            <a:r>
              <a:rPr lang="en-US" sz="1600" i="1" u="sng" dirty="0" smtClean="0">
                <a:solidFill>
                  <a:srgbClr val="FF0000"/>
                </a:solidFill>
              </a:rPr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ngón</a:t>
            </a:r>
            <a:r>
              <a:rPr lang="en-US" sz="1600" dirty="0" smtClean="0"/>
              <a:t> </a:t>
            </a:r>
            <a:r>
              <a:rPr lang="en-US" sz="1600" dirty="0" err="1" smtClean="0"/>
              <a:t>tay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thể</a:t>
            </a:r>
            <a:r>
              <a:rPr lang="en-US" sz="1600" dirty="0" smtClean="0"/>
              <a:t> </a:t>
            </a:r>
            <a:r>
              <a:rPr lang="en-US" sz="1600" dirty="0" err="1" smtClean="0"/>
              <a:t>rời</a:t>
            </a:r>
            <a:r>
              <a:rPr lang="en-US" sz="1600" dirty="0" smtClean="0"/>
              <a:t> </a:t>
            </a:r>
            <a:r>
              <a:rPr lang="en-US" sz="1600" dirty="0" err="1" smtClean="0"/>
              <a:t>hàng</a:t>
            </a:r>
            <a:r>
              <a:rPr lang="en-US" sz="1600" dirty="0" smtClean="0"/>
              <a:t> </a:t>
            </a:r>
            <a:r>
              <a:rPr lang="en-US" sz="1600" dirty="0" err="1" smtClean="0"/>
              <a:t>phím</a:t>
            </a:r>
            <a:r>
              <a:rPr lang="en-US" sz="1600" dirty="0" smtClean="0"/>
              <a:t> </a:t>
            </a:r>
            <a:r>
              <a:rPr lang="en-US" sz="1600" dirty="0" err="1" smtClean="0"/>
              <a:t>cơ</a:t>
            </a:r>
            <a:r>
              <a:rPr lang="en-US" sz="1600" dirty="0" smtClean="0"/>
              <a:t> </a:t>
            </a:r>
            <a:r>
              <a:rPr lang="en-US" sz="1600" dirty="0" err="1" smtClean="0"/>
              <a:t>sở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phím.Sau</a:t>
            </a:r>
            <a:r>
              <a:rPr lang="en-US" sz="1600" dirty="0" smtClean="0"/>
              <a:t> </a:t>
            </a:r>
            <a:r>
              <a:rPr lang="en-US" sz="1600" dirty="0" err="1" smtClean="0"/>
              <a:t>khi</a:t>
            </a:r>
            <a:r>
              <a:rPr lang="en-US" sz="1600" dirty="0" smtClean="0"/>
              <a:t> </a:t>
            </a:r>
            <a:r>
              <a:rPr lang="en-US" sz="1600" dirty="0" err="1" smtClean="0"/>
              <a:t>gõ</a:t>
            </a:r>
            <a:r>
              <a:rPr lang="en-US" sz="1600" dirty="0" smtClean="0"/>
              <a:t> </a:t>
            </a:r>
            <a:r>
              <a:rPr lang="en-US" sz="1600" dirty="0" err="1" smtClean="0"/>
              <a:t>xong</a:t>
            </a:r>
            <a:r>
              <a:rPr lang="en-US" sz="1600" dirty="0" smtClean="0"/>
              <a:t> </a:t>
            </a:r>
            <a:r>
              <a:rPr lang="en-US" sz="1600" dirty="0" err="1" smtClean="0"/>
              <a:t>cần</a:t>
            </a:r>
            <a:r>
              <a:rPr lang="en-US" sz="1600" dirty="0" smtClean="0"/>
              <a:t> </a:t>
            </a:r>
            <a:r>
              <a:rPr lang="en-US" sz="1600" dirty="0" err="1" smtClean="0"/>
              <a:t>đưa</a:t>
            </a:r>
            <a:r>
              <a:rPr lang="en-US" sz="1600" dirty="0" smtClean="0"/>
              <a:t> </a:t>
            </a:r>
            <a:r>
              <a:rPr lang="en-US" sz="1600" dirty="0" err="1" smtClean="0"/>
              <a:t>ngón</a:t>
            </a:r>
            <a:r>
              <a:rPr lang="en-US" sz="1600" dirty="0" smtClean="0"/>
              <a:t> </a:t>
            </a:r>
            <a:r>
              <a:rPr lang="en-US" sz="1600" dirty="0" err="1" smtClean="0"/>
              <a:t>tay</a:t>
            </a:r>
            <a:r>
              <a:rPr lang="en-US" sz="1600" dirty="0" smtClean="0"/>
              <a:t> </a:t>
            </a:r>
            <a:r>
              <a:rPr lang="en-US" sz="1600" dirty="0" err="1" smtClean="0"/>
              <a:t>về</a:t>
            </a:r>
            <a:r>
              <a:rPr lang="en-US" sz="1600" dirty="0" smtClean="0"/>
              <a:t> </a:t>
            </a:r>
            <a:r>
              <a:rPr lang="en-US" sz="1600" dirty="0" err="1" smtClean="0"/>
              <a:t>hàng</a:t>
            </a:r>
            <a:r>
              <a:rPr lang="en-US" sz="1600" dirty="0" smtClean="0"/>
              <a:t> </a:t>
            </a:r>
            <a:r>
              <a:rPr lang="en-US" sz="1600" dirty="0" err="1" smtClean="0"/>
              <a:t>phím</a:t>
            </a:r>
            <a:r>
              <a:rPr lang="en-US" sz="1600" dirty="0" smtClean="0"/>
              <a:t> </a:t>
            </a:r>
            <a:r>
              <a:rPr lang="en-US" sz="1600" dirty="0" err="1" smtClean="0"/>
              <a:t>này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251545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Cách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gõ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bàn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phím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bằng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10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ngón</a:t>
            </a:r>
            <a:r>
              <a:rPr lang="en-US" sz="1400" b="1" cap="all" spc="0" dirty="0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400" b="1" cap="all" spc="0" dirty="0" err="1" smtClean="0">
                <a:ln w="0"/>
                <a:solidFill>
                  <a:srgbClr val="FF2615"/>
                </a:solidFill>
                <a:effectLst>
                  <a:reflection blurRad="12700" stA="50000" endPos="50000" dist="5000" dir="5400000" sy="-100000" rotWithShape="0"/>
                </a:effectLst>
              </a:rPr>
              <a:t>tay</a:t>
            </a:r>
            <a:endParaRPr lang="en-US" sz="1400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b="1" cap="all" spc="0" dirty="0" smtClean="0">
              <a:ln w="0"/>
              <a:solidFill>
                <a:srgbClr val="FF2615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 descr="cach-danh-chu-10-n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057400"/>
            <a:ext cx="790015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585" y="4876800"/>
            <a:ext cx="8229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i="1" u="sng" dirty="0" smtClean="0">
                <a:solidFill>
                  <a:srgbClr val="FF0000"/>
                </a:solidFill>
              </a:rPr>
              <a:t>-</a:t>
            </a:r>
            <a:r>
              <a:rPr lang="en-US" i="1" u="sng" dirty="0" err="1" smtClean="0">
                <a:solidFill>
                  <a:srgbClr val="FF0000"/>
                </a:solidFill>
              </a:rPr>
              <a:t>Ngón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nào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phím</a:t>
            </a:r>
            <a:r>
              <a:rPr lang="en-US" i="1" u="sng" dirty="0" smtClean="0">
                <a:solidFill>
                  <a:srgbClr val="FF0000"/>
                </a:solidFill>
              </a:rPr>
              <a:t> </a:t>
            </a:r>
            <a:r>
              <a:rPr lang="en-US" i="1" u="sng" dirty="0" err="1" smtClean="0">
                <a:solidFill>
                  <a:srgbClr val="FF0000"/>
                </a:solidFill>
              </a:rPr>
              <a:t>ấy: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ngón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gõ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phím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tương</a:t>
            </a:r>
            <a:r>
              <a:rPr lang="en-US" dirty="0" smtClean="0"/>
              <a:t> </a:t>
            </a:r>
            <a:r>
              <a:rPr lang="en-US" dirty="0" err="1" smtClean="0"/>
              <a:t>ứng</a:t>
            </a:r>
            <a:r>
              <a:rPr lang="en-US" dirty="0" smtClean="0"/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11" descr="BALLO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990600"/>
            <a:ext cx="1609725" cy="132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BALLO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1609725" cy="13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-thuong_114706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kern="10" dirty="0" smtClean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2. </a:t>
            </a:r>
            <a:r>
              <a:rPr lang="en-US" i="1" kern="10" dirty="0" err="1" smtClean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Soạn</a:t>
            </a:r>
            <a:r>
              <a:rPr lang="en-US" i="1" kern="10" dirty="0" smtClean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i="1" kern="10" dirty="0" err="1" smtClean="0">
                <a:ln w="9525">
                  <a:solidFill>
                    <a:srgbClr val="FF2615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thảo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graphicFrame>
        <p:nvGraphicFramePr>
          <p:cNvPr id="16" name="Group 64"/>
          <p:cNvGraphicFramePr>
            <a:graphicFrameLocks noGrp="1"/>
          </p:cNvGraphicFramePr>
          <p:nvPr/>
        </p:nvGraphicFramePr>
        <p:xfrm>
          <a:off x="2133600" y="2362200"/>
          <a:ext cx="3200399" cy="3173390"/>
        </p:xfrm>
        <a:graphic>
          <a:graphicData uri="http://schemas.openxmlformats.org/drawingml/2006/table">
            <a:tbl>
              <a:tblPr/>
              <a:tblGrid>
                <a:gridCol w="1629868"/>
                <a:gridCol w="1570531"/>
              </a:tblGrid>
              <a:tr h="39987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3565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544599" y="2590800"/>
          <a:ext cx="3142201" cy="2657622"/>
        </p:xfrm>
        <a:graphic>
          <a:graphicData uri="http://schemas.openxmlformats.org/drawingml/2006/table">
            <a:tbl>
              <a:tblPr/>
              <a:tblGrid>
                <a:gridCol w="1682009"/>
                <a:gridCol w="1460192"/>
              </a:tblGrid>
              <a:tr h="4429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gõ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sắc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huyền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hỏi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ngã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44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Dấu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nặng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2438400" y="1824335"/>
            <a:ext cx="160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chữ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9" name="Text Box 74"/>
          <p:cNvSpPr txBox="1">
            <a:spLocks noChangeArrowheads="1"/>
          </p:cNvSpPr>
          <p:nvPr/>
        </p:nvSpPr>
        <p:spPr bwMode="auto">
          <a:xfrm>
            <a:off x="6400800" y="1824335"/>
            <a:ext cx="1741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dấu</a:t>
            </a:r>
            <a:endParaRPr lang="en-US" sz="24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" name="Text Box 73"/>
          <p:cNvSpPr txBox="1">
            <a:spLocks noChangeArrowheads="1"/>
          </p:cNvSpPr>
          <p:nvPr/>
        </p:nvSpPr>
        <p:spPr bwMode="auto">
          <a:xfrm>
            <a:off x="3761018" y="1295400"/>
            <a:ext cx="30207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cs typeface="Arial" charset="0"/>
              </a:rPr>
              <a:t>gõ</a:t>
            </a:r>
            <a:r>
              <a:rPr lang="en-US" sz="32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US" sz="32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u="sng" dirty="0" err="1" smtClean="0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cs typeface="Arial" charset="0"/>
              </a:rPr>
              <a:t> 1: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66"/>
          <p:cNvGraphicFramePr>
            <a:graphicFrameLocks noGrp="1"/>
          </p:cNvGraphicFramePr>
          <p:nvPr/>
        </p:nvGraphicFramePr>
        <p:xfrm>
          <a:off x="442913" y="1772529"/>
          <a:ext cx="4195762" cy="4709434"/>
        </p:xfrm>
        <a:graphic>
          <a:graphicData uri="http://schemas.openxmlformats.org/drawingml/2006/table">
            <a:tbl>
              <a:tblPr/>
              <a:tblGrid>
                <a:gridCol w="2136775"/>
                <a:gridCol w="2058987"/>
              </a:tblGrid>
              <a:tr h="655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44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2485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5877" y="2412280"/>
            <a:ext cx="11957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aw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  <a:p>
            <a:pPr algn="r" eaLnBrk="1" hangingPunct="1"/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33232" y="2950570"/>
            <a:ext cx="1160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aa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6902" y="3464621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ee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84602" y="4052918"/>
            <a:ext cx="11588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oo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428" y="4653145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ow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0458" y="5225604"/>
            <a:ext cx="1160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uw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76146" y="5872872"/>
            <a:ext cx="115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3200" b="1" dirty="0" err="1">
                <a:solidFill>
                  <a:srgbClr val="0000FF"/>
                </a:solidFill>
                <a:cs typeface="Arial" charset="0"/>
              </a:rPr>
              <a:t>dd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389212" y="1138994"/>
            <a:ext cx="364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Kiểu</a:t>
            </a: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TELEX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328344" y="0"/>
            <a:ext cx="813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Group 65"/>
          <p:cNvGraphicFramePr>
            <a:graphicFrameLocks noGrp="1"/>
          </p:cNvGraphicFramePr>
          <p:nvPr/>
        </p:nvGraphicFramePr>
        <p:xfrm>
          <a:off x="4764088" y="3118017"/>
          <a:ext cx="3935412" cy="3270636"/>
        </p:xfrm>
        <a:graphic>
          <a:graphicData uri="http://schemas.openxmlformats.org/drawingml/2006/table">
            <a:tbl>
              <a:tblPr/>
              <a:tblGrid>
                <a:gridCol w="2106612"/>
                <a:gridCol w="1828800"/>
              </a:tblGrid>
              <a:tr h="470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Em gõ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sắc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huyền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hỏi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514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ngã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498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nặng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417949" y="3579494"/>
            <a:ext cx="7191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3600" b="1" dirty="0" smtClean="0">
                <a:solidFill>
                  <a:srgbClr val="0000FF"/>
                </a:solidFill>
                <a:cs typeface="Arial" charset="0"/>
              </a:rPr>
              <a:t>  </a:t>
            </a:r>
            <a:r>
              <a:rPr lang="en-US" sz="3200" b="1" dirty="0" smtClean="0">
                <a:solidFill>
                  <a:srgbClr val="0000FF"/>
                </a:solidFill>
                <a:cs typeface="Arial" charset="0"/>
              </a:rPr>
              <a:t>s</a:t>
            </a:r>
            <a:endParaRPr lang="en-US" sz="3200" b="1" dirty="0">
              <a:solidFill>
                <a:srgbClr val="0000FF"/>
              </a:solidFill>
              <a:cs typeface="Arial" charset="0"/>
            </a:endParaRPr>
          </a:p>
          <a:p>
            <a:pPr algn="r" eaLnBrk="1" hangingPunct="1"/>
            <a:r>
              <a:rPr lang="en-US" sz="3600" b="1" dirty="0" smtClean="0">
                <a:solidFill>
                  <a:srgbClr val="0000FF"/>
                </a:solidFill>
                <a:cs typeface="Arial" charset="0"/>
              </a:rPr>
              <a:t>f</a:t>
            </a:r>
            <a:endParaRPr lang="en-US" sz="3600" b="1" dirty="0">
              <a:solidFill>
                <a:srgbClr val="0000FF"/>
              </a:solidFill>
              <a:cs typeface="Arial" charset="0"/>
            </a:endParaRPr>
          </a:p>
          <a:p>
            <a:pPr algn="r" eaLnBrk="1" hangingPunct="1"/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r</a:t>
            </a:r>
          </a:p>
          <a:p>
            <a:pPr algn="r" eaLnBrk="1" hangingPunct="1"/>
            <a:r>
              <a:rPr lang="en-US" sz="3200" b="1" dirty="0">
                <a:solidFill>
                  <a:srgbClr val="0000FF"/>
                </a:solidFill>
                <a:cs typeface="Arial" charset="0"/>
              </a:rPr>
              <a:t>x</a:t>
            </a:r>
          </a:p>
          <a:p>
            <a:pPr algn="r" eaLnBrk="1" hangingPunct="1"/>
            <a:r>
              <a:rPr lang="en-US" sz="3600" b="1" dirty="0">
                <a:solidFill>
                  <a:srgbClr val="0000FF"/>
                </a:solidFill>
                <a:cs typeface="Arial" charset="0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93"/>
          <p:cNvGraphicFramePr>
            <a:graphicFrameLocks noGrp="1"/>
          </p:cNvGraphicFramePr>
          <p:nvPr/>
        </p:nvGraphicFramePr>
        <p:xfrm>
          <a:off x="464695" y="1834094"/>
          <a:ext cx="4123180" cy="4506747"/>
        </p:xfrm>
        <a:graphic>
          <a:graphicData uri="http://schemas.openxmlformats.org/drawingml/2006/table">
            <a:tbl>
              <a:tblPr/>
              <a:tblGrid>
                <a:gridCol w="2099811"/>
                <a:gridCol w="2023369"/>
              </a:tblGrid>
              <a:tr h="9371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17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ê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087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Group 94"/>
          <p:cNvGraphicFramePr>
            <a:graphicFrameLocks noGrp="1"/>
          </p:cNvGraphicFramePr>
          <p:nvPr/>
        </p:nvGraphicFramePr>
        <p:xfrm>
          <a:off x="4860925" y="2273300"/>
          <a:ext cx="3935413" cy="3773489"/>
        </p:xfrm>
        <a:graphic>
          <a:graphicData uri="http://schemas.openxmlformats.org/drawingml/2006/table">
            <a:tbl>
              <a:tblPr/>
              <a:tblGrid>
                <a:gridCol w="2106613"/>
                <a:gridCol w="1828800"/>
              </a:tblGrid>
              <a:tr h="912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Để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</a:rPr>
                        <a:t>Em gõ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CCA62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sắc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huyền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hỏi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ngã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6EA"/>
                    </a:solidFill>
                  </a:tcPr>
                </a:tc>
              </a:tr>
              <a:tr h="571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</a:rPr>
                        <a:t>Dấu nặng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CD3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73970" y="2713221"/>
            <a:ext cx="1158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a8</a:t>
            </a:r>
          </a:p>
          <a:p>
            <a:pPr algn="r" eaLnBrk="1" hangingPunct="1"/>
            <a:endParaRPr lang="en-US" sz="32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885" y="3210785"/>
            <a:ext cx="1160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a6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413125" y="3695700"/>
            <a:ext cx="115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e6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4283075"/>
            <a:ext cx="115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o6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44875" y="4797972"/>
            <a:ext cx="1160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o7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59865" y="5308627"/>
            <a:ext cx="1160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u7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73971" y="5861779"/>
            <a:ext cx="1158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sz="2800" dirty="0">
                <a:solidFill>
                  <a:srgbClr val="0000FF"/>
                </a:solidFill>
                <a:cs typeface="Arial" charset="0"/>
              </a:rPr>
              <a:t>d9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688932" y="1107856"/>
            <a:ext cx="364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Kiểu</a:t>
            </a:r>
            <a:r>
              <a:rPr lang="en-US" sz="3200" b="1" i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cs typeface="Arial" charset="0"/>
              </a:rPr>
              <a:t>gõ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VNI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135205" y="3249979"/>
            <a:ext cx="53816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 eaLnBrk="1" hangingPunct="1">
              <a:defRPr/>
            </a:pPr>
            <a:endParaRPr lang="en-US" sz="105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 eaLnBrk="1" hangingPunct="1">
              <a:defRPr/>
            </a:pPr>
            <a:endParaRPr lang="en-US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488950" y="0"/>
            <a:ext cx="813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7569" y="454003"/>
            <a:ext cx="89564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</a:rPr>
              <a:t> 2:</a:t>
            </a:r>
            <a:r>
              <a:rPr lang="en-US" sz="3200" dirty="0" smtClean="0"/>
              <a:t>Điền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thiếu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chỗ</a:t>
            </a:r>
            <a:r>
              <a:rPr lang="en-US" sz="3200" dirty="0" smtClean="0"/>
              <a:t> </a:t>
            </a:r>
            <a:r>
              <a:rPr lang="en-US" sz="3200" dirty="0" err="1" smtClean="0"/>
              <a:t>chấm</a:t>
            </a:r>
            <a:r>
              <a:rPr lang="en-US" sz="3200" dirty="0" smtClean="0"/>
              <a:t> (…)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câu</a:t>
            </a:r>
            <a:r>
              <a:rPr lang="en-US" sz="3200" dirty="0" smtClean="0"/>
              <a:t> </a:t>
            </a:r>
            <a:r>
              <a:rPr lang="en-US" sz="3200" dirty="0" err="1" smtClean="0"/>
              <a:t>đúng</a:t>
            </a:r>
            <a:r>
              <a:rPr lang="en-US" sz="3200" dirty="0" smtClean="0"/>
              <a:t>.(SGK- </a:t>
            </a:r>
            <a:r>
              <a:rPr lang="en-US" sz="3200" dirty="0" err="1" smtClean="0"/>
              <a:t>trang</a:t>
            </a:r>
            <a:r>
              <a:rPr lang="en-US" sz="3200" dirty="0" smtClean="0"/>
              <a:t> 54).</a:t>
            </a:r>
          </a:p>
          <a:p>
            <a:pPr lvl="2" algn="just"/>
            <a:r>
              <a:rPr lang="en-US" sz="2400" dirty="0" smtClean="0"/>
              <a:t>-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Vni,em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:</a:t>
            </a:r>
          </a:p>
          <a:p>
            <a:pPr lvl="2" algn="just"/>
            <a:endParaRPr lang="en-US" sz="2400" dirty="0" smtClean="0"/>
          </a:p>
          <a:p>
            <a:pPr lvl="2" algn="just"/>
            <a:r>
              <a:rPr lang="en-US" sz="2400" dirty="0" smtClean="0"/>
              <a:t>a)……..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ô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</a:p>
          <a:p>
            <a:pPr lvl="2" algn="just"/>
            <a:r>
              <a:rPr lang="en-US" sz="2400" dirty="0" smtClean="0"/>
              <a:t>b)……..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đ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</a:p>
          <a:p>
            <a:pPr lvl="2" algn="just"/>
            <a:r>
              <a:rPr lang="en-US" sz="2400" dirty="0" smtClean="0"/>
              <a:t>c)……..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ư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</a:p>
          <a:p>
            <a:pPr lvl="2" algn="just"/>
            <a:r>
              <a:rPr lang="en-US" sz="2400" dirty="0" smtClean="0"/>
              <a:t>d)……..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ă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màn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.</a:t>
            </a:r>
          </a:p>
          <a:p>
            <a:pPr lvl="2" algn="just"/>
            <a:endParaRPr lang="en-US" sz="2400" dirty="0" smtClean="0"/>
          </a:p>
          <a:p>
            <a:pPr lvl="2" algn="just"/>
            <a:r>
              <a:rPr lang="en-US" sz="2400" dirty="0" smtClean="0"/>
              <a:t>-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kiểu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Telex,để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:</a:t>
            </a:r>
          </a:p>
          <a:p>
            <a:pPr lvl="2" algn="just"/>
            <a:r>
              <a:rPr lang="en-US" sz="2400" dirty="0" smtClean="0"/>
              <a:t>a) </a:t>
            </a:r>
            <a:r>
              <a:rPr lang="en-US" sz="2400" dirty="0" err="1" smtClean="0">
                <a:solidFill>
                  <a:srgbClr val="0000FF"/>
                </a:solidFill>
              </a:rPr>
              <a:t>hồ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hởi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……………………...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>
                <a:solidFill>
                  <a:srgbClr val="0000FF"/>
                </a:solidFill>
              </a:rPr>
              <a:t>cá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quả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……………………..</a:t>
            </a:r>
          </a:p>
          <a:p>
            <a:pPr lvl="2" algn="just"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>
                <a:solidFill>
                  <a:srgbClr val="0000FF"/>
                </a:solidFill>
              </a:rPr>
              <a:t>lực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lưỡng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………………….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70892" y="214532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o6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59169" y="25321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d9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70892" y="28838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u7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70892" y="32707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a8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822790" y="4347132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Hoof </a:t>
            </a:r>
            <a:r>
              <a:rPr lang="en-US" sz="2400" dirty="0" err="1" smtClean="0"/>
              <a:t>howir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5079" y="482244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Cas</a:t>
            </a:r>
            <a:r>
              <a:rPr lang="en-US" sz="2400" dirty="0" smtClean="0"/>
              <a:t> </a:t>
            </a:r>
            <a:r>
              <a:rPr lang="en-US" sz="2400" dirty="0" err="1" smtClean="0"/>
              <a:t>quar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0658" y="5352115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l</a:t>
            </a:r>
            <a:r>
              <a:rPr lang="en-US" sz="2400" smtClean="0"/>
              <a:t>uwcj</a:t>
            </a:r>
            <a:r>
              <a:rPr lang="en-US" sz="2400" dirty="0" smtClean="0"/>
              <a:t> </a:t>
            </a:r>
            <a:r>
              <a:rPr lang="en-US" sz="2400" dirty="0" err="1" smtClean="0"/>
              <a:t>luowngx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131169" y="0"/>
            <a:ext cx="22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h-nen-power-point-14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pic>
        <p:nvPicPr>
          <p:cNvPr id="1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3554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2574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5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4549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6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88" y="58070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899525" y="6367463"/>
            <a:ext cx="1841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458200" y="5748338"/>
            <a:ext cx="1857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958263" y="4767263"/>
            <a:ext cx="185737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567738" y="3249613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843963" y="2319338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305800" y="1681163"/>
            <a:ext cx="30003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843963" y="555625"/>
            <a:ext cx="30003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456488" y="979488"/>
            <a:ext cx="30003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10238" y="979488"/>
            <a:ext cx="2984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F:\TONGHOP\anh dong\hinh trang tri\star 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468813" y="898525"/>
            <a:ext cx="2984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3"/>
          <p:cNvSpPr txBox="1">
            <a:spLocks noChangeArrowheads="1"/>
          </p:cNvSpPr>
          <p:nvPr/>
        </p:nvSpPr>
        <p:spPr bwMode="auto">
          <a:xfrm>
            <a:off x="1600200" y="1400175"/>
            <a:ext cx="6743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b="1" i="1" u="sng" dirty="0" err="1" smtClean="0">
                <a:solidFill>
                  <a:srgbClr val="FF0000"/>
                </a:solidFill>
                <a:latin typeface="Verdana" pitchFamily="34" charset="0"/>
              </a:rPr>
              <a:t>Bài</a:t>
            </a:r>
            <a:r>
              <a:rPr lang="en-US" sz="3200" b="1" i="1" u="sng" dirty="0" smtClean="0">
                <a:solidFill>
                  <a:srgbClr val="FF0000"/>
                </a:solidFill>
                <a:latin typeface="Verdana" pitchFamily="34" charset="0"/>
              </a:rPr>
              <a:t> 4:</a:t>
            </a:r>
            <a:r>
              <a:rPr lang="en-US" sz="3200" b="1" i="1" dirty="0" smtClean="0">
                <a:solidFill>
                  <a:srgbClr val="0000FF"/>
                </a:solidFill>
                <a:latin typeface="Verdana" pitchFamily="34" charset="0"/>
              </a:rPr>
              <a:t>Hãy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điền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cụm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từ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thích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hợp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vào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chỗ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Verdana" pitchFamily="34" charset="0"/>
              </a:rPr>
              <a:t>trống</a:t>
            </a:r>
            <a:r>
              <a:rPr lang="en-US" sz="3200" b="1" i="1" dirty="0">
                <a:solidFill>
                  <a:srgbClr val="0000FF"/>
                </a:solidFill>
                <a:latin typeface="Verdana" pitchFamily="34" charset="0"/>
              </a:rPr>
              <a:t> (…)</a:t>
            </a:r>
          </a:p>
        </p:txBody>
      </p:sp>
      <p:graphicFrame>
        <p:nvGraphicFramePr>
          <p:cNvPr id="33" name="Diagram 32"/>
          <p:cNvGraphicFramePr/>
          <p:nvPr/>
        </p:nvGraphicFramePr>
        <p:xfrm>
          <a:off x="1219200" y="2915557"/>
          <a:ext cx="6781800" cy="287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5791200" y="312420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bên</a:t>
            </a: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cs typeface="Arial" charset="0"/>
              </a:rPr>
              <a:t>phải</a:t>
            </a:r>
            <a:endParaRPr lang="en-US" sz="2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1381100" y="4933890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C000"/>
                </a:solidFill>
                <a:cs typeface="Arial" charset="0"/>
              </a:rPr>
              <a:t>bên</a:t>
            </a:r>
            <a:r>
              <a:rPr lang="en-US" sz="2000" b="1" dirty="0">
                <a:solidFill>
                  <a:srgbClr val="FFC000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cs typeface="Arial" charset="0"/>
              </a:rPr>
              <a:t>trái</a:t>
            </a:r>
            <a:endParaRPr lang="en-US" sz="2000" b="1" dirty="0">
              <a:solidFill>
                <a:srgbClr val="FFC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h-nen-power-point-147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" y="0"/>
            <a:ext cx="9112813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21323" y="2209800"/>
            <a:ext cx="8217877" cy="1678218"/>
            <a:chOff x="0" y="0"/>
            <a:chExt cx="7560129" cy="1678218"/>
          </a:xfrm>
        </p:grpSpPr>
        <p:sp>
          <p:nvSpPr>
            <p:cNvPr id="5" name="Rounded Rectangle 4"/>
            <p:cNvSpPr/>
            <p:nvPr/>
          </p:nvSpPr>
          <p:spPr>
            <a:xfrm>
              <a:off x="0" y="0"/>
              <a:ext cx="7560129" cy="1678218"/>
            </a:xfrm>
            <a:prstGeom prst="roundRect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0024" y="59524"/>
              <a:ext cx="6379196" cy="1536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c.Muốn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sang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kiểu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đậm,ta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xử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lí,sau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nhấn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400" b="1" dirty="0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…………………………………</a:t>
              </a:r>
              <a:endParaRPr lang="en-US" sz="2400" b="1" kern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54820" y="3119735"/>
            <a:ext cx="154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Ctrl + 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910684" y="4003294"/>
            <a:ext cx="7740946" cy="15143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6832" y="4653153"/>
            <a:ext cx="7608276" cy="1678218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219200" y="4162179"/>
            <a:ext cx="7086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d.Muốn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thảo,ta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………………………………. 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2860" y="4415135"/>
            <a:ext cx="1040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Ctrl+S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1225062" y="1329837"/>
            <a:ext cx="6743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sz="2400" b="1" i="1" u="sng" dirty="0" err="1" smtClean="0">
                <a:solidFill>
                  <a:srgbClr val="FF0000"/>
                </a:solidFill>
                <a:latin typeface="Verdana" pitchFamily="34" charset="0"/>
              </a:rPr>
              <a:t>Bài</a:t>
            </a:r>
            <a:r>
              <a:rPr lang="en-US" sz="2400" b="1" i="1" u="sng" dirty="0" smtClean="0">
                <a:solidFill>
                  <a:srgbClr val="FF0000"/>
                </a:solidFill>
                <a:latin typeface="Verdana" pitchFamily="34" charset="0"/>
              </a:rPr>
              <a:t> 4:</a:t>
            </a:r>
            <a:r>
              <a:rPr lang="en-US" sz="2400" b="1" i="1" dirty="0" smtClean="0">
                <a:solidFill>
                  <a:srgbClr val="0000FF"/>
                </a:solidFill>
                <a:latin typeface="Verdana" pitchFamily="34" charset="0"/>
              </a:rPr>
              <a:t>Hãy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điền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cụm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từ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thích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hợp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vào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chỗ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Verdana" pitchFamily="34" charset="0"/>
              </a:rPr>
              <a:t>trống</a:t>
            </a:r>
            <a:r>
              <a:rPr lang="en-US" sz="2400" b="1" i="1" dirty="0">
                <a:solidFill>
                  <a:srgbClr val="0000FF"/>
                </a:solidFill>
                <a:latin typeface="Verdana" pitchFamily="34" charset="0"/>
              </a:rPr>
              <a:t> 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thiet-ke-bai-giang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5112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53200" cy="685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cs typeface="Arial" pitchFamily="34" charset="0"/>
              </a:rPr>
              <a:t>HOẠT ĐỘNG </a:t>
            </a:r>
            <a:r>
              <a:rPr lang="en-US" sz="3600" b="1" i="1" dirty="0" smtClean="0">
                <a:solidFill>
                  <a:srgbClr val="FF0000"/>
                </a:solidFill>
                <a:cs typeface="Arial" pitchFamily="34" charset="0"/>
              </a:rPr>
              <a:t>THỰC HÀNH</a:t>
            </a:r>
            <a:endParaRPr lang="en-US" sz="36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nh-nen-pp-de-thuong_114706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10" name="Picture 9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133826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BALLO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05200"/>
            <a:ext cx="1609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7"/>
          <p:cNvSpPr>
            <a:spLocks noChangeArrowheads="1" noChangeShapeType="1" noTextEdit="1"/>
          </p:cNvSpPr>
          <p:nvPr/>
        </p:nvSpPr>
        <p:spPr bwMode="auto">
          <a:xfrm>
            <a:off x="685800" y="392112"/>
            <a:ext cx="5548557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WordArt 30"/>
          <p:cNvSpPr>
            <a:spLocks noChangeArrowheads="1" noChangeShapeType="1" noTextEdit="1"/>
          </p:cNvSpPr>
          <p:nvPr/>
        </p:nvSpPr>
        <p:spPr bwMode="auto">
          <a:xfrm>
            <a:off x="1532061" y="2552578"/>
            <a:ext cx="5818187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AI NHANH – AI ĐÚNG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1909762" y="1027602"/>
            <a:ext cx="53292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sz="4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  <a:endParaRPr lang="en-US" sz="4800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 eaLnBrk="1" hangingPunct="1"/>
            <a:r>
              <a:rPr lang="en-US" sz="4800" b="1" i="1" dirty="0" err="1" smtClean="0">
                <a:solidFill>
                  <a:srgbClr val="002060"/>
                </a:solidFill>
                <a:latin typeface="HP001" pitchFamily="34" charset="0"/>
              </a:rPr>
              <a:t>Trò</a:t>
            </a:r>
            <a:r>
              <a:rPr lang="en-US" sz="4800" b="1" i="1" dirty="0" smtClean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 err="1" smtClean="0">
                <a:solidFill>
                  <a:srgbClr val="002060"/>
                </a:solidFill>
                <a:latin typeface="HP001" pitchFamily="34" charset="0"/>
              </a:rPr>
              <a:t>chơi</a:t>
            </a:r>
            <a:r>
              <a:rPr lang="en-US" sz="4800" b="1" i="1" dirty="0" smtClean="0">
                <a:solidFill>
                  <a:srgbClr val="002060"/>
                </a:solidFill>
                <a:latin typeface="HP001" pitchFamily="34" charset="0"/>
              </a:rPr>
              <a:t> </a:t>
            </a:r>
            <a:r>
              <a:rPr lang="en-US" sz="4800" b="1" i="1" dirty="0" smtClean="0">
                <a:solidFill>
                  <a:srgbClr val="0000FF"/>
                </a:solidFill>
                <a:latin typeface="HP001" pitchFamily="34" charset="0"/>
              </a:rPr>
              <a:t>:</a:t>
            </a:r>
            <a:endParaRPr lang="en-US" sz="4800" b="1" i="1" dirty="0">
              <a:solidFill>
                <a:srgbClr val="0000FF"/>
              </a:solidFill>
              <a:latin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4572000" y="1295401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8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</a:rPr>
              <a:t> 5:</a:t>
            </a:r>
            <a:r>
              <a:rPr lang="en-US" sz="2800" dirty="0" smtClean="0"/>
              <a:t>Gõ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r>
              <a:rPr lang="en-US" sz="2800" dirty="0" smtClean="0"/>
              <a:t> </a:t>
            </a:r>
            <a:r>
              <a:rPr lang="en-US" sz="2800" dirty="0" err="1" smtClean="0"/>
              <a:t>tệp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“</a:t>
            </a:r>
            <a:r>
              <a:rPr lang="en-US" sz="2800" dirty="0" err="1" smtClean="0"/>
              <a:t>ÔnTập</a:t>
            </a:r>
            <a:r>
              <a:rPr lang="en-US" sz="2800" dirty="0" smtClean="0"/>
              <a:t>”: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084493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Làng</a:t>
            </a:r>
            <a:r>
              <a:rPr lang="en-US" sz="2800" dirty="0" smtClean="0"/>
              <a:t> </a:t>
            </a:r>
            <a:r>
              <a:rPr lang="en-US" sz="2800" dirty="0" err="1" smtClean="0"/>
              <a:t>quê</a:t>
            </a:r>
            <a:endParaRPr lang="en-US" sz="2800" dirty="0" smtClean="0"/>
          </a:p>
          <a:p>
            <a:r>
              <a:rPr lang="en-US" sz="2800" dirty="0" err="1" smtClean="0"/>
              <a:t>Mây</a:t>
            </a:r>
            <a:r>
              <a:rPr lang="en-US" sz="2800" dirty="0" smtClean="0"/>
              <a:t> </a:t>
            </a:r>
            <a:r>
              <a:rPr lang="en-US" sz="2800" dirty="0" err="1" smtClean="0"/>
              <a:t>trắng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d8fa202ce8e8a708d1c8e958ce376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4694093" y="1372136"/>
            <a:ext cx="406890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Word.Chỉnh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Time New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Roman,cỡ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14</a:t>
            </a:r>
          </a:p>
          <a:p>
            <a:pPr algn="just"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Quốc,yêu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tốt,lao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tốt,kỉ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tốn,thật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thà,dũng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hangingPunct="1"/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endPara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334" y="0"/>
            <a:ext cx="86894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Tìm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hiểu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chức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năng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trong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thẻ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home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8036" y="3823855"/>
            <a:ext cx="400582" cy="33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38" y="928256"/>
            <a:ext cx="4737189" cy="517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0873" y="856357"/>
            <a:ext cx="33805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 Bullet and Numbering,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</a:p>
          <a:p>
            <a:pPr algn="just"/>
            <a:r>
              <a:rPr lang="en-US" sz="2400" dirty="0" smtClean="0"/>
              <a:t>-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tiêu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,</a:t>
            </a:r>
          </a:p>
          <a:p>
            <a:pPr algn="just"/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Enter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xuống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Nháy</a:t>
            </a:r>
            <a:r>
              <a:rPr lang="en-US" sz="2400" dirty="0" smtClean="0"/>
              <a:t> 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tượng</a:t>
            </a:r>
            <a:r>
              <a:rPr lang="en-US" sz="2400" dirty="0" smtClean="0"/>
              <a:t>     </a:t>
            </a:r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bắt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gõ</a:t>
            </a:r>
            <a:r>
              <a:rPr lang="en-US" sz="2400" dirty="0" smtClean="0"/>
              <a:t> “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,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bào</a:t>
            </a:r>
            <a:r>
              <a:rPr lang="en-US" sz="2400" dirty="0" smtClean="0"/>
              <a:t>”, </a:t>
            </a:r>
            <a:r>
              <a:rPr lang="en-US" sz="2400" dirty="0" err="1" smtClean="0"/>
              <a:t>nhấn</a:t>
            </a:r>
            <a:r>
              <a:rPr lang="en-US" sz="2400" dirty="0" smtClean="0"/>
              <a:t> </a:t>
            </a:r>
            <a:r>
              <a:rPr lang="en-US" sz="2400" dirty="0" err="1" smtClean="0"/>
              <a:t>phím</a:t>
            </a:r>
            <a:r>
              <a:rPr lang="en-US" sz="2400" dirty="0" smtClean="0"/>
              <a:t> Enter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 </a:t>
            </a:r>
            <a:r>
              <a:rPr lang="en-US" sz="2400" dirty="0" err="1" smtClean="0"/>
              <a:t>xuống</a:t>
            </a:r>
            <a:r>
              <a:rPr lang="en-US" sz="2400" dirty="0" smtClean="0"/>
              <a:t> </a:t>
            </a:r>
            <a:r>
              <a:rPr lang="en-US" sz="2400" dirty="0" err="1" smtClean="0"/>
              <a:t>dòng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. </a:t>
            </a:r>
            <a:r>
              <a:rPr lang="en-US" sz="2400" dirty="0" err="1" smtClean="0"/>
              <a:t>Cứ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tục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</a:t>
            </a:r>
            <a:r>
              <a:rPr lang="en-US" sz="2400" dirty="0" err="1" smtClean="0"/>
              <a:t>vậy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hết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28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7846" y="6072554"/>
            <a:ext cx="4396154" cy="7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Bauernbar">
            <a:hlinkClick r:id="rId4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460716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thiet-ke-bai-giang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51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2667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010995"/>
            <a:ext cx="6172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Adobe Gothic Std B" pitchFamily="34" charset="-128"/>
                <a:ea typeface="Adobe Gothic Std B" pitchFamily="34" charset="-128"/>
              </a:rPr>
              <a:t>GÓC CÔ DẶN</a:t>
            </a:r>
          </a:p>
          <a:p>
            <a:pPr algn="just">
              <a:lnSpc>
                <a:spcPct val="150000"/>
              </a:lnSpc>
            </a:pP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- </a:t>
            </a:r>
            <a:r>
              <a:rPr lang="en-US" b="1" i="1" dirty="0" err="1" smtClean="0">
                <a:latin typeface="Adobe Gothic Std B" pitchFamily="34" charset="-128"/>
                <a:ea typeface="Adobe Gothic Std B" pitchFamily="34" charset="-128"/>
              </a:rPr>
              <a:t>Xem</a:t>
            </a:r>
            <a:r>
              <a:rPr lang="en-U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i="1" dirty="0" err="1" smtClean="0">
                <a:latin typeface="Adobe Gothic Std B" pitchFamily="34" charset="-128"/>
                <a:ea typeface="Adobe Gothic Std B" pitchFamily="34" charset="-128"/>
              </a:rPr>
              <a:t>lại</a:t>
            </a:r>
            <a:r>
              <a:rPr lang="en-U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i="1" dirty="0" err="1" smtClean="0">
                <a:latin typeface="Adobe Gothic Std B" pitchFamily="34" charset="-128"/>
                <a:ea typeface="Adobe Gothic Std B" pitchFamily="34" charset="-128"/>
              </a:rPr>
              <a:t>nội</a:t>
            </a:r>
            <a:r>
              <a:rPr lang="en-US" b="1" i="1" dirty="0" smtClean="0">
                <a:latin typeface="Adobe Gothic Std B" pitchFamily="34" charset="-128"/>
                <a:ea typeface="Adobe Gothic Std B" pitchFamily="34" charset="-128"/>
              </a:rPr>
              <a:t> dung </a:t>
            </a:r>
            <a:r>
              <a:rPr lang="en-US" b="1" i="1" dirty="0" err="1" smtClean="0">
                <a:latin typeface="Adobe Gothic Std B" pitchFamily="34" charset="-128"/>
                <a:ea typeface="Adobe Gothic Std B" pitchFamily="34" charset="-128"/>
              </a:rPr>
              <a:t>bài</a:t>
            </a:r>
            <a:r>
              <a:rPr lang="en-U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b="1" i="1" dirty="0" err="1" smtClean="0">
                <a:latin typeface="Adobe Gothic Std B" pitchFamily="34" charset="-128"/>
                <a:ea typeface="Adobe Gothic Std B" pitchFamily="34" charset="-128"/>
              </a:rPr>
              <a:t>học</a:t>
            </a:r>
            <a:endParaRPr lang="es-ES" b="1" i="1" dirty="0" smtClean="0">
              <a:latin typeface="Adobe Gothic Std B" pitchFamily="34" charset="-128"/>
              <a:ea typeface="Adobe Gothic Std B" pitchFamily="34" charset="-128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Hoàn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thành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bài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tập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trong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sách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bài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tập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tin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học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Chuẩn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bị</a:t>
            </a:r>
            <a:r>
              <a:rPr lang="es-ES" b="1" i="1" dirty="0" smtClean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s-ES" b="1" i="1" dirty="0" err="1" smtClean="0">
                <a:latin typeface="Adobe Gothic Std B" pitchFamily="34" charset="-128"/>
                <a:ea typeface="Adobe Gothic Std B" pitchFamily="34" charset="-128"/>
              </a:rPr>
              <a:t>bài</a:t>
            </a:r>
            <a:r>
              <a:rPr lang="es-ES" b="1" i="1" smtClean="0">
                <a:latin typeface="Adobe Gothic Std B" pitchFamily="34" charset="-128"/>
                <a:ea typeface="Adobe Gothic Std B" pitchFamily="34" charset="-128"/>
              </a:rPr>
              <a:t> 2</a:t>
            </a:r>
            <a:endParaRPr lang="en-US" b="1" i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133600" y="20574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1: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hãy</a:t>
            </a:r>
            <a:r>
              <a:rPr lang="en-US" sz="2400" dirty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tên</a:t>
            </a:r>
            <a:r>
              <a:rPr lang="en-US" sz="2400" dirty="0" smtClean="0"/>
              <a:t> </a:t>
            </a:r>
            <a:r>
              <a:rPr lang="en-US" sz="2400" dirty="0" err="1" smtClean="0"/>
              <a:t>gọi</a:t>
            </a:r>
            <a:r>
              <a:rPr lang="en-US" sz="2400" dirty="0" smtClean="0"/>
              <a:t> </a:t>
            </a:r>
            <a:r>
              <a:rPr lang="en-US" sz="2400" dirty="0" err="1" smtClean="0"/>
              <a:t>mềm</a:t>
            </a:r>
            <a:r>
              <a:rPr lang="en-US" sz="2400" dirty="0" smtClean="0"/>
              <a:t> </a:t>
            </a:r>
            <a:r>
              <a:rPr lang="en-US" sz="2400" dirty="0" err="1" smtClean="0"/>
              <a:t>soạn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 smtClean="0"/>
              <a:t>bản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276599" y="2831124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300045" y="37211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98092" y="461303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321539" y="3724030"/>
            <a:ext cx="543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        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100313" y="2869198"/>
            <a:ext cx="3857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PowerPoint.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135231" y="3760151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Word.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138457" y="4639380"/>
            <a:ext cx="2981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Microsoft Office Excel.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1676400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  <a:r>
              <a:rPr lang="en-US" sz="2000" b="1" u="sng" dirty="0">
                <a:solidFill>
                  <a:srgbClr val="FF0000"/>
                </a:solidFill>
              </a:rPr>
              <a:t>2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hãy</a:t>
            </a:r>
            <a:r>
              <a:rPr lang="en-US" sz="2000" dirty="0"/>
              <a:t> chỉ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của</a:t>
            </a:r>
            <a:r>
              <a:rPr lang="en-US" sz="2000" dirty="0"/>
              <a:t> </a:t>
            </a:r>
            <a:r>
              <a:rPr lang="en-US" sz="2000" dirty="0" err="1"/>
              <a:t>phần</a:t>
            </a:r>
            <a:r>
              <a:rPr lang="en-US" sz="2000" dirty="0"/>
              <a:t> </a:t>
            </a:r>
            <a:r>
              <a:rPr lang="en-US" sz="2000" dirty="0" err="1"/>
              <a:t>mềm</a:t>
            </a:r>
            <a:r>
              <a:rPr lang="en-US" sz="2000" dirty="0"/>
              <a:t> </a:t>
            </a:r>
            <a:r>
              <a:rPr lang="en-US" sz="2000" dirty="0" err="1" smtClean="0"/>
              <a:t>soạn</a:t>
            </a:r>
            <a:r>
              <a:rPr lang="en-US" sz="2000" dirty="0" smtClean="0"/>
              <a:t> </a:t>
            </a:r>
            <a:r>
              <a:rPr lang="en-US" sz="2000" dirty="0" err="1" smtClean="0"/>
              <a:t>thảo</a:t>
            </a:r>
            <a:r>
              <a:rPr lang="en-US" sz="2000" dirty="0" smtClean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bản</a:t>
            </a:r>
            <a:r>
              <a:rPr lang="en-US" sz="2000" dirty="0"/>
              <a:t> Word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các</a:t>
            </a:r>
            <a:r>
              <a:rPr lang="en-US" sz="2000" dirty="0"/>
              <a:t> </a:t>
            </a:r>
            <a:r>
              <a:rPr lang="en-US" sz="2000" dirty="0" err="1"/>
              <a:t>biểu</a:t>
            </a:r>
            <a:r>
              <a:rPr lang="en-US" sz="2000" dirty="0"/>
              <a:t> </a:t>
            </a:r>
            <a:r>
              <a:rPr lang="en-US" sz="2000" dirty="0" err="1"/>
              <a:t>tượng</a:t>
            </a:r>
            <a:r>
              <a:rPr lang="en-US" sz="2000" dirty="0"/>
              <a:t> </a:t>
            </a:r>
            <a:r>
              <a:rPr lang="en-US" sz="2000" dirty="0" err="1"/>
              <a:t>dưới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276600"/>
            <a:ext cx="838200" cy="838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3482" y="3327400"/>
            <a:ext cx="751118" cy="811823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084" y="3327400"/>
            <a:ext cx="827316" cy="80449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667000" y="4572000"/>
            <a:ext cx="468087" cy="457200"/>
            <a:chOff x="520" y="2744"/>
            <a:chExt cx="328" cy="312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6" y="2761"/>
              <a:ext cx="2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4118429" y="4533900"/>
            <a:ext cx="453571" cy="457200"/>
            <a:chOff x="520" y="2744"/>
            <a:chExt cx="328" cy="312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566" y="2761"/>
              <a:ext cx="20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780313" y="4546600"/>
            <a:ext cx="468087" cy="457200"/>
            <a:chOff x="520" y="2744"/>
            <a:chExt cx="328" cy="312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20" y="2744"/>
              <a:ext cx="328" cy="3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2000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66" y="2761"/>
              <a:ext cx="2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b="1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7406890" y="4495800"/>
            <a:ext cx="44171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2000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467600" y="4536831"/>
            <a:ext cx="287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20" name="Picture 9" descr="C:\Users\WIN_7\Desktop\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276600"/>
            <a:ext cx="1004835" cy="973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8" grpId="1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33600" y="1683603"/>
            <a:ext cx="66118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3</a:t>
            </a:r>
            <a:r>
              <a:rPr lang="en-US" sz="2400" b="1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Đê</a:t>
            </a:r>
            <a:r>
              <a:rPr lang="en-US" sz="2400" dirty="0"/>
              <a:t>̉ </a:t>
            </a:r>
            <a:r>
              <a:rPr lang="en-US" sz="2400" dirty="0" err="1"/>
              <a:t>khởi</a:t>
            </a:r>
            <a:r>
              <a:rPr lang="en-US" sz="2400" dirty="0"/>
              <a:t> </a:t>
            </a:r>
            <a:r>
              <a:rPr lang="en-US" sz="2400" dirty="0" err="1"/>
              <a:t>động</a:t>
            </a:r>
            <a:r>
              <a:rPr lang="en-US" sz="2400" dirty="0"/>
              <a:t> Word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thực</a:t>
            </a:r>
            <a:r>
              <a:rPr lang="en-US" sz="2400" dirty="0"/>
              <a:t> </a:t>
            </a:r>
            <a:r>
              <a:rPr lang="en-US" sz="2400" dirty="0" err="1"/>
              <a:t>hiện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tác</a:t>
            </a:r>
            <a:r>
              <a:rPr lang="en-US" sz="2400" dirty="0"/>
              <a:t> </a:t>
            </a:r>
            <a:r>
              <a:rPr lang="en-US" sz="2400" dirty="0" err="1"/>
              <a:t>nào</a:t>
            </a:r>
            <a:r>
              <a:rPr lang="en-US" sz="2400" dirty="0"/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32893" y="2878016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21170" y="3814885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295771" y="4730262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94186" y="2866292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  </a:t>
            </a:r>
            <a:r>
              <a:rPr lang="en-US" sz="2400" dirty="0" smtClean="0"/>
              <a:t>       </a:t>
            </a:r>
            <a:endParaRPr lang="en-US" sz="24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15679" y="3724030"/>
            <a:ext cx="543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264879" y="4718539"/>
            <a:ext cx="548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 </a:t>
            </a:r>
            <a:r>
              <a:rPr lang="en-US" sz="2400" dirty="0" err="1" smtClean="0"/>
              <a:t>Nháy</a:t>
            </a:r>
            <a:r>
              <a:rPr lang="en-US" sz="2400" dirty="0" smtClean="0"/>
              <a:t> </a:t>
            </a:r>
            <a:r>
              <a:rPr lang="en-US" sz="2400" dirty="0" err="1"/>
              <a:t>đúp</a:t>
            </a:r>
            <a:r>
              <a:rPr lang="en-US" sz="2400" dirty="0"/>
              <a:t> </a:t>
            </a:r>
            <a:r>
              <a:rPr lang="en-US" sz="2400" dirty="0" err="1"/>
              <a:t>chuột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biểu</a:t>
            </a:r>
            <a:r>
              <a:rPr lang="en-US" sz="2400" dirty="0"/>
              <a:t> </a:t>
            </a:r>
            <a:r>
              <a:rPr lang="en-US" sz="2400" dirty="0" err="1"/>
              <a:t>tượng</a:t>
            </a:r>
            <a:r>
              <a:rPr lang="en-US" sz="2400" dirty="0"/>
              <a:t>          </a:t>
            </a:r>
          </a:p>
        </p:txBody>
      </p:sp>
      <p:pic>
        <p:nvPicPr>
          <p:cNvPr id="12" name="Picture 5" descr="C:\Users\WIN_7\Desktop\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186" y="3669323"/>
            <a:ext cx="761999" cy="485775"/>
          </a:xfrm>
          <a:prstGeom prst="rect">
            <a:avLst/>
          </a:prstGeom>
          <a:noFill/>
        </p:spPr>
      </p:pic>
      <p:pic>
        <p:nvPicPr>
          <p:cNvPr id="13" name="Picture 9" descr="C:\Users\WIN_7\Desktop\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370" y="2672861"/>
            <a:ext cx="656493" cy="656492"/>
          </a:xfrm>
          <a:prstGeom prst="rect">
            <a:avLst/>
          </a:prstGeom>
          <a:noFill/>
        </p:spPr>
      </p:pic>
      <p:pic>
        <p:nvPicPr>
          <p:cNvPr id="14" name="Picture 9" descr="C:\Users\WIN_7\Desktop\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3078" y="4513385"/>
            <a:ext cx="656493" cy="656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0ff027d9dfb6d048cbae659e0290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303584" y="1822547"/>
            <a:ext cx="6459416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4: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Để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viết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chữ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cái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in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hoa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ta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nhấn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giữ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phím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nào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trong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phím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+mj-lt"/>
                <a:cs typeface="Times New Roman" pitchFamily="18" charset="0"/>
              </a:rPr>
              <a:t>sau</a:t>
            </a:r>
            <a:r>
              <a:rPr lang="en-US" sz="2400" dirty="0" smtClean="0">
                <a:latin typeface="+mj-lt"/>
                <a:cs typeface="Times New Roman" pitchFamily="18" charset="0"/>
              </a:rPr>
              <a:t>? 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05909" y="290537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Shift.       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343030" y="3731846"/>
            <a:ext cx="24469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</a:t>
            </a:r>
            <a:r>
              <a:rPr lang="en-US" sz="2400" dirty="0" smtClean="0"/>
              <a:t>Enter</a:t>
            </a:r>
            <a:r>
              <a:rPr lang="en-US" sz="2400" dirty="0"/>
              <a:t>.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03232" y="2843823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27655" y="3682999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B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4384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329354" y="4552462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 err="1"/>
              <a:t>Phím</a:t>
            </a:r>
            <a:r>
              <a:rPr lang="en-US" sz="2400" dirty="0"/>
              <a:t> Ctrl.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thiet-ke-bai-giang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36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266700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 smtClean="0">
                <a:solidFill>
                  <a:srgbClr val="FFFF00"/>
                </a:solidFill>
              </a:rPr>
              <a:t>CHỦ ĐỀ </a:t>
            </a:r>
            <a:r>
              <a:rPr lang="en-US" sz="2800" dirty="0" smtClean="0">
                <a:solidFill>
                  <a:srgbClr val="FFFF00"/>
                </a:solidFill>
              </a:rPr>
              <a:t>3</a:t>
            </a:r>
            <a:r>
              <a:rPr lang="vi-VN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SOẠN THẢO VĂN BẢN</a:t>
            </a:r>
            <a:endParaRPr lang="vi-VN" sz="2800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400" dirty="0" smtClean="0">
                <a:solidFill>
                  <a:srgbClr val="FFFF00"/>
                </a:solidFill>
              </a:rPr>
              <a:t>Bài 1: </a:t>
            </a:r>
            <a:r>
              <a:rPr lang="en-US" sz="2400" dirty="0" err="1" smtClean="0">
                <a:solidFill>
                  <a:srgbClr val="FFFF00"/>
                </a:solidFill>
              </a:rPr>
              <a:t>Những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gì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em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đã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biết</a:t>
            </a:r>
            <a:endParaRPr lang="vi-VN" sz="2400" dirty="0" smtClean="0">
              <a:solidFill>
                <a:srgbClr val="FFFF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5972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thiet-ke-bai-giang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652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53200" cy="6858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  <a:cs typeface="Arial" pitchFamily="34" charset="0"/>
              </a:rPr>
              <a:t>HOẠT ĐỘNG </a:t>
            </a:r>
            <a:r>
              <a:rPr lang="en-US" sz="3600" b="1" i="1" dirty="0" smtClean="0">
                <a:solidFill>
                  <a:srgbClr val="FF0000"/>
                </a:solidFill>
                <a:cs typeface="Arial" pitchFamily="34" charset="0"/>
              </a:rPr>
              <a:t>LUYỆN TẬP</a:t>
            </a:r>
            <a:endParaRPr lang="en-US" sz="36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p-dep_114706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2031" y="1993880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smtClean="0"/>
              <a:t>-</a:t>
            </a:r>
            <a:r>
              <a:rPr lang="en-US" sz="2400" dirty="0" err="1" smtClean="0"/>
              <a:t>Đê</a:t>
            </a:r>
            <a:r>
              <a:rPr lang="en-US" sz="2400" dirty="0" smtClean="0"/>
              <a:t>̉ </a:t>
            </a:r>
            <a:r>
              <a:rPr lang="en-US" sz="2400" dirty="0" err="1"/>
              <a:t>khởi</a:t>
            </a:r>
            <a:r>
              <a:rPr lang="en-US" sz="2400" dirty="0"/>
              <a:t> </a:t>
            </a:r>
            <a:r>
              <a:rPr lang="en-US" sz="2400" dirty="0" err="1"/>
              <a:t>động</a:t>
            </a:r>
            <a:r>
              <a:rPr lang="en-US" sz="2400" dirty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mềm</a:t>
            </a:r>
            <a:r>
              <a:rPr lang="en-US" sz="2400" dirty="0" smtClean="0"/>
              <a:t> </a:t>
            </a:r>
            <a:r>
              <a:rPr lang="en-US" sz="2400" dirty="0" err="1" smtClean="0"/>
              <a:t>soạn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“Microsoft Office Word”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/>
              <a:t>thực</a:t>
            </a:r>
            <a:r>
              <a:rPr lang="en-US" sz="2400" dirty="0"/>
              <a:t> </a:t>
            </a:r>
            <a:r>
              <a:rPr lang="en-US" sz="2400" dirty="0" err="1"/>
              <a:t>hiện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 smtClean="0"/>
              <a:t>tác</a:t>
            </a:r>
            <a:r>
              <a:rPr lang="en-US" sz="2400" dirty="0" smtClean="0"/>
              <a:t> 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1:Nháy </a:t>
            </a:r>
            <a:r>
              <a:rPr lang="en-US" sz="2400" dirty="0" err="1" smtClean="0">
                <a:solidFill>
                  <a:srgbClr val="FF0000"/>
                </a:solidFill>
              </a:rPr>
              <a:t>đúp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chuột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trên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biểu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tượng</a:t>
            </a:r>
            <a:r>
              <a:rPr lang="en-US" sz="2400" dirty="0" smtClean="0">
                <a:solidFill>
                  <a:srgbClr val="FF0000"/>
                </a:solidFill>
              </a:rPr>
              <a:t>        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2:Nháy </a:t>
            </a:r>
            <a:r>
              <a:rPr lang="en-US" sz="2400" dirty="0" err="1" smtClean="0">
                <a:solidFill>
                  <a:srgbClr val="FF0000"/>
                </a:solidFill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sz="2400" dirty="0" err="1" smtClean="0">
                <a:solidFill>
                  <a:srgbClr val="FF0000"/>
                </a:solidFill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</a:rPr>
              <a:t> Open.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dirty="0" err="1" smtClean="0">
                <a:solidFill>
                  <a:srgbClr val="FF0000"/>
                </a:solidFill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</a:rPr>
              <a:t> 3:Trong </a:t>
            </a:r>
            <a:r>
              <a:rPr lang="en-US" sz="2400" dirty="0" err="1" smtClean="0">
                <a:solidFill>
                  <a:srgbClr val="FF0000"/>
                </a:solidFill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</a:rPr>
              <a:t> Start / </a:t>
            </a:r>
            <a:r>
              <a:rPr lang="en-US" sz="2400" dirty="0" err="1" smtClean="0">
                <a:solidFill>
                  <a:srgbClr val="FF0000"/>
                </a:solidFill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</a:rPr>
              <a:t> All Programs/ </a:t>
            </a:r>
            <a:r>
              <a:rPr lang="en-US" sz="2400" dirty="0" err="1" smtClean="0">
                <a:solidFill>
                  <a:srgbClr val="FF0000"/>
                </a:solidFill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</a:rPr>
              <a:t> Microsoft Office/ </a:t>
            </a:r>
            <a:r>
              <a:rPr lang="en-US" sz="2400" dirty="0" err="1" smtClean="0">
                <a:solidFill>
                  <a:srgbClr val="FF0000"/>
                </a:solidFill>
              </a:rPr>
              <a:t>Chọn</a:t>
            </a:r>
            <a:r>
              <a:rPr lang="en-US" sz="2400" dirty="0" smtClean="0">
                <a:solidFill>
                  <a:srgbClr val="FF0000"/>
                </a:solidFill>
              </a:rPr>
              <a:t> Microsoft </a:t>
            </a:r>
            <a:r>
              <a:rPr lang="en-US" sz="2400" dirty="0" err="1" smtClean="0">
                <a:solidFill>
                  <a:srgbClr val="FF0000"/>
                </a:solidFill>
              </a:rPr>
              <a:t>OfficeWord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1066800"/>
            <a:ext cx="6553200" cy="685800"/>
          </a:xfrm>
        </p:spPr>
        <p:txBody>
          <a:bodyPr>
            <a:normAutofit/>
          </a:bodyPr>
          <a:lstStyle/>
          <a:p>
            <a:r>
              <a:rPr lang="en-US" sz="2300" b="1" i="1" dirty="0" smtClean="0">
                <a:solidFill>
                  <a:srgbClr val="FF0000"/>
                </a:solidFill>
                <a:cs typeface="Arial" pitchFamily="34" charset="0"/>
              </a:rPr>
              <a:t>1. </a:t>
            </a:r>
            <a:r>
              <a:rPr lang="en-US" sz="2300" b="1" i="1" dirty="0" err="1" smtClean="0">
                <a:solidFill>
                  <a:srgbClr val="FF0000"/>
                </a:solidFill>
                <a:cs typeface="Arial" pitchFamily="34" charset="0"/>
              </a:rPr>
              <a:t>Khởi</a:t>
            </a:r>
            <a:r>
              <a:rPr lang="en-US" sz="23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itchFamily="34" charset="0"/>
              </a:rPr>
              <a:t>động</a:t>
            </a:r>
            <a:r>
              <a:rPr lang="en-US" sz="23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itchFamily="34" charset="0"/>
              </a:rPr>
              <a:t>phần</a:t>
            </a:r>
            <a:r>
              <a:rPr lang="en-US" sz="2300" b="1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300" b="1" i="1" dirty="0" err="1" smtClean="0">
                <a:solidFill>
                  <a:srgbClr val="FF0000"/>
                </a:solidFill>
                <a:cs typeface="Arial" pitchFamily="34" charset="0"/>
              </a:rPr>
              <a:t>mềm</a:t>
            </a:r>
            <a:endParaRPr lang="en-US" sz="2300" b="1" i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531</TotalTime>
  <Words>873</Words>
  <Application>Microsoft Office PowerPoint</Application>
  <PresentationFormat>On-screen Show (4:3)</PresentationFormat>
  <Paragraphs>188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HOẠT ĐỘNG LUYỆN TẬP</vt:lpstr>
      <vt:lpstr>1. Khởi động phần mềm</vt:lpstr>
      <vt:lpstr>Slide 10</vt:lpstr>
      <vt:lpstr>Slide 11</vt:lpstr>
      <vt:lpstr>2. Soạn thảo</vt:lpstr>
      <vt:lpstr>Slide 13</vt:lpstr>
      <vt:lpstr>Slide 14</vt:lpstr>
      <vt:lpstr>Slide 15</vt:lpstr>
      <vt:lpstr>Slide 16</vt:lpstr>
      <vt:lpstr>Slide 17</vt:lpstr>
      <vt:lpstr>Slide 18</vt:lpstr>
      <vt:lpstr>HOẠT ĐỘNG THỰC HÀNH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BTC</dc:creator>
  <cp:lastModifiedBy>BTC</cp:lastModifiedBy>
  <cp:revision>54</cp:revision>
  <dcterms:created xsi:type="dcterms:W3CDTF">2006-08-16T00:00:00Z</dcterms:created>
  <dcterms:modified xsi:type="dcterms:W3CDTF">2021-09-04T09:36:15Z</dcterms:modified>
</cp:coreProperties>
</file>