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3"/>
  </p:notesMasterIdLst>
  <p:sldIdLst>
    <p:sldId id="256" r:id="rId2"/>
    <p:sldId id="258" r:id="rId3"/>
    <p:sldId id="282" r:id="rId4"/>
    <p:sldId id="283" r:id="rId5"/>
    <p:sldId id="284" r:id="rId6"/>
    <p:sldId id="285" r:id="rId7"/>
    <p:sldId id="286" r:id="rId8"/>
    <p:sldId id="287" r:id="rId9"/>
    <p:sldId id="307" r:id="rId10"/>
    <p:sldId id="303" r:id="rId11"/>
    <p:sldId id="306" r:id="rId12"/>
    <p:sldId id="304" r:id="rId13"/>
    <p:sldId id="305" r:id="rId14"/>
    <p:sldId id="308" r:id="rId15"/>
    <p:sldId id="288" r:id="rId16"/>
    <p:sldId id="289" r:id="rId17"/>
    <p:sldId id="313" r:id="rId18"/>
    <p:sldId id="290" r:id="rId19"/>
    <p:sldId id="291" r:id="rId20"/>
    <p:sldId id="292" r:id="rId21"/>
    <p:sldId id="293" r:id="rId22"/>
    <p:sldId id="294" r:id="rId23"/>
    <p:sldId id="295" r:id="rId24"/>
    <p:sldId id="309" r:id="rId25"/>
    <p:sldId id="310" r:id="rId26"/>
    <p:sldId id="311" r:id="rId27"/>
    <p:sldId id="312" r:id="rId28"/>
    <p:sldId id="301" r:id="rId29"/>
    <p:sldId id="260" r:id="rId30"/>
    <p:sldId id="257" r:id="rId31"/>
    <p:sldId id="261" r:id="rId32"/>
    <p:sldId id="262" r:id="rId33"/>
    <p:sldId id="263" r:id="rId34"/>
    <p:sldId id="264" r:id="rId35"/>
    <p:sldId id="265" r:id="rId36"/>
    <p:sldId id="314" r:id="rId37"/>
    <p:sldId id="266" r:id="rId38"/>
    <p:sldId id="267" r:id="rId39"/>
    <p:sldId id="268" r:id="rId40"/>
    <p:sldId id="269" r:id="rId41"/>
    <p:sldId id="270" r:id="rId42"/>
    <p:sldId id="271" r:id="rId43"/>
    <p:sldId id="272" r:id="rId44"/>
    <p:sldId id="273" r:id="rId45"/>
    <p:sldId id="274" r:id="rId46"/>
    <p:sldId id="275" r:id="rId47"/>
    <p:sldId id="276" r:id="rId48"/>
    <p:sldId id="277" r:id="rId49"/>
    <p:sldId id="278" r:id="rId50"/>
    <p:sldId id="279" r:id="rId51"/>
    <p:sldId id="281" r:id="rId52"/>
  </p:sldIdLst>
  <p:sldSz cx="12192000" cy="6858000"/>
  <p:notesSz cx="6858000" cy="9144000"/>
  <p:embeddedFontLst>
    <p:embeddedFont>
      <p:font typeface="Algerian" pitchFamily="82" charset="77"/>
      <p:regular r:id="rId54"/>
    </p:embeddedFont>
    <p:embeddedFont>
      <p:font typeface="Arial Black" panose="020B0604020202020204" pitchFamily="34" charset="0"/>
      <p:bold r:id="rId55"/>
    </p:embeddedFont>
    <p:embeddedFont>
      <p:font typeface="Berlin Sans FB Demi" panose="020E0602020502020306" pitchFamily="34" charset="77"/>
      <p:regular r:id="rId56"/>
      <p:bold r:id="rId57"/>
    </p:embeddedFont>
    <p:embeddedFont>
      <p:font typeface="Bernard MT Condensed" panose="02050806060905020404" pitchFamily="18" charset="77"/>
      <p:regular r:id="rId58"/>
    </p:embeddedFont>
    <p:embeddedFont>
      <p:font typeface="Bookman Old Style" panose="02050604050505020204" pitchFamily="18" charset="0"/>
      <p:regular r:id="rId59"/>
      <p:bold r:id="rId60"/>
      <p:italic r:id="rId61"/>
      <p:boldItalic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Calibri Light" panose="020F0302020204030204" pitchFamily="34" charset="0"/>
      <p:regular r:id="rId67"/>
      <p:italic r:id="rId68"/>
    </p:embeddedFont>
    <p:embeddedFont>
      <p:font typeface="Century Gothic" panose="020B0502020202020204" pitchFamily="34" charset="0"/>
      <p:regular r:id="rId69"/>
      <p:bold r:id="rId70"/>
      <p:italic r:id="rId71"/>
      <p:boldItalic r:id="rId72"/>
    </p:embeddedFont>
    <p:embeddedFont>
      <p:font typeface="Cooper Black" panose="0208090404030B020404" pitchFamily="18" charset="77"/>
      <p:regular r:id="rId73"/>
    </p:embeddedFont>
    <p:embeddedFont>
      <p:font typeface="Tahoma" panose="020B0604030504040204" pitchFamily="34" charset="0"/>
      <p:regular r:id="rId74"/>
      <p:bold r:id="rId7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9ED6"/>
    <a:srgbClr val="F40A4D"/>
    <a:srgbClr val="D09E00"/>
    <a:srgbClr val="0554B3"/>
    <a:srgbClr val="FAB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075" autoAdjust="0"/>
    <p:restoredTop sz="94660"/>
  </p:normalViewPr>
  <p:slideViewPr>
    <p:cSldViewPr snapToGrid="0">
      <p:cViewPr varScale="1">
        <p:scale>
          <a:sx n="58" d="100"/>
          <a:sy n="58" d="100"/>
        </p:scale>
        <p:origin x="224" y="5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openxmlformats.org/officeDocument/2006/relationships/font" Target="fonts/font21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font" Target="fonts/font20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1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0B7F3-AFA8-42B2-B009-1BB3D309BA9D}" type="datetimeFigureOut">
              <a:rPr lang="en-US" smtClean="0"/>
              <a:t>4/1/22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4FD919-3421-4B4D-A0DA-1EB158A58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9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67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66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53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88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92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14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07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39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20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0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51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072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25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917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52D05-F8A1-40DC-89FC-4AA2A21A631E}" type="datetimeFigureOut">
              <a:rPr lang="en-US" smtClean="0"/>
              <a:t>4/1/22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E8EE93-A6FF-4D7A-A544-8F929F5DD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96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52D05-F8A1-40DC-89FC-4AA2A21A631E}" type="datetimeFigureOut">
              <a:rPr lang="en-US" smtClean="0"/>
              <a:t>4/1/22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E8EE93-A6FF-4D7A-A544-8F929F5DD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832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7"/>
          <a:srcRect l="992" r="1936"/>
          <a:stretch/>
        </p:blipFill>
        <p:spPr>
          <a:xfrm>
            <a:off x="-16932" y="-50800"/>
            <a:ext cx="12217400" cy="692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3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7.jpg"/><Relationship Id="rId5" Type="http://schemas.openxmlformats.org/officeDocument/2006/relationships/image" Target="../media/image20.png"/><Relationship Id="rId10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12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7.jpg"/><Relationship Id="rId5" Type="http://schemas.openxmlformats.org/officeDocument/2006/relationships/image" Target="../media/image20.png"/><Relationship Id="rId10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12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7.jpg"/><Relationship Id="rId5" Type="http://schemas.openxmlformats.org/officeDocument/2006/relationships/image" Target="../media/image20.png"/><Relationship Id="rId10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12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7.jpg"/><Relationship Id="rId5" Type="http://schemas.openxmlformats.org/officeDocument/2006/relationships/image" Target="../media/image20.png"/><Relationship Id="rId10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12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7.jpg"/><Relationship Id="rId5" Type="http://schemas.openxmlformats.org/officeDocument/2006/relationships/image" Target="../media/image20.png"/><Relationship Id="rId10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12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7.jpg"/><Relationship Id="rId5" Type="http://schemas.openxmlformats.org/officeDocument/2006/relationships/image" Target="../media/image20.png"/><Relationship Id="rId10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12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7.jpg"/><Relationship Id="rId5" Type="http://schemas.openxmlformats.org/officeDocument/2006/relationships/image" Target="../media/image20.png"/><Relationship Id="rId10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7.jpg"/><Relationship Id="rId5" Type="http://schemas.openxmlformats.org/officeDocument/2006/relationships/image" Target="../media/image20.png"/><Relationship Id="rId10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12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7.jpg"/><Relationship Id="rId5" Type="http://schemas.openxmlformats.org/officeDocument/2006/relationships/image" Target="../media/image20.png"/><Relationship Id="rId10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7.jpg"/><Relationship Id="rId5" Type="http://schemas.openxmlformats.org/officeDocument/2006/relationships/image" Target="../media/image20.png"/><Relationship Id="rId10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7.jpg"/><Relationship Id="rId5" Type="http://schemas.openxmlformats.org/officeDocument/2006/relationships/image" Target="../media/image20.png"/><Relationship Id="rId10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jpeg"/><Relationship Id="rId7" Type="http://schemas.openxmlformats.org/officeDocument/2006/relationships/image" Target="../media/image22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27.jpg"/><Relationship Id="rId4" Type="http://schemas.openxmlformats.org/officeDocument/2006/relationships/image" Target="../media/image21.png"/><Relationship Id="rId9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11" Type="http://schemas.openxmlformats.org/officeDocument/2006/relationships/image" Target="../media/image35.png"/><Relationship Id="rId5" Type="http://schemas.openxmlformats.org/officeDocument/2006/relationships/image" Target="../media/image51.png"/><Relationship Id="rId10" Type="http://schemas.openxmlformats.org/officeDocument/2006/relationships/image" Target="../media/image34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11" Type="http://schemas.openxmlformats.org/officeDocument/2006/relationships/image" Target="../media/image56.png"/><Relationship Id="rId5" Type="http://schemas.openxmlformats.org/officeDocument/2006/relationships/audio" Target="../media/audio14.wav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audio" Target="../media/audio13.wav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35.png"/><Relationship Id="rId3" Type="http://schemas.openxmlformats.org/officeDocument/2006/relationships/audio" Target="../media/audio15.wav"/><Relationship Id="rId7" Type="http://schemas.openxmlformats.org/officeDocument/2006/relationships/image" Target="../media/image5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11" Type="http://schemas.openxmlformats.org/officeDocument/2006/relationships/image" Target="../media/image56.png"/><Relationship Id="rId5" Type="http://schemas.openxmlformats.org/officeDocument/2006/relationships/audio" Target="../media/audio14.wav"/><Relationship Id="rId15" Type="http://schemas.openxmlformats.org/officeDocument/2006/relationships/image" Target="../media/image60.png"/><Relationship Id="rId10" Type="http://schemas.openxmlformats.org/officeDocument/2006/relationships/image" Target="../media/image53.png"/><Relationship Id="rId4" Type="http://schemas.openxmlformats.org/officeDocument/2006/relationships/audio" Target="../media/audio13.wav"/><Relationship Id="rId9" Type="http://schemas.openxmlformats.org/officeDocument/2006/relationships/image" Target="../media/image52.png"/><Relationship Id="rId1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6.png"/><Relationship Id="rId3" Type="http://schemas.openxmlformats.org/officeDocument/2006/relationships/audio" Target="../media/audio15.wav"/><Relationship Id="rId7" Type="http://schemas.openxmlformats.org/officeDocument/2006/relationships/audio" Target="../media/audio14.wav"/><Relationship Id="rId12" Type="http://schemas.openxmlformats.org/officeDocument/2006/relationships/image" Target="../media/image53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3.wav"/><Relationship Id="rId11" Type="http://schemas.openxmlformats.org/officeDocument/2006/relationships/image" Target="../media/image52.png"/><Relationship Id="rId5" Type="http://schemas.openxmlformats.org/officeDocument/2006/relationships/audio" Target="../media/audio4.wav"/><Relationship Id="rId15" Type="http://schemas.openxmlformats.org/officeDocument/2006/relationships/image" Target="../media/image35.png"/><Relationship Id="rId10" Type="http://schemas.openxmlformats.org/officeDocument/2006/relationships/image" Target="../media/image51.png"/><Relationship Id="rId4" Type="http://schemas.openxmlformats.org/officeDocument/2006/relationships/audio" Target="../media/audio16.wav"/><Relationship Id="rId9" Type="http://schemas.openxmlformats.org/officeDocument/2006/relationships/image" Target="../media/image50.png"/><Relationship Id="rId1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6.png"/><Relationship Id="rId3" Type="http://schemas.openxmlformats.org/officeDocument/2006/relationships/audio" Target="../media/audio15.wav"/><Relationship Id="rId7" Type="http://schemas.openxmlformats.org/officeDocument/2006/relationships/audio" Target="../media/audio14.wav"/><Relationship Id="rId12" Type="http://schemas.openxmlformats.org/officeDocument/2006/relationships/image" Target="../media/image53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3.wav"/><Relationship Id="rId11" Type="http://schemas.openxmlformats.org/officeDocument/2006/relationships/image" Target="../media/image52.png"/><Relationship Id="rId5" Type="http://schemas.openxmlformats.org/officeDocument/2006/relationships/audio" Target="../media/audio4.wav"/><Relationship Id="rId15" Type="http://schemas.openxmlformats.org/officeDocument/2006/relationships/image" Target="../media/image35.png"/><Relationship Id="rId10" Type="http://schemas.openxmlformats.org/officeDocument/2006/relationships/image" Target="../media/image51.png"/><Relationship Id="rId4" Type="http://schemas.openxmlformats.org/officeDocument/2006/relationships/audio" Target="../media/audio16.wav"/><Relationship Id="rId9" Type="http://schemas.openxmlformats.org/officeDocument/2006/relationships/image" Target="../media/image50.png"/><Relationship Id="rId1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6.png"/><Relationship Id="rId3" Type="http://schemas.openxmlformats.org/officeDocument/2006/relationships/audio" Target="../media/audio15.wav"/><Relationship Id="rId7" Type="http://schemas.openxmlformats.org/officeDocument/2006/relationships/audio" Target="../media/audio14.wav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3.wav"/><Relationship Id="rId11" Type="http://schemas.openxmlformats.org/officeDocument/2006/relationships/image" Target="../media/image52.png"/><Relationship Id="rId5" Type="http://schemas.openxmlformats.org/officeDocument/2006/relationships/audio" Target="../media/audio4.wav"/><Relationship Id="rId15" Type="http://schemas.openxmlformats.org/officeDocument/2006/relationships/image" Target="../media/image35.png"/><Relationship Id="rId10" Type="http://schemas.openxmlformats.org/officeDocument/2006/relationships/image" Target="../media/image51.png"/><Relationship Id="rId4" Type="http://schemas.openxmlformats.org/officeDocument/2006/relationships/audio" Target="../media/audio16.wav"/><Relationship Id="rId9" Type="http://schemas.openxmlformats.org/officeDocument/2006/relationships/image" Target="../media/image50.png"/><Relationship Id="rId1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6.png"/><Relationship Id="rId3" Type="http://schemas.openxmlformats.org/officeDocument/2006/relationships/audio" Target="../media/audio15.wav"/><Relationship Id="rId7" Type="http://schemas.openxmlformats.org/officeDocument/2006/relationships/audio" Target="../media/audio14.wav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3.wav"/><Relationship Id="rId11" Type="http://schemas.openxmlformats.org/officeDocument/2006/relationships/image" Target="../media/image52.png"/><Relationship Id="rId5" Type="http://schemas.openxmlformats.org/officeDocument/2006/relationships/audio" Target="../media/audio4.wav"/><Relationship Id="rId15" Type="http://schemas.openxmlformats.org/officeDocument/2006/relationships/image" Target="../media/image35.png"/><Relationship Id="rId10" Type="http://schemas.openxmlformats.org/officeDocument/2006/relationships/image" Target="../media/image51.png"/><Relationship Id="rId4" Type="http://schemas.openxmlformats.org/officeDocument/2006/relationships/audio" Target="../media/audio16.wav"/><Relationship Id="rId9" Type="http://schemas.openxmlformats.org/officeDocument/2006/relationships/image" Target="../media/image50.png"/><Relationship Id="rId14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6.png"/><Relationship Id="rId3" Type="http://schemas.openxmlformats.org/officeDocument/2006/relationships/audio" Target="../media/audio15.wav"/><Relationship Id="rId7" Type="http://schemas.openxmlformats.org/officeDocument/2006/relationships/audio" Target="../media/audio14.wav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3.wav"/><Relationship Id="rId11" Type="http://schemas.openxmlformats.org/officeDocument/2006/relationships/image" Target="../media/image52.png"/><Relationship Id="rId5" Type="http://schemas.openxmlformats.org/officeDocument/2006/relationships/audio" Target="../media/audio4.wav"/><Relationship Id="rId15" Type="http://schemas.openxmlformats.org/officeDocument/2006/relationships/image" Target="../media/image35.png"/><Relationship Id="rId10" Type="http://schemas.openxmlformats.org/officeDocument/2006/relationships/image" Target="../media/image51.png"/><Relationship Id="rId4" Type="http://schemas.openxmlformats.org/officeDocument/2006/relationships/audio" Target="../media/audio16.wav"/><Relationship Id="rId9" Type="http://schemas.openxmlformats.org/officeDocument/2006/relationships/image" Target="../media/image50.png"/><Relationship Id="rId1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6.png"/><Relationship Id="rId3" Type="http://schemas.openxmlformats.org/officeDocument/2006/relationships/audio" Target="../media/audio15.wav"/><Relationship Id="rId7" Type="http://schemas.openxmlformats.org/officeDocument/2006/relationships/audio" Target="../media/audio14.wav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3.wav"/><Relationship Id="rId11" Type="http://schemas.openxmlformats.org/officeDocument/2006/relationships/image" Target="../media/image52.png"/><Relationship Id="rId5" Type="http://schemas.openxmlformats.org/officeDocument/2006/relationships/audio" Target="../media/audio4.wav"/><Relationship Id="rId15" Type="http://schemas.openxmlformats.org/officeDocument/2006/relationships/image" Target="../media/image35.png"/><Relationship Id="rId10" Type="http://schemas.openxmlformats.org/officeDocument/2006/relationships/image" Target="../media/image51.png"/><Relationship Id="rId4" Type="http://schemas.openxmlformats.org/officeDocument/2006/relationships/audio" Target="../media/audio16.wav"/><Relationship Id="rId9" Type="http://schemas.openxmlformats.org/officeDocument/2006/relationships/image" Target="../media/image50.png"/><Relationship Id="rId1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6.png"/><Relationship Id="rId3" Type="http://schemas.openxmlformats.org/officeDocument/2006/relationships/audio" Target="../media/audio15.wav"/><Relationship Id="rId7" Type="http://schemas.openxmlformats.org/officeDocument/2006/relationships/audio" Target="../media/audio14.wav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3.wav"/><Relationship Id="rId11" Type="http://schemas.openxmlformats.org/officeDocument/2006/relationships/image" Target="../media/image52.png"/><Relationship Id="rId5" Type="http://schemas.openxmlformats.org/officeDocument/2006/relationships/audio" Target="../media/audio4.wav"/><Relationship Id="rId15" Type="http://schemas.openxmlformats.org/officeDocument/2006/relationships/image" Target="../media/image35.png"/><Relationship Id="rId10" Type="http://schemas.openxmlformats.org/officeDocument/2006/relationships/image" Target="../media/image51.png"/><Relationship Id="rId4" Type="http://schemas.openxmlformats.org/officeDocument/2006/relationships/audio" Target="../media/audio16.wav"/><Relationship Id="rId9" Type="http://schemas.openxmlformats.org/officeDocument/2006/relationships/image" Target="../media/image50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6.png"/><Relationship Id="rId3" Type="http://schemas.openxmlformats.org/officeDocument/2006/relationships/audio" Target="../media/audio15.wav"/><Relationship Id="rId7" Type="http://schemas.openxmlformats.org/officeDocument/2006/relationships/audio" Target="../media/audio14.wav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3.wav"/><Relationship Id="rId11" Type="http://schemas.openxmlformats.org/officeDocument/2006/relationships/image" Target="../media/image52.png"/><Relationship Id="rId5" Type="http://schemas.openxmlformats.org/officeDocument/2006/relationships/audio" Target="../media/audio4.wav"/><Relationship Id="rId15" Type="http://schemas.openxmlformats.org/officeDocument/2006/relationships/image" Target="../media/image35.png"/><Relationship Id="rId10" Type="http://schemas.openxmlformats.org/officeDocument/2006/relationships/image" Target="../media/image51.png"/><Relationship Id="rId4" Type="http://schemas.openxmlformats.org/officeDocument/2006/relationships/audio" Target="../media/audio16.wav"/><Relationship Id="rId9" Type="http://schemas.openxmlformats.org/officeDocument/2006/relationships/image" Target="../media/image50.png"/><Relationship Id="rId14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5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66.png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9549" y="2567538"/>
            <a:ext cx="11734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000099"/>
                </a:solidFill>
                <a:latin typeface="Algerian" panose="04020705040A02060702" pitchFamily="82" charset="0"/>
              </a:rPr>
              <a:t>What will the weather </a:t>
            </a:r>
          </a:p>
          <a:p>
            <a:pPr algn="ctr"/>
            <a:r>
              <a:rPr lang="en-US" sz="5400" dirty="0">
                <a:solidFill>
                  <a:srgbClr val="000099"/>
                </a:solidFill>
                <a:latin typeface="Algerian" panose="04020705040A02060702" pitchFamily="82" charset="0"/>
              </a:rPr>
              <a:t>be like tomorrow?</a:t>
            </a:r>
            <a:endParaRPr lang="en-US" sz="6000" dirty="0">
              <a:solidFill>
                <a:srgbClr val="000099"/>
              </a:solidFill>
              <a:latin typeface="Algerian" panose="04020705040A02060702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02493" y="1264697"/>
            <a:ext cx="22255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40A4D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Unit 18</a:t>
            </a:r>
            <a:endParaRPr lang="en-US" sz="4400" b="1" i="0" dirty="0">
              <a:solidFill>
                <a:srgbClr val="F40A4D"/>
              </a:solidFill>
              <a:effectLst/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7256" y="4855264"/>
            <a:ext cx="27867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400" b="1" dirty="0">
                <a:solidFill>
                  <a:srgbClr val="F40A4D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Lesson 1</a:t>
            </a:r>
            <a:endParaRPr lang="en-US" sz="4400" b="1" i="0" dirty="0">
              <a:solidFill>
                <a:srgbClr val="F40A4D"/>
              </a:solidFill>
              <a:effectLst/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65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11364862" y="7562850"/>
            <a:ext cx="827138" cy="827139"/>
          </a:xfrm>
          <a:prstGeom prst="ellipse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1662" y="3319112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/kuːl/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2" y="1440435"/>
            <a:ext cx="4335095" cy="4062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798022" y="32261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23687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11364862" y="7562850"/>
            <a:ext cx="827138" cy="827139"/>
          </a:xfrm>
          <a:prstGeom prst="ellipse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1662" y="3319112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/kəʊld/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377" y="1398591"/>
            <a:ext cx="4323153" cy="41376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98022" y="32261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34643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11364862" y="7562850"/>
            <a:ext cx="827138" cy="827139"/>
          </a:xfrm>
          <a:prstGeom prst="ellipse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1662" y="3319112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/wɔːrm/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405" y="1277064"/>
            <a:ext cx="4256500" cy="4084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98022" y="32261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14257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11364862" y="7562850"/>
            <a:ext cx="827138" cy="827139"/>
          </a:xfrm>
          <a:prstGeom prst="ellipse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1662" y="3319112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/hɒt/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406" y="1464351"/>
            <a:ext cx="3363357" cy="37095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98022" y="32261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07648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weather forecast</a:t>
            </a:r>
          </a:p>
        </p:txBody>
      </p:sp>
      <p:sp>
        <p:nvSpPr>
          <p:cNvPr id="3" name="Rectangle 2"/>
          <p:cNvSpPr/>
          <p:nvPr/>
        </p:nvSpPr>
        <p:spPr>
          <a:xfrm>
            <a:off x="6321662" y="3319112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/ˈweðə fɔːkɑːst/</a:t>
            </a:r>
          </a:p>
        </p:txBody>
      </p:sp>
      <p:pic>
        <p:nvPicPr>
          <p:cNvPr id="4" name="Picture 3" descr="https://s.sachmem.vn/public/images/v2/TA5T2SHS/U18-L1-1-b_5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6924" r="47921" b="13375"/>
          <a:stretch/>
        </p:blipFill>
        <p:spPr bwMode="auto">
          <a:xfrm>
            <a:off x="1097280" y="1084593"/>
            <a:ext cx="4738255" cy="446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321662" y="4259047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look</a:t>
            </a:r>
          </a:p>
        </p:txBody>
      </p:sp>
      <p:sp>
        <p:nvSpPr>
          <p:cNvPr id="6" name="Rectangle 5"/>
          <p:cNvSpPr/>
          <p:nvPr/>
        </p:nvSpPr>
        <p:spPr>
          <a:xfrm>
            <a:off x="6321662" y="4796892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/teɪk ə lʊk/</a:t>
            </a:r>
          </a:p>
        </p:txBody>
      </p:sp>
      <p:sp>
        <p:nvSpPr>
          <p:cNvPr id="7" name="Rectangle 6"/>
          <p:cNvSpPr/>
          <p:nvPr/>
        </p:nvSpPr>
        <p:spPr>
          <a:xfrm>
            <a:off x="6321661" y="5438297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Đón xem</a:t>
            </a:r>
          </a:p>
        </p:txBody>
      </p:sp>
    </p:spTree>
    <p:extLst>
      <p:ext uri="{BB962C8B-B14F-4D97-AF65-F5344CB8AC3E}">
        <p14:creationId xmlns:p14="http://schemas.microsoft.com/office/powerpoint/2010/main" val="20525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11364862" y="7562850"/>
            <a:ext cx="560322" cy="560323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82" y="1112492"/>
            <a:ext cx="203010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1" y="3812880"/>
            <a:ext cx="203010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436" y="1112492"/>
            <a:ext cx="203010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425" y="1112492"/>
            <a:ext cx="203010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391" y="1112492"/>
            <a:ext cx="203010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468" y="1112492"/>
            <a:ext cx="199298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587381" y="3021404"/>
            <a:ext cx="201168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404680" y="3021404"/>
            <a:ext cx="201168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sunny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132247" y="3021404"/>
            <a:ext cx="201168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06981" y="5636420"/>
            <a:ext cx="201168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677113" y="3021404"/>
            <a:ext cx="201168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859814" y="3021404"/>
            <a:ext cx="201168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cloudy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883" y="3812880"/>
            <a:ext cx="165814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545" y="3812880"/>
            <a:ext cx="195144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827" y="3812880"/>
            <a:ext cx="190600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923" y="3812880"/>
            <a:ext cx="191078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3" name="Rectangle 32"/>
          <p:cNvSpPr/>
          <p:nvPr/>
        </p:nvSpPr>
        <p:spPr>
          <a:xfrm>
            <a:off x="5319759" y="5636420"/>
            <a:ext cx="1974786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713826" y="5653436"/>
            <a:ext cx="1924609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709292" y="5636420"/>
            <a:ext cx="201168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023503" y="5636420"/>
            <a:ext cx="1870736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98022" y="32261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4705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33" grpId="0"/>
      <p:bldP spid="34" grpId="0"/>
      <p:bldP spid="35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507" y="502002"/>
            <a:ext cx="5654765" cy="4936827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996" y="2189936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228" y="855000"/>
            <a:ext cx="8090093" cy="2731245"/>
          </a:xfrm>
          <a:prstGeom prst="rect">
            <a:avLst/>
          </a:prstGeom>
        </p:spPr>
      </p:pic>
      <p:sp>
        <p:nvSpPr>
          <p:cNvPr id="19" name="Dikdörtgen 19">
            <a:hlinkClick r:id="" action="ppaction://hlinkshowjump?jump=nextslide"/>
          </p:cNvPr>
          <p:cNvSpPr/>
          <p:nvPr/>
        </p:nvSpPr>
        <p:spPr>
          <a:xfrm>
            <a:off x="3978788" y="5022443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18191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foggy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snowy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rainy</a:t>
            </a: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2436193" y="7943040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27" y="1700057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348934" y="7129229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20532" y="1230774"/>
            <a:ext cx="3005753" cy="23681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672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cloudy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foggy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snowy</a:t>
            </a: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2436193" y="7943040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27" y="1700057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348934" y="7129229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015" y="1564902"/>
            <a:ext cx="1830787" cy="17663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8756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windy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sunny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rainy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071" y="1473402"/>
            <a:ext cx="1765747" cy="18210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879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C0000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Vocabulary</a:t>
            </a:r>
            <a:endParaRPr lang="zh-CN" altLang="en-US" sz="8800" dirty="0">
              <a:solidFill>
                <a:srgbClr val="C0000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372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windy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rainy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snowy</a:t>
            </a: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2436193" y="7943040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27" y="1700057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348934" y="7129229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541" y="1517209"/>
            <a:ext cx="1834098" cy="1795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6096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snowy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rainy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foggy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002" y="1158369"/>
            <a:ext cx="2830836" cy="28542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0406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snowy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cloudy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foggy</a:t>
            </a: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2436193" y="7943040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27" y="1700057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348934" y="7129229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182" y="1158369"/>
            <a:ext cx="2680453" cy="26591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9207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rainy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stormy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sunny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538" y="934304"/>
            <a:ext cx="3189920" cy="3136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2962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cool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cold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warm</a:t>
            </a: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2436193" y="7943040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27" y="1700057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348934" y="7129229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305" y="992332"/>
            <a:ext cx="3035874" cy="28450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879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cool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hot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warm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380" y="1136028"/>
            <a:ext cx="2608170" cy="28766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316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warm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cold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hot</a:t>
            </a: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2436193" y="7943040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27" y="1700057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348934" y="7129229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152" y="1104428"/>
            <a:ext cx="2996513" cy="28751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256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cool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cold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019" y="1588342"/>
            <a:ext cx="191078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781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76074" b="-50"/>
          <a:stretch/>
        </p:blipFill>
        <p:spPr>
          <a:xfrm>
            <a:off x="0" y="4472609"/>
            <a:ext cx="12230100" cy="23853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981" y="271723"/>
            <a:ext cx="5654765" cy="4936827"/>
          </a:xfrm>
          <a:prstGeom prst="rect">
            <a:avLst/>
          </a:prstGeom>
        </p:spPr>
      </p:pic>
      <p:pic>
        <p:nvPicPr>
          <p:cNvPr id="27" name="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8" name="MsPham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9" name="MsPham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388" y="2329813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7943" y="872887"/>
            <a:ext cx="8242506" cy="2920237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22741"/>
          <a:stretch/>
        </p:blipFill>
        <p:spPr>
          <a:xfrm>
            <a:off x="3850316" y="4496274"/>
            <a:ext cx="3036071" cy="95144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5114153" y="5977688"/>
            <a:ext cx="631981" cy="640080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4273393" y="5977688"/>
            <a:ext cx="629986" cy="640080"/>
          </a:xfrm>
          <a:prstGeom prst="ellipse">
            <a:avLst/>
          </a:prstGeom>
        </p:spPr>
      </p:pic>
      <p:pic>
        <p:nvPicPr>
          <p:cNvPr id="15" name="Picture 1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5956908" y="5977688"/>
            <a:ext cx="638029" cy="64008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3" t="23514" r="8359" b="65514"/>
          <a:stretch/>
        </p:blipFill>
        <p:spPr>
          <a:xfrm>
            <a:off x="6805711" y="5977688"/>
            <a:ext cx="629545" cy="640080"/>
          </a:xfrm>
          <a:prstGeom prst="ellipse">
            <a:avLst/>
          </a:prstGeom>
        </p:spPr>
      </p:pic>
      <p:pic>
        <p:nvPicPr>
          <p:cNvPr id="19" name="Picture 18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3" t="23514" r="8359" b="65514"/>
          <a:stretch/>
        </p:blipFill>
        <p:spPr>
          <a:xfrm flipH="1">
            <a:off x="3433074" y="5977688"/>
            <a:ext cx="629545" cy="6400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827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C0000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Grammar </a:t>
            </a:r>
            <a:endParaRPr lang="zh-CN" altLang="en-US" sz="8800" dirty="0">
              <a:solidFill>
                <a:srgbClr val="C0000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9297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11364862" y="7562850"/>
            <a:ext cx="827138" cy="827139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88" y="981450"/>
            <a:ext cx="4846012" cy="46753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1662" y="3319112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/ˈklaʊdi/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8022" y="32261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8858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58877" y="1207495"/>
            <a:ext cx="11533239" cy="4076976"/>
            <a:chOff x="0" y="-247616"/>
            <a:chExt cx="17487900" cy="5133941"/>
          </a:xfrm>
        </p:grpSpPr>
        <p:pic>
          <p:nvPicPr>
            <p:cNvPr id="1025" name="Picture 1" descr="https://s.sachmem.vn/public/images/v2/TA5T2SHS/U18-L1-1-a_48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47616"/>
              <a:ext cx="8501151" cy="5133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https://s.sachmem.vn/public/images/v2/TA5T2SHS/U18-L1-1-b_5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8674" y="-99732"/>
              <a:ext cx="9379226" cy="498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11920" y="1568664"/>
            <a:ext cx="5471379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Good evening and welcome to the weather forecast. Let's take a look</a:t>
            </a:r>
            <a:r>
              <a:rPr kumimoji="0" lang="en-US" altLang="en-US" sz="260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at</a:t>
            </a:r>
            <a:r>
              <a:rPr kumimoji="0" lang="en-US" altLang="en-US" sz="260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the weather today.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9030382" y="1352387"/>
            <a:ext cx="2755217" cy="240065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It's cold and</a:t>
            </a:r>
            <a:r>
              <a:rPr kumimoji="0" lang="en-US" altLang="en-US" sz="260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cloudy in Ha Noi.</a:t>
            </a:r>
            <a:r>
              <a:rPr kumimoji="0" lang="en-US" altLang="en-US" sz="260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It's cool and</a:t>
            </a:r>
            <a:r>
              <a:rPr kumimoji="0" lang="en-US" altLang="en-US" sz="260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windy</a:t>
            </a:r>
            <a:r>
              <a:rPr lang="en-US" altLang="en-US" sz="2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in</a:t>
            </a:r>
            <a:r>
              <a:rPr lang="en-US" altLang="en-US" sz="2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Hue.</a:t>
            </a:r>
            <a:r>
              <a:rPr kumimoji="0" lang="en-US" altLang="en-US" sz="260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It's</a:t>
            </a:r>
            <a:r>
              <a:rPr lang="en-US" altLang="en-US" sz="2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hot</a:t>
            </a:r>
            <a:r>
              <a:rPr lang="en-US" altLang="en-US" sz="2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and</a:t>
            </a:r>
            <a:r>
              <a:rPr lang="en-US" altLang="en-US" sz="2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sunny</a:t>
            </a:r>
            <a:r>
              <a:rPr kumimoji="0" lang="en-US" altLang="en-US" sz="260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in</a:t>
            </a:r>
            <a:r>
              <a:rPr lang="en-US" altLang="en-US" sz="2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Ho Chi Minh City.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8172" y="329684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3078619" y="1022320"/>
            <a:ext cx="365759" cy="365760"/>
          </a:xfrm>
          <a:prstGeom prst="ellipse">
            <a:avLst/>
          </a:prstGeom>
        </p:spPr>
      </p:pic>
      <p:pic>
        <p:nvPicPr>
          <p:cNvPr id="12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7350666" y="1031180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6912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8 What will the weather be like tomorrow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8 What will the weather be like tomorrow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4860" y="1446360"/>
            <a:ext cx="11465702" cy="3963840"/>
            <a:chOff x="3573360" y="506719"/>
            <a:chExt cx="17440275" cy="6029326"/>
          </a:xfrm>
        </p:grpSpPr>
        <p:pic>
          <p:nvPicPr>
            <p:cNvPr id="3" name="Picture 5" descr="https://s.sachmem.vn/public/images/v2/TA5T2SHS/U18-L1-1-c_38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3360" y="506719"/>
              <a:ext cx="6676851" cy="6029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8" descr="https://s.sachmem.vn/public/images/v2/TA5T2SHS/U18-L1-1-d_6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3210" y="506719"/>
              <a:ext cx="11020425" cy="6029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92010" y="1506408"/>
            <a:ext cx="3494190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will</a:t>
            </a:r>
            <a:r>
              <a:rPr kumimoji="0" lang="en-US" altLang="en-US" sz="2400" i="0" u="none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weather</a:t>
            </a:r>
            <a:r>
              <a:rPr kumimoji="0" lang="en-US" altLang="en-US" sz="2400" i="0" u="none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tomorrow?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656736" y="4541305"/>
            <a:ext cx="3143864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Well, it will be cold</a:t>
            </a:r>
            <a:r>
              <a:rPr kumimoji="0" lang="en-US" altLang="en-US" sz="2400" i="0" u="none" strike="noStrike" cap="none" normalizeH="0" dirty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and rainy in Ha</a:t>
            </a:r>
            <a:r>
              <a:rPr kumimoji="0" lang="en-US" altLang="en-US" sz="2400" i="0" u="none" strike="noStrike" cap="none" normalizeH="0" dirty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Noi.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277368" y="4164651"/>
            <a:ext cx="6373860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 will be warm and foggy in Hue. In</a:t>
            </a:r>
            <a:r>
              <a:rPr kumimoji="0" lang="en-US" altLang="en-US" sz="2600" i="0" u="none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</a:t>
            </a: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 Minh City, it will be hot and sunny. </a:t>
            </a: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hat's the weather forecast for tomorrow.</a:t>
            </a:r>
          </a:p>
        </p:txBody>
      </p:sp>
      <p:sp>
        <p:nvSpPr>
          <p:cNvPr id="8" name="Rectangle 7"/>
          <p:cNvSpPr/>
          <p:nvPr/>
        </p:nvSpPr>
        <p:spPr>
          <a:xfrm>
            <a:off x="618172" y="329684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3069654" y="1031180"/>
            <a:ext cx="365759" cy="365760"/>
          </a:xfrm>
          <a:prstGeom prst="ellipse">
            <a:avLst/>
          </a:prstGeom>
        </p:spPr>
      </p:pic>
      <p:pic>
        <p:nvPicPr>
          <p:cNvPr id="12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7350666" y="1031180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5003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8 What will the weather be like tomorrow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8 What will the weather be like tomorrow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52500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63050" y="1409700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2857500" y="650617"/>
            <a:ext cx="7429500" cy="578882"/>
          </a:xfrm>
          <a:prstGeom prst="wedgeRoundRectCallout">
            <a:avLst>
              <a:gd name="adj1" fmla="val -50833"/>
              <a:gd name="adj2" fmla="val 7895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What will the weather be like tomorrow?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3190875" y="1695450"/>
            <a:ext cx="5562600" cy="731520"/>
          </a:xfrm>
          <a:prstGeom prst="wedgeRoundRectCallout">
            <a:avLst>
              <a:gd name="adj1" fmla="val 58228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 will be </a:t>
            </a:r>
            <a:r>
              <a:rPr lang="en-US" sz="2800" dirty="0">
                <a:solidFill>
                  <a:srgbClr val="FF0000"/>
                </a:solidFill>
                <a:latin typeface="Helvetica Neue"/>
              </a:rPr>
              <a:t>__________________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pic>
        <p:nvPicPr>
          <p:cNvPr id="2054" name="Picture 6" descr="https://s.sachmem.vn/public/images/TA5T2SHS/U18-L1-2-2-c312306249d7035b03762a81043ca2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2892921"/>
            <a:ext cx="394335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419600" y="1782783"/>
            <a:ext cx="430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</a:rPr>
              <a:t>hot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</a:rPr>
              <a:t> and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</a:rPr>
              <a:t>sunny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6362" y="31938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1982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52500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63050" y="1409700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2857500" y="650617"/>
            <a:ext cx="7429500" cy="578882"/>
          </a:xfrm>
          <a:prstGeom prst="wedgeRoundRectCallout">
            <a:avLst>
              <a:gd name="adj1" fmla="val -50833"/>
              <a:gd name="adj2" fmla="val 7895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What will the weather be like tomorrow?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3190875" y="1695450"/>
            <a:ext cx="5562600" cy="731520"/>
          </a:xfrm>
          <a:prstGeom prst="wedgeRoundRectCallout">
            <a:avLst>
              <a:gd name="adj1" fmla="val 58228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 will be </a:t>
            </a:r>
            <a:r>
              <a:rPr lang="en-US" sz="2800" dirty="0">
                <a:solidFill>
                  <a:srgbClr val="FF0000"/>
                </a:solidFill>
                <a:latin typeface="Helvetica Neue"/>
              </a:rPr>
              <a:t>__________________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pic>
        <p:nvPicPr>
          <p:cNvPr id="2053" name="Picture 5" descr="https://s.sachmem.vn/public/images/TA5T2SHS/U18-L1-2-1-2f4548732521df832121b9afa47fa1f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506" y="2892921"/>
            <a:ext cx="394335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419600" y="1782783"/>
            <a:ext cx="430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</a:rPr>
              <a:t>cold and snowy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6362" y="31938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7301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52500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63050" y="1409700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2857500" y="650617"/>
            <a:ext cx="7429500" cy="578882"/>
          </a:xfrm>
          <a:prstGeom prst="wedgeRoundRectCallout">
            <a:avLst>
              <a:gd name="adj1" fmla="val -50833"/>
              <a:gd name="adj2" fmla="val 7895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What will the weather be like tomorrow?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3190875" y="1695450"/>
            <a:ext cx="5562600" cy="731520"/>
          </a:xfrm>
          <a:prstGeom prst="wedgeRoundRectCallout">
            <a:avLst>
              <a:gd name="adj1" fmla="val 58228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 will be </a:t>
            </a:r>
            <a:r>
              <a:rPr lang="en-US" sz="2800" dirty="0">
                <a:solidFill>
                  <a:srgbClr val="FF0000"/>
                </a:solidFill>
                <a:latin typeface="Helvetica Neue"/>
              </a:rPr>
              <a:t>__________________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pic>
        <p:nvPicPr>
          <p:cNvPr id="2055" name="Picture 7" descr="https://s.sachmem.vn/public/images/TA5T2SHS/U18-L1-2-3-8044d08245b1e9643f0dfd3c3d7994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2892921"/>
            <a:ext cx="394335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419600" y="1782783"/>
            <a:ext cx="430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</a:rPr>
              <a:t>warm and stormy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6362" y="31938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8298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52500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63050" y="1409700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2857500" y="650617"/>
            <a:ext cx="7429500" cy="578882"/>
          </a:xfrm>
          <a:prstGeom prst="wedgeRoundRectCallout">
            <a:avLst>
              <a:gd name="adj1" fmla="val -50833"/>
              <a:gd name="adj2" fmla="val 7895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What will the weather be like tomorrow?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3190875" y="1695450"/>
            <a:ext cx="5562600" cy="731520"/>
          </a:xfrm>
          <a:prstGeom prst="wedgeRoundRectCallout">
            <a:avLst>
              <a:gd name="adj1" fmla="val 58228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 will be </a:t>
            </a:r>
            <a:r>
              <a:rPr lang="en-US" sz="2800" dirty="0">
                <a:solidFill>
                  <a:srgbClr val="FF0000"/>
                </a:solidFill>
                <a:latin typeface="Helvetica Neue"/>
              </a:rPr>
              <a:t>__________________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pic>
        <p:nvPicPr>
          <p:cNvPr id="2056" name="Picture 8" descr="https://s.sachmem.vn/public/images/TA5T2SHS/U18-L1-2-4-051161bdc498478a091fd8f54c0f1be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892921"/>
            <a:ext cx="394335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419600" y="1782783"/>
            <a:ext cx="430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</a:rPr>
              <a:t>cool and cloudy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6362" y="31938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3321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A789A4D4-A5EB-6448-8389-FB70C904BF59}"/>
              </a:ext>
            </a:extLst>
          </p:cNvPr>
          <p:cNvSpPr/>
          <p:nvPr/>
        </p:nvSpPr>
        <p:spPr>
          <a:xfrm>
            <a:off x="2514600" y="384313"/>
            <a:ext cx="8039100" cy="1749287"/>
          </a:xfrm>
          <a:custGeom>
            <a:avLst/>
            <a:gdLst>
              <a:gd name="connsiteX0" fmla="*/ 4640965 w 7529772"/>
              <a:gd name="connsiteY0" fmla="*/ 642 h 2580581"/>
              <a:gd name="connsiteX1" fmla="*/ 5056316 w 7529772"/>
              <a:gd name="connsiteY1" fmla="*/ 72803 h 2580581"/>
              <a:gd name="connsiteX2" fmla="*/ 5190538 w 7529772"/>
              <a:gd name="connsiteY2" fmla="*/ 135547 h 2580581"/>
              <a:gd name="connsiteX3" fmla="*/ 5197200 w 7529772"/>
              <a:gd name="connsiteY3" fmla="*/ 131300 h 2580581"/>
              <a:gd name="connsiteX4" fmla="*/ 5191129 w 7529772"/>
              <a:gd name="connsiteY4" fmla="*/ 135824 h 2580581"/>
              <a:gd name="connsiteX5" fmla="*/ 5199463 w 7529772"/>
              <a:gd name="connsiteY5" fmla="*/ 139719 h 2580581"/>
              <a:gd name="connsiteX6" fmla="*/ 5782747 w 7529772"/>
              <a:gd name="connsiteY6" fmla="*/ 1585 h 2580581"/>
              <a:gd name="connsiteX7" fmla="*/ 6179489 w 7529772"/>
              <a:gd name="connsiteY7" fmla="*/ 32781 h 2580581"/>
              <a:gd name="connsiteX8" fmla="*/ 6676465 w 7529772"/>
              <a:gd name="connsiteY8" fmla="*/ 324519 h 2580581"/>
              <a:gd name="connsiteX9" fmla="*/ 6679170 w 7529772"/>
              <a:gd name="connsiteY9" fmla="*/ 325039 h 2580581"/>
              <a:gd name="connsiteX10" fmla="*/ 6889311 w 7529772"/>
              <a:gd name="connsiteY10" fmla="*/ 365451 h 2580581"/>
              <a:gd name="connsiteX11" fmla="*/ 7314265 w 7529772"/>
              <a:gd name="connsiteY11" fmla="*/ 607658 h 2580581"/>
              <a:gd name="connsiteX12" fmla="*/ 7285717 w 7529772"/>
              <a:gd name="connsiteY12" fmla="*/ 914682 h 2580581"/>
              <a:gd name="connsiteX13" fmla="*/ 7494255 w 7529772"/>
              <a:gd name="connsiteY13" fmla="*/ 1384114 h 2580581"/>
              <a:gd name="connsiteX14" fmla="*/ 6517363 w 7529772"/>
              <a:gd name="connsiteY14" fmla="*/ 1795031 h 2580581"/>
              <a:gd name="connsiteX15" fmla="*/ 6167652 w 7529772"/>
              <a:gd name="connsiteY15" fmla="*/ 2147134 h 2580581"/>
              <a:gd name="connsiteX16" fmla="*/ 4976999 w 7529772"/>
              <a:gd name="connsiteY16" fmla="*/ 2189766 h 2580581"/>
              <a:gd name="connsiteX17" fmla="*/ 4126134 w 7529772"/>
              <a:gd name="connsiteY17" fmla="*/ 2565395 h 2580581"/>
              <a:gd name="connsiteX18" fmla="*/ 2875078 w 7529772"/>
              <a:gd name="connsiteY18" fmla="*/ 2336113 h 2580581"/>
              <a:gd name="connsiteX19" fmla="*/ 1016684 w 7529772"/>
              <a:gd name="connsiteY19" fmla="*/ 2109577 h 2580581"/>
              <a:gd name="connsiteX20" fmla="*/ 199589 w 7529772"/>
              <a:gd name="connsiteY20" fmla="*/ 1857487 h 2580581"/>
              <a:gd name="connsiteX21" fmla="*/ 374183 w 7529772"/>
              <a:gd name="connsiteY21" fmla="*/ 1517205 h 2580581"/>
              <a:gd name="connsiteX22" fmla="*/ 5498 w 7529772"/>
              <a:gd name="connsiteY22" fmla="*/ 1168087 h 2580581"/>
              <a:gd name="connsiteX23" fmla="*/ 678809 w 7529772"/>
              <a:gd name="connsiteY23" fmla="*/ 857779 h 2580581"/>
              <a:gd name="connsiteX24" fmla="*/ 685250 w 7529772"/>
              <a:gd name="connsiteY24" fmla="*/ 849599 h 2580581"/>
              <a:gd name="connsiteX25" fmla="*/ 685250 w 7529772"/>
              <a:gd name="connsiteY25" fmla="*/ 849599 h 2580581"/>
              <a:gd name="connsiteX26" fmla="*/ 985176 w 7529772"/>
              <a:gd name="connsiteY26" fmla="*/ 403991 h 2580581"/>
              <a:gd name="connsiteX27" fmla="*/ 2444249 w 7529772"/>
              <a:gd name="connsiteY27" fmla="*/ 302187 h 2580581"/>
              <a:gd name="connsiteX28" fmla="*/ 2444529 w 7529772"/>
              <a:gd name="connsiteY28" fmla="*/ 301999 h 2580581"/>
              <a:gd name="connsiteX29" fmla="*/ 2443378 w 7529772"/>
              <a:gd name="connsiteY29" fmla="*/ 301590 h 2580581"/>
              <a:gd name="connsiteX30" fmla="*/ 2444579 w 7529772"/>
              <a:gd name="connsiteY30" fmla="*/ 301966 h 2580581"/>
              <a:gd name="connsiteX31" fmla="*/ 2572923 w 7529772"/>
              <a:gd name="connsiteY31" fmla="*/ 215700 h 2580581"/>
              <a:gd name="connsiteX32" fmla="*/ 3915332 w 7529772"/>
              <a:gd name="connsiteY32" fmla="*/ 196503 h 2580581"/>
              <a:gd name="connsiteX33" fmla="*/ 3921279 w 7529772"/>
              <a:gd name="connsiteY33" fmla="*/ 192304 h 2580581"/>
              <a:gd name="connsiteX34" fmla="*/ 3922992 w 7529772"/>
              <a:gd name="connsiteY34" fmla="*/ 190412 h 2580581"/>
              <a:gd name="connsiteX35" fmla="*/ 3921894 w 7529772"/>
              <a:gd name="connsiteY35" fmla="*/ 191870 h 2580581"/>
              <a:gd name="connsiteX36" fmla="*/ 4017186 w 7529772"/>
              <a:gd name="connsiteY36" fmla="*/ 124593 h 2580581"/>
              <a:gd name="connsiteX37" fmla="*/ 4488552 w 7529772"/>
              <a:gd name="connsiteY37" fmla="*/ 3523 h 2580581"/>
              <a:gd name="connsiteX38" fmla="*/ 4640965 w 7529772"/>
              <a:gd name="connsiteY38" fmla="*/ 642 h 258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529772" h="2580581">
                <a:moveTo>
                  <a:pt x="4640965" y="642"/>
                </a:moveTo>
                <a:cubicBezTo>
                  <a:pt x="4791959" y="4889"/>
                  <a:pt x="4936626" y="30130"/>
                  <a:pt x="5056316" y="72803"/>
                </a:cubicBezTo>
                <a:lnTo>
                  <a:pt x="5190538" y="135547"/>
                </a:lnTo>
                <a:lnTo>
                  <a:pt x="5197200" y="131300"/>
                </a:lnTo>
                <a:lnTo>
                  <a:pt x="5191129" y="135824"/>
                </a:lnTo>
                <a:lnTo>
                  <a:pt x="5199463" y="139719"/>
                </a:lnTo>
                <a:cubicBezTo>
                  <a:pt x="5349817" y="57097"/>
                  <a:pt x="5561641" y="9157"/>
                  <a:pt x="5782747" y="1585"/>
                </a:cubicBezTo>
                <a:cubicBezTo>
                  <a:pt x="5915411" y="-2958"/>
                  <a:pt x="6051416" y="7031"/>
                  <a:pt x="6179489" y="32781"/>
                </a:cubicBezTo>
                <a:cubicBezTo>
                  <a:pt x="6439727" y="85086"/>
                  <a:pt x="6626332" y="194592"/>
                  <a:pt x="6676465" y="324519"/>
                </a:cubicBezTo>
                <a:lnTo>
                  <a:pt x="6679170" y="325039"/>
                </a:lnTo>
                <a:lnTo>
                  <a:pt x="6889311" y="365451"/>
                </a:lnTo>
                <a:cubicBezTo>
                  <a:pt x="7088145" y="418008"/>
                  <a:pt x="7241155" y="503765"/>
                  <a:pt x="7314265" y="607658"/>
                </a:cubicBezTo>
                <a:cubicBezTo>
                  <a:pt x="7385113" y="708208"/>
                  <a:pt x="7375017" y="817416"/>
                  <a:pt x="7285717" y="914682"/>
                </a:cubicBezTo>
                <a:cubicBezTo>
                  <a:pt x="7505223" y="1048072"/>
                  <a:pt x="7581988" y="1220989"/>
                  <a:pt x="7494255" y="1384114"/>
                </a:cubicBezTo>
                <a:cubicBezTo>
                  <a:pt x="7377627" y="1600977"/>
                  <a:pt x="6991535" y="1763385"/>
                  <a:pt x="6517363" y="1795031"/>
                </a:cubicBezTo>
                <a:cubicBezTo>
                  <a:pt x="6515100" y="1930391"/>
                  <a:pt x="6387505" y="2058765"/>
                  <a:pt x="6167652" y="2147134"/>
                </a:cubicBezTo>
                <a:cubicBezTo>
                  <a:pt x="5833608" y="2281420"/>
                  <a:pt x="5351080" y="2298676"/>
                  <a:pt x="4976999" y="2189766"/>
                </a:cubicBezTo>
                <a:cubicBezTo>
                  <a:pt x="4856018" y="2376835"/>
                  <a:pt x="4532070" y="2519838"/>
                  <a:pt x="4126134" y="2565395"/>
                </a:cubicBezTo>
                <a:cubicBezTo>
                  <a:pt x="3647784" y="2619074"/>
                  <a:pt x="3148545" y="2527600"/>
                  <a:pt x="2875078" y="2336113"/>
                </a:cubicBezTo>
                <a:cubicBezTo>
                  <a:pt x="2229618" y="2517867"/>
                  <a:pt x="1391287" y="2415705"/>
                  <a:pt x="1016684" y="2109577"/>
                </a:cubicBezTo>
                <a:cubicBezTo>
                  <a:pt x="648695" y="2129699"/>
                  <a:pt x="303162" y="2023119"/>
                  <a:pt x="199589" y="1857487"/>
                </a:cubicBezTo>
                <a:cubicBezTo>
                  <a:pt x="124564" y="1737651"/>
                  <a:pt x="190885" y="1608321"/>
                  <a:pt x="374183" y="1517205"/>
                </a:cubicBezTo>
                <a:cubicBezTo>
                  <a:pt x="114119" y="1445734"/>
                  <a:pt x="-30709" y="1308582"/>
                  <a:pt x="5498" y="1168087"/>
                </a:cubicBezTo>
                <a:cubicBezTo>
                  <a:pt x="47972" y="1003589"/>
                  <a:pt x="327532" y="874737"/>
                  <a:pt x="678809" y="857779"/>
                </a:cubicBezTo>
                <a:lnTo>
                  <a:pt x="685250" y="849599"/>
                </a:lnTo>
                <a:lnTo>
                  <a:pt x="685250" y="849599"/>
                </a:lnTo>
                <a:cubicBezTo>
                  <a:pt x="638077" y="687609"/>
                  <a:pt x="748090" y="524245"/>
                  <a:pt x="985176" y="403991"/>
                </a:cubicBezTo>
                <a:cubicBezTo>
                  <a:pt x="1359780" y="214057"/>
                  <a:pt x="1967117" y="171723"/>
                  <a:pt x="2444249" y="302187"/>
                </a:cubicBezTo>
                <a:lnTo>
                  <a:pt x="2444529" y="301999"/>
                </a:lnTo>
                <a:lnTo>
                  <a:pt x="2443378" y="301590"/>
                </a:lnTo>
                <a:lnTo>
                  <a:pt x="2444579" y="301966"/>
                </a:lnTo>
                <a:lnTo>
                  <a:pt x="2572923" y="215700"/>
                </a:lnTo>
                <a:cubicBezTo>
                  <a:pt x="2915207" y="36625"/>
                  <a:pt x="3528152" y="18346"/>
                  <a:pt x="3915332" y="196503"/>
                </a:cubicBezTo>
                <a:lnTo>
                  <a:pt x="3921279" y="192304"/>
                </a:lnTo>
                <a:lnTo>
                  <a:pt x="3922992" y="190412"/>
                </a:lnTo>
                <a:lnTo>
                  <a:pt x="3921894" y="191870"/>
                </a:lnTo>
                <a:lnTo>
                  <a:pt x="4017186" y="124593"/>
                </a:lnTo>
                <a:cubicBezTo>
                  <a:pt x="4136121" y="59467"/>
                  <a:pt x="4303035" y="15793"/>
                  <a:pt x="4488552" y="3523"/>
                </a:cubicBezTo>
                <a:cubicBezTo>
                  <a:pt x="4539599" y="142"/>
                  <a:pt x="4590633" y="-774"/>
                  <a:pt x="4640965" y="642"/>
                </a:cubicBezTo>
                <a:close/>
              </a:path>
            </a:pathLst>
          </a:custGeom>
          <a:solidFill>
            <a:srgbClr val="B3FFD5"/>
          </a:solidFill>
          <a:ln>
            <a:solidFill>
              <a:srgbClr val="00B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C0074A-C1E9-9444-A6E6-A9A9F8958BBE}"/>
              </a:ext>
            </a:extLst>
          </p:cNvPr>
          <p:cNvSpPr txBox="1"/>
          <p:nvPr/>
        </p:nvSpPr>
        <p:spPr>
          <a:xfrm>
            <a:off x="344529" y="506839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494184-7403-F649-AC87-19C4D6B968AC}"/>
              </a:ext>
            </a:extLst>
          </p:cNvPr>
          <p:cNvSpPr txBox="1"/>
          <p:nvPr/>
        </p:nvSpPr>
        <p:spPr>
          <a:xfrm>
            <a:off x="9401577" y="6491132"/>
            <a:ext cx="246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Ms.Phạm English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E2967E-9511-2342-A172-162E8AC05A78}"/>
              </a:ext>
            </a:extLst>
          </p:cNvPr>
          <p:cNvSpPr/>
          <p:nvPr/>
        </p:nvSpPr>
        <p:spPr>
          <a:xfrm>
            <a:off x="3209104" y="849054"/>
            <a:ext cx="703109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1133"/>
                </a:solidFill>
                <a:latin typeface="Helvetica Neue"/>
              </a:rPr>
              <a:t>What will the weather be like tomorrow?</a:t>
            </a:r>
          </a:p>
          <a:p>
            <a:pPr algn="ctr"/>
            <a:r>
              <a:rPr lang="en-US" sz="2800" b="1" dirty="0">
                <a:solidFill>
                  <a:srgbClr val="FF1133"/>
                </a:solidFill>
              </a:rPr>
              <a:t>It will be ______ and _________.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F6830FA-1DF0-9F41-A34A-DE7E507590BC}"/>
              </a:ext>
            </a:extLst>
          </p:cNvPr>
          <p:cNvCxnSpPr/>
          <p:nvPr/>
        </p:nvCxnSpPr>
        <p:spPr>
          <a:xfrm flipH="1">
            <a:off x="3051637" y="2137494"/>
            <a:ext cx="3567834" cy="73483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6E4B2F3-1DC6-BA45-A844-87FF0E8153A2}"/>
              </a:ext>
            </a:extLst>
          </p:cNvPr>
          <p:cNvCxnSpPr/>
          <p:nvPr/>
        </p:nvCxnSpPr>
        <p:spPr>
          <a:xfrm flipH="1">
            <a:off x="5058177" y="2137494"/>
            <a:ext cx="1561294" cy="176948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ABBFD3C-A89D-7C42-969D-5A59BE746959}"/>
              </a:ext>
            </a:extLst>
          </p:cNvPr>
          <p:cNvCxnSpPr/>
          <p:nvPr/>
        </p:nvCxnSpPr>
        <p:spPr>
          <a:xfrm>
            <a:off x="6619468" y="2133600"/>
            <a:ext cx="845187" cy="177337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4D0F635-C144-EB4C-B511-5DBA57AD6ECE}"/>
              </a:ext>
            </a:extLst>
          </p:cNvPr>
          <p:cNvCxnSpPr/>
          <p:nvPr/>
        </p:nvCxnSpPr>
        <p:spPr>
          <a:xfrm>
            <a:off x="6619468" y="2133600"/>
            <a:ext cx="2428156" cy="104989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" descr="https://s.sachmem.vn/public/images/TA5T2SHS/U18-L1-2-1-2f4548732521df832121b9afa47fa1f2.jpg">
            <a:extLst>
              <a:ext uri="{FF2B5EF4-FFF2-40B4-BE49-F238E27FC236}">
                <a16:creationId xmlns:a16="http://schemas.microsoft.com/office/drawing/2014/main" id="{CBFE0D3E-773C-6A42-B1E0-023CE71E6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63" y="2133600"/>
            <a:ext cx="2246152" cy="187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.sachmem.vn/public/images/TA5T2SHS/U18-L1-2-2-c312306249d7035b03762a81043ca291.jpg">
            <a:extLst>
              <a:ext uri="{FF2B5EF4-FFF2-40B4-BE49-F238E27FC236}">
                <a16:creationId xmlns:a16="http://schemas.microsoft.com/office/drawing/2014/main" id="{7A3756F3-5132-E842-A518-63A1F7136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672" y="3906977"/>
            <a:ext cx="2246152" cy="187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https://s.sachmem.vn/public/images/TA5T2SHS/U18-L1-2-3-8044d08245b1e9643f0dfd3c3d799426.jpg">
            <a:extLst>
              <a:ext uri="{FF2B5EF4-FFF2-40B4-BE49-F238E27FC236}">
                <a16:creationId xmlns:a16="http://schemas.microsoft.com/office/drawing/2014/main" id="{56262669-320A-9F41-A7C4-3BC9C7BEA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472" y="3978279"/>
            <a:ext cx="2246152" cy="187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s.sachmem.vn/public/images/TA5T2SHS/U18-L1-2-4-051161bdc498478a091fd8f54c0f1bea.jpg">
            <a:extLst>
              <a:ext uri="{FF2B5EF4-FFF2-40B4-BE49-F238E27FC236}">
                <a16:creationId xmlns:a16="http://schemas.microsoft.com/office/drawing/2014/main" id="{70BBF074-A58A-F344-9895-BC0E18315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577" y="2440572"/>
            <a:ext cx="2246152" cy="187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5AD9232-FAA0-F54A-8E49-D323730FD896}"/>
              </a:ext>
            </a:extLst>
          </p:cNvPr>
          <p:cNvSpPr/>
          <p:nvPr/>
        </p:nvSpPr>
        <p:spPr>
          <a:xfrm>
            <a:off x="659163" y="4016327"/>
            <a:ext cx="2065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Helvetica Neue"/>
              </a:rPr>
              <a:t>cold, snowy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689E62-783D-BE4F-AE3E-338A3FD8FC0A}"/>
              </a:ext>
            </a:extLst>
          </p:cNvPr>
          <p:cNvSpPr/>
          <p:nvPr/>
        </p:nvSpPr>
        <p:spPr>
          <a:xfrm>
            <a:off x="3683052" y="5850072"/>
            <a:ext cx="2065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Helvetica Neue"/>
              </a:rPr>
              <a:t>hot, sunny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A0DF89-70AA-E647-9C33-A19A2AE5F7DC}"/>
              </a:ext>
            </a:extLst>
          </p:cNvPr>
          <p:cNvSpPr/>
          <p:nvPr/>
        </p:nvSpPr>
        <p:spPr>
          <a:xfrm>
            <a:off x="6724650" y="5778770"/>
            <a:ext cx="25617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Helvetica Neue"/>
              </a:rPr>
              <a:t>warm, stormy</a:t>
            </a:r>
            <a:endParaRPr lang="en-US" altLang="en-US" sz="24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C2859A-730B-4D4C-80B0-8533CE94C032}"/>
              </a:ext>
            </a:extLst>
          </p:cNvPr>
          <p:cNvSpPr/>
          <p:nvPr/>
        </p:nvSpPr>
        <p:spPr>
          <a:xfrm>
            <a:off x="9521004" y="4247159"/>
            <a:ext cx="2065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Helvetica Neue"/>
              </a:rPr>
              <a:t>cool, cloudy</a:t>
            </a:r>
            <a:endParaRPr lang="en-US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451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14" grpId="0"/>
      <p:bldP spid="15" grpId="0"/>
      <p:bldP spid="16" grpId="0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P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77659" y="4662517"/>
            <a:ext cx="1371600" cy="13716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h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936650"/>
            <a:ext cx="1371600" cy="13716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P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77659" y="2243149"/>
            <a:ext cx="1371600" cy="13716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52776" y="1369082"/>
            <a:ext cx="5424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 the weather like today?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4363359" y="2751803"/>
            <a:ext cx="4131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_____ and 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3171826" y="3965596"/>
            <a:ext cx="7031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will the weather be like tomorrow?</a:t>
            </a:r>
          </a:p>
        </p:txBody>
      </p:sp>
      <p:sp>
        <p:nvSpPr>
          <p:cNvPr id="7" name="Rectangle 6"/>
          <p:cNvSpPr/>
          <p:nvPr/>
        </p:nvSpPr>
        <p:spPr>
          <a:xfrm>
            <a:off x="3701111" y="5160485"/>
            <a:ext cx="48413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will be _____ and ______.</a:t>
            </a:r>
          </a:p>
        </p:txBody>
      </p:sp>
      <p:pic>
        <p:nvPicPr>
          <p:cNvPr id="11" name="Picture 2" descr="Ph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3482997"/>
            <a:ext cx="1371600" cy="13716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11046" y="348734"/>
            <a:ext cx="1432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3. Let’s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1915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7082" y="329684"/>
            <a:ext cx="36118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4. Listen and circle </a:t>
            </a:r>
            <a:r>
              <a:rPr lang="en-US" sz="2000" b="1" i="1" dirty="0">
                <a:effectLst/>
                <a:latin typeface="Helvetica Neue"/>
              </a:rPr>
              <a:t>a</a:t>
            </a:r>
            <a:r>
              <a:rPr lang="en-US" sz="2000" b="1" i="0" dirty="0">
                <a:effectLst/>
                <a:latin typeface="Helvetica Neue"/>
              </a:rPr>
              <a:t>, </a:t>
            </a:r>
            <a:r>
              <a:rPr lang="en-US" sz="2000" b="1" i="1" dirty="0">
                <a:effectLst/>
                <a:latin typeface="Helvetica Neue"/>
              </a:rPr>
              <a:t>b</a:t>
            </a:r>
            <a:r>
              <a:rPr lang="en-US" sz="2000" b="1" i="0" dirty="0">
                <a:effectLst/>
                <a:latin typeface="Helvetica Neue"/>
              </a:rPr>
              <a:t> or </a:t>
            </a:r>
            <a:r>
              <a:rPr lang="en-US" sz="2000" b="1" i="1" dirty="0">
                <a:effectLst/>
                <a:latin typeface="Helvetica Neue"/>
              </a:rPr>
              <a:t>c</a:t>
            </a:r>
            <a:r>
              <a:rPr lang="en-US" sz="2000" b="1" i="0" dirty="0">
                <a:effectLst/>
                <a:latin typeface="Helvetica Neue"/>
              </a:rPr>
              <a:t>.</a:t>
            </a:r>
            <a:endParaRPr lang="en-US" sz="2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880533" y="4674395"/>
            <a:ext cx="12397317" cy="1760904"/>
            <a:chOff x="880533" y="4674395"/>
            <a:chExt cx="12397317" cy="1760904"/>
          </a:xfrm>
        </p:grpSpPr>
        <p:sp>
          <p:nvSpPr>
            <p:cNvPr id="13" name="Rectangle 12"/>
            <p:cNvSpPr/>
            <p:nvPr/>
          </p:nvSpPr>
          <p:spPr>
            <a:xfrm>
              <a:off x="880533" y="4674395"/>
              <a:ext cx="10382250" cy="1760904"/>
            </a:xfrm>
            <a:prstGeom prst="rect">
              <a:avLst/>
            </a:prstGeom>
            <a:ln w="60325" cmpd="thickThin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385868" y="5077794"/>
              <a:ext cx="448056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It will be ___________ </a:t>
              </a:r>
            </a:p>
            <a:p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 Da Nang tomorrow.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7181850" y="4712614"/>
              <a:ext cx="6096000" cy="17145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 i="0" dirty="0">
                  <a:solidFill>
                    <a:srgbClr val="C00000"/>
                  </a:solidFill>
                  <a:effectLst/>
                  <a:latin typeface="Helvetica Neue"/>
                </a:rPr>
                <a:t>a.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sunny and foggy.</a:t>
              </a:r>
            </a:p>
            <a:p>
              <a:pPr>
                <a:lnSpc>
                  <a:spcPct val="130000"/>
                </a:lnSpc>
              </a:pPr>
              <a:r>
                <a:rPr lang="en-US" sz="2800" b="1" i="0" dirty="0">
                  <a:solidFill>
                    <a:srgbClr val="C00000"/>
                  </a:solidFill>
                  <a:effectLst/>
                  <a:latin typeface="Helvetica Neue"/>
                </a:rPr>
                <a:t>b.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stormy and cloudy.</a:t>
              </a:r>
            </a:p>
            <a:p>
              <a:pPr>
                <a:lnSpc>
                  <a:spcPct val="130000"/>
                </a:lnSpc>
              </a:pPr>
              <a:r>
                <a:rPr lang="en-US" sz="2800" b="1" i="0" dirty="0">
                  <a:solidFill>
                    <a:srgbClr val="C00000"/>
                  </a:solidFill>
                  <a:effectLst/>
                  <a:latin typeface="Helvetica Neue"/>
                </a:rPr>
                <a:t>c.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sunny and windy. 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80533" y="801511"/>
            <a:ext cx="12287250" cy="1760904"/>
            <a:chOff x="990600" y="691694"/>
            <a:chExt cx="12287250" cy="1760904"/>
          </a:xfrm>
        </p:grpSpPr>
        <p:sp>
          <p:nvSpPr>
            <p:cNvPr id="9" name="Rectangle 8"/>
            <p:cNvSpPr/>
            <p:nvPr/>
          </p:nvSpPr>
          <p:spPr>
            <a:xfrm>
              <a:off x="990600" y="691694"/>
              <a:ext cx="10382250" cy="1760904"/>
            </a:xfrm>
            <a:prstGeom prst="rect">
              <a:avLst/>
            </a:prstGeom>
            <a:ln w="60325" cmpd="thickThin">
              <a:solidFill>
                <a:srgbClr val="D09E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181850" y="702789"/>
              <a:ext cx="6096000" cy="17145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 i="0" dirty="0">
                  <a:solidFill>
                    <a:srgbClr val="C00000"/>
                  </a:solidFill>
                  <a:effectLst/>
                  <a:latin typeface="Helvetica Neue"/>
                </a:rPr>
                <a:t>a.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snowy and stormy.	</a:t>
              </a:r>
            </a:p>
            <a:p>
              <a:pPr>
                <a:lnSpc>
                  <a:spcPct val="130000"/>
                </a:lnSpc>
              </a:pPr>
              <a:r>
                <a:rPr lang="en-US" sz="2800" b="1" i="0" dirty="0">
                  <a:solidFill>
                    <a:srgbClr val="C00000"/>
                  </a:solidFill>
                  <a:effectLst/>
                  <a:latin typeface="Helvetica Neue"/>
                </a:rPr>
                <a:t>b.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snowy and very cold. 	</a:t>
              </a:r>
            </a:p>
            <a:p>
              <a:pPr>
                <a:lnSpc>
                  <a:spcPct val="130000"/>
                </a:lnSpc>
              </a:pPr>
              <a:r>
                <a:rPr lang="en-US" sz="2800" b="1" i="0" dirty="0">
                  <a:solidFill>
                    <a:srgbClr val="C00000"/>
                  </a:solidFill>
                  <a:effectLst/>
                  <a:latin typeface="Helvetica Neue"/>
                </a:rPr>
                <a:t>c.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stormy and very cold.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85868" y="1134670"/>
              <a:ext cx="4003019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It will be ___________ </a:t>
              </a:r>
            </a:p>
            <a:p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 Sa Pa tomorrow.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80533" y="2715431"/>
            <a:ext cx="12302067" cy="1783601"/>
            <a:chOff x="880533" y="2715431"/>
            <a:chExt cx="12302067" cy="1783601"/>
          </a:xfrm>
        </p:grpSpPr>
        <p:sp>
          <p:nvSpPr>
            <p:cNvPr id="11" name="Rectangle 10"/>
            <p:cNvSpPr/>
            <p:nvPr/>
          </p:nvSpPr>
          <p:spPr>
            <a:xfrm>
              <a:off x="880533" y="2738128"/>
              <a:ext cx="10382250" cy="1760904"/>
            </a:xfrm>
            <a:prstGeom prst="rect">
              <a:avLst/>
            </a:prstGeom>
            <a:ln w="60325" cmpd="thickThin">
              <a:solidFill>
                <a:srgbClr val="F40A4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086600" y="2715431"/>
              <a:ext cx="6096000" cy="177279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 i="0" dirty="0">
                  <a:solidFill>
                    <a:srgbClr val="C00000"/>
                  </a:solidFill>
                  <a:effectLst/>
                  <a:latin typeface="Helvetica Neue"/>
                </a:rPr>
                <a:t>a.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foggy and windy. </a:t>
              </a:r>
            </a:p>
            <a:p>
              <a:pPr>
                <a:lnSpc>
                  <a:spcPct val="130000"/>
                </a:lnSpc>
              </a:pPr>
              <a:r>
                <a:rPr lang="en-US" sz="2800" b="1" i="0" dirty="0">
                  <a:solidFill>
                    <a:srgbClr val="C00000"/>
                  </a:solidFill>
                  <a:effectLst/>
                  <a:latin typeface="Helvetica Neue"/>
                </a:rPr>
                <a:t>b.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snowy and windy.</a:t>
              </a:r>
            </a:p>
            <a:p>
              <a:pPr>
                <a:lnSpc>
                  <a:spcPct val="130000"/>
                </a:lnSpc>
              </a:pPr>
              <a:r>
                <a:rPr lang="en-US" sz="2800" b="1" i="0" dirty="0">
                  <a:solidFill>
                    <a:srgbClr val="C00000"/>
                  </a:solidFill>
                  <a:effectLst/>
                  <a:latin typeface="Helvetica Neue"/>
                </a:rPr>
                <a:t>c.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cold and windy.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85868" y="3141527"/>
              <a:ext cx="4203395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It will be ____________ </a:t>
              </a:r>
            </a:p>
            <a:p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 Ha Noi tomorrow.</a:t>
              </a:r>
            </a:p>
          </p:txBody>
        </p:sp>
      </p:grpSp>
      <p:sp>
        <p:nvSpPr>
          <p:cNvPr id="15" name="Diamond 14"/>
          <p:cNvSpPr/>
          <p:nvPr/>
        </p:nvSpPr>
        <p:spPr>
          <a:xfrm>
            <a:off x="529887" y="1361923"/>
            <a:ext cx="640080" cy="640080"/>
          </a:xfrm>
          <a:prstGeom prst="diamond">
            <a:avLst/>
          </a:prstGeom>
          <a:solidFill>
            <a:srgbClr val="009ED6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6" name="Diamond 15"/>
          <p:cNvSpPr/>
          <p:nvPr/>
        </p:nvSpPr>
        <p:spPr>
          <a:xfrm>
            <a:off x="547082" y="3258531"/>
            <a:ext cx="640080" cy="640080"/>
          </a:xfrm>
          <a:prstGeom prst="diamond">
            <a:avLst/>
          </a:prstGeom>
          <a:solidFill>
            <a:srgbClr val="009ED6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7" name="Diamond 16"/>
          <p:cNvSpPr/>
          <p:nvPr/>
        </p:nvSpPr>
        <p:spPr>
          <a:xfrm>
            <a:off x="567277" y="5217736"/>
            <a:ext cx="640080" cy="640080"/>
          </a:xfrm>
          <a:prstGeom prst="diamond">
            <a:avLst/>
          </a:prstGeom>
          <a:solidFill>
            <a:srgbClr val="009ED6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9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4108168" y="319151"/>
            <a:ext cx="365759" cy="365760"/>
          </a:xfrm>
          <a:prstGeom prst="ellipse">
            <a:avLst/>
          </a:prstGeom>
        </p:spPr>
      </p:pic>
      <p:pic>
        <p:nvPicPr>
          <p:cNvPr id="21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461857" y="1043796"/>
            <a:ext cx="365759" cy="365760"/>
          </a:xfrm>
          <a:prstGeom prst="ellipse">
            <a:avLst/>
          </a:prstGeom>
        </p:spPr>
      </p:pic>
      <p:pic>
        <p:nvPicPr>
          <p:cNvPr id="23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461857" y="2969355"/>
            <a:ext cx="365759" cy="365760"/>
          </a:xfrm>
          <a:prstGeom prst="ellipse">
            <a:avLst/>
          </a:prstGeom>
        </p:spPr>
      </p:pic>
      <p:pic>
        <p:nvPicPr>
          <p:cNvPr id="25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461857" y="4894914"/>
            <a:ext cx="365759" cy="365760"/>
          </a:xfrm>
          <a:prstGeom prst="ellipse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6942470" y="1416740"/>
            <a:ext cx="6096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942470" y="2795140"/>
            <a:ext cx="6096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014633" y="5863918"/>
            <a:ext cx="6096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2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8 What will the weather be like tomorrow- - Lesson 1 - 4 Listen and circle a, b or c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8 What will the weather be like tomorrow- - Lesson 1 - 4 Listen and circle a, b or c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8 What will the weather be like tomorrow- - Lesson 1 - 4 Listen and circle a, b or c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8 What will the weather be like tomorrow- - Lesson 1 - 4 Listen and circle a, b or c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52750" y="910739"/>
            <a:ext cx="9391650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000" b="1" i="0" dirty="0">
                <a:solidFill>
                  <a:srgbClr val="002060"/>
                </a:solidFill>
                <a:effectLst/>
                <a:latin typeface="Helvetica Neue"/>
              </a:rPr>
              <a:t>Mai: </a:t>
            </a: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Let's (1) _______ for a picnic tomorrow.</a:t>
            </a:r>
          </a:p>
          <a:p>
            <a:pPr>
              <a:lnSpc>
                <a:spcPct val="130000"/>
              </a:lnSpc>
            </a:pPr>
            <a:r>
              <a:rPr lang="en-US" sz="3000" b="1" i="0" dirty="0">
                <a:solidFill>
                  <a:srgbClr val="002060"/>
                </a:solidFill>
                <a:effectLst/>
                <a:latin typeface="Helvetica Neue"/>
              </a:rPr>
              <a:t>Tony: </a:t>
            </a: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What will the (2) _______ be like tomorrow?</a:t>
            </a:r>
          </a:p>
          <a:p>
            <a:pPr>
              <a:lnSpc>
                <a:spcPct val="130000"/>
              </a:lnSpc>
            </a:pPr>
            <a:r>
              <a:rPr lang="en-US" sz="3000" b="1" i="0" dirty="0">
                <a:solidFill>
                  <a:srgbClr val="002060"/>
                </a:solidFill>
                <a:effectLst/>
                <a:latin typeface="Helvetica Neue"/>
              </a:rPr>
              <a:t>Linda: </a:t>
            </a: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Well, it will be cold and (3) ________.</a:t>
            </a:r>
          </a:p>
          <a:p>
            <a:pPr>
              <a:lnSpc>
                <a:spcPct val="130000"/>
              </a:lnSpc>
            </a:pPr>
            <a:r>
              <a:rPr lang="en-US" sz="3000" b="1" i="0" dirty="0">
                <a:solidFill>
                  <a:srgbClr val="002060"/>
                </a:solidFill>
                <a:effectLst/>
                <a:latin typeface="Helvetica Neue"/>
              </a:rPr>
              <a:t>Mai: </a:t>
            </a: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How do you know that?</a:t>
            </a:r>
          </a:p>
          <a:p>
            <a:pPr>
              <a:lnSpc>
                <a:spcPct val="130000"/>
              </a:lnSpc>
            </a:pPr>
            <a:r>
              <a:rPr lang="en-US" sz="3000" b="1" i="0" dirty="0">
                <a:solidFill>
                  <a:srgbClr val="002060"/>
                </a:solidFill>
                <a:effectLst/>
                <a:latin typeface="Helvetica Neue"/>
              </a:rPr>
              <a:t>Linda: </a:t>
            </a: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I watched the weather (4) </a:t>
            </a:r>
            <a:r>
              <a:rPr lang="en-US" sz="3000" dirty="0">
                <a:solidFill>
                  <a:srgbClr val="002060"/>
                </a:solidFill>
                <a:latin typeface="Helvetica Neue"/>
              </a:rPr>
              <a:t>_</a:t>
            </a: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_______ on TV.</a:t>
            </a:r>
          </a:p>
          <a:p>
            <a:pPr>
              <a:lnSpc>
                <a:spcPct val="130000"/>
              </a:lnSpc>
            </a:pPr>
            <a:r>
              <a:rPr lang="en-US" sz="3000" b="1" i="0" dirty="0">
                <a:solidFill>
                  <a:srgbClr val="002060"/>
                </a:solidFill>
                <a:effectLst/>
                <a:latin typeface="Helvetica Neue"/>
              </a:rPr>
              <a:t>Tony: </a:t>
            </a: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We can't go for a picnic if it's stormy.</a:t>
            </a:r>
          </a:p>
          <a:p>
            <a:pPr>
              <a:lnSpc>
                <a:spcPct val="130000"/>
              </a:lnSpc>
            </a:pPr>
            <a:r>
              <a:rPr lang="en-US" sz="3000" b="1" i="0" dirty="0">
                <a:solidFill>
                  <a:srgbClr val="002060"/>
                </a:solidFill>
                <a:effectLst/>
                <a:latin typeface="Helvetica Neue"/>
              </a:rPr>
              <a:t>Mai: </a:t>
            </a: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OK, let's stay home, eat popcorn and</a:t>
            </a:r>
          </a:p>
          <a:p>
            <a:pPr>
              <a:lnSpc>
                <a:spcPct val="130000"/>
              </a:lnSpc>
            </a:pP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(5) _________</a:t>
            </a:r>
            <a:r>
              <a:rPr lang="en-US" sz="3000" dirty="0">
                <a:solidFill>
                  <a:srgbClr val="002060"/>
                </a:solidFill>
                <a:latin typeface="Helvetica Neue"/>
              </a:rPr>
              <a:t> </a:t>
            </a: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cartoons.</a:t>
            </a:r>
          </a:p>
          <a:p>
            <a:pPr>
              <a:lnSpc>
                <a:spcPct val="130000"/>
              </a:lnSpc>
            </a:pPr>
            <a:r>
              <a:rPr lang="en-US" sz="3000" b="1" i="0" dirty="0">
                <a:solidFill>
                  <a:srgbClr val="002060"/>
                </a:solidFill>
                <a:effectLst/>
                <a:latin typeface="Helvetica Neue"/>
              </a:rPr>
              <a:t>Tony and Linda: </a:t>
            </a: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Great idea!</a:t>
            </a:r>
          </a:p>
        </p:txBody>
      </p:sp>
      <p:sp>
        <p:nvSpPr>
          <p:cNvPr id="3" name="Rectangle 2"/>
          <p:cNvSpPr/>
          <p:nvPr/>
        </p:nvSpPr>
        <p:spPr>
          <a:xfrm>
            <a:off x="624240" y="329684"/>
            <a:ext cx="289053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5. Read and complete.</a:t>
            </a:r>
            <a:endParaRPr lang="en-US" sz="2000" dirty="0"/>
          </a:p>
        </p:txBody>
      </p:sp>
      <p:sp>
        <p:nvSpPr>
          <p:cNvPr id="4" name="Vertical Scroll 3"/>
          <p:cNvSpPr/>
          <p:nvPr/>
        </p:nvSpPr>
        <p:spPr>
          <a:xfrm>
            <a:off x="361950" y="1483261"/>
            <a:ext cx="2457450" cy="4286250"/>
          </a:xfrm>
          <a:prstGeom prst="verticalScroll">
            <a:avLst>
              <a:gd name="adj" fmla="val 707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weather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stormy </a:t>
            </a:r>
          </a:p>
        </p:txBody>
      </p:sp>
      <p:sp>
        <p:nvSpPr>
          <p:cNvPr id="5" name="Rectangle 4"/>
          <p:cNvSpPr/>
          <p:nvPr/>
        </p:nvSpPr>
        <p:spPr>
          <a:xfrm>
            <a:off x="3543350" y="5189141"/>
            <a:ext cx="190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</a:p>
        </p:txBody>
      </p:sp>
      <p:sp>
        <p:nvSpPr>
          <p:cNvPr id="6" name="Rectangle 5"/>
          <p:cNvSpPr/>
          <p:nvPr/>
        </p:nvSpPr>
        <p:spPr>
          <a:xfrm>
            <a:off x="5057725" y="994886"/>
            <a:ext cx="190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</a:p>
        </p:txBody>
      </p:sp>
      <p:sp>
        <p:nvSpPr>
          <p:cNvPr id="7" name="Rectangle 6"/>
          <p:cNvSpPr/>
          <p:nvPr/>
        </p:nvSpPr>
        <p:spPr>
          <a:xfrm>
            <a:off x="6772275" y="1616540"/>
            <a:ext cx="190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weather</a:t>
            </a:r>
          </a:p>
        </p:txBody>
      </p:sp>
      <p:sp>
        <p:nvSpPr>
          <p:cNvPr id="8" name="Rectangle 7"/>
          <p:cNvSpPr/>
          <p:nvPr/>
        </p:nvSpPr>
        <p:spPr>
          <a:xfrm>
            <a:off x="8572500" y="3383826"/>
            <a:ext cx="190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181100" y="4419600"/>
            <a:ext cx="888407" cy="190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895350" y="2514600"/>
            <a:ext cx="1421807" cy="190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53365" y="5048295"/>
            <a:ext cx="164435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18525" y="3752940"/>
            <a:ext cx="15791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677275" y="2238194"/>
            <a:ext cx="190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stormy</a:t>
            </a:r>
          </a:p>
        </p:txBody>
      </p:sp>
    </p:spTree>
    <p:extLst>
      <p:ext uri="{BB962C8B-B14F-4D97-AF65-F5344CB8AC3E}">
        <p14:creationId xmlns:p14="http://schemas.microsoft.com/office/powerpoint/2010/main" val="386321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11364862" y="7562850"/>
            <a:ext cx="827138" cy="827139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390" y="1133833"/>
            <a:ext cx="4680096" cy="45811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1662" y="3319112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/ˈwɪndi/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8022" y="32261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32542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724" y="3107428"/>
            <a:ext cx="2149208" cy="303878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00819" y="2993069"/>
            <a:ext cx="2296838" cy="3152245"/>
            <a:chOff x="1797983" y="2928034"/>
            <a:chExt cx="2450167" cy="3362678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3261" y="3858997"/>
            <a:ext cx="1842738" cy="276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3501426" y="3007730"/>
            <a:ext cx="2288468" cy="31274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t="-4677" b="50993"/>
          <a:stretch/>
        </p:blipFill>
        <p:spPr>
          <a:xfrm>
            <a:off x="1984521" y="531708"/>
            <a:ext cx="8222959" cy="3465677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3717" y="5436871"/>
            <a:ext cx="1731414" cy="755970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9065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It’ll be cool and windy.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cool and windy.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0940" y="516623"/>
            <a:ext cx="393729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the weather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like tomorrow?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220" y="1524561"/>
            <a:ext cx="1361652" cy="12266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104" y="1508782"/>
            <a:ext cx="1308892" cy="12266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2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It’ll be snowy and cold.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be snowy and cold.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254574" y="801110"/>
            <a:ext cx="393729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the weather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like tomorrow?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21" y="1880767"/>
            <a:ext cx="1112668" cy="1002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353" y="1880767"/>
            <a:ext cx="1047270" cy="1002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766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It’ll be sunny and warm.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It’ll be sunny and hot.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254574" y="801110"/>
            <a:ext cx="393729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the weather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like tomorrow?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378" y="1839697"/>
            <a:ext cx="1204430" cy="1085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528" y="1856491"/>
            <a:ext cx="1130803" cy="1085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750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Msph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 will be cloudy and hot.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It’ll be cloudy and warm.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237852" y="723531"/>
            <a:ext cx="393729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the weather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like tomorrow?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464" y="1824442"/>
            <a:ext cx="1030091" cy="927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88" y="1832910"/>
            <a:ext cx="841356" cy="927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024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Msph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It’ll be stormy.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 will stormy.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081" y="829253"/>
            <a:ext cx="1782451" cy="16057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1" name="Rectangle 30"/>
          <p:cNvSpPr/>
          <p:nvPr/>
        </p:nvSpPr>
        <p:spPr>
          <a:xfrm>
            <a:off x="1494013" y="723531"/>
            <a:ext cx="29255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the weather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like tomorrow?</a:t>
            </a:r>
          </a:p>
        </p:txBody>
      </p:sp>
    </p:spTree>
    <p:extLst>
      <p:ext uri="{BB962C8B-B14F-4D97-AF65-F5344CB8AC3E}">
        <p14:creationId xmlns:p14="http://schemas.microsoft.com/office/powerpoint/2010/main" val="337954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Msph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73829" y="725714"/>
            <a:ext cx="3061808" cy="1770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tomorrow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yesterday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681894" y="1004192"/>
            <a:ext cx="51353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the weather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like _________?</a:t>
            </a:r>
          </a:p>
        </p:txBody>
      </p:sp>
    </p:spTree>
    <p:extLst>
      <p:ext uri="{BB962C8B-B14F-4D97-AF65-F5344CB8AC3E}">
        <p14:creationId xmlns:p14="http://schemas.microsoft.com/office/powerpoint/2010/main" val="186692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Msph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will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681894" y="1004192"/>
            <a:ext cx="51353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 the weather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like next sunday?</a:t>
            </a:r>
          </a:p>
        </p:txBody>
      </p:sp>
    </p:spTree>
    <p:extLst>
      <p:ext uri="{BB962C8B-B14F-4D97-AF65-F5344CB8AC3E}">
        <p14:creationId xmlns:p14="http://schemas.microsoft.com/office/powerpoint/2010/main" val="241345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Msph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bg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681894" y="1004192"/>
            <a:ext cx="51353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the weather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like next week?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will be sunny and warm.</a:t>
            </a:r>
          </a:p>
        </p:txBody>
      </p:sp>
    </p:spTree>
    <p:extLst>
      <p:ext uri="{BB962C8B-B14F-4D97-AF65-F5344CB8AC3E}">
        <p14:creationId xmlns:p14="http://schemas.microsoft.com/office/powerpoint/2010/main" val="229438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Msph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will be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will is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681894" y="1004192"/>
            <a:ext cx="51353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the weather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like tomorrow?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____  rainy and cool.</a:t>
            </a:r>
          </a:p>
        </p:txBody>
      </p:sp>
    </p:spTree>
    <p:extLst>
      <p:ext uri="{BB962C8B-B14F-4D97-AF65-F5344CB8AC3E}">
        <p14:creationId xmlns:p14="http://schemas.microsoft.com/office/powerpoint/2010/main" val="70818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Msph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11364862" y="7562850"/>
            <a:ext cx="827138" cy="827139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25" y="1052884"/>
            <a:ext cx="4724026" cy="4686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321662" y="3319112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/ˈsnəʊi/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8022" y="32261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24195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weather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weather forecast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681894" y="1004192"/>
            <a:ext cx="51353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_______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like tomorrow?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will be hot and windy.</a:t>
            </a:r>
          </a:p>
        </p:txBody>
      </p:sp>
    </p:spTree>
    <p:extLst>
      <p:ext uri="{BB962C8B-B14F-4D97-AF65-F5344CB8AC3E}">
        <p14:creationId xmlns:p14="http://schemas.microsoft.com/office/powerpoint/2010/main" val="121944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Msph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895" t="3263" r="16733" b="12892"/>
          <a:stretch/>
        </p:blipFill>
        <p:spPr>
          <a:xfrm>
            <a:off x="4300769" y="1692218"/>
            <a:ext cx="3583836" cy="4610116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533" y="5927397"/>
            <a:ext cx="1731414" cy="749873"/>
          </a:xfrm>
          <a:prstGeom prst="rect">
            <a:avLst/>
          </a:prstGeom>
        </p:spPr>
      </p:pic>
      <p:pic>
        <p:nvPicPr>
          <p:cNvPr id="7" name="Picture 6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82812" y="1918900"/>
            <a:ext cx="7310856" cy="2400268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16600" dirty="0">
                <a:ln w="3810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114300">
                    <a:srgbClr val="FF0000">
                      <a:alpha val="79000"/>
                    </a:srgbClr>
                  </a:glow>
                </a:effectLst>
                <a:latin typeface="Cooper Black" panose="0208090404030B020404" pitchFamily="18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28222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11364862" y="7562850"/>
            <a:ext cx="827138" cy="827139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09" y="1100014"/>
            <a:ext cx="4633777" cy="46721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1662" y="3319112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/ˈreɪni/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8022" y="32261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81756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sunny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11364862" y="7562850"/>
            <a:ext cx="827138" cy="827139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3"/>
          <a:stretch/>
        </p:blipFill>
        <p:spPr>
          <a:xfrm flipH="1">
            <a:off x="1162638" y="1101611"/>
            <a:ext cx="4757376" cy="46750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1662" y="3319112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/ˈsʌni/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8022" y="32261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78819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11364862" y="7562850"/>
            <a:ext cx="827138" cy="827139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26" y="1157186"/>
            <a:ext cx="4953792" cy="44625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1662" y="3319112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/ˈstɔːrmi/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8022" y="32261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32587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1662" y="24861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foggy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11364862" y="7562850"/>
            <a:ext cx="827138" cy="827139"/>
          </a:xfrm>
          <a:prstGeom prst="ellipse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1662" y="3319112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/ˈfɒɡi/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8022" y="32261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246" y="1754013"/>
            <a:ext cx="4374526" cy="344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7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1082</Words>
  <Application>Microsoft Macintosh PowerPoint</Application>
  <PresentationFormat>Widescreen</PresentationFormat>
  <Paragraphs>264</Paragraphs>
  <Slides>51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5" baseType="lpstr">
      <vt:lpstr>Helvetica Neue</vt:lpstr>
      <vt:lpstr>Calibri Light</vt:lpstr>
      <vt:lpstr>Arial Black</vt:lpstr>
      <vt:lpstr>Calibri</vt:lpstr>
      <vt:lpstr>Bernard MT Condensed</vt:lpstr>
      <vt:lpstr>Algerian</vt:lpstr>
      <vt:lpstr>Times New Roman</vt:lpstr>
      <vt:lpstr>Arial</vt:lpstr>
      <vt:lpstr>Century Gothic</vt:lpstr>
      <vt:lpstr>Tahoma</vt:lpstr>
      <vt:lpstr>Cooper Black</vt:lpstr>
      <vt:lpstr>Berlin Sans FB Demi</vt:lpstr>
      <vt:lpstr>Bookman Old Style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linhd7963@gmail.com</cp:lastModifiedBy>
  <cp:revision>66</cp:revision>
  <dcterms:created xsi:type="dcterms:W3CDTF">2021-02-09T02:39:14Z</dcterms:created>
  <dcterms:modified xsi:type="dcterms:W3CDTF">2022-04-01T08:22:46Z</dcterms:modified>
</cp:coreProperties>
</file>