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70" r:id="rId6"/>
    <p:sldId id="260" r:id="rId7"/>
    <p:sldId id="261" r:id="rId8"/>
    <p:sldId id="262" r:id="rId9"/>
    <p:sldId id="267" r:id="rId10"/>
    <p:sldId id="264" r:id="rId11"/>
    <p:sldId id="265" r:id="rId12"/>
    <p:sldId id="268" r:id="rId13"/>
    <p:sldId id="266" r:id="rId14"/>
    <p:sldId id="26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E2F13"/>
    <a:srgbClr val="F22F0E"/>
    <a:srgbClr val="F3440D"/>
    <a:srgbClr val="BB3309"/>
    <a:srgbClr val="9A2404"/>
    <a:srgbClr val="C32E05"/>
    <a:srgbClr val="203214"/>
    <a:srgbClr val="19270F"/>
    <a:srgbClr val="15210D"/>
    <a:srgbClr val="111B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2915B-13A7-49AC-9036-F166F1F9C95A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DC664-5FDB-4AE9-94B0-191F9D85F5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8150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2915B-13A7-49AC-9036-F166F1F9C95A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DC664-5FDB-4AE9-94B0-191F9D85F5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168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2915B-13A7-49AC-9036-F166F1F9C95A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DC664-5FDB-4AE9-94B0-191F9D85F5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7171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2915B-13A7-49AC-9036-F166F1F9C95A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DC664-5FDB-4AE9-94B0-191F9D85F5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2459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2915B-13A7-49AC-9036-F166F1F9C95A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DC664-5FDB-4AE9-94B0-191F9D85F5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619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2915B-13A7-49AC-9036-F166F1F9C95A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DC664-5FDB-4AE9-94B0-191F9D85F5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707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2915B-13A7-49AC-9036-F166F1F9C95A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DC664-5FDB-4AE9-94B0-191F9D85F5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345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2915B-13A7-49AC-9036-F166F1F9C95A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DC664-5FDB-4AE9-94B0-191F9D85F5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0474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2915B-13A7-49AC-9036-F166F1F9C95A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DC664-5FDB-4AE9-94B0-191F9D85F5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3800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2915B-13A7-49AC-9036-F166F1F9C95A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DC664-5FDB-4AE9-94B0-191F9D85F5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2295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2915B-13A7-49AC-9036-F166F1F9C95A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DC664-5FDB-4AE9-94B0-191F9D85F5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0201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02915B-13A7-49AC-9036-F166F1F9C95A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1DC664-5FDB-4AE9-94B0-191F9D85F5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792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7" Type="http://schemas.microsoft.com/office/2007/relationships/hdphoto" Target="../media/hdphoto18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microsoft.com/office/2007/relationships/hdphoto" Target="../media/hdphoto17.wdp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microsoft.com/office/2007/relationships/hdphoto" Target="../media/hdphoto11.wdp"/><Relationship Id="rId3" Type="http://schemas.microsoft.com/office/2007/relationships/hdphoto" Target="../media/hdphoto5.wdp"/><Relationship Id="rId7" Type="http://schemas.microsoft.com/office/2007/relationships/hdphoto" Target="../media/hdphoto8.wdp"/><Relationship Id="rId12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microsoft.com/office/2007/relationships/hdphoto" Target="../media/hdphoto10.wdp"/><Relationship Id="rId5" Type="http://schemas.microsoft.com/office/2007/relationships/hdphoto" Target="../media/hdphoto7.wdp"/><Relationship Id="rId15" Type="http://schemas.microsoft.com/office/2007/relationships/hdphoto" Target="../media/hdphoto12.wdp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microsoft.com/office/2007/relationships/hdphoto" Target="../media/hdphoto9.wdp"/><Relationship Id="rId1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microsoft.com/office/2007/relationships/hdphoto" Target="../media/hdphoto1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microsoft.com/office/2007/relationships/hdphoto" Target="../media/hdphoto13.wdp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71210"/>
          </a:xfrm>
          <a:prstGeom prst="rect">
            <a:avLst/>
          </a:prstGeom>
        </p:spPr>
      </p:pic>
      <p:sp>
        <p:nvSpPr>
          <p:cNvPr id="5" name="Hộp Văn bản 6"/>
          <p:cNvSpPr txBox="1">
            <a:spLocks noChangeArrowheads="1"/>
          </p:cNvSpPr>
          <p:nvPr/>
        </p:nvSpPr>
        <p:spPr bwMode="auto">
          <a:xfrm>
            <a:off x="3709819" y="1649719"/>
            <a:ext cx="497054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vi-VN" altLang="en-US" sz="1500" b="1" dirty="0">
                <a:solidFill>
                  <a:srgbClr val="F3440D"/>
                </a:solidFill>
              </a:rPr>
              <a:t>PHÒNG GIÁO DỤC VÀ ĐÀO TẠO QUẬN LONG </a:t>
            </a:r>
            <a:r>
              <a:rPr lang="vi-VN" altLang="en-US" sz="1500" b="1" dirty="0" smtClean="0">
                <a:solidFill>
                  <a:srgbClr val="F3440D"/>
                </a:solidFill>
              </a:rPr>
              <a:t>BIÊN</a:t>
            </a:r>
            <a:endParaRPr lang="en-US" altLang="en-US" sz="1500" b="1" dirty="0" smtClean="0">
              <a:solidFill>
                <a:srgbClr val="F3440D"/>
              </a:solidFill>
            </a:endParaRPr>
          </a:p>
          <a:p>
            <a:pPr algn="ctr"/>
            <a:r>
              <a:rPr lang="en-US" altLang="en-US" sz="1500" b="1" dirty="0" smtClean="0">
                <a:solidFill>
                  <a:srgbClr val="F3440D"/>
                </a:solidFill>
              </a:rPr>
              <a:t>TRƯỜNG TIỂU HỌC GIANG BIÊN</a:t>
            </a:r>
            <a:endParaRPr lang="en-GB" altLang="en-US" sz="1500" b="1" dirty="0">
              <a:solidFill>
                <a:srgbClr val="F3440D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20622" y="2040022"/>
            <a:ext cx="6305316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500" b="1" cap="none" spc="50" dirty="0" smtClean="0">
                <a:ln w="0"/>
                <a:solidFill>
                  <a:srgbClr val="F3440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CHÀO CÁC BẠN HỌC SINH LỚP 5</a:t>
            </a:r>
            <a:endParaRPr lang="en-US" sz="3500" b="1" cap="none" spc="50" dirty="0">
              <a:ln w="0"/>
              <a:solidFill>
                <a:srgbClr val="F3440D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538180" y="2670995"/>
            <a:ext cx="7192931" cy="210826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100" b="1" cap="none" spc="50" dirty="0" smtClean="0">
                <a:ln w="0"/>
                <a:solidFill>
                  <a:srgbClr val="F22F0E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MĨ THUẬT</a:t>
            </a:r>
            <a:endParaRPr lang="en-US" sz="13100" b="1" cap="none" spc="50" dirty="0">
              <a:ln w="0"/>
              <a:solidFill>
                <a:srgbClr val="F22F0E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595117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3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195072" y="1300367"/>
            <a:ext cx="1659750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500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LƯU Ý</a:t>
            </a:r>
            <a:endParaRPr lang="en-US" sz="4500" dirty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74253" y="2561719"/>
            <a:ext cx="870611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3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3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phỏng</a:t>
            </a:r>
            <a:r>
              <a:rPr lang="en-US" sz="3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</a:t>
            </a:r>
            <a:r>
              <a:rPr lang="en-US" sz="3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3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en-US" sz="3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endParaRPr lang="en-US" sz="35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62698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633387" y="506546"/>
            <a:ext cx="4719177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500" b="1" dirty="0" smtClean="0">
                <a:ln/>
                <a:solidFill>
                  <a:schemeClr val="accent4"/>
                </a:solidFill>
              </a:rPr>
              <a:t>SẢN PHẨM</a:t>
            </a:r>
            <a:r>
              <a:rPr lang="en-US" sz="3500" b="1" cap="none" spc="0" dirty="0" smtClean="0">
                <a:ln/>
                <a:solidFill>
                  <a:schemeClr val="accent4"/>
                </a:solidFill>
                <a:effectLst/>
              </a:rPr>
              <a:t> THAM KHẢO</a:t>
            </a:r>
            <a:endParaRPr lang="en-US" sz="35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68188" y="314020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377" y="1333640"/>
            <a:ext cx="3585216" cy="23386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815" t="4325" r="19718"/>
          <a:stretch/>
        </p:blipFill>
        <p:spPr>
          <a:xfrm>
            <a:off x="6242861" y="1330014"/>
            <a:ext cx="3828418" cy="23422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47" t="4742" r="4929" b="3615"/>
          <a:stretch/>
        </p:blipFill>
        <p:spPr>
          <a:xfrm>
            <a:off x="3812146" y="3864799"/>
            <a:ext cx="4312854" cy="24587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635391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55" t="4492" r="22895" b="1424"/>
          <a:stretch/>
        </p:blipFill>
        <p:spPr>
          <a:xfrm rot="16200000">
            <a:off x="3528742" y="-1056909"/>
            <a:ext cx="4928461" cy="93945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Rectangle 5"/>
          <p:cNvSpPr/>
          <p:nvPr/>
        </p:nvSpPr>
        <p:spPr>
          <a:xfrm>
            <a:off x="3633387" y="506546"/>
            <a:ext cx="4719177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500" b="1" dirty="0" smtClean="0">
                <a:ln/>
                <a:solidFill>
                  <a:schemeClr val="accent4"/>
                </a:solidFill>
              </a:rPr>
              <a:t>SẢN PHẨM</a:t>
            </a:r>
            <a:r>
              <a:rPr lang="en-US" sz="3500" b="1" cap="none" spc="0" dirty="0" smtClean="0">
                <a:ln/>
                <a:solidFill>
                  <a:schemeClr val="accent4"/>
                </a:solidFill>
                <a:effectLst/>
              </a:rPr>
              <a:t> THAM KHẢO</a:t>
            </a:r>
            <a:endParaRPr lang="en-US" sz="35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968188" y="314020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525019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21"/>
            <a:ext cx="12192000" cy="686052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737074" y="1647745"/>
            <a:ext cx="5290481" cy="109260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6500" b="1" cap="all" dirty="0" err="1">
                <a:ln w="0">
                  <a:noFill/>
                </a:ln>
                <a:solidFill>
                  <a:srgbClr val="1E2F13"/>
                </a:solidFill>
                <a:effectLst>
                  <a:reflection blurRad="12700" stA="50000" endPos="50000" dist="5000" dir="5400000" sy="-100000" rotWithShape="0"/>
                </a:effectLst>
              </a:rPr>
              <a:t>Thực</a:t>
            </a:r>
            <a:r>
              <a:rPr lang="en-US" sz="6500" b="1" cap="all" dirty="0">
                <a:ln w="0">
                  <a:noFill/>
                </a:ln>
                <a:solidFill>
                  <a:srgbClr val="1E2F13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6500" b="1" cap="all" dirty="0" err="1">
                <a:ln w="0">
                  <a:noFill/>
                </a:ln>
                <a:solidFill>
                  <a:srgbClr val="1E2F13"/>
                </a:solidFill>
                <a:effectLst>
                  <a:reflection blurRad="12700" stA="50000" endPos="50000" dist="5000" dir="5400000" sy="-100000" rotWithShape="0"/>
                </a:effectLst>
              </a:rPr>
              <a:t>hành</a:t>
            </a:r>
            <a:endParaRPr lang="en-US" sz="6500" b="1" cap="all" dirty="0">
              <a:ln w="0">
                <a:noFill/>
              </a:ln>
              <a:solidFill>
                <a:srgbClr val="1E2F13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367984" y="1435213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05319" y="2688836"/>
            <a:ext cx="7508384" cy="198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100" b="1" dirty="0" err="1" smtClean="0">
                <a:solidFill>
                  <a:srgbClr val="1E2F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4100" b="1" dirty="0" smtClean="0">
                <a:solidFill>
                  <a:srgbClr val="1E2F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 smtClean="0">
                <a:solidFill>
                  <a:srgbClr val="1E2F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phỏng</a:t>
            </a:r>
            <a:r>
              <a:rPr lang="en-US" sz="4100" b="1" dirty="0" smtClean="0">
                <a:solidFill>
                  <a:srgbClr val="1E2F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 smtClean="0">
                <a:solidFill>
                  <a:srgbClr val="1E2F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100" b="1" dirty="0" smtClean="0">
                <a:solidFill>
                  <a:srgbClr val="1E2F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100" b="1" dirty="0" err="1" smtClean="0">
                <a:solidFill>
                  <a:srgbClr val="1E2F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4100" b="1" dirty="0" smtClean="0">
                <a:solidFill>
                  <a:srgbClr val="1E2F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 smtClean="0">
                <a:solidFill>
                  <a:srgbClr val="1E2F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4100" b="1" dirty="0" smtClean="0">
                <a:solidFill>
                  <a:srgbClr val="1E2F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 smtClean="0">
                <a:solidFill>
                  <a:srgbClr val="1E2F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100" b="1" dirty="0" smtClean="0">
                <a:solidFill>
                  <a:srgbClr val="1E2F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 smtClean="0">
                <a:solidFill>
                  <a:srgbClr val="1E2F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100" b="1" dirty="0" smtClean="0">
                <a:solidFill>
                  <a:srgbClr val="1E2F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 smtClean="0">
                <a:solidFill>
                  <a:srgbClr val="1E2F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100" b="1" dirty="0" smtClean="0">
                <a:solidFill>
                  <a:srgbClr val="1E2F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4100" b="1" dirty="0" err="1" smtClean="0">
                <a:solidFill>
                  <a:srgbClr val="1E2F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100" b="1" dirty="0" smtClean="0">
                <a:solidFill>
                  <a:srgbClr val="1E2F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 smtClean="0">
                <a:solidFill>
                  <a:srgbClr val="1E2F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100" b="1" dirty="0" smtClean="0">
                <a:solidFill>
                  <a:srgbClr val="1E2F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 smtClean="0">
                <a:solidFill>
                  <a:srgbClr val="1E2F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100" b="1" dirty="0" smtClean="0">
                <a:solidFill>
                  <a:srgbClr val="1E2F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 smtClean="0">
                <a:solidFill>
                  <a:srgbClr val="1E2F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100" b="1" dirty="0" smtClean="0">
                <a:solidFill>
                  <a:srgbClr val="1E2F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 smtClean="0">
                <a:solidFill>
                  <a:srgbClr val="1E2F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100" b="1" dirty="0" smtClean="0">
                <a:solidFill>
                  <a:srgbClr val="1E2F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 smtClean="0">
                <a:solidFill>
                  <a:srgbClr val="1E2F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100" b="1" dirty="0" smtClean="0">
                <a:solidFill>
                  <a:srgbClr val="1E2F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 smtClean="0">
                <a:solidFill>
                  <a:srgbClr val="1E2F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4100" b="1" dirty="0" smtClean="0">
                <a:solidFill>
                  <a:srgbClr val="1E2F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 smtClean="0">
                <a:solidFill>
                  <a:srgbClr val="1E2F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4100" b="1" dirty="0" smtClean="0">
                <a:solidFill>
                  <a:srgbClr val="1E2F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 smtClean="0">
                <a:solidFill>
                  <a:srgbClr val="1E2F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4100" b="1" dirty="0" smtClean="0">
                <a:solidFill>
                  <a:srgbClr val="1E2F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 smtClean="0">
                <a:solidFill>
                  <a:srgbClr val="1E2F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en-US" sz="4100" b="1" dirty="0" smtClean="0">
                <a:solidFill>
                  <a:srgbClr val="1E2F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156843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03"/>
            <a:ext cx="12192000" cy="674512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539591" y="1857922"/>
            <a:ext cx="9252908" cy="723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1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CHÚC CÁC CON </a:t>
            </a:r>
            <a:r>
              <a:rPr lang="en-US" sz="41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HOÀN THÀNH </a:t>
            </a:r>
            <a:r>
              <a:rPr lang="en-US" sz="41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BÀI TỐT!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970469" y="2544428"/>
            <a:ext cx="8397025" cy="1615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sz="3300" dirty="0" err="1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300" dirty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300" dirty="0" err="1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300" dirty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3300" dirty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300" dirty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300" dirty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300" dirty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r>
              <a:rPr lang="en-US" sz="3300" dirty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r>
              <a:rPr lang="en-US" sz="3300" dirty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300" dirty="0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3300" dirty="0" err="1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300" dirty="0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300" dirty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300" dirty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300" dirty="0" err="1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300" dirty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300" dirty="0" err="1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300" dirty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3300" dirty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300" dirty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300" dirty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300" dirty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3300" dirty="0">
              <a:solidFill>
                <a:srgbClr val="401B5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3300" dirty="0" err="1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300" dirty="0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3300" dirty="0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3300" dirty="0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300" dirty="0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300" dirty="0" err="1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300" dirty="0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300" dirty="0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300" dirty="0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300" dirty="0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6" name="Rectangle 5"/>
          <p:cNvSpPr/>
          <p:nvPr/>
        </p:nvSpPr>
        <p:spPr>
          <a:xfrm>
            <a:off x="3909300" y="1512067"/>
            <a:ext cx="4744831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10625" y="4266120"/>
            <a:ext cx="6851561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  <a:buFontTx/>
              <a:buNone/>
            </a:pPr>
            <a:r>
              <a:rPr lang="en-US" sz="3300" dirty="0" err="1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3300" dirty="0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300" dirty="0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300" dirty="0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300" dirty="0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300" dirty="0" err="1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300" dirty="0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300" dirty="0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300" dirty="0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300" dirty="0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endParaRPr lang="en-US" sz="3300" dirty="0">
              <a:solidFill>
                <a:srgbClr val="401B5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80437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639"/>
          <a:stretch/>
        </p:blipFill>
        <p:spPr>
          <a:xfrm>
            <a:off x="0" y="0"/>
            <a:ext cx="12192000" cy="651670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615096" y="3158438"/>
            <a:ext cx="4421326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accent4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</a:p>
          <a:p>
            <a:pPr algn="ctr"/>
            <a:r>
              <a:rPr lang="en-US" sz="1400" b="1" cap="none" spc="50" dirty="0" smtClean="0">
                <a:ln w="0"/>
                <a:solidFill>
                  <a:schemeClr val="accent4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TRƯỜNG TIỂU HỌC GIANG BIÊN</a:t>
            </a:r>
            <a:endParaRPr lang="en-US" sz="1400" b="1" cap="none" spc="50" dirty="0">
              <a:ln w="0"/>
              <a:solidFill>
                <a:schemeClr val="accent4">
                  <a:lumMod val="75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02277" y="3687932"/>
            <a:ext cx="11088710" cy="180049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700" b="1" spc="50" dirty="0" smtClean="0">
                <a:ln w="0"/>
                <a:solidFill>
                  <a:srgbClr val="F22F0E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CHỦ ĐỀ 13: XEM TRANH “BÁC HỒ ĐI CÔNG TÁC”</a:t>
            </a:r>
          </a:p>
          <a:p>
            <a:pPr algn="ctr"/>
            <a:r>
              <a:rPr lang="en-US" sz="3700" b="1" cap="none" spc="50" dirty="0" smtClean="0">
                <a:ln w="0"/>
                <a:solidFill>
                  <a:srgbClr val="F22F0E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TIẾT 1</a:t>
            </a:r>
            <a:r>
              <a:rPr lang="en-US" sz="3700" b="1" spc="50" dirty="0" smtClean="0">
                <a:ln w="0"/>
                <a:solidFill>
                  <a:srgbClr val="F22F0E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: XEM TRANH VÀ MÔ PHỎNG TRANH </a:t>
            </a:r>
          </a:p>
          <a:p>
            <a:pPr algn="ctr"/>
            <a:r>
              <a:rPr lang="en-US" sz="3700" b="1" spc="50" dirty="0" smtClean="0">
                <a:ln w="0"/>
                <a:solidFill>
                  <a:srgbClr val="F22F0E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“BÁC HỒ ĐI CÔNG TÁC”</a:t>
            </a:r>
            <a:endParaRPr lang="en-US" sz="3700" b="1" cap="none" spc="50" dirty="0" smtClean="0">
              <a:ln w="0"/>
              <a:solidFill>
                <a:srgbClr val="F22F0E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699156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623099" y="2067363"/>
            <a:ext cx="60394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1E2F13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CHUẨN BỊ ĐỒ DÙNG</a:t>
            </a:r>
            <a:endParaRPr lang="en-US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1E2F13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891054" y="1652565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62909" y="2878770"/>
            <a:ext cx="4893973" cy="32470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100" b="1" dirty="0" smtClean="0">
                <a:solidFill>
                  <a:srgbClr val="1E2F13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100" b="1" dirty="0" err="1" smtClean="0">
                <a:solidFill>
                  <a:srgbClr val="1E2F13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4100" b="1" dirty="0" smtClean="0">
                <a:solidFill>
                  <a:srgbClr val="1E2F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00" b="1" dirty="0" err="1" smtClean="0">
                <a:solidFill>
                  <a:srgbClr val="1E2F13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100" b="1" dirty="0" smtClean="0">
                <a:solidFill>
                  <a:srgbClr val="1E2F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00" b="1" dirty="0" err="1" smtClean="0">
                <a:solidFill>
                  <a:srgbClr val="1E2F13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4100" b="1" dirty="0" smtClean="0">
                <a:solidFill>
                  <a:srgbClr val="1E2F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00" b="1" dirty="0" err="1" smtClean="0">
                <a:solidFill>
                  <a:srgbClr val="1E2F13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4100" b="1" dirty="0" smtClean="0">
                <a:solidFill>
                  <a:srgbClr val="1E2F13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4100" b="1" dirty="0" smtClean="0">
                <a:solidFill>
                  <a:srgbClr val="1E2F13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100" b="1" dirty="0" err="1" smtClean="0">
                <a:solidFill>
                  <a:srgbClr val="1E2F13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4100" b="1" dirty="0" smtClean="0">
                <a:solidFill>
                  <a:srgbClr val="1E2F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00" b="1" dirty="0" err="1" smtClean="0">
                <a:solidFill>
                  <a:srgbClr val="1E2F13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4100" b="1" dirty="0" smtClean="0">
                <a:solidFill>
                  <a:srgbClr val="1E2F13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100" b="1" dirty="0" err="1" smtClean="0">
                <a:solidFill>
                  <a:srgbClr val="1E2F13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4100" b="1" dirty="0" smtClean="0">
                <a:solidFill>
                  <a:srgbClr val="1E2F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00" b="1" dirty="0" err="1" smtClean="0">
                <a:solidFill>
                  <a:srgbClr val="1E2F13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4100" b="1" dirty="0" smtClean="0">
                <a:solidFill>
                  <a:srgbClr val="1E2F13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>
              <a:defRPr/>
            </a:pPr>
            <a:r>
              <a:rPr lang="en-US" sz="4100" b="1" dirty="0" err="1" smtClean="0">
                <a:solidFill>
                  <a:srgbClr val="1E2F13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4100" b="1" dirty="0" smtClean="0">
                <a:solidFill>
                  <a:srgbClr val="1E2F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00" b="1" dirty="0" err="1" smtClean="0">
                <a:solidFill>
                  <a:srgbClr val="1E2F13"/>
                </a:solidFill>
                <a:latin typeface="Times New Roman" pitchFamily="18" charset="0"/>
                <a:cs typeface="Times New Roman" pitchFamily="18" charset="0"/>
              </a:rPr>
              <a:t>nặn</a:t>
            </a:r>
            <a:r>
              <a:rPr lang="en-US" sz="4100" b="1" dirty="0" smtClean="0">
                <a:solidFill>
                  <a:srgbClr val="1E2F13"/>
                </a:solidFill>
                <a:latin typeface="Times New Roman" pitchFamily="18" charset="0"/>
                <a:cs typeface="Times New Roman" pitchFamily="18" charset="0"/>
              </a:rPr>
              <a:t>,…</a:t>
            </a:r>
          </a:p>
          <a:p>
            <a:pPr>
              <a:defRPr/>
            </a:pPr>
            <a:r>
              <a:rPr lang="en-US" sz="4100" b="1" dirty="0" smtClean="0">
                <a:solidFill>
                  <a:srgbClr val="1E2F13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100" b="1" dirty="0" err="1" smtClean="0">
                <a:solidFill>
                  <a:srgbClr val="1E2F13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4100" b="1" dirty="0" smtClean="0">
                <a:solidFill>
                  <a:srgbClr val="1E2F13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100" b="1" dirty="0" err="1">
                <a:solidFill>
                  <a:srgbClr val="1E2F13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4100" b="1" dirty="0" err="1" smtClean="0">
                <a:solidFill>
                  <a:srgbClr val="1E2F13"/>
                </a:solidFill>
                <a:latin typeface="Times New Roman" pitchFamily="18" charset="0"/>
                <a:cs typeface="Times New Roman" pitchFamily="18" charset="0"/>
              </a:rPr>
              <a:t>út</a:t>
            </a:r>
            <a:r>
              <a:rPr lang="en-US" sz="4100" b="1" dirty="0" smtClean="0">
                <a:solidFill>
                  <a:srgbClr val="1E2F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00" b="1" dirty="0" err="1" smtClean="0">
                <a:solidFill>
                  <a:srgbClr val="1E2F13"/>
                </a:solidFill>
                <a:latin typeface="Times New Roman" pitchFamily="18" charset="0"/>
                <a:cs typeface="Times New Roman" pitchFamily="18" charset="0"/>
              </a:rPr>
              <a:t>chì</a:t>
            </a:r>
            <a:r>
              <a:rPr lang="en-US" sz="4100" b="1" dirty="0" smtClean="0">
                <a:solidFill>
                  <a:srgbClr val="1E2F13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100" b="1" dirty="0" err="1" smtClean="0">
                <a:solidFill>
                  <a:srgbClr val="1E2F13"/>
                </a:solidFill>
                <a:latin typeface="Times New Roman" pitchFamily="18" charset="0"/>
                <a:cs typeface="Times New Roman" pitchFamily="18" charset="0"/>
              </a:rPr>
              <a:t>tẩy</a:t>
            </a:r>
            <a:r>
              <a:rPr lang="en-US" sz="4100" b="1" dirty="0" smtClean="0">
                <a:solidFill>
                  <a:srgbClr val="1E2F13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4100" b="1" dirty="0" smtClean="0">
                <a:solidFill>
                  <a:srgbClr val="1E2F13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100" b="1" dirty="0" err="1" smtClean="0">
                <a:solidFill>
                  <a:srgbClr val="1E2F13"/>
                </a:solidFill>
                <a:latin typeface="Times New Roman" pitchFamily="18" charset="0"/>
                <a:cs typeface="Times New Roman" pitchFamily="18" charset="0"/>
              </a:rPr>
              <a:t>Kéo</a:t>
            </a:r>
            <a:r>
              <a:rPr lang="en-US" sz="4100" b="1" dirty="0" smtClean="0">
                <a:solidFill>
                  <a:srgbClr val="1E2F13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100" b="1" dirty="0" err="1" smtClean="0">
                <a:solidFill>
                  <a:srgbClr val="1E2F13"/>
                </a:solidFill>
                <a:latin typeface="Times New Roman" pitchFamily="18" charset="0"/>
                <a:cs typeface="Times New Roman" pitchFamily="18" charset="0"/>
              </a:rPr>
              <a:t>keo</a:t>
            </a:r>
            <a:r>
              <a:rPr lang="en-US" sz="4100" b="1" dirty="0" smtClean="0">
                <a:solidFill>
                  <a:srgbClr val="1E2F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00" b="1" dirty="0" err="1" smtClean="0">
                <a:solidFill>
                  <a:srgbClr val="1E2F13"/>
                </a:solidFill>
                <a:latin typeface="Times New Roman" pitchFamily="18" charset="0"/>
                <a:cs typeface="Times New Roman" pitchFamily="18" charset="0"/>
              </a:rPr>
              <a:t>dán</a:t>
            </a:r>
            <a:r>
              <a:rPr lang="en-US" sz="4100" b="1" dirty="0" smtClean="0">
                <a:solidFill>
                  <a:srgbClr val="1E2F13"/>
                </a:solidFill>
                <a:latin typeface="Times New Roman" pitchFamily="18" charset="0"/>
                <a:cs typeface="Times New Roman" pitchFamily="18" charset="0"/>
              </a:rPr>
              <a:t>,…</a:t>
            </a:r>
          </a:p>
        </p:txBody>
      </p:sp>
    </p:spTree>
    <p:extLst>
      <p:ext uri="{BB962C8B-B14F-4D97-AF65-F5344CB8AC3E}">
        <p14:creationId xmlns:p14="http://schemas.microsoft.com/office/powerpoint/2010/main" val="38322934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225" b="23568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06829" y="1842902"/>
            <a:ext cx="9375819" cy="41088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2900" dirty="0" smtClean="0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900" dirty="0" err="1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900" dirty="0" err="1" smtClean="0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iết</a:t>
            </a:r>
            <a:r>
              <a:rPr lang="en-US" sz="2900" dirty="0" smtClean="0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900" dirty="0" smtClean="0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900" dirty="0" smtClean="0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900" dirty="0" smtClean="0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900" dirty="0" smtClean="0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900" dirty="0" smtClean="0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00" dirty="0" err="1" smtClean="0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900" dirty="0" smtClean="0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900" dirty="0" smtClean="0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900" dirty="0" smtClean="0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900" dirty="0" smtClean="0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900" dirty="0" smtClean="0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900" dirty="0" smtClean="0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900" dirty="0" smtClean="0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900" dirty="0" smtClean="0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900" dirty="0" smtClean="0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900" dirty="0" smtClean="0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en-US" sz="2900" dirty="0" smtClean="0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defRPr/>
            </a:pPr>
            <a:r>
              <a:rPr lang="en-US" sz="2900" dirty="0" smtClean="0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900" dirty="0" err="1" smtClean="0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900" dirty="0" smtClean="0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900" dirty="0" smtClean="0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900" dirty="0" smtClean="0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900" dirty="0" smtClean="0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00" dirty="0" err="1" smtClean="0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900" dirty="0" smtClean="0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900" dirty="0" smtClean="0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00" dirty="0" err="1" smtClean="0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900" dirty="0" smtClean="0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900" dirty="0" err="1" smtClean="0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900" dirty="0" smtClean="0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900" dirty="0" smtClean="0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900" dirty="0" smtClean="0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900" dirty="0" smtClean="0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900" dirty="0" smtClean="0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900" dirty="0" smtClean="0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900" dirty="0" smtClean="0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900" dirty="0" smtClean="0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900" dirty="0" smtClean="0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900" dirty="0" smtClean="0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900" dirty="0" err="1" smtClean="0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900" dirty="0" smtClean="0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900" dirty="0" smtClean="0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900" dirty="0" smtClean="0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900" dirty="0" smtClean="0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900" dirty="0" smtClean="0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  <a:p>
            <a:pPr algn="just">
              <a:defRPr/>
            </a:pPr>
            <a:r>
              <a:rPr lang="en-US" sz="2900" dirty="0" smtClean="0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900" dirty="0" err="1" smtClean="0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900" dirty="0" smtClean="0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phỏng</a:t>
            </a:r>
            <a:r>
              <a:rPr lang="en-US" sz="2900" dirty="0" smtClean="0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900" dirty="0" smtClean="0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900" dirty="0" smtClean="0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900" dirty="0" smtClean="0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900" dirty="0" err="1" smtClean="0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900" dirty="0" smtClean="0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900" dirty="0" smtClean="0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900" dirty="0" smtClean="0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900" dirty="0" smtClean="0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900" dirty="0" smtClean="0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900" dirty="0" err="1" smtClean="0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900" dirty="0" smtClean="0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900" dirty="0" smtClean="0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900" dirty="0" smtClean="0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900" dirty="0" smtClean="0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900" dirty="0" smtClean="0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900" dirty="0" smtClean="0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900" dirty="0" smtClean="0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900" dirty="0" smtClean="0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900" dirty="0" smtClean="0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en-US" sz="2900" dirty="0" smtClean="0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defRPr/>
            </a:pPr>
            <a:r>
              <a:rPr lang="en-US" sz="2900" dirty="0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900" dirty="0" err="1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900" dirty="0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900" dirty="0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00" dirty="0" err="1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900" dirty="0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900" dirty="0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900" dirty="0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900" dirty="0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900" dirty="0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900" dirty="0" err="1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900" dirty="0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900" dirty="0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900" dirty="0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900" dirty="0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900" dirty="0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900" dirty="0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900" dirty="0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900" dirty="0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00" dirty="0" err="1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900" dirty="0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900" dirty="0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defRPr/>
            </a:pPr>
            <a:endParaRPr lang="en-US" sz="2900" dirty="0" smtClean="0">
              <a:solidFill>
                <a:srgbClr val="19270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440442" y="1138515"/>
            <a:ext cx="571754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 smtClean="0">
                <a:ln/>
                <a:solidFill>
                  <a:srgbClr val="19270F"/>
                </a:solidFill>
              </a:rPr>
              <a:t>YÊU CẦU CẦN ĐẠT </a:t>
            </a:r>
            <a:endParaRPr lang="en-US" sz="5400" b="1" cap="none" spc="0" dirty="0">
              <a:ln/>
              <a:solidFill>
                <a:srgbClr val="19270F"/>
              </a:solidFill>
              <a:effectLst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165601" y="842491"/>
            <a:ext cx="4254909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805589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7121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3943" y="1040576"/>
            <a:ext cx="10908405" cy="526297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1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100" dirty="0" err="1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21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1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1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100" dirty="0" err="1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1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1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1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en-US" sz="21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1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1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12/12/1930, </a:t>
            </a:r>
            <a:r>
              <a:rPr lang="en-US" sz="2100" dirty="0" err="1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1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Đắc</a:t>
            </a:r>
            <a:r>
              <a:rPr lang="en-US" sz="21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21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en-US" sz="21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Hoài</a:t>
            </a:r>
            <a:r>
              <a:rPr lang="en-US" sz="21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21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1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1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1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(nay </a:t>
            </a:r>
            <a:r>
              <a:rPr lang="en-US" sz="2100" dirty="0" err="1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1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1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1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algn="just"/>
            <a:r>
              <a:rPr lang="en-US" sz="21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100" dirty="0" err="1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1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21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1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1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1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1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1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1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1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1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sz="21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1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1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r>
              <a:rPr lang="en-US" sz="21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1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21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1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r>
              <a:rPr lang="en-US" sz="2100" dirty="0" err="1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1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1962, </a:t>
            </a:r>
            <a:r>
              <a:rPr lang="en-US" sz="2100" dirty="0" err="1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1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1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1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1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1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1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100" dirty="0" err="1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r>
              <a:rPr lang="en-US" sz="21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1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100" dirty="0" err="1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huật</a:t>
            </a:r>
            <a:r>
              <a:rPr lang="en-US" sz="21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1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1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1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100" dirty="0" err="1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1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1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1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1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21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1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1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1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100" dirty="0" err="1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1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1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1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1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1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1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1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1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1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1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Phó</a:t>
            </a:r>
            <a:r>
              <a:rPr lang="en-US" sz="21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1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21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(1979 -1984), </a:t>
            </a:r>
            <a:r>
              <a:rPr lang="en-US" sz="2100" dirty="0" err="1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1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21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1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ĐH </a:t>
            </a:r>
            <a:r>
              <a:rPr lang="en-US" sz="2100" dirty="0" err="1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1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1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HN (1985 -1991) nay </a:t>
            </a:r>
            <a:r>
              <a:rPr lang="en-US" sz="2100" dirty="0" err="1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1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1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ĐH </a:t>
            </a:r>
            <a:r>
              <a:rPr lang="en-US" sz="2100" dirty="0" err="1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1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1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1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Nam. </a:t>
            </a:r>
            <a:r>
              <a:rPr lang="en-US" sz="2100" dirty="0" err="1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1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1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1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1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21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Phó</a:t>
            </a:r>
            <a:r>
              <a:rPr lang="en-US" sz="21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1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sz="21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1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1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1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1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1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1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</a:p>
          <a:p>
            <a:pPr algn="just"/>
            <a:r>
              <a:rPr lang="en-US" sz="21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100" dirty="0" err="1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1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1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1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1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1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1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1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1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100" dirty="0" err="1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1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en-US" sz="21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1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1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1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1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1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1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1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1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1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1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1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1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1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lụa</a:t>
            </a:r>
            <a:r>
              <a:rPr lang="en-US" sz="21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1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Nam. </a:t>
            </a:r>
            <a:r>
              <a:rPr lang="en-US" sz="2100" dirty="0" err="1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1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1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1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1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1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1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1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1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1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1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1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1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1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1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1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1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1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1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1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1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1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1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1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21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1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1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1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1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100" dirty="0" err="1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1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1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1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1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1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en-US" sz="21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1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1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1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1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1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21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1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sz="21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1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1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1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lang="en-US" sz="21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1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1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phóng</a:t>
            </a:r>
            <a:r>
              <a:rPr lang="en-US" sz="21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sz="21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1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100" dirty="0" err="1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1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2001, </a:t>
            </a:r>
            <a:r>
              <a:rPr lang="en-US" sz="2100" dirty="0" err="1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1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1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1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en-US" sz="21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1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21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1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1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thưởng</a:t>
            </a:r>
            <a:r>
              <a:rPr lang="en-US" sz="21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1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1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1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1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1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2100" dirty="0" err="1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1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1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en-US" sz="2100" dirty="0">
              <a:solidFill>
                <a:srgbClr val="15210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70046" y="359352"/>
            <a:ext cx="8108695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500" b="1" dirty="0" smtClean="0">
                <a:ln/>
                <a:solidFill>
                  <a:srgbClr val="192610"/>
                </a:solidFill>
              </a:rPr>
              <a:t>TÌM HIỂU</a:t>
            </a:r>
            <a:r>
              <a:rPr lang="en-US" sz="3500" b="1" cap="none" spc="0" dirty="0" smtClean="0">
                <a:ln/>
                <a:solidFill>
                  <a:srgbClr val="192610"/>
                </a:solidFill>
                <a:effectLst/>
              </a:rPr>
              <a:t> VÀI NÉT VỀ HỌA SĨ NGUYỄN THỤ</a:t>
            </a:r>
            <a:endParaRPr lang="en-US" sz="3500" b="1" cap="none" spc="0" dirty="0">
              <a:ln/>
              <a:solidFill>
                <a:srgbClr val="19261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4706342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7121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706008" y="476120"/>
            <a:ext cx="2869696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500" b="1" cap="none" spc="0" dirty="0" smtClean="0">
                <a:ln/>
                <a:solidFill>
                  <a:srgbClr val="192610"/>
                </a:solidFill>
                <a:effectLst/>
              </a:rPr>
              <a:t>KHÁM PHÁ</a:t>
            </a:r>
            <a:endParaRPr lang="en-US" sz="4500" b="1" cap="none" spc="0" dirty="0">
              <a:ln/>
              <a:solidFill>
                <a:srgbClr val="192610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161809" y="264506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1" t="2053" r="1934" b="13150"/>
          <a:stretch/>
        </p:blipFill>
        <p:spPr>
          <a:xfrm>
            <a:off x="721216" y="1184856"/>
            <a:ext cx="7519815" cy="4816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1418581" y="6078830"/>
            <a:ext cx="6445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111B0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b="1" dirty="0" smtClean="0">
                <a:solidFill>
                  <a:srgbClr val="111B0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b="1" dirty="0" err="1" smtClean="0">
                <a:solidFill>
                  <a:srgbClr val="111B0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b="1" dirty="0" smtClean="0">
                <a:solidFill>
                  <a:srgbClr val="111B0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111B0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b="1" dirty="0" smtClean="0">
                <a:solidFill>
                  <a:srgbClr val="111B0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111B0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b="1" dirty="0" smtClean="0">
                <a:solidFill>
                  <a:srgbClr val="111B0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111B0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b="1" dirty="0" smtClean="0">
                <a:solidFill>
                  <a:srgbClr val="111B0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111B0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b="1" dirty="0" smtClean="0">
                <a:solidFill>
                  <a:srgbClr val="111B0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– </a:t>
            </a:r>
            <a:r>
              <a:rPr lang="en-US" b="1" dirty="0" err="1" smtClean="0">
                <a:solidFill>
                  <a:srgbClr val="111B0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b="1" dirty="0" smtClean="0">
                <a:solidFill>
                  <a:srgbClr val="111B0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111B0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lụa</a:t>
            </a:r>
            <a:r>
              <a:rPr lang="en-US" b="1" dirty="0" smtClean="0">
                <a:solidFill>
                  <a:srgbClr val="111B0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111B0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 smtClean="0">
                <a:solidFill>
                  <a:srgbClr val="111B0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111B0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b="1" dirty="0" smtClean="0">
                <a:solidFill>
                  <a:srgbClr val="111B0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111B0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b="1" dirty="0" smtClean="0">
                <a:solidFill>
                  <a:srgbClr val="111B0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111B0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b="1" dirty="0" smtClean="0">
                <a:solidFill>
                  <a:srgbClr val="111B0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111B0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endParaRPr lang="en-US" b="1" dirty="0">
              <a:solidFill>
                <a:srgbClr val="111B0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422780" y="1197734"/>
            <a:ext cx="3137715" cy="469359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3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300" dirty="0" err="1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3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3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300" dirty="0" err="1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3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3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3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3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3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3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3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3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3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3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3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3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en-US" sz="23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300" dirty="0" err="1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3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3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3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3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3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3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3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en-US" sz="23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300" dirty="0" err="1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3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3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3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3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3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3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sz="23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3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3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3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3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3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3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3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(</a:t>
            </a:r>
            <a:r>
              <a:rPr lang="en-US" sz="2300" dirty="0" err="1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3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3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dirty="0" err="1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3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3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,…)</a:t>
            </a:r>
          </a:p>
          <a:p>
            <a:pPr algn="just"/>
            <a:r>
              <a:rPr lang="en-US" sz="23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300" dirty="0" err="1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3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3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3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3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300" dirty="0" err="1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23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3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3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3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en-US" sz="23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300" dirty="0" err="1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3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3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3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3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3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3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3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3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3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300" dirty="0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3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001630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7121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84854" y="1159096"/>
            <a:ext cx="9890974" cy="540147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300" dirty="0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300" dirty="0" err="1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300" dirty="0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300" dirty="0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300" dirty="0" err="1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300" dirty="0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300" dirty="0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300" dirty="0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300" dirty="0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300" dirty="0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300" dirty="0" err="1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300" dirty="0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300" dirty="0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300" dirty="0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300" dirty="0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300" dirty="0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300" dirty="0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lụa</a:t>
            </a:r>
            <a:r>
              <a:rPr lang="en-US" sz="2300" dirty="0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300" dirty="0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300" dirty="0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300" dirty="0" err="1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300" dirty="0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300" dirty="0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300" dirty="0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300" dirty="0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300" dirty="0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300" dirty="0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300" dirty="0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300" dirty="0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300" dirty="0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300" dirty="0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300" dirty="0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en-US" sz="2300" dirty="0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300" dirty="0" err="1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300" dirty="0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2300" dirty="0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300" dirty="0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300" dirty="0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300" dirty="0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2300" dirty="0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300" dirty="0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dirty="0" err="1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hài</a:t>
            </a:r>
            <a:r>
              <a:rPr lang="en-US" sz="2300" dirty="0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300" dirty="0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dirty="0" err="1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300" dirty="0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300" dirty="0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2300" dirty="0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300" dirty="0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300" dirty="0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300" dirty="0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300" dirty="0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300" dirty="0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300" dirty="0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300" dirty="0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300" dirty="0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sz="2300" dirty="0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sz="2300" dirty="0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dirty="0" err="1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300" dirty="0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300" dirty="0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cương</a:t>
            </a:r>
            <a:r>
              <a:rPr lang="en-US" sz="2300" dirty="0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2300" dirty="0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dirty="0" err="1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300" dirty="0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300" dirty="0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300" dirty="0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thản</a:t>
            </a:r>
            <a:r>
              <a:rPr lang="en-US" sz="2300" dirty="0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dirty="0" err="1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ung</a:t>
            </a:r>
            <a:r>
              <a:rPr lang="en-US" sz="2300" dirty="0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dung, </a:t>
            </a:r>
            <a:r>
              <a:rPr lang="en-US" sz="2300" dirty="0" err="1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300" dirty="0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300" dirty="0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cương</a:t>
            </a:r>
            <a:r>
              <a:rPr lang="en-US" sz="2300" dirty="0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2300" dirty="0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dirty="0" err="1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điềm</a:t>
            </a:r>
            <a:r>
              <a:rPr lang="en-US" sz="2300" dirty="0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en-US" sz="2300" dirty="0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Theo </a:t>
            </a:r>
            <a:r>
              <a:rPr lang="en-US" sz="2300" dirty="0" err="1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300" dirty="0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300" dirty="0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300" dirty="0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300" dirty="0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300" dirty="0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sz="2300" dirty="0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300" dirty="0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tận</a:t>
            </a:r>
            <a:r>
              <a:rPr lang="en-US" sz="2300" dirty="0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tụy</a:t>
            </a:r>
            <a:r>
              <a:rPr lang="en-US" sz="2300" dirty="0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300" dirty="0" err="1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300" dirty="0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300" dirty="0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300" dirty="0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300" dirty="0" err="1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2300" dirty="0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300" dirty="0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300" dirty="0" err="1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300" dirty="0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300" dirty="0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300" dirty="0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lội</a:t>
            </a:r>
            <a:r>
              <a:rPr lang="en-US" sz="2300" dirty="0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300" dirty="0" err="1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300" dirty="0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300" dirty="0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300" dirty="0" err="1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300" dirty="0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300" dirty="0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2300" dirty="0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300" dirty="0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300" dirty="0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300" dirty="0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300" dirty="0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300" dirty="0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300" dirty="0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300" dirty="0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lau</a:t>
            </a:r>
            <a:r>
              <a:rPr lang="en-US" sz="2300" dirty="0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phất</a:t>
            </a:r>
            <a:r>
              <a:rPr lang="en-US" sz="2300" dirty="0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phơ</a:t>
            </a:r>
            <a:r>
              <a:rPr lang="en-US" sz="2300" dirty="0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300" dirty="0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300" dirty="0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300" dirty="0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300" dirty="0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sz="2300" dirty="0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300" dirty="0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300" dirty="0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300" dirty="0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300" dirty="0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300" dirty="0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300" dirty="0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2300" dirty="0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300" dirty="0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300" dirty="0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300" dirty="0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Con </a:t>
            </a:r>
            <a:r>
              <a:rPr lang="en-US" sz="2300" dirty="0" err="1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300" dirty="0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300" dirty="0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300" dirty="0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300" dirty="0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2300" dirty="0" err="1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300" dirty="0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300" dirty="0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300" dirty="0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300" dirty="0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300" dirty="0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300" dirty="0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300" dirty="0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lung </a:t>
            </a:r>
            <a:r>
              <a:rPr lang="en-US" sz="2300" dirty="0" err="1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sz="2300" dirty="0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dirty="0" err="1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huyền</a:t>
            </a:r>
            <a:r>
              <a:rPr lang="en-US" sz="2300" dirty="0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ảo</a:t>
            </a:r>
            <a:r>
              <a:rPr lang="en-US" sz="2300" dirty="0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300" dirty="0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300" dirty="0" err="1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300" dirty="0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300" dirty="0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300" dirty="0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300" dirty="0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300" dirty="0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300" dirty="0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300" dirty="0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300" dirty="0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300" dirty="0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300" dirty="0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300" dirty="0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300" dirty="0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300" dirty="0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2300" dirty="0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khoắn</a:t>
            </a:r>
            <a:r>
              <a:rPr lang="en-US" sz="2300" dirty="0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dirty="0" err="1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300" dirty="0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mẽ</a:t>
            </a:r>
            <a:r>
              <a:rPr lang="en-US" sz="2300" dirty="0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300" dirty="0" err="1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300" dirty="0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300" dirty="0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300" dirty="0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300" dirty="0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dirty="0" err="1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300" dirty="0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sz="2300" dirty="0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300" dirty="0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,…) </a:t>
            </a:r>
            <a:r>
              <a:rPr lang="en-US" sz="2300" dirty="0" err="1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300" dirty="0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300" dirty="0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300" dirty="0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300" dirty="0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2300" dirty="0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mại</a:t>
            </a:r>
            <a:r>
              <a:rPr lang="en-US" sz="2300" dirty="0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300" dirty="0" err="1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2300" dirty="0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300" dirty="0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dirty="0" err="1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300" dirty="0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lau</a:t>
            </a:r>
            <a:r>
              <a:rPr lang="en-US" sz="2300" dirty="0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,…), </a:t>
            </a:r>
            <a:r>
              <a:rPr lang="en-US" sz="2300" dirty="0" err="1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300" dirty="0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300" dirty="0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300" dirty="0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2300" dirty="0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dirty="0" err="1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en-US" sz="2300" dirty="0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2300" dirty="0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300" dirty="0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2300" dirty="0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300" dirty="0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sz="2300" dirty="0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300" dirty="0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300" dirty="0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300" dirty="0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300" dirty="0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song </a:t>
            </a:r>
            <a:r>
              <a:rPr lang="en-US" sz="2300" dirty="0" err="1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300" dirty="0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300" dirty="0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300" dirty="0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300" dirty="0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300" dirty="0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300" dirty="0" err="1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300" dirty="0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300" dirty="0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300" dirty="0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300" dirty="0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300" dirty="0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300" dirty="0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300" dirty="0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300" dirty="0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300" dirty="0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300" dirty="0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trầm</a:t>
            </a:r>
            <a:r>
              <a:rPr lang="en-US" sz="2300" dirty="0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2300" dirty="0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300" dirty="0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300" dirty="0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300" dirty="0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300" dirty="0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300" dirty="0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300" dirty="0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300" dirty="0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êm</a:t>
            </a:r>
            <a:r>
              <a:rPr lang="en-US" sz="2300" dirty="0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ả, </a:t>
            </a:r>
            <a:r>
              <a:rPr lang="en-US" sz="2300" dirty="0" err="1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300" dirty="0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300" dirty="0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mộng</a:t>
            </a:r>
            <a:r>
              <a:rPr lang="en-US" sz="2300" dirty="0" smtClean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300" dirty="0">
              <a:solidFill>
                <a:srgbClr val="131E0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706008" y="476120"/>
            <a:ext cx="2869696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500" b="1" cap="none" spc="0" dirty="0" smtClean="0">
                <a:ln/>
                <a:solidFill>
                  <a:srgbClr val="1B2911"/>
                </a:solidFill>
                <a:effectLst/>
              </a:rPr>
              <a:t>KHÁM PHÁ</a:t>
            </a:r>
            <a:endParaRPr lang="en-US" sz="4500" b="1" cap="none" spc="0" dirty="0">
              <a:ln/>
              <a:solidFill>
                <a:srgbClr val="1B2911"/>
              </a:solidFill>
              <a:effectLst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161809" y="264506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527196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7121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423003" y="501878"/>
            <a:ext cx="9435725" cy="56938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100" b="1" dirty="0" smtClean="0">
                <a:ln/>
                <a:solidFill>
                  <a:srgbClr val="00133A"/>
                </a:solidFill>
              </a:rPr>
              <a:t>MỘT SỐ TÁC PHẨM TIÊU BIỂU CỦA HỌA SĨ NGUYỄN THỤ</a:t>
            </a:r>
            <a:endParaRPr lang="en-US" sz="3100" b="1" cap="none" spc="0" dirty="0">
              <a:ln/>
              <a:solidFill>
                <a:srgbClr val="00133A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161809" y="264506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060" y="1308638"/>
            <a:ext cx="3033087" cy="22129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992" y="1308637"/>
            <a:ext cx="2950599" cy="22129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437" y="1308637"/>
            <a:ext cx="3084250" cy="22129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060" y="3810474"/>
            <a:ext cx="3033087" cy="21307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44" t="2298" r="3648" b="13640"/>
          <a:stretch/>
        </p:blipFill>
        <p:spPr>
          <a:xfrm>
            <a:off x="4629992" y="3810474"/>
            <a:ext cx="2950599" cy="21307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436" y="3810474"/>
            <a:ext cx="3084251" cy="21307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655054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712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707" t="5968" r="20540" b="4423"/>
          <a:stretch/>
        </p:blipFill>
        <p:spPr>
          <a:xfrm rot="16200000">
            <a:off x="3411808" y="-1404891"/>
            <a:ext cx="1966669" cy="73598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87" t="6570" r="48996" b="32672"/>
          <a:stretch/>
        </p:blipFill>
        <p:spPr>
          <a:xfrm rot="16200000">
            <a:off x="3148667" y="1010773"/>
            <a:ext cx="2492951" cy="73598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8229600" y="1320549"/>
            <a:ext cx="3271234" cy="455509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en-US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en-US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phông</a:t>
            </a:r>
            <a:r>
              <a:rPr lang="en-US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en-US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suối</a:t>
            </a:r>
            <a:r>
              <a:rPr lang="en-US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sỏi</a:t>
            </a:r>
            <a:r>
              <a:rPr lang="en-US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ven</a:t>
            </a:r>
            <a:r>
              <a:rPr lang="en-US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,…).</a:t>
            </a:r>
          </a:p>
          <a:p>
            <a:pPr algn="just"/>
            <a:r>
              <a:rPr lang="en-US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99318" y="321003"/>
            <a:ext cx="11004545" cy="75405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300" b="1" dirty="0" smtClean="0">
                <a:ln/>
                <a:solidFill>
                  <a:srgbClr val="1E2F13"/>
                </a:solidFill>
              </a:rPr>
              <a:t>CÁCH THỰC HIỆN - TẠO HÌNH BẰNG ĐẤT NẶN</a:t>
            </a:r>
            <a:endParaRPr lang="en-US" sz="4300" b="1" cap="none" spc="0" dirty="0">
              <a:ln/>
              <a:solidFill>
                <a:srgbClr val="1E2F13"/>
              </a:solidFill>
              <a:effectLst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899379" y="135145"/>
            <a:ext cx="4589403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122486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641</TotalTime>
  <Words>1066</Words>
  <Application>Microsoft Office PowerPoint</Application>
  <PresentationFormat>Widescreen</PresentationFormat>
  <Paragraphs>67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HP</cp:lastModifiedBy>
  <cp:revision>86</cp:revision>
  <dcterms:created xsi:type="dcterms:W3CDTF">2022-04-24T02:16:26Z</dcterms:created>
  <dcterms:modified xsi:type="dcterms:W3CDTF">2022-05-07T04:50:22Z</dcterms:modified>
</cp:coreProperties>
</file>