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0" r:id="rId8"/>
    <p:sldId id="263" r:id="rId9"/>
  </p:sldIdLst>
  <p:sldSz cx="18288000" cy="10287000"/>
  <p:notesSz cx="6858000" cy="9144000"/>
  <p:embeddedFontLst>
    <p:embeddedFont>
      <p:font typeface="Livvic Bold" panose="020B0604020202020204" charset="0"/>
      <p:regular r:id="rId10"/>
    </p:embeddedFont>
    <p:embeddedFont>
      <p:font typeface="Livvic Bold Bold" panose="020B0604020202020204" charset="0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6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6.sv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2.sv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12" Type="http://schemas.openxmlformats.org/officeDocument/2006/relationships/image" Target="../media/image24.png"/><Relationship Id="rId17" Type="http://schemas.openxmlformats.org/officeDocument/2006/relationships/image" Target="../media/image46.svg"/><Relationship Id="rId2" Type="http://schemas.openxmlformats.org/officeDocument/2006/relationships/image" Target="../media/image19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0.svg"/><Relationship Id="rId5" Type="http://schemas.openxmlformats.org/officeDocument/2006/relationships/image" Target="../media/image34.svg"/><Relationship Id="rId15" Type="http://schemas.openxmlformats.org/officeDocument/2006/relationships/image" Target="../media/image44.sv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8.svg"/><Relationship Id="rId1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30.svg"/><Relationship Id="rId7" Type="http://schemas.openxmlformats.org/officeDocument/2006/relationships/image" Target="../media/image24.svg"/><Relationship Id="rId12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14.png"/><Relationship Id="rId9" Type="http://schemas.openxmlformats.org/officeDocument/2006/relationships/image" Target="../media/image2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8.svg"/><Relationship Id="rId7" Type="http://schemas.openxmlformats.org/officeDocument/2006/relationships/image" Target="../media/image4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4.sv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52.sv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3" Type="http://schemas.openxmlformats.org/officeDocument/2006/relationships/image" Target="../media/image48.svg"/><Relationship Id="rId12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4.svg"/><Relationship Id="rId4" Type="http://schemas.openxmlformats.org/officeDocument/2006/relationships/image" Target="../media/image32.png"/><Relationship Id="rId14" Type="http://schemas.openxmlformats.org/officeDocument/2006/relationships/image" Target="../media/image31.png"/><Relationship Id="rId9" Type="http://schemas.openxmlformats.org/officeDocument/2006/relationships/image" Target="../media/image5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image" Target="../media/image20.svg"/><Relationship Id="rId7" Type="http://schemas.openxmlformats.org/officeDocument/2006/relationships/image" Target="../media/image58.svg"/><Relationship Id="rId12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60.svg"/><Relationship Id="rId14" Type="http://schemas.openxmlformats.org/officeDocument/2006/relationships/image" Target="../media/image6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00.svg"/><Relationship Id="rId7" Type="http://schemas.openxmlformats.org/officeDocument/2006/relationships/image" Target="../media/image240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260.svg"/><Relationship Id="rId5" Type="http://schemas.openxmlformats.org/officeDocument/2006/relationships/image" Target="../media/image220.svg"/><Relationship Id="rId10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4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>
            <a:off x="0" y="-1088139"/>
            <a:ext cx="18467172" cy="41868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204022" y="-376659"/>
            <a:ext cx="5074338" cy="49820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365423" y="6446469"/>
            <a:ext cx="2831147" cy="31068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3172378" y="8843137"/>
            <a:ext cx="8402155" cy="14204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78469">
            <a:off x="5246389" y="5088972"/>
            <a:ext cx="7875016" cy="15454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709824" y="5471183"/>
            <a:ext cx="6868351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59"/>
              </a:lnSpc>
            </a:pPr>
            <a:r>
              <a:rPr lang="en-US" sz="5299" dirty="0" err="1">
                <a:solidFill>
                  <a:srgbClr val="FFFFFF"/>
                </a:solidFill>
                <a:latin typeface="Livvic Bold"/>
              </a:rPr>
              <a:t>Tiết</a:t>
            </a:r>
            <a:r>
              <a:rPr lang="en-US" sz="5299" dirty="0">
                <a:solidFill>
                  <a:srgbClr val="FFFFFF"/>
                </a:solidFill>
                <a:latin typeface="Livvic Bold"/>
              </a:rPr>
              <a:t> 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22490" y="2217231"/>
            <a:ext cx="13243020" cy="2531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67"/>
              </a:lnSpc>
            </a:pPr>
            <a:r>
              <a:rPr lang="en-US" sz="8306" dirty="0" err="1">
                <a:solidFill>
                  <a:srgbClr val="A38193"/>
                </a:solidFill>
                <a:latin typeface="Livvic Bold Bold"/>
              </a:rPr>
              <a:t>Mĩ</a:t>
            </a:r>
            <a:r>
              <a:rPr lang="en-US" sz="8306" dirty="0">
                <a:solidFill>
                  <a:srgbClr val="A38193"/>
                </a:solidFill>
                <a:latin typeface="Livvic Bold Bold"/>
              </a:rPr>
              <a:t> </a:t>
            </a:r>
            <a:r>
              <a:rPr lang="en-US" sz="8306" dirty="0" err="1">
                <a:solidFill>
                  <a:srgbClr val="A38193"/>
                </a:solidFill>
                <a:latin typeface="Livvic Bold Bold"/>
              </a:rPr>
              <a:t>thuật</a:t>
            </a:r>
            <a:r>
              <a:rPr lang="en-US" sz="8306" dirty="0">
                <a:solidFill>
                  <a:srgbClr val="A38193"/>
                </a:solidFill>
                <a:latin typeface="Livvic Bold Bold"/>
              </a:rPr>
              <a:t> 4: </a:t>
            </a:r>
          </a:p>
          <a:p>
            <a:pPr algn="ctr">
              <a:lnSpc>
                <a:spcPts val="9967"/>
              </a:lnSpc>
            </a:pPr>
            <a:r>
              <a:rPr lang="en-US" sz="8306" dirty="0" err="1">
                <a:solidFill>
                  <a:srgbClr val="A38193"/>
                </a:solidFill>
                <a:latin typeface="Livvic Bold Bold"/>
              </a:rPr>
              <a:t>Em</a:t>
            </a:r>
            <a:r>
              <a:rPr lang="en-US" sz="8306" dirty="0">
                <a:solidFill>
                  <a:srgbClr val="A38193"/>
                </a:solidFill>
                <a:latin typeface="Livvic Bold Bold"/>
              </a:rPr>
              <a:t> </a:t>
            </a:r>
            <a:r>
              <a:rPr lang="en-US" sz="8306" dirty="0" err="1">
                <a:solidFill>
                  <a:srgbClr val="A38193"/>
                </a:solidFill>
                <a:latin typeface="Livvic Bold Bold"/>
              </a:rPr>
              <a:t>tham</a:t>
            </a:r>
            <a:r>
              <a:rPr lang="en-US" sz="8306" dirty="0">
                <a:solidFill>
                  <a:srgbClr val="A38193"/>
                </a:solidFill>
                <a:latin typeface="Livvic Bold Bold"/>
              </a:rPr>
              <a:t> </a:t>
            </a:r>
            <a:r>
              <a:rPr lang="en-US" sz="8306" dirty="0" err="1">
                <a:solidFill>
                  <a:srgbClr val="A38193"/>
                </a:solidFill>
                <a:latin typeface="Livvic Bold Bold"/>
              </a:rPr>
              <a:t>gia</a:t>
            </a:r>
            <a:r>
              <a:rPr lang="en-US" sz="8306" dirty="0">
                <a:solidFill>
                  <a:srgbClr val="A38193"/>
                </a:solidFill>
                <a:latin typeface="Livvic Bold Bold"/>
              </a:rPr>
              <a:t> </a:t>
            </a:r>
            <a:r>
              <a:rPr lang="en-US" sz="8306" dirty="0" err="1">
                <a:solidFill>
                  <a:srgbClr val="A38193"/>
                </a:solidFill>
                <a:latin typeface="Livvic Bold Bold"/>
              </a:rPr>
              <a:t>giao</a:t>
            </a:r>
            <a:r>
              <a:rPr lang="en-US" sz="8306" dirty="0">
                <a:solidFill>
                  <a:srgbClr val="A38193"/>
                </a:solidFill>
                <a:latin typeface="Livvic Bold Bold"/>
              </a:rPr>
              <a:t> </a:t>
            </a:r>
            <a:r>
              <a:rPr lang="en-US" sz="8306" dirty="0" err="1">
                <a:solidFill>
                  <a:srgbClr val="A38193"/>
                </a:solidFill>
                <a:latin typeface="Livvic Bold Bold"/>
              </a:rPr>
              <a:t>thông</a:t>
            </a:r>
            <a:endParaRPr lang="en-US" sz="8306" dirty="0">
              <a:solidFill>
                <a:srgbClr val="A38193"/>
              </a:solidFill>
              <a:latin typeface="Livvic Bold Bold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385653">
            <a:off x="5202151" y="5142069"/>
            <a:ext cx="1329804" cy="130804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123397" y="8651055"/>
            <a:ext cx="7315200" cy="16359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3836772" y="8651055"/>
            <a:ext cx="7315200" cy="16359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3172378" y="8651055"/>
            <a:ext cx="7315200" cy="16359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flipH="1">
            <a:off x="605701" y="6724113"/>
            <a:ext cx="4724922" cy="21305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>
            <a:off x="15765510" y="5222752"/>
            <a:ext cx="1670307" cy="337435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968162" y="671512"/>
            <a:ext cx="12351676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9"/>
              </a:lnSpc>
            </a:pPr>
            <a:r>
              <a:rPr lang="en-US" sz="4699" dirty="0" err="1">
                <a:solidFill>
                  <a:srgbClr val="A38193"/>
                </a:solidFill>
                <a:latin typeface="Livvic Bold"/>
              </a:rPr>
              <a:t>Phòng</a:t>
            </a:r>
            <a:r>
              <a:rPr lang="en-US" sz="46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4699" dirty="0" err="1">
                <a:solidFill>
                  <a:srgbClr val="A38193"/>
                </a:solidFill>
                <a:latin typeface="Livvic Bold"/>
              </a:rPr>
              <a:t>giáo</a:t>
            </a:r>
            <a:r>
              <a:rPr lang="en-US" sz="46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4699" dirty="0" err="1">
                <a:solidFill>
                  <a:srgbClr val="A38193"/>
                </a:solidFill>
                <a:latin typeface="Livvic Bold"/>
              </a:rPr>
              <a:t>dục</a:t>
            </a:r>
            <a:r>
              <a:rPr lang="en-US" sz="46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4699" dirty="0" err="1">
                <a:solidFill>
                  <a:srgbClr val="A38193"/>
                </a:solidFill>
                <a:latin typeface="Livvic Bold"/>
              </a:rPr>
              <a:t>và</a:t>
            </a:r>
            <a:r>
              <a:rPr lang="en-US" sz="46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4699" dirty="0" err="1">
                <a:solidFill>
                  <a:srgbClr val="A38193"/>
                </a:solidFill>
                <a:latin typeface="Livvic Bold"/>
              </a:rPr>
              <a:t>đào</a:t>
            </a:r>
            <a:r>
              <a:rPr lang="en-US" sz="46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4699" dirty="0" err="1">
                <a:solidFill>
                  <a:srgbClr val="A38193"/>
                </a:solidFill>
                <a:latin typeface="Livvic Bold"/>
              </a:rPr>
              <a:t>tạo</a:t>
            </a:r>
            <a:r>
              <a:rPr lang="en-US" sz="46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4699" dirty="0" err="1">
                <a:solidFill>
                  <a:srgbClr val="A38193"/>
                </a:solidFill>
                <a:latin typeface="Livvic Bold"/>
              </a:rPr>
              <a:t>Quận</a:t>
            </a:r>
            <a:r>
              <a:rPr lang="en-US" sz="4699" dirty="0">
                <a:solidFill>
                  <a:srgbClr val="A38193"/>
                </a:solidFill>
                <a:latin typeface="Livvic Bold"/>
              </a:rPr>
              <a:t> Long </a:t>
            </a:r>
            <a:r>
              <a:rPr lang="en-US" sz="4699" dirty="0" err="1" smtClean="0">
                <a:solidFill>
                  <a:srgbClr val="A38193"/>
                </a:solidFill>
                <a:latin typeface="Livvic Bold"/>
              </a:rPr>
              <a:t>Biên</a:t>
            </a:r>
            <a:endParaRPr lang="en-US" sz="4699" dirty="0" smtClean="0">
              <a:solidFill>
                <a:srgbClr val="A38193"/>
              </a:solidFill>
              <a:latin typeface="Livvic Bold"/>
            </a:endParaRPr>
          </a:p>
          <a:p>
            <a:pPr algn="ctr">
              <a:lnSpc>
                <a:spcPts val="5639"/>
              </a:lnSpc>
            </a:pPr>
            <a:r>
              <a:rPr lang="en-US" sz="4699" dirty="0" err="1" smtClean="0">
                <a:solidFill>
                  <a:srgbClr val="A38193"/>
                </a:solidFill>
                <a:latin typeface="Livvic Bold"/>
              </a:rPr>
              <a:t>Trường</a:t>
            </a:r>
            <a:r>
              <a:rPr lang="en-US" sz="4699" dirty="0" smtClean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4699" dirty="0" err="1" smtClean="0">
                <a:solidFill>
                  <a:srgbClr val="A38193"/>
                </a:solidFill>
                <a:latin typeface="Livvic Bold"/>
              </a:rPr>
              <a:t>tiểu</a:t>
            </a:r>
            <a:r>
              <a:rPr lang="en-US" sz="4699" dirty="0" smtClean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4699" dirty="0" err="1" smtClean="0">
                <a:solidFill>
                  <a:srgbClr val="A38193"/>
                </a:solidFill>
                <a:latin typeface="Livvic Bold"/>
              </a:rPr>
              <a:t>học</a:t>
            </a:r>
            <a:r>
              <a:rPr lang="en-US" sz="4699" dirty="0" smtClean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4699" dirty="0" err="1" smtClean="0">
                <a:solidFill>
                  <a:srgbClr val="A38193"/>
                </a:solidFill>
                <a:latin typeface="Livvic Bold"/>
              </a:rPr>
              <a:t>Giang</a:t>
            </a:r>
            <a:r>
              <a:rPr lang="en-US" sz="4699" dirty="0" smtClean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4699" dirty="0" err="1" smtClean="0">
                <a:solidFill>
                  <a:srgbClr val="A38193"/>
                </a:solidFill>
                <a:latin typeface="Livvic Bold"/>
              </a:rPr>
              <a:t>Biên</a:t>
            </a:r>
            <a:endParaRPr lang="en-US" sz="4699" dirty="0">
              <a:solidFill>
                <a:srgbClr val="A38193"/>
              </a:solidFill>
              <a:latin typeface="Livvic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3.08642E-6 L 0.56267 -0.005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3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163561" flipH="1">
            <a:off x="2472500" y="1276319"/>
            <a:ext cx="13366071" cy="593119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84657" y="519142"/>
            <a:ext cx="14667837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40"/>
              </a:lnSpc>
            </a:pPr>
            <a:r>
              <a:rPr lang="en-US" sz="8200" dirty="0" err="1">
                <a:solidFill>
                  <a:srgbClr val="FFFFFF"/>
                </a:solidFill>
                <a:latin typeface="Livvic Bold"/>
              </a:rPr>
              <a:t>Các</a:t>
            </a:r>
            <a:r>
              <a:rPr lang="en-US" sz="8200" dirty="0">
                <a:solidFill>
                  <a:srgbClr val="FFFFFF"/>
                </a:solidFill>
                <a:latin typeface="Livvic Bold"/>
              </a:rPr>
              <a:t> </a:t>
            </a:r>
            <a:r>
              <a:rPr lang="en-US" sz="8200" dirty="0" err="1">
                <a:solidFill>
                  <a:srgbClr val="FFFFFF"/>
                </a:solidFill>
                <a:latin typeface="Livvic Bold"/>
              </a:rPr>
              <a:t>tác</a:t>
            </a:r>
            <a:r>
              <a:rPr lang="en-US" sz="8200" dirty="0">
                <a:solidFill>
                  <a:srgbClr val="FFFFFF"/>
                </a:solidFill>
                <a:latin typeface="Livvic Bold"/>
              </a:rPr>
              <a:t> </a:t>
            </a:r>
            <a:r>
              <a:rPr lang="en-US" sz="8200" dirty="0" err="1">
                <a:solidFill>
                  <a:srgbClr val="FFFFFF"/>
                </a:solidFill>
                <a:latin typeface="Livvic Bold"/>
              </a:rPr>
              <a:t>phẩm</a:t>
            </a:r>
            <a:r>
              <a:rPr lang="en-US" sz="8200" dirty="0">
                <a:solidFill>
                  <a:srgbClr val="FFFFFF"/>
                </a:solidFill>
                <a:latin typeface="Livvic Bold"/>
              </a:rPr>
              <a:t> </a:t>
            </a:r>
            <a:r>
              <a:rPr lang="en-US" sz="8200" dirty="0" err="1">
                <a:solidFill>
                  <a:srgbClr val="FFFFFF"/>
                </a:solidFill>
                <a:latin typeface="Livvic Bold"/>
              </a:rPr>
              <a:t>buổi</a:t>
            </a:r>
            <a:r>
              <a:rPr lang="en-US" sz="8200" dirty="0">
                <a:solidFill>
                  <a:srgbClr val="FFFFFF"/>
                </a:solidFill>
                <a:latin typeface="Livvic Bold"/>
              </a:rPr>
              <a:t> </a:t>
            </a:r>
            <a:r>
              <a:rPr lang="en-US" sz="8200" dirty="0" err="1">
                <a:solidFill>
                  <a:srgbClr val="FFFFFF"/>
                </a:solidFill>
                <a:latin typeface="Livvic Bold"/>
              </a:rPr>
              <a:t>trước</a:t>
            </a:r>
            <a:r>
              <a:rPr lang="en-US" sz="8200" dirty="0">
                <a:solidFill>
                  <a:srgbClr val="FFFFFF"/>
                </a:solidFill>
                <a:latin typeface="Livvic Bold"/>
              </a:rPr>
              <a:t>: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30562" y="4396653"/>
            <a:ext cx="2341499" cy="24139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801525" y="4737049"/>
            <a:ext cx="2341499" cy="241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25788" y="2811094"/>
            <a:ext cx="2341499" cy="2413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558934">
            <a:off x="13708292" y="-258054"/>
            <a:ext cx="5844999" cy="25060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60918">
            <a:off x="14586016" y="778488"/>
            <a:ext cx="644318" cy="633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169261">
            <a:off x="16598378" y="473688"/>
            <a:ext cx="644318" cy="6337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903675">
            <a:off x="16545128" y="1869836"/>
            <a:ext cx="644318" cy="6337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6425542" y="8251978"/>
            <a:ext cx="5661439" cy="15474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7781" y="4396653"/>
            <a:ext cx="5920737" cy="41947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3854" y="3298875"/>
            <a:ext cx="5632652" cy="397599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440748" y="2220488"/>
            <a:ext cx="5623492" cy="401552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800000" flipH="1" flipV="1">
            <a:off x="0" y="6901797"/>
            <a:ext cx="18467172" cy="41868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>
            <a:off x="8791233" y="-459483"/>
            <a:ext cx="8765218" cy="1051300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523229" y="-90952"/>
            <a:ext cx="4289768" cy="132592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696747">
            <a:off x="13668113" y="858751"/>
            <a:ext cx="1270353" cy="11987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078474" y="6725213"/>
            <a:ext cx="2131052" cy="289402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470732">
            <a:off x="544319" y="3092746"/>
            <a:ext cx="544526" cy="53561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470732">
            <a:off x="384807" y="1026873"/>
            <a:ext cx="544526" cy="5356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305134">
            <a:off x="1890331" y="304204"/>
            <a:ext cx="544526" cy="5356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92689">
            <a:off x="1616725" y="3992656"/>
            <a:ext cx="5854203" cy="490289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88212" y="1451670"/>
            <a:ext cx="8681871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 dirty="0" err="1">
                <a:solidFill>
                  <a:srgbClr val="A38193"/>
                </a:solidFill>
                <a:latin typeface="Livvic Bold Bold"/>
              </a:rPr>
              <a:t>Cảm</a:t>
            </a:r>
            <a:r>
              <a:rPr lang="en-US" sz="7500" dirty="0">
                <a:solidFill>
                  <a:srgbClr val="A38193"/>
                </a:solidFill>
                <a:latin typeface="Livvic Bold Bold"/>
              </a:rPr>
              <a:t> </a:t>
            </a:r>
            <a:r>
              <a:rPr lang="en-US" sz="7500" dirty="0" err="1">
                <a:solidFill>
                  <a:srgbClr val="A38193"/>
                </a:solidFill>
                <a:latin typeface="Livvic Bold Bold"/>
              </a:rPr>
              <a:t>nhận</a:t>
            </a:r>
            <a:r>
              <a:rPr lang="en-US" sz="7500" dirty="0">
                <a:solidFill>
                  <a:srgbClr val="A38193"/>
                </a:solidFill>
                <a:latin typeface="Livvic Bold Bold"/>
              </a:rPr>
              <a:t>, chia </a:t>
            </a:r>
            <a:r>
              <a:rPr lang="en-US" sz="7500" dirty="0" err="1">
                <a:solidFill>
                  <a:srgbClr val="A38193"/>
                </a:solidFill>
                <a:latin typeface="Livvic Bold Bold"/>
              </a:rPr>
              <a:t>sẻ</a:t>
            </a:r>
            <a:r>
              <a:rPr lang="en-US" sz="7500" dirty="0">
                <a:solidFill>
                  <a:srgbClr val="A38193"/>
                </a:solidFill>
                <a:latin typeface="Livvic Bold Bold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67835" y="2696657"/>
            <a:ext cx="6585260" cy="5763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3"/>
              </a:lnSpc>
            </a:pPr>
            <a:r>
              <a:rPr lang="en-US" sz="4095" dirty="0">
                <a:solidFill>
                  <a:srgbClr val="3E3B39"/>
                </a:solidFill>
                <a:latin typeface="Livvic Bold"/>
              </a:rPr>
              <a:t>-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Sản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phẩm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của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con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có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nội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dung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gì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?</a:t>
            </a:r>
          </a:p>
          <a:p>
            <a:pPr algn="ctr">
              <a:lnSpc>
                <a:spcPts val="5733"/>
              </a:lnSpc>
            </a:pPr>
            <a:r>
              <a:rPr lang="en-US" sz="4095" dirty="0">
                <a:solidFill>
                  <a:srgbClr val="3E3B39"/>
                </a:solidFill>
                <a:latin typeface="Livvic Bold"/>
              </a:rPr>
              <a:t>-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Hình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ảnh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chính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,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hình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ảnh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phụ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trong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tác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phẩm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của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con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là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gì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?</a:t>
            </a:r>
          </a:p>
          <a:p>
            <a:pPr algn="ctr">
              <a:lnSpc>
                <a:spcPts val="5733"/>
              </a:lnSpc>
            </a:pPr>
            <a:r>
              <a:rPr lang="en-US" sz="4095" dirty="0">
                <a:solidFill>
                  <a:srgbClr val="3E3B39"/>
                </a:solidFill>
                <a:latin typeface="Livvic Bold"/>
              </a:rPr>
              <a:t>-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Khi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tham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gia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giao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thông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,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để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đảm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bảo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an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toàn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chúng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ta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cần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làm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 </a:t>
            </a:r>
            <a:r>
              <a:rPr lang="en-US" sz="4095" dirty="0" err="1">
                <a:solidFill>
                  <a:srgbClr val="3E3B39"/>
                </a:solidFill>
                <a:latin typeface="Livvic Bold"/>
              </a:rPr>
              <a:t>gì</a:t>
            </a:r>
            <a:r>
              <a:rPr lang="en-US" sz="4095" dirty="0">
                <a:solidFill>
                  <a:srgbClr val="3E3B39"/>
                </a:solidFill>
                <a:latin typeface="Livvic Bold"/>
              </a:rPr>
              <a:t>?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762000" y="-1046344"/>
            <a:ext cx="4410261" cy="454666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776015" y="3375764"/>
            <a:ext cx="4805166" cy="495378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84657" y="519142"/>
            <a:ext cx="14667837" cy="1247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840"/>
              </a:lnSpc>
            </a:pPr>
            <a:r>
              <a:rPr lang="en-US" sz="8200" dirty="0" err="1" smtClean="0">
                <a:solidFill>
                  <a:srgbClr val="FFFFFF"/>
                </a:solidFill>
                <a:latin typeface="Livvic Bold"/>
              </a:rPr>
              <a:t>Quan</a:t>
            </a:r>
            <a:r>
              <a:rPr lang="en-US" sz="8200" dirty="0" smtClean="0">
                <a:solidFill>
                  <a:srgbClr val="FFFFFF"/>
                </a:solidFill>
                <a:latin typeface="Livvic Bold"/>
              </a:rPr>
              <a:t> </a:t>
            </a:r>
            <a:r>
              <a:rPr lang="en-US" sz="8200" dirty="0" err="1" smtClean="0">
                <a:solidFill>
                  <a:srgbClr val="FFFFFF"/>
                </a:solidFill>
                <a:latin typeface="Livvic Bold"/>
              </a:rPr>
              <a:t>sát</a:t>
            </a:r>
            <a:r>
              <a:rPr lang="en-US" sz="8200" dirty="0" smtClean="0">
                <a:solidFill>
                  <a:srgbClr val="FFFFFF"/>
                </a:solidFill>
                <a:latin typeface="Livvic Bold"/>
              </a:rPr>
              <a:t> – </a:t>
            </a:r>
            <a:r>
              <a:rPr lang="en-US" sz="8200" dirty="0" err="1" smtClean="0">
                <a:solidFill>
                  <a:srgbClr val="FFFFFF"/>
                </a:solidFill>
                <a:latin typeface="Livvic Bold"/>
              </a:rPr>
              <a:t>nhận</a:t>
            </a:r>
            <a:r>
              <a:rPr lang="en-US" sz="8200" dirty="0" smtClean="0">
                <a:solidFill>
                  <a:srgbClr val="FFFFFF"/>
                </a:solidFill>
                <a:latin typeface="Livvic Bold"/>
              </a:rPr>
              <a:t> </a:t>
            </a:r>
            <a:r>
              <a:rPr lang="en-US" sz="8200" dirty="0" err="1" smtClean="0">
                <a:solidFill>
                  <a:srgbClr val="FFFFFF"/>
                </a:solidFill>
                <a:latin typeface="Livvic Bold"/>
              </a:rPr>
              <a:t>xét</a:t>
            </a:r>
            <a:r>
              <a:rPr lang="en-US" sz="8200" dirty="0" smtClean="0">
                <a:solidFill>
                  <a:srgbClr val="FFFFFF"/>
                </a:solidFill>
                <a:latin typeface="Livvic Bold"/>
              </a:rPr>
              <a:t>: </a:t>
            </a:r>
            <a:endParaRPr lang="en-US" sz="8200" dirty="0">
              <a:solidFill>
                <a:srgbClr val="FFFFFF"/>
              </a:solidFill>
              <a:latin typeface="Livvic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4525788" y="2811094"/>
            <a:ext cx="2341499" cy="241391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558934">
            <a:off x="13708292" y="-258054"/>
            <a:ext cx="5844999" cy="25060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60918">
            <a:off x="14586016" y="778488"/>
            <a:ext cx="644318" cy="6337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169261">
            <a:off x="16598378" y="473688"/>
            <a:ext cx="644318" cy="6337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903675">
            <a:off x="16545128" y="1869836"/>
            <a:ext cx="644318" cy="63377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0035098" y="7820893"/>
            <a:ext cx="5661439" cy="15474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4185" y="3332403"/>
            <a:ext cx="1079091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latin typeface="Livvic Bold" panose="020B0604020202020204" charset="0"/>
              </a:rPr>
              <a:t>Em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thích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sản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phẩm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nào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của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các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bạn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trong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lớp</a:t>
            </a:r>
            <a:r>
              <a:rPr lang="en-US" sz="4800" dirty="0" smtClean="0">
                <a:latin typeface="Livvic Bold" panose="020B0604020202020204" charset="0"/>
              </a:rPr>
              <a:t>?</a:t>
            </a:r>
          </a:p>
          <a:p>
            <a:r>
              <a:rPr lang="en-US" sz="4800" dirty="0" err="1" smtClean="0">
                <a:latin typeface="Livvic Bold" panose="020B0604020202020204" charset="0"/>
              </a:rPr>
              <a:t>Em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có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nhận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xét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gì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về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bố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cục</a:t>
            </a:r>
            <a:r>
              <a:rPr lang="en-US" sz="4800" dirty="0" smtClean="0">
                <a:latin typeface="Livvic Bold" panose="020B0604020202020204" charset="0"/>
              </a:rPr>
              <a:t>, </a:t>
            </a:r>
            <a:r>
              <a:rPr lang="en-US" sz="4800" dirty="0" err="1" smtClean="0">
                <a:latin typeface="Livvic Bold" panose="020B0604020202020204" charset="0"/>
              </a:rPr>
              <a:t>màu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sắc</a:t>
            </a:r>
            <a:r>
              <a:rPr lang="en-US" sz="4800" dirty="0" smtClean="0">
                <a:latin typeface="Livvic Bold" panose="020B0604020202020204" charset="0"/>
              </a:rPr>
              <a:t>, </a:t>
            </a:r>
            <a:r>
              <a:rPr lang="en-US" sz="4800" dirty="0" err="1" smtClean="0">
                <a:latin typeface="Livvic Bold" panose="020B0604020202020204" charset="0"/>
              </a:rPr>
              <a:t>nội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dụng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sản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phẩm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của</a:t>
            </a:r>
            <a:r>
              <a:rPr lang="en-US" sz="4800" dirty="0" smtClean="0">
                <a:latin typeface="Livvic Bold" panose="020B0604020202020204" charset="0"/>
              </a:rPr>
              <a:t> </a:t>
            </a:r>
            <a:r>
              <a:rPr lang="en-US" sz="4800" dirty="0" err="1" smtClean="0">
                <a:latin typeface="Livvic Bold" panose="020B0604020202020204" charset="0"/>
              </a:rPr>
              <a:t>bạn</a:t>
            </a:r>
            <a:r>
              <a:rPr lang="en-US" sz="4800" dirty="0" smtClean="0">
                <a:latin typeface="Livvic Bold" panose="020B0604020202020204" charset="0"/>
              </a:rPr>
              <a:t>?</a:t>
            </a:r>
          </a:p>
          <a:p>
            <a:endParaRPr lang="en-US" sz="4800" dirty="0" smtClean="0">
              <a:latin typeface="Livvic Bold" panose="020B0604020202020204" charset="0"/>
            </a:endParaRPr>
          </a:p>
          <a:p>
            <a:pPr marL="285750" indent="-285750">
              <a:buFontTx/>
              <a:buChar char="-"/>
            </a:pPr>
            <a:endParaRPr lang="en-US" sz="4800" dirty="0">
              <a:latin typeface="Livvic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64440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435850">
            <a:off x="866660" y="3530882"/>
            <a:ext cx="7338327" cy="7911943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1799422" y="4527371"/>
            <a:ext cx="5581942" cy="5372668"/>
            <a:chOff x="30480" y="591820"/>
            <a:chExt cx="12736830" cy="12259310"/>
          </a:xfrm>
        </p:grpSpPr>
        <p:sp>
          <p:nvSpPr>
            <p:cNvPr id="4" name="Freeform 4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4"/>
              <a:stretch>
                <a:fillRect l="-32097" t="-5134" r="-31610" b="5134"/>
              </a:stretch>
            </a:blip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435850">
            <a:off x="10490683" y="3166108"/>
            <a:ext cx="8609442" cy="9282417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520992" y="4761915"/>
            <a:ext cx="6548823" cy="6303299"/>
            <a:chOff x="30480" y="591820"/>
            <a:chExt cx="12736830" cy="12259310"/>
          </a:xfrm>
        </p:grpSpPr>
        <p:sp>
          <p:nvSpPr>
            <p:cNvPr id="7" name="Freeform 7"/>
            <p:cNvSpPr/>
            <p:nvPr/>
          </p:nvSpPr>
          <p:spPr>
            <a:xfrm>
              <a:off x="30480" y="591820"/>
              <a:ext cx="12736830" cy="12259310"/>
            </a:xfrm>
            <a:custGeom>
              <a:avLst/>
              <a:gdLst/>
              <a:ahLst/>
              <a:cxnLst/>
              <a:rect l="l" t="t" r="r" b="b"/>
              <a:pathLst>
                <a:path w="12736830" h="12259310">
                  <a:moveTo>
                    <a:pt x="11925300" y="4271010"/>
                  </a:moveTo>
                  <a:cubicBezTo>
                    <a:pt x="10819131" y="2120900"/>
                    <a:pt x="8590281" y="544830"/>
                    <a:pt x="6215380" y="297180"/>
                  </a:cubicBezTo>
                  <a:cubicBezTo>
                    <a:pt x="4277360" y="0"/>
                    <a:pt x="3002280" y="913130"/>
                    <a:pt x="1960880" y="2170430"/>
                  </a:cubicBezTo>
                  <a:cubicBezTo>
                    <a:pt x="919480" y="3427730"/>
                    <a:pt x="365760" y="5030470"/>
                    <a:pt x="142240" y="6647180"/>
                  </a:cubicBezTo>
                  <a:cubicBezTo>
                    <a:pt x="24130" y="7500620"/>
                    <a:pt x="0" y="8406130"/>
                    <a:pt x="361950" y="9188450"/>
                  </a:cubicBezTo>
                  <a:cubicBezTo>
                    <a:pt x="820420" y="10180319"/>
                    <a:pt x="1822450" y="10811510"/>
                    <a:pt x="2842260" y="11203940"/>
                  </a:cubicBezTo>
                  <a:cubicBezTo>
                    <a:pt x="5585460" y="12259310"/>
                    <a:pt x="8953500" y="11850370"/>
                    <a:pt x="11088370" y="9828530"/>
                  </a:cubicBezTo>
                  <a:cubicBezTo>
                    <a:pt x="11756390" y="9196070"/>
                    <a:pt x="12303760" y="8403590"/>
                    <a:pt x="12499340" y="7504430"/>
                  </a:cubicBezTo>
                  <a:cubicBezTo>
                    <a:pt x="12736830" y="6413500"/>
                    <a:pt x="12435840" y="5264150"/>
                    <a:pt x="11925300" y="4271010"/>
                  </a:cubicBezTo>
                  <a:close/>
                </a:path>
              </a:pathLst>
            </a:custGeom>
            <a:blipFill>
              <a:blip r:embed="rId5"/>
              <a:stretch>
                <a:fillRect l="-14065" t="-5134" r="-13578" b="5134"/>
              </a:stretch>
            </a:blip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90402">
            <a:off x="-39775" y="4308161"/>
            <a:ext cx="2136949" cy="210198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0" y="220404"/>
            <a:ext cx="4151122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728659" y="2105025"/>
            <a:ext cx="1530641" cy="19223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340129" y="1028700"/>
            <a:ext cx="9607742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9"/>
              </a:lnSpc>
            </a:pPr>
            <a:r>
              <a:rPr lang="en-US" sz="7099" dirty="0" err="1">
                <a:solidFill>
                  <a:srgbClr val="475254"/>
                </a:solidFill>
                <a:latin typeface="Livvic Bold Bold"/>
              </a:rPr>
              <a:t>Vận</a:t>
            </a:r>
            <a:r>
              <a:rPr lang="en-US" sz="7099" dirty="0">
                <a:solidFill>
                  <a:srgbClr val="475254"/>
                </a:solidFill>
                <a:latin typeface="Livvic Bold Bold"/>
              </a:rPr>
              <a:t> </a:t>
            </a:r>
            <a:r>
              <a:rPr lang="en-US" sz="7099" dirty="0" err="1">
                <a:solidFill>
                  <a:srgbClr val="475254"/>
                </a:solidFill>
                <a:latin typeface="Livvic Bold Bold"/>
              </a:rPr>
              <a:t>dụng</a:t>
            </a:r>
            <a:r>
              <a:rPr lang="en-US" sz="7099" dirty="0">
                <a:solidFill>
                  <a:srgbClr val="475254"/>
                </a:solidFill>
                <a:latin typeface="Livvic Bold Bold"/>
              </a:rPr>
              <a:t> - </a:t>
            </a:r>
            <a:r>
              <a:rPr lang="en-US" sz="7099" dirty="0" err="1">
                <a:solidFill>
                  <a:srgbClr val="475254"/>
                </a:solidFill>
                <a:latin typeface="Livvic Bold Bold"/>
              </a:rPr>
              <a:t>Sáng</a:t>
            </a:r>
            <a:r>
              <a:rPr lang="en-US" sz="7099" dirty="0">
                <a:solidFill>
                  <a:srgbClr val="475254"/>
                </a:solidFill>
                <a:latin typeface="Livvic Bold Bold"/>
              </a:rPr>
              <a:t> </a:t>
            </a:r>
            <a:r>
              <a:rPr lang="en-US" sz="7099" dirty="0" err="1">
                <a:solidFill>
                  <a:srgbClr val="475254"/>
                </a:solidFill>
                <a:latin typeface="Livvic Bold Bold"/>
              </a:rPr>
              <a:t>tạo</a:t>
            </a:r>
            <a:endParaRPr lang="en-US" sz="7099" dirty="0">
              <a:solidFill>
                <a:srgbClr val="475254"/>
              </a:solidFill>
              <a:latin typeface="Livvic Bol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347293" y="2728019"/>
            <a:ext cx="11593414" cy="1607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dirty="0">
                <a:solidFill>
                  <a:srgbClr val="A38193"/>
                </a:solidFill>
                <a:latin typeface="Livvic Bold"/>
              </a:rPr>
              <a:t>Con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hãy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thể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hiện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chủ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đề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"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Em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tham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gia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giao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thông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"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bằng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cách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:</a:t>
            </a:r>
          </a:p>
          <a:p>
            <a:pPr algn="ctr">
              <a:lnSpc>
                <a:spcPts val="4339"/>
              </a:lnSpc>
            </a:pPr>
            <a:r>
              <a:rPr lang="en-US" sz="3099" dirty="0">
                <a:solidFill>
                  <a:srgbClr val="A38193"/>
                </a:solidFill>
                <a:latin typeface="Livvic Bold"/>
              </a:rPr>
              <a:t>-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Nặn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,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tạo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dáng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từ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vật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liệu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tìm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được</a:t>
            </a:r>
            <a:endParaRPr lang="en-US" sz="3099" dirty="0">
              <a:solidFill>
                <a:srgbClr val="A38193"/>
              </a:solidFill>
              <a:latin typeface="Livvic Bold"/>
            </a:endParaRPr>
          </a:p>
          <a:p>
            <a:pPr algn="ctr">
              <a:lnSpc>
                <a:spcPts val="4339"/>
              </a:lnSpc>
            </a:pPr>
            <a:r>
              <a:rPr lang="en-US" sz="3099" dirty="0">
                <a:solidFill>
                  <a:srgbClr val="A38193"/>
                </a:solidFill>
                <a:latin typeface="Livvic Bold"/>
              </a:rPr>
              <a:t>-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Vẽ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tranh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tuyên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truyền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về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tham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gia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giao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  <a:r>
              <a:rPr lang="en-US" sz="3099" dirty="0" err="1">
                <a:solidFill>
                  <a:srgbClr val="A38193"/>
                </a:solidFill>
                <a:latin typeface="Livvic Bold"/>
              </a:rPr>
              <a:t>thông</a:t>
            </a:r>
            <a:r>
              <a:rPr lang="en-US" sz="3099" dirty="0">
                <a:solidFill>
                  <a:srgbClr val="A38193"/>
                </a:solidFill>
                <a:latin typeface="Livvic Bold"/>
              </a:rPr>
              <a:t>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435850">
            <a:off x="866660" y="3530882"/>
            <a:ext cx="7338327" cy="79119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4435850">
            <a:off x="10490683" y="3166108"/>
            <a:ext cx="8609442" cy="928241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728659" y="2105025"/>
            <a:ext cx="1530641" cy="19223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432319" y="303196"/>
            <a:ext cx="9607742" cy="1076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9"/>
              </a:lnSpc>
            </a:pPr>
            <a:r>
              <a:rPr lang="en-US" sz="7099" dirty="0" err="1">
                <a:solidFill>
                  <a:srgbClr val="475254"/>
                </a:solidFill>
                <a:latin typeface="Livvic Bold Bold"/>
              </a:rPr>
              <a:t>Vận</a:t>
            </a:r>
            <a:r>
              <a:rPr lang="en-US" sz="7099" dirty="0">
                <a:solidFill>
                  <a:srgbClr val="475254"/>
                </a:solidFill>
                <a:latin typeface="Livvic Bold Bold"/>
              </a:rPr>
              <a:t> </a:t>
            </a:r>
            <a:r>
              <a:rPr lang="en-US" sz="7099" dirty="0" err="1">
                <a:solidFill>
                  <a:srgbClr val="475254"/>
                </a:solidFill>
                <a:latin typeface="Livvic Bold Bold"/>
              </a:rPr>
              <a:t>dụng</a:t>
            </a:r>
            <a:r>
              <a:rPr lang="en-US" sz="7099" dirty="0">
                <a:solidFill>
                  <a:srgbClr val="475254"/>
                </a:solidFill>
                <a:latin typeface="Livvic Bold Bold"/>
              </a:rPr>
              <a:t> - </a:t>
            </a:r>
            <a:r>
              <a:rPr lang="en-US" sz="7099" dirty="0" err="1">
                <a:solidFill>
                  <a:srgbClr val="475254"/>
                </a:solidFill>
                <a:latin typeface="Livvic Bold Bold"/>
              </a:rPr>
              <a:t>Sáng</a:t>
            </a:r>
            <a:r>
              <a:rPr lang="en-US" sz="7099" dirty="0">
                <a:solidFill>
                  <a:srgbClr val="475254"/>
                </a:solidFill>
                <a:latin typeface="Livvic Bold Bold"/>
              </a:rPr>
              <a:t> </a:t>
            </a:r>
            <a:r>
              <a:rPr lang="en-US" sz="7099" dirty="0" err="1">
                <a:solidFill>
                  <a:srgbClr val="475254"/>
                </a:solidFill>
                <a:latin typeface="Livvic Bold Bold"/>
              </a:rPr>
              <a:t>tạo</a:t>
            </a:r>
            <a:endParaRPr lang="en-US" sz="7099" dirty="0">
              <a:solidFill>
                <a:srgbClr val="475254"/>
              </a:solidFill>
              <a:latin typeface="Livvic Bold Bold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36190" y="4025164"/>
            <a:ext cx="7594780" cy="55394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9198" y="1745187"/>
            <a:ext cx="5814584" cy="80781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8471" y="248217"/>
            <a:ext cx="415112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319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C8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1259172">
            <a:off x="7489548" y="-248883"/>
            <a:ext cx="8051678" cy="35729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78469">
            <a:off x="-2696787" y="891002"/>
            <a:ext cx="12240553" cy="240220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536875" y="3272753"/>
            <a:ext cx="6476945" cy="62178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95685">
            <a:off x="301657" y="8101774"/>
            <a:ext cx="6494754" cy="59043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4587736" y="2660400"/>
            <a:ext cx="2931288" cy="2693121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344354" y="4006960"/>
            <a:ext cx="4861987" cy="4749453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12"/>
              <a:stretch>
                <a:fillRect l="-47633" r="-47633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4958154">
            <a:off x="12487775" y="1169739"/>
            <a:ext cx="544526" cy="5356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5400000">
            <a:off x="11746287" y="1967458"/>
            <a:ext cx="544526" cy="535616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98497" y="4196245"/>
            <a:ext cx="8657610" cy="3101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464A51"/>
                </a:solidFill>
                <a:latin typeface="Livvic Bold"/>
              </a:rPr>
              <a:t>-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Bài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sau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: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Tìm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hiểu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Tranh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dân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gian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Việt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Nam </a:t>
            </a:r>
          </a:p>
          <a:p>
            <a:pPr>
              <a:lnSpc>
                <a:spcPts val="5319"/>
              </a:lnSpc>
            </a:pPr>
            <a:r>
              <a:rPr lang="en-US" sz="3799" dirty="0">
                <a:solidFill>
                  <a:srgbClr val="464A51"/>
                </a:solidFill>
                <a:latin typeface="Livvic Bold"/>
              </a:rPr>
              <a:t>-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Chuẩn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bị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giấy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vẽ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,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màu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,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sưu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tầm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một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số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tranh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dân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gian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</a:t>
            </a:r>
            <a:r>
              <a:rPr lang="en-US" sz="3799" dirty="0" err="1">
                <a:solidFill>
                  <a:srgbClr val="464A51"/>
                </a:solidFill>
                <a:latin typeface="Livvic Bold"/>
              </a:rPr>
              <a:t>Việt</a:t>
            </a:r>
            <a:r>
              <a:rPr lang="en-US" sz="3799" dirty="0">
                <a:solidFill>
                  <a:srgbClr val="464A51"/>
                </a:solidFill>
                <a:latin typeface="Livvic Bold"/>
              </a:rPr>
              <a:t> Nam</a:t>
            </a:r>
          </a:p>
          <a:p>
            <a:pPr>
              <a:lnSpc>
                <a:spcPts val="3499"/>
              </a:lnSpc>
            </a:pPr>
            <a:endParaRPr lang="en-US" sz="3799" dirty="0">
              <a:solidFill>
                <a:srgbClr val="464A51"/>
              </a:solidFill>
              <a:latin typeface="Livvic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498497" y="1520891"/>
            <a:ext cx="7645503" cy="1428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80"/>
              </a:lnSpc>
            </a:pPr>
            <a:r>
              <a:rPr lang="en-US" sz="9400" dirty="0" err="1">
                <a:solidFill>
                  <a:srgbClr val="FFFFFF"/>
                </a:solidFill>
                <a:latin typeface="Livvic Bold Bold"/>
              </a:rPr>
              <a:t>Dặn</a:t>
            </a:r>
            <a:r>
              <a:rPr lang="en-US" sz="9400" dirty="0">
                <a:solidFill>
                  <a:srgbClr val="FFFFFF"/>
                </a:solidFill>
                <a:latin typeface="Livvic Bold Bold"/>
              </a:rPr>
              <a:t> </a:t>
            </a:r>
            <a:r>
              <a:rPr lang="en-US" sz="9400" dirty="0" err="1">
                <a:solidFill>
                  <a:srgbClr val="FFFFFF"/>
                </a:solidFill>
                <a:latin typeface="Livvic Bold Bold"/>
              </a:rPr>
              <a:t>dò</a:t>
            </a:r>
            <a:endParaRPr lang="en-US" sz="9400" dirty="0">
              <a:solidFill>
                <a:srgbClr val="FFFFFF"/>
              </a:solidFill>
              <a:latin typeface="Livvic Bold Bold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4108218" flipH="1">
            <a:off x="12534363" y="832055"/>
            <a:ext cx="8412993" cy="37332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0" y="-1064706"/>
            <a:ext cx="18467172" cy="4186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90402">
            <a:off x="1333721" y="2251202"/>
            <a:ext cx="869068" cy="8548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68256" y="3842127"/>
            <a:ext cx="14055725" cy="297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760"/>
              </a:lnSpc>
            </a:pPr>
            <a:r>
              <a:rPr lang="en-US" sz="9800">
                <a:solidFill>
                  <a:srgbClr val="FFDC87"/>
                </a:solidFill>
                <a:latin typeface="Livvic Bold Bold"/>
              </a:rPr>
              <a:t>Xin chào </a:t>
            </a:r>
          </a:p>
          <a:p>
            <a:pPr>
              <a:lnSpc>
                <a:spcPts val="11760"/>
              </a:lnSpc>
            </a:pPr>
            <a:r>
              <a:rPr lang="en-US" sz="9800">
                <a:solidFill>
                  <a:srgbClr val="FFDC87"/>
                </a:solidFill>
                <a:latin typeface="Livvic Bold Bold"/>
              </a:rPr>
              <a:t>và hẹn gặp lại các em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90402">
            <a:off x="10401034" y="1037705"/>
            <a:ext cx="869068" cy="8548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315082" y="7296710"/>
            <a:ext cx="5074338" cy="49820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224561">
            <a:off x="15483420" y="2249104"/>
            <a:ext cx="580166" cy="57067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57481">
            <a:off x="15885439" y="4694577"/>
            <a:ext cx="580166" cy="5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359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200</Words>
  <Application>Microsoft Office PowerPoint</Application>
  <PresentationFormat>Custom</PresentationFormat>
  <Paragraphs>23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Livvic Bold</vt:lpstr>
      <vt:lpstr>Arial</vt:lpstr>
      <vt:lpstr>Livvic Bold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11: Em tham gia giao thông</dc:title>
  <cp:lastModifiedBy>HP</cp:lastModifiedBy>
  <cp:revision>12</cp:revision>
  <dcterms:created xsi:type="dcterms:W3CDTF">2006-08-16T00:00:00Z</dcterms:created>
  <dcterms:modified xsi:type="dcterms:W3CDTF">2022-05-07T04:36:45Z</dcterms:modified>
  <dc:identifier>DAE-6O88ACk</dc:identifier>
</cp:coreProperties>
</file>