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83" r:id="rId3"/>
    <p:sldId id="258" r:id="rId4"/>
    <p:sldId id="259" r:id="rId5"/>
    <p:sldId id="270" r:id="rId6"/>
    <p:sldId id="260" r:id="rId7"/>
    <p:sldId id="271" r:id="rId8"/>
    <p:sldId id="261" r:id="rId9"/>
    <p:sldId id="272" r:id="rId10"/>
    <p:sldId id="279" r:id="rId11"/>
    <p:sldId id="280" r:id="rId12"/>
    <p:sldId id="281" r:id="rId13"/>
    <p:sldId id="293" r:id="rId14"/>
    <p:sldId id="285" r:id="rId15"/>
    <p:sldId id="273" r:id="rId16"/>
    <p:sldId id="274" r:id="rId17"/>
    <p:sldId id="276" r:id="rId18"/>
    <p:sldId id="291" r:id="rId19"/>
    <p:sldId id="277" r:id="rId20"/>
    <p:sldId id="275" r:id="rId21"/>
    <p:sldId id="292" r:id="rId22"/>
    <p:sldId id="288" r:id="rId23"/>
    <p:sldId id="289" r:id="rId24"/>
    <p:sldId id="290" r:id="rId25"/>
  </p:sldIdLst>
  <p:sldSz cx="12192000" cy="6858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FF"/>
    <a:srgbClr val="FF0066"/>
    <a:srgbClr val="000099"/>
    <a:srgbClr val="CC3300"/>
    <a:srgbClr val="FF9900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4" autoAdjust="0"/>
    <p:restoredTop sz="92063" autoAdjust="0"/>
  </p:normalViewPr>
  <p:slideViewPr>
    <p:cSldViewPr>
      <p:cViewPr varScale="1">
        <p:scale>
          <a:sx n="61" d="100"/>
          <a:sy n="61" d="100"/>
        </p:scale>
        <p:origin x="852" y="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9B29A-B3EC-4456-AB68-94A81099D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8F196-E81D-4ACA-9748-D8422E5F2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45BC5-0AB1-407B-8BBA-83EDE21A0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E0A3D-378D-402D-81A5-5E945BFC8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8DDDD-50F1-496D-8664-F52B4E2BF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B44AB-DFBF-4391-A3A7-72B521569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AD134-A379-4ED5-9B07-512A59B2A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11C6A-9012-4B59-AF0F-1651B5FD6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637D3-F09A-44D3-AE9A-B7BCE782C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BA593-360D-4AF6-B965-C41DF333D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2C77F-C091-4F8B-971D-AE038E92C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D90F16-416B-4847-890B-D863C80A5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14.tinmoi.vn/img.php/1/200712/original/images1463958_9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e.vnn.vn/dataimages/original/images91225_nonla4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2514600" y="762000"/>
            <a:ext cx="7620000" cy="2928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ĐỊA LÍ LỚP 5</a:t>
            </a:r>
          </a:p>
        </p:txBody>
      </p:sp>
      <p:pic>
        <p:nvPicPr>
          <p:cNvPr id="19459" name="Picture 3" descr="BALLOO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505200"/>
            <a:ext cx="304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413125" y="727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>
              <a:latin typeface="Arial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590550" y="1443841"/>
            <a:ext cx="11582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3600" dirty="0" err="1">
                <a:latin typeface="Arial" charset="0"/>
              </a:rPr>
              <a:t>Dân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tộc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nào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có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số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dân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đông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nhất</a:t>
            </a:r>
            <a:r>
              <a:rPr lang="en-US" sz="3600" dirty="0">
                <a:latin typeface="Arial" charset="0"/>
              </a:rPr>
              <a:t>? </a:t>
            </a:r>
            <a:r>
              <a:rPr lang="en-US" sz="3600" dirty="0" err="1">
                <a:latin typeface="Arial" charset="0"/>
              </a:rPr>
              <a:t>Sống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chủ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yếu</a:t>
            </a:r>
            <a:r>
              <a:rPr lang="en-US" sz="3600" dirty="0">
                <a:latin typeface="Arial" charset="0"/>
              </a:rPr>
              <a:t> ở </a:t>
            </a:r>
            <a:r>
              <a:rPr lang="en-US" sz="3600" dirty="0" err="1">
                <a:latin typeface="Arial" charset="0"/>
              </a:rPr>
              <a:t>đâu</a:t>
            </a:r>
            <a:r>
              <a:rPr lang="en-US" sz="3600" dirty="0">
                <a:latin typeface="Arial" charset="0"/>
              </a:rPr>
              <a:t>? </a:t>
            </a:r>
          </a:p>
          <a:p>
            <a:pPr algn="l"/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Dân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tộc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kinh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có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số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dân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đông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nhất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,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sống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tập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trung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ở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các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vùng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đồng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bằng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,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các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vùng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ven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biển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. </a:t>
            </a:r>
          </a:p>
          <a:p>
            <a:pPr algn="l"/>
            <a:r>
              <a:rPr lang="en-US" sz="3600" dirty="0" err="1">
                <a:latin typeface="Arial" charset="0"/>
              </a:rPr>
              <a:t>Các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dân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tộc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ít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người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thường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sống</a:t>
            </a:r>
            <a:r>
              <a:rPr lang="en-US" sz="3600" dirty="0">
                <a:latin typeface="Arial" charset="0"/>
              </a:rPr>
              <a:t> ở </a:t>
            </a:r>
            <a:r>
              <a:rPr lang="en-US" sz="3600" dirty="0" err="1">
                <a:latin typeface="Arial" charset="0"/>
              </a:rPr>
              <a:t>đâu</a:t>
            </a:r>
            <a:r>
              <a:rPr lang="en-US" sz="3600" dirty="0">
                <a:latin typeface="Arial" charset="0"/>
              </a:rPr>
              <a:t>?</a:t>
            </a:r>
          </a:p>
          <a:p>
            <a:pPr algn="l"/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Các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dân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tộc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ít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người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sống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chủ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yếu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ở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các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vùng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núi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và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cao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rgbClr val="9900FF"/>
                </a:solidFill>
                <a:latin typeface="Arial" charset="0"/>
              </a:rPr>
              <a:t>nguyên</a:t>
            </a:r>
            <a:r>
              <a:rPr lang="en-US" sz="3600" i="1" dirty="0">
                <a:solidFill>
                  <a:srgbClr val="9900FF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85800" y="762000"/>
            <a:ext cx="113538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2/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Mật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số</a:t>
            </a:r>
            <a:endParaRPr lang="en-US" sz="3600" b="1" dirty="0">
              <a:solidFill>
                <a:srgbClr val="FF0000"/>
              </a:solidFill>
              <a:latin typeface="Arial" charset="0"/>
            </a:endParaRPr>
          </a:p>
          <a:p>
            <a:pPr algn="l"/>
            <a:endParaRPr lang="en-US" sz="3200" dirty="0">
              <a:latin typeface="Arial" charset="0"/>
            </a:endParaRPr>
          </a:p>
          <a:p>
            <a:pPr algn="l"/>
            <a:r>
              <a:rPr lang="en-US" sz="3200" dirty="0" err="1">
                <a:latin typeface="Arial" charset="0"/>
              </a:rPr>
              <a:t>Em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hiểu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thế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nào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là</a:t>
            </a:r>
            <a:r>
              <a:rPr lang="en-US" sz="3200" dirty="0">
                <a:latin typeface="Arial" charset="0"/>
              </a:rPr>
              <a:t>  </a:t>
            </a:r>
            <a:r>
              <a:rPr lang="en-US" sz="3200" dirty="0" err="1">
                <a:latin typeface="Arial" charset="0"/>
              </a:rPr>
              <a:t>mật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độ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dân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số</a:t>
            </a:r>
            <a:r>
              <a:rPr lang="en-US" sz="3200" dirty="0">
                <a:latin typeface="Arial" charset="0"/>
              </a:rPr>
              <a:t> ?</a:t>
            </a:r>
          </a:p>
          <a:p>
            <a:pPr algn="l"/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Mật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độ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dân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số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là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số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dân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trung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bình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sống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trên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1 km2 </a:t>
            </a:r>
          </a:p>
          <a:p>
            <a:pPr algn="l"/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diện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tích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đất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tự</a:t>
            </a:r>
            <a:r>
              <a:rPr lang="en-US" sz="32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Arial" charset="0"/>
              </a:rPr>
              <a:t>nhiên</a:t>
            </a:r>
            <a:r>
              <a:rPr lang="en-US" sz="3200" dirty="0">
                <a:latin typeface="Arial" charset="0"/>
              </a:rPr>
              <a:t>.</a:t>
            </a:r>
          </a:p>
          <a:p>
            <a:pPr algn="l"/>
            <a:r>
              <a:rPr lang="en-US" sz="3200" u="sng" dirty="0" err="1">
                <a:latin typeface="Arial" charset="0"/>
              </a:rPr>
              <a:t>Ví</a:t>
            </a:r>
            <a:r>
              <a:rPr lang="en-US" sz="3200" u="sng" dirty="0">
                <a:latin typeface="Arial" charset="0"/>
              </a:rPr>
              <a:t> </a:t>
            </a:r>
            <a:r>
              <a:rPr lang="en-US" sz="3200" u="sng" dirty="0" err="1">
                <a:latin typeface="Arial" charset="0"/>
              </a:rPr>
              <a:t>dụ</a:t>
            </a:r>
            <a:r>
              <a:rPr lang="en-US" sz="3200" u="sng" dirty="0">
                <a:latin typeface="Arial" charset="0"/>
              </a:rPr>
              <a:t>:</a:t>
            </a:r>
            <a:r>
              <a:rPr lang="en-US" sz="3200" dirty="0">
                <a:latin typeface="Arial" charset="0"/>
              </a:rPr>
              <a:t> </a:t>
            </a:r>
          </a:p>
          <a:p>
            <a:pPr algn="l"/>
            <a:r>
              <a:rPr lang="en-US" sz="3200" dirty="0" err="1">
                <a:latin typeface="Arial" charset="0"/>
              </a:rPr>
              <a:t>Số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dân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huyện</a:t>
            </a:r>
            <a:r>
              <a:rPr lang="en-US" sz="3200" dirty="0">
                <a:latin typeface="Arial" charset="0"/>
              </a:rPr>
              <a:t> A: 	52000 </a:t>
            </a:r>
            <a:r>
              <a:rPr lang="en-US" sz="3200" dirty="0" err="1">
                <a:latin typeface="Arial" charset="0"/>
              </a:rPr>
              <a:t>người</a:t>
            </a:r>
            <a:r>
              <a:rPr lang="en-US" sz="3200" dirty="0">
                <a:latin typeface="Arial" charset="0"/>
              </a:rPr>
              <a:t>.</a:t>
            </a:r>
          </a:p>
          <a:p>
            <a:pPr algn="l"/>
            <a:r>
              <a:rPr lang="en-US" sz="3200" dirty="0" err="1">
                <a:latin typeface="Arial" charset="0"/>
              </a:rPr>
              <a:t>Diện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tích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đất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tự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nhiên</a:t>
            </a:r>
            <a:r>
              <a:rPr lang="en-US" sz="3200" dirty="0">
                <a:latin typeface="Arial" charset="0"/>
              </a:rPr>
              <a:t>: 250 km2.</a:t>
            </a:r>
          </a:p>
          <a:p>
            <a:pPr algn="l"/>
            <a:endParaRPr lang="en-US" sz="3200" b="1" i="1" dirty="0">
              <a:latin typeface="Arial" charset="0"/>
            </a:endParaRPr>
          </a:p>
          <a:p>
            <a:pPr algn="l"/>
            <a:r>
              <a:rPr lang="en-US" sz="3200" b="1" i="1" dirty="0">
                <a:solidFill>
                  <a:srgbClr val="FF3300"/>
                </a:solidFill>
                <a:latin typeface="Arial" charset="0"/>
              </a:rPr>
              <a:t>MẬT ĐỘ DÂN SỐ: 52000 : 250 = 208 </a:t>
            </a:r>
            <a:r>
              <a:rPr lang="en-US" sz="3200" b="1" i="1" dirty="0" err="1">
                <a:solidFill>
                  <a:srgbClr val="FF3300"/>
                </a:solidFill>
                <a:latin typeface="Arial" charset="0"/>
              </a:rPr>
              <a:t>người</a:t>
            </a:r>
            <a:r>
              <a:rPr lang="en-US" sz="3200" b="1" i="1" dirty="0">
                <a:solidFill>
                  <a:srgbClr val="FF3300"/>
                </a:solidFill>
                <a:latin typeface="Arial" charset="0"/>
              </a:rPr>
              <a:t>/ km2</a:t>
            </a:r>
          </a:p>
          <a:p>
            <a:pPr algn="l"/>
            <a:endParaRPr lang="en-US" sz="3200" b="1" i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27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09600" y="457201"/>
            <a:ext cx="11125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Nêu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nhận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xét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về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mật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độ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dân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số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nước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ta so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với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mật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độ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dân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số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thế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giới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và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một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số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nước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ở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Châu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Á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có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trong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bảng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sau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:</a:t>
            </a:r>
          </a:p>
          <a:p>
            <a:pPr algn="l"/>
            <a:endParaRPr lang="en-US" sz="3200" dirty="0"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33814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132773"/>
              </p:ext>
            </p:extLst>
          </p:nvPr>
        </p:nvGraphicFramePr>
        <p:xfrm>
          <a:off x="76200" y="2438400"/>
          <a:ext cx="12039600" cy="4267200"/>
        </p:xfrm>
        <a:graphic>
          <a:graphicData uri="http://schemas.openxmlformats.org/drawingml/2006/table">
            <a:tbl>
              <a:tblPr/>
              <a:tblGrid>
                <a:gridCol w="444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2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6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1248568" y="2755900"/>
            <a:ext cx="1944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1" dirty="0" err="1">
                <a:latin typeface="Arial" charset="0"/>
              </a:rPr>
              <a:t>Tên</a:t>
            </a:r>
            <a:r>
              <a:rPr lang="en-US" sz="3200" i="1" dirty="0">
                <a:latin typeface="Arial" charset="0"/>
              </a:rPr>
              <a:t> </a:t>
            </a:r>
            <a:r>
              <a:rPr lang="en-US" sz="3200" i="1" dirty="0" err="1">
                <a:latin typeface="Arial" charset="0"/>
              </a:rPr>
              <a:t>nước</a:t>
            </a:r>
            <a:endParaRPr lang="en-US" sz="3200" i="1" dirty="0">
              <a:latin typeface="Arial" charset="0"/>
            </a:endParaRP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5257800" y="2492376"/>
            <a:ext cx="568563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i="1" dirty="0" err="1">
                <a:latin typeface="Arial" charset="0"/>
              </a:rPr>
              <a:t>Mật</a:t>
            </a:r>
            <a:r>
              <a:rPr lang="en-US" sz="3200" i="1" dirty="0">
                <a:latin typeface="Arial" charset="0"/>
              </a:rPr>
              <a:t> </a:t>
            </a:r>
            <a:r>
              <a:rPr lang="en-US" sz="3200" i="1" dirty="0" err="1">
                <a:latin typeface="Arial" charset="0"/>
              </a:rPr>
              <a:t>độ</a:t>
            </a:r>
            <a:r>
              <a:rPr lang="en-US" sz="3200" i="1" dirty="0">
                <a:latin typeface="Arial" charset="0"/>
              </a:rPr>
              <a:t> </a:t>
            </a:r>
            <a:r>
              <a:rPr lang="en-US" sz="3200" i="1" dirty="0" err="1">
                <a:latin typeface="Arial" charset="0"/>
              </a:rPr>
              <a:t>dân</a:t>
            </a:r>
            <a:r>
              <a:rPr lang="en-US" sz="3200" i="1" dirty="0">
                <a:latin typeface="Arial" charset="0"/>
              </a:rPr>
              <a:t> </a:t>
            </a:r>
            <a:r>
              <a:rPr lang="en-US" sz="3200" i="1" dirty="0" err="1">
                <a:latin typeface="Arial" charset="0"/>
              </a:rPr>
              <a:t>số</a:t>
            </a:r>
            <a:r>
              <a:rPr lang="en-US" sz="3200" i="1" dirty="0">
                <a:latin typeface="Arial" charset="0"/>
              </a:rPr>
              <a:t> </a:t>
            </a:r>
            <a:r>
              <a:rPr lang="en-US" sz="3200" i="1" dirty="0" err="1">
                <a:latin typeface="Arial" charset="0"/>
              </a:rPr>
              <a:t>năm</a:t>
            </a:r>
            <a:r>
              <a:rPr lang="en-US" sz="3200" i="1" dirty="0">
                <a:latin typeface="Arial" charset="0"/>
              </a:rPr>
              <a:t> 2004</a:t>
            </a:r>
          </a:p>
          <a:p>
            <a:r>
              <a:rPr lang="en-US" sz="3200" i="1" dirty="0">
                <a:latin typeface="Arial" charset="0"/>
              </a:rPr>
              <a:t>( </a:t>
            </a:r>
            <a:r>
              <a:rPr lang="en-US" sz="3200" i="1" dirty="0" err="1">
                <a:latin typeface="Arial" charset="0"/>
              </a:rPr>
              <a:t>người</a:t>
            </a:r>
            <a:r>
              <a:rPr lang="en-US" sz="3200" i="1" dirty="0">
                <a:latin typeface="Arial" charset="0"/>
              </a:rPr>
              <a:t>/ km2)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1240630" y="3843336"/>
            <a:ext cx="266223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dirty="0" err="1">
                <a:latin typeface="Arial" charset="0"/>
              </a:rPr>
              <a:t>Toàn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thế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giới</a:t>
            </a:r>
            <a:r>
              <a:rPr lang="en-US" sz="3200" dirty="0">
                <a:latin typeface="Arial" charset="0"/>
              </a:rPr>
              <a:t>.</a:t>
            </a:r>
          </a:p>
          <a:p>
            <a:pPr algn="l"/>
            <a:r>
              <a:rPr lang="en-US" sz="3200" dirty="0">
                <a:latin typeface="Arial" charset="0"/>
              </a:rPr>
              <a:t>Cam-</a:t>
            </a:r>
            <a:r>
              <a:rPr lang="en-US" sz="3200" dirty="0" err="1">
                <a:latin typeface="Arial" charset="0"/>
              </a:rPr>
              <a:t>pu</a:t>
            </a:r>
            <a:r>
              <a:rPr lang="en-US" sz="3200" dirty="0">
                <a:latin typeface="Arial" charset="0"/>
              </a:rPr>
              <a:t>-chia</a:t>
            </a:r>
          </a:p>
          <a:p>
            <a:pPr algn="l"/>
            <a:r>
              <a:rPr lang="en-US" sz="3200" dirty="0" err="1">
                <a:latin typeface="Arial" charset="0"/>
              </a:rPr>
              <a:t>Lào</a:t>
            </a:r>
            <a:endParaRPr lang="en-US" sz="3200" dirty="0">
              <a:latin typeface="Arial" charset="0"/>
            </a:endParaRPr>
          </a:p>
          <a:p>
            <a:pPr algn="l"/>
            <a:r>
              <a:rPr lang="en-US" sz="3200" dirty="0" err="1">
                <a:latin typeface="Arial" charset="0"/>
              </a:rPr>
              <a:t>Trung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Quốc</a:t>
            </a:r>
            <a:endParaRPr lang="en-US" sz="3200" dirty="0">
              <a:latin typeface="Arial" charset="0"/>
            </a:endParaRPr>
          </a:p>
          <a:p>
            <a:pPr algn="l"/>
            <a:r>
              <a:rPr lang="en-US" sz="3200" dirty="0" err="1">
                <a:latin typeface="Arial" charset="0"/>
              </a:rPr>
              <a:t>Việt</a:t>
            </a:r>
            <a:r>
              <a:rPr lang="en-US" sz="3200" dirty="0">
                <a:latin typeface="Arial" charset="0"/>
              </a:rPr>
              <a:t> Nam</a:t>
            </a:r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7137399" y="3843336"/>
            <a:ext cx="8667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Arial" charset="0"/>
              </a:rPr>
              <a:t>47 </a:t>
            </a:r>
          </a:p>
          <a:p>
            <a:r>
              <a:rPr lang="en-US" sz="3200" dirty="0">
                <a:latin typeface="Arial" charset="0"/>
              </a:rPr>
              <a:t>72</a:t>
            </a:r>
          </a:p>
          <a:p>
            <a:r>
              <a:rPr lang="en-US" sz="3200" dirty="0">
                <a:latin typeface="Arial" charset="0"/>
              </a:rPr>
              <a:t>24</a:t>
            </a:r>
          </a:p>
          <a:p>
            <a:r>
              <a:rPr lang="en-US" sz="3200" dirty="0">
                <a:latin typeface="Arial" charset="0"/>
              </a:rPr>
              <a:t>135</a:t>
            </a:r>
          </a:p>
          <a:p>
            <a:r>
              <a:rPr lang="en-US" sz="3200" dirty="0">
                <a:latin typeface="Arial" charset="0"/>
              </a:rPr>
              <a:t>249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16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48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8" grpId="0"/>
      <p:bldP spid="33809" grpId="0"/>
      <p:bldP spid="33811" grpId="0"/>
      <p:bldP spid="338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962400" y="6324600"/>
            <a:ext cx="4073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charset="0"/>
              </a:rPr>
              <a:t>BIỂU ĐỒ MẬT ĐỘ DÂN SỐ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.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667012"/>
              </p:ext>
            </p:extLst>
          </p:nvPr>
        </p:nvGraphicFramePr>
        <p:xfrm>
          <a:off x="762000" y="-94069"/>
          <a:ext cx="10896600" cy="665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076800" imgH="3229138" progId="MSGraph.Chart.8">
                  <p:embed/>
                </p:oleObj>
              </mc:Choice>
              <mc:Fallback>
                <p:oleObj name="Chart" r:id="rId2" imgW="6076800" imgH="3229138" progId="MSGraph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-94069"/>
                        <a:ext cx="10896600" cy="665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0"/>
            <a:ext cx="5029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6934200" y="304800"/>
            <a:ext cx="5257800" cy="3276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sz="2600" b="1" dirty="0">
                <a:solidFill>
                  <a:schemeClr val="tx2"/>
                </a:solidFill>
                <a:latin typeface="Arial" charset="0"/>
              </a:rPr>
              <a:t>     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Quan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sát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lược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đồ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mật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độ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dân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số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Việt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Nam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cho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biết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dân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cư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nước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ta 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sống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tập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trung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đông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đúc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ở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những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vùng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nào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?</a:t>
            </a:r>
          </a:p>
        </p:txBody>
      </p: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7096125" y="3613369"/>
            <a:ext cx="3581400" cy="310854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Arial" charset="0"/>
              </a:rPr>
              <a:t>CHÚ GIẢI</a:t>
            </a:r>
          </a:p>
          <a:p>
            <a:r>
              <a:rPr lang="en-US" dirty="0" err="1">
                <a:latin typeface="Arial" charset="0"/>
              </a:rPr>
              <a:t>Mật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độ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dân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số</a:t>
            </a:r>
            <a:r>
              <a:rPr lang="en-US" dirty="0">
                <a:latin typeface="Arial" charset="0"/>
              </a:rPr>
              <a:t>(</a:t>
            </a:r>
            <a:r>
              <a:rPr lang="en-US" dirty="0" err="1">
                <a:latin typeface="Arial" charset="0"/>
              </a:rPr>
              <a:t>người</a:t>
            </a:r>
            <a:r>
              <a:rPr lang="en-US" dirty="0">
                <a:latin typeface="Arial" charset="0"/>
              </a:rPr>
              <a:t>/km2)</a:t>
            </a:r>
          </a:p>
          <a:p>
            <a:r>
              <a:rPr lang="en-US" sz="2000" b="1" dirty="0" err="1">
                <a:latin typeface="Arial" charset="0"/>
              </a:rPr>
              <a:t>Dưới</a:t>
            </a:r>
            <a:r>
              <a:rPr lang="en-US" sz="2000" b="1" dirty="0">
                <a:latin typeface="Arial" charset="0"/>
              </a:rPr>
              <a:t> 100</a:t>
            </a:r>
          </a:p>
          <a:p>
            <a:pPr algn="l"/>
            <a:r>
              <a:rPr lang="en-US" sz="2000" b="1" dirty="0">
                <a:latin typeface="Arial" charset="0"/>
              </a:rPr>
              <a:t>	  </a:t>
            </a:r>
            <a:r>
              <a:rPr lang="en-US" sz="2000" b="1" dirty="0" err="1">
                <a:latin typeface="Arial" charset="0"/>
              </a:rPr>
              <a:t>Từ</a:t>
            </a:r>
            <a:r>
              <a:rPr lang="en-US" sz="2000" b="1" dirty="0">
                <a:latin typeface="Arial" charset="0"/>
              </a:rPr>
              <a:t> 100 </a:t>
            </a:r>
            <a:r>
              <a:rPr lang="en-US" sz="2000" b="1" dirty="0" err="1">
                <a:latin typeface="Arial" charset="0"/>
              </a:rPr>
              <a:t>đến</a:t>
            </a:r>
            <a:r>
              <a:rPr lang="en-US" sz="2000" b="1" dirty="0">
                <a:latin typeface="Arial" charset="0"/>
              </a:rPr>
              <a:t> 500</a:t>
            </a:r>
          </a:p>
          <a:p>
            <a:pPr algn="l"/>
            <a:r>
              <a:rPr lang="en-US" sz="2000" b="1" dirty="0">
                <a:latin typeface="Arial" charset="0"/>
              </a:rPr>
              <a:t>	  </a:t>
            </a:r>
            <a:r>
              <a:rPr lang="en-US" sz="2000" b="1" dirty="0" err="1">
                <a:latin typeface="Arial" charset="0"/>
              </a:rPr>
              <a:t>Từ</a:t>
            </a:r>
            <a:r>
              <a:rPr lang="en-US" sz="2000" b="1" dirty="0">
                <a:latin typeface="Arial" charset="0"/>
              </a:rPr>
              <a:t> 501đến 1000</a:t>
            </a:r>
          </a:p>
          <a:p>
            <a:pPr algn="l"/>
            <a:r>
              <a:rPr lang="en-US" sz="2000" b="1" dirty="0">
                <a:latin typeface="Arial" charset="0"/>
              </a:rPr>
              <a:t>	  </a:t>
            </a:r>
            <a:r>
              <a:rPr lang="en-US" sz="2000" b="1" dirty="0" err="1">
                <a:latin typeface="Arial" charset="0"/>
              </a:rPr>
              <a:t>Trên</a:t>
            </a:r>
            <a:r>
              <a:rPr lang="en-US" sz="2000" b="1" dirty="0">
                <a:latin typeface="Arial" charset="0"/>
              </a:rPr>
              <a:t> 1000</a:t>
            </a:r>
          </a:p>
          <a:p>
            <a:r>
              <a:rPr lang="en-US" sz="2000" b="1" dirty="0" err="1">
                <a:latin typeface="Arial" charset="0"/>
              </a:rPr>
              <a:t>Thủ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đô</a:t>
            </a:r>
            <a:endParaRPr lang="en-US" sz="2000" b="1" dirty="0">
              <a:latin typeface="Arial" charset="0"/>
            </a:endParaRPr>
          </a:p>
          <a:p>
            <a:pPr algn="l"/>
            <a:r>
              <a:rPr lang="en-US" sz="2000" b="1" dirty="0">
                <a:latin typeface="Arial" charset="0"/>
              </a:rPr>
              <a:t>	   </a:t>
            </a:r>
            <a:r>
              <a:rPr lang="en-US" sz="2000" b="1" dirty="0" err="1">
                <a:latin typeface="Arial" charset="0"/>
              </a:rPr>
              <a:t>Thành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phố</a:t>
            </a:r>
            <a:r>
              <a:rPr lang="en-US" b="1" dirty="0">
                <a:latin typeface="Arial" charset="0"/>
              </a:rPr>
              <a:t> </a:t>
            </a:r>
          </a:p>
        </p:txBody>
      </p:sp>
      <p:graphicFrame>
        <p:nvGraphicFramePr>
          <p:cNvPr id="39973" name="Group 37"/>
          <p:cNvGraphicFramePr>
            <a:graphicFrameLocks noGrp="1"/>
          </p:cNvGraphicFramePr>
          <p:nvPr/>
        </p:nvGraphicFramePr>
        <p:xfrm>
          <a:off x="7162800" y="4648200"/>
          <a:ext cx="609600" cy="1168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957" name="AutoShape 21"/>
          <p:cNvSpPr>
            <a:spLocks noChangeArrowheads="1"/>
          </p:cNvSpPr>
          <p:nvPr/>
        </p:nvSpPr>
        <p:spPr bwMode="auto">
          <a:xfrm>
            <a:off x="7239000" y="5420619"/>
            <a:ext cx="457200" cy="1198364"/>
          </a:xfrm>
          <a:prstGeom prst="star5">
            <a:avLst/>
          </a:prstGeom>
          <a:solidFill>
            <a:srgbClr val="FF33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21522" name="Oval 22"/>
          <p:cNvSpPr>
            <a:spLocks noChangeArrowheads="1"/>
          </p:cNvSpPr>
          <p:nvPr/>
        </p:nvSpPr>
        <p:spPr bwMode="auto">
          <a:xfrm>
            <a:off x="7391400" y="6000750"/>
            <a:ext cx="152400" cy="6477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39959" name="AutoShape 23"/>
          <p:cNvSpPr>
            <a:spLocks noChangeArrowheads="1"/>
          </p:cNvSpPr>
          <p:nvPr/>
        </p:nvSpPr>
        <p:spPr bwMode="auto">
          <a:xfrm>
            <a:off x="3352800" y="658119"/>
            <a:ext cx="228600" cy="1198364"/>
          </a:xfrm>
          <a:prstGeom prst="star5">
            <a:avLst/>
          </a:prstGeom>
          <a:solidFill>
            <a:srgbClr val="FF33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21524" name="Oval 24"/>
          <p:cNvSpPr>
            <a:spLocks noChangeArrowheads="1"/>
          </p:cNvSpPr>
          <p:nvPr/>
        </p:nvSpPr>
        <p:spPr bwMode="auto">
          <a:xfrm>
            <a:off x="3733800" y="5314950"/>
            <a:ext cx="152400" cy="6477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21525" name="Text Box 27"/>
          <p:cNvSpPr txBox="1">
            <a:spLocks noChangeArrowheads="1"/>
          </p:cNvSpPr>
          <p:nvPr/>
        </p:nvSpPr>
        <p:spPr bwMode="auto">
          <a:xfrm>
            <a:off x="-476250" y="73967"/>
            <a:ext cx="422433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charset="0"/>
              </a:rPr>
              <a:t>3/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Phân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bố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dân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cư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inVN06052008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799"/>
            <a:ext cx="12192000" cy="637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838200" y="5867400"/>
            <a:ext cx="487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3200" dirty="0">
                <a:solidFill>
                  <a:srgbClr val="FF0000"/>
                </a:solidFill>
                <a:latin typeface="Arial" charset="0"/>
              </a:rPr>
              <a:t>*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Thủ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đô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Hà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Nội</a:t>
            </a:r>
            <a:endParaRPr lang="en-US" sz="3200" dirty="0">
              <a:solidFill>
                <a:srgbClr val="FF0000"/>
              </a:solidFill>
              <a:latin typeface="Arial" charset="0"/>
            </a:endParaRPr>
          </a:p>
          <a:p>
            <a:pPr algn="l" eaLnBrk="0" hangingPunct="0"/>
            <a:endParaRPr lang="en-US" sz="32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G_1479%20(Larg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12192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705600" y="5334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b="1" i="1" dirty="0">
                <a:solidFill>
                  <a:srgbClr val="FF0000"/>
                </a:solidFill>
                <a:latin typeface="Arial" charset="0"/>
              </a:rPr>
              <a:t>*</a:t>
            </a:r>
            <a:r>
              <a:rPr lang="en-US" b="1" i="1" dirty="0" err="1">
                <a:solidFill>
                  <a:srgbClr val="FF0000"/>
                </a:solidFill>
                <a:latin typeface="Arial" charset="0"/>
              </a:rPr>
              <a:t>Thành</a:t>
            </a:r>
            <a:r>
              <a:rPr lang="en-US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charset="0"/>
              </a:rPr>
              <a:t>phố</a:t>
            </a:r>
            <a:r>
              <a:rPr lang="en-US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charset="0"/>
              </a:rPr>
              <a:t>Đà</a:t>
            </a:r>
            <a:r>
              <a:rPr lang="en-US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Arial" charset="0"/>
              </a:rPr>
              <a:t>Lạt</a:t>
            </a:r>
            <a:endParaRPr lang="en-US" b="1" i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ThaiNguy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11811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715000" y="4572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i="1" dirty="0" err="1">
                <a:latin typeface="Arial" charset="0"/>
              </a:rPr>
              <a:t>TP.Thái</a:t>
            </a:r>
            <a:r>
              <a:rPr lang="en-US" sz="2800" i="1" dirty="0">
                <a:latin typeface="Arial" charset="0"/>
              </a:rPr>
              <a:t> </a:t>
            </a:r>
            <a:r>
              <a:rPr lang="en-US" sz="2800" i="1" dirty="0" err="1">
                <a:latin typeface="Arial" charset="0"/>
              </a:rPr>
              <a:t>Nguyên</a:t>
            </a:r>
            <a:endParaRPr lang="en-US" sz="2800" i="1" dirty="0">
              <a:latin typeface="Arial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0"/>
            <a:ext cx="5029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6934200" y="304800"/>
            <a:ext cx="5181600" cy="3276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sz="2600" b="1" dirty="0">
                <a:solidFill>
                  <a:schemeClr val="tx2"/>
                </a:solidFill>
                <a:latin typeface="Arial" charset="0"/>
              </a:rPr>
              <a:t>     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Quan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sát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lược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đồ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mật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độ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dân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số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Việt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Nam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cho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biết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dân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cư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nước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ta 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sống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thưa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thớt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ở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những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vùng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charset="0"/>
              </a:rPr>
              <a:t>nào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?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934200" y="3810001"/>
            <a:ext cx="3581400" cy="31083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" charset="0"/>
              </a:rPr>
              <a:t>CHÚ GIẢI</a:t>
            </a:r>
          </a:p>
          <a:p>
            <a:r>
              <a:rPr lang="en-US">
                <a:latin typeface="Arial" charset="0"/>
              </a:rPr>
              <a:t>Mật độ dân số(người/km2)</a:t>
            </a:r>
          </a:p>
          <a:p>
            <a:r>
              <a:rPr lang="en-US" sz="2000" b="1">
                <a:latin typeface="Arial" charset="0"/>
              </a:rPr>
              <a:t>Dưới 100</a:t>
            </a:r>
          </a:p>
          <a:p>
            <a:pPr algn="l"/>
            <a:r>
              <a:rPr lang="en-US" sz="2000" b="1">
                <a:latin typeface="Arial" charset="0"/>
              </a:rPr>
              <a:t>	  Từ 100 đến 500</a:t>
            </a:r>
          </a:p>
          <a:p>
            <a:pPr algn="l"/>
            <a:r>
              <a:rPr lang="en-US" sz="2000" b="1">
                <a:latin typeface="Arial" charset="0"/>
              </a:rPr>
              <a:t>	  Từ 501đến 1000</a:t>
            </a:r>
          </a:p>
          <a:p>
            <a:pPr algn="l"/>
            <a:r>
              <a:rPr lang="en-US" sz="2000" b="1">
                <a:latin typeface="Arial" charset="0"/>
              </a:rPr>
              <a:t>	  Trên 1000</a:t>
            </a:r>
          </a:p>
          <a:p>
            <a:r>
              <a:rPr lang="en-US" sz="2000" b="1">
                <a:latin typeface="Arial" charset="0"/>
              </a:rPr>
              <a:t>Thủ đô</a:t>
            </a:r>
          </a:p>
          <a:p>
            <a:pPr algn="l"/>
            <a:r>
              <a:rPr lang="en-US" sz="2000" b="1">
                <a:latin typeface="Arial" charset="0"/>
              </a:rPr>
              <a:t>	   Thành phố</a:t>
            </a:r>
            <a:r>
              <a:rPr lang="en-US" b="1">
                <a:latin typeface="Arial" charset="0"/>
              </a:rPr>
              <a:t> </a:t>
            </a:r>
          </a:p>
        </p:txBody>
      </p:sp>
      <p:graphicFrame>
        <p:nvGraphicFramePr>
          <p:cNvPr id="50181" name="Group 5"/>
          <p:cNvGraphicFramePr>
            <a:graphicFrameLocks noGrp="1"/>
          </p:cNvGraphicFramePr>
          <p:nvPr/>
        </p:nvGraphicFramePr>
        <p:xfrm>
          <a:off x="7162800" y="4648200"/>
          <a:ext cx="609600" cy="1168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0193" name="AutoShape 17"/>
          <p:cNvSpPr>
            <a:spLocks noChangeArrowheads="1"/>
          </p:cNvSpPr>
          <p:nvPr/>
        </p:nvSpPr>
        <p:spPr bwMode="auto">
          <a:xfrm>
            <a:off x="7239000" y="5420619"/>
            <a:ext cx="457200" cy="1198364"/>
          </a:xfrm>
          <a:prstGeom prst="star5">
            <a:avLst/>
          </a:prstGeom>
          <a:solidFill>
            <a:srgbClr val="FF33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25618" name="Oval 18"/>
          <p:cNvSpPr>
            <a:spLocks noChangeArrowheads="1"/>
          </p:cNvSpPr>
          <p:nvPr/>
        </p:nvSpPr>
        <p:spPr bwMode="auto">
          <a:xfrm>
            <a:off x="7391400" y="6000750"/>
            <a:ext cx="152400" cy="6477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50195" name="AutoShape 19"/>
          <p:cNvSpPr>
            <a:spLocks noChangeArrowheads="1"/>
          </p:cNvSpPr>
          <p:nvPr/>
        </p:nvSpPr>
        <p:spPr bwMode="auto">
          <a:xfrm>
            <a:off x="3352800" y="658119"/>
            <a:ext cx="228600" cy="1198364"/>
          </a:xfrm>
          <a:prstGeom prst="star5">
            <a:avLst/>
          </a:prstGeom>
          <a:solidFill>
            <a:srgbClr val="FF33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25620" name="Oval 20"/>
          <p:cNvSpPr>
            <a:spLocks noChangeArrowheads="1"/>
          </p:cNvSpPr>
          <p:nvPr/>
        </p:nvSpPr>
        <p:spPr bwMode="auto">
          <a:xfrm>
            <a:off x="3733800" y="5314950"/>
            <a:ext cx="152400" cy="6477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1833563" y="1"/>
            <a:ext cx="33020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0000FF"/>
                </a:solidFill>
                <a:latin typeface="Arial" charset="0"/>
              </a:rPr>
              <a:t>3/ PHÂN BỐ DÂN CƯ.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anLac-MaiChau-anh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1"/>
            <a:ext cx="1219200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276600" y="63246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Bản Lác –Dân tộc Thái ở Hoà bình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895600" y="228600"/>
            <a:ext cx="624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u="sng">
                <a:latin typeface="Arial" charset="0"/>
              </a:rPr>
              <a:t>Địa lí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11278" y="812800"/>
            <a:ext cx="109440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 i="1" dirty="0" err="1">
                <a:solidFill>
                  <a:srgbClr val="FF0000"/>
                </a:solidFill>
                <a:latin typeface="Arial" charset="0"/>
              </a:rPr>
              <a:t>Các</a:t>
            </a:r>
            <a:r>
              <a:rPr lang="en-US" sz="54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Arial" charset="0"/>
              </a:rPr>
              <a:t>dân</a:t>
            </a:r>
            <a:r>
              <a:rPr lang="en-US" sz="54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Arial" charset="0"/>
              </a:rPr>
              <a:t>tộc</a:t>
            </a:r>
            <a:r>
              <a:rPr lang="en-US" sz="5400" b="1" i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5400" b="1" i="1" dirty="0" err="1">
                <a:solidFill>
                  <a:srgbClr val="FF0000"/>
                </a:solidFill>
                <a:latin typeface="Arial" charset="0"/>
              </a:rPr>
              <a:t>sự</a:t>
            </a:r>
            <a:r>
              <a:rPr lang="en-US" sz="54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Arial" charset="0"/>
              </a:rPr>
              <a:t>phân</a:t>
            </a:r>
            <a:r>
              <a:rPr lang="en-US" sz="54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Arial" charset="0"/>
              </a:rPr>
              <a:t>bố</a:t>
            </a:r>
            <a:r>
              <a:rPr lang="en-US" sz="54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Arial" charset="0"/>
              </a:rPr>
              <a:t>dân</a:t>
            </a:r>
            <a:r>
              <a:rPr lang="en-US" sz="54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Arial" charset="0"/>
              </a:rPr>
              <a:t>cư</a:t>
            </a:r>
            <a:r>
              <a:rPr lang="en-US" sz="5400" b="1" i="1" dirty="0">
                <a:solidFill>
                  <a:srgbClr val="FF0000"/>
                </a:solidFill>
                <a:latin typeface="Arial" charset="0"/>
              </a:rPr>
              <a:t>.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811339" y="2533650"/>
            <a:ext cx="2941637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u="sng">
                <a:solidFill>
                  <a:srgbClr val="0000FF"/>
                </a:solidFill>
                <a:latin typeface="Arial" charset="0"/>
              </a:rPr>
              <a:t>1/ Các dân tộc.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/>
      <p:bldP spid="368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GP15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4" y="90486"/>
            <a:ext cx="12196763" cy="667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629400" y="457200"/>
            <a:ext cx="441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Núi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rừng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Tây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Nguyên</a:t>
            </a:r>
            <a:endParaRPr lang="en-US" sz="28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40734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096000" imgH="4076692" progId="MSGraph.Chart.8">
                  <p:embed followColorScheme="full"/>
                </p:oleObj>
              </mc:Choice>
              <mc:Fallback>
                <p:oleObj name="Chart" r:id="rId2" imgW="6096000" imgH="4076692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2528888" y="1"/>
            <a:ext cx="63944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Arial" charset="0"/>
              </a:rPr>
              <a:t>Biểu đồ mật độ dân số sống trên 1 km</a:t>
            </a:r>
            <a:r>
              <a:rPr lang="en-US" sz="2800" baseline="30000">
                <a:solidFill>
                  <a:srgbClr val="0000FF"/>
                </a:solidFill>
                <a:latin typeface="Arial" charset="0"/>
              </a:rPr>
              <a:t>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4991101" y="228601"/>
            <a:ext cx="1603375" cy="523875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Vùng núi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611314" y="1320801"/>
            <a:ext cx="2884487" cy="523875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Nhiều tài nguyên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7369176" y="1295401"/>
            <a:ext cx="2938463" cy="523875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Dân cư thưa thớt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537075" y="2514601"/>
            <a:ext cx="2566988" cy="523875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Thiếu lao động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6283326" y="3276601"/>
            <a:ext cx="122396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66"/>
                </a:solidFill>
                <a:latin typeface="Arial" charset="0"/>
              </a:rPr>
              <a:t>Di dân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4591050" y="3886201"/>
            <a:ext cx="2527300" cy="523875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Thừa lao động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1912938" y="5181601"/>
            <a:ext cx="1522412" cy="523875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Đất chật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7459663" y="5105401"/>
            <a:ext cx="2946400" cy="523875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Dân cư đông đúc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3733800" y="6172201"/>
            <a:ext cx="3657600" cy="523875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" charset="0"/>
              </a:rPr>
              <a:t>Đồng bằng, ven biển</a:t>
            </a:r>
          </a:p>
        </p:txBody>
      </p:sp>
      <p:sp>
        <p:nvSpPr>
          <p:cNvPr id="28683" name="Line 13"/>
          <p:cNvSpPr>
            <a:spLocks noChangeShapeType="1"/>
          </p:cNvSpPr>
          <p:nvPr/>
        </p:nvSpPr>
        <p:spPr bwMode="auto">
          <a:xfrm flipH="1">
            <a:off x="2971800" y="381000"/>
            <a:ext cx="2286000" cy="9906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84" name="Line 14"/>
          <p:cNvSpPr>
            <a:spLocks noChangeShapeType="1"/>
          </p:cNvSpPr>
          <p:nvPr/>
        </p:nvSpPr>
        <p:spPr bwMode="auto">
          <a:xfrm flipH="1">
            <a:off x="2819400" y="457200"/>
            <a:ext cx="2362200" cy="9144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>
            <a:off x="2362200" y="3886200"/>
            <a:ext cx="762000" cy="3048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86" name="Line 17"/>
          <p:cNvSpPr>
            <a:spLocks noChangeShapeType="1"/>
          </p:cNvSpPr>
          <p:nvPr/>
        </p:nvSpPr>
        <p:spPr bwMode="auto">
          <a:xfrm flipH="1">
            <a:off x="5410200" y="533400"/>
            <a:ext cx="76200" cy="762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 flipH="1">
            <a:off x="3048000" y="762000"/>
            <a:ext cx="2743200" cy="533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>
            <a:off x="5791200" y="762000"/>
            <a:ext cx="3048000" cy="533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>
            <a:off x="2971800" y="1828800"/>
            <a:ext cx="2895600" cy="685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 flipH="1">
            <a:off x="5867400" y="1828800"/>
            <a:ext cx="2971800" cy="685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 flipV="1">
            <a:off x="2819400" y="4419600"/>
            <a:ext cx="2895600" cy="762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 flipH="1" flipV="1">
            <a:off x="5715000" y="4419600"/>
            <a:ext cx="3124200" cy="685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 flipH="1" flipV="1">
            <a:off x="2590800" y="5715000"/>
            <a:ext cx="297180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82" name="Line 26"/>
          <p:cNvSpPr>
            <a:spLocks noChangeShapeType="1"/>
          </p:cNvSpPr>
          <p:nvPr/>
        </p:nvSpPr>
        <p:spPr bwMode="auto">
          <a:xfrm flipV="1">
            <a:off x="5486400" y="5638800"/>
            <a:ext cx="3276600" cy="533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695" name="AutoShape 27"/>
          <p:cNvSpPr>
            <a:spLocks noChangeArrowheads="1"/>
          </p:cNvSpPr>
          <p:nvPr/>
        </p:nvSpPr>
        <p:spPr bwMode="auto">
          <a:xfrm>
            <a:off x="5164138" y="3870326"/>
            <a:ext cx="368300" cy="550863"/>
          </a:xfrm>
          <a:prstGeom prst="upArrow">
            <a:avLst>
              <a:gd name="adj1" fmla="val 50000"/>
              <a:gd name="adj2" fmla="val 5005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45084" name="AutoShape 28"/>
          <p:cNvSpPr>
            <a:spLocks noChangeArrowheads="1"/>
          </p:cNvSpPr>
          <p:nvPr/>
        </p:nvSpPr>
        <p:spPr bwMode="auto">
          <a:xfrm>
            <a:off x="5607050" y="3244850"/>
            <a:ext cx="368300" cy="520700"/>
          </a:xfrm>
          <a:prstGeom prst="upArrow">
            <a:avLst>
              <a:gd name="adj1" fmla="val 50000"/>
              <a:gd name="adj2" fmla="val 3327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5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1" grpId="0" animBg="1"/>
      <p:bldP spid="45062" grpId="0" animBg="1"/>
      <p:bldP spid="45063" grpId="0" animBg="1"/>
      <p:bldP spid="45064" grpId="0"/>
      <p:bldP spid="45065" grpId="0" animBg="1"/>
      <p:bldP spid="45066" grpId="0" animBg="1"/>
      <p:bldP spid="45067" grpId="0" animBg="1"/>
      <p:bldP spid="45068" grpId="0" animBg="1"/>
      <p:bldP spid="45075" grpId="0" animBg="1"/>
      <p:bldP spid="45076" grpId="0" animBg="1"/>
      <p:bldP spid="45077" grpId="0" animBg="1"/>
      <p:bldP spid="45078" grpId="0" animBg="1"/>
      <p:bldP spid="45079" grpId="0" animBg="1"/>
      <p:bldP spid="45080" grpId="0" animBg="1"/>
      <p:bldP spid="45081" grpId="0" animBg="1"/>
      <p:bldP spid="45082" grpId="0" animBg="1"/>
      <p:bldP spid="4508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04800" y="304801"/>
            <a:ext cx="11582400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Arial" charset="0"/>
              </a:rPr>
              <a:t>     </a:t>
            </a:r>
            <a:r>
              <a:rPr lang="en-US" sz="2800" dirty="0" err="1">
                <a:latin typeface="Arial" charset="0"/>
              </a:rPr>
              <a:t>Em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hãy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cho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biết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dân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cư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nước</a:t>
            </a:r>
            <a:r>
              <a:rPr lang="en-US" sz="2800" dirty="0">
                <a:latin typeface="Arial" charset="0"/>
              </a:rPr>
              <a:t> ta </a:t>
            </a:r>
            <a:r>
              <a:rPr lang="en-US" sz="2800" dirty="0" err="1">
                <a:latin typeface="Arial" charset="0"/>
              </a:rPr>
              <a:t>sống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tập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trung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chủ</a:t>
            </a:r>
            <a:r>
              <a:rPr lang="en-US" sz="2800" dirty="0">
                <a:latin typeface="Arial" charset="0"/>
              </a:rPr>
              <a:t>  </a:t>
            </a:r>
            <a:r>
              <a:rPr lang="en-US" sz="2800" dirty="0" err="1">
                <a:latin typeface="Arial" charset="0"/>
              </a:rPr>
              <a:t>yếu</a:t>
            </a:r>
            <a:r>
              <a:rPr lang="en-US" sz="2800" dirty="0">
                <a:latin typeface="Arial" charset="0"/>
              </a:rPr>
              <a:t> ở </a:t>
            </a:r>
            <a:r>
              <a:rPr lang="en-US" sz="2800" dirty="0" err="1">
                <a:latin typeface="Arial" charset="0"/>
              </a:rPr>
              <a:t>thành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thị</a:t>
            </a:r>
            <a:r>
              <a:rPr lang="en-US" sz="2800" dirty="0">
                <a:latin typeface="Arial" charset="0"/>
              </a:rPr>
              <a:t> hay </a:t>
            </a:r>
            <a:r>
              <a:rPr lang="en-US" sz="2800" dirty="0" err="1">
                <a:latin typeface="Arial" charset="0"/>
              </a:rPr>
              <a:t>nông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thôn</a:t>
            </a:r>
            <a:r>
              <a:rPr lang="en-US" sz="2800" dirty="0">
                <a:latin typeface="Arial" charset="0"/>
              </a:rPr>
              <a:t>?</a:t>
            </a:r>
          </a:p>
          <a:p>
            <a:pPr algn="just"/>
            <a:endParaRPr lang="en-US" sz="2800" dirty="0">
              <a:latin typeface="Arial" charset="0"/>
            </a:endParaRPr>
          </a:p>
          <a:p>
            <a:pPr algn="just"/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Khoảng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      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dân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số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nước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ta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sống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ở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nông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thôn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phần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lớn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làm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nghề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nông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. </a:t>
            </a:r>
          </a:p>
          <a:p>
            <a:pPr algn="just"/>
            <a:endParaRPr lang="en-US" sz="2800" dirty="0">
              <a:solidFill>
                <a:srgbClr val="FF0066"/>
              </a:solidFill>
              <a:latin typeface="Arial" charset="0"/>
            </a:endParaRPr>
          </a:p>
          <a:p>
            <a:pPr algn="just"/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Chỉ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có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khoảng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      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dân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số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sống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ở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thành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Arial" charset="0"/>
              </a:rPr>
              <a:t>thị</a:t>
            </a:r>
            <a:r>
              <a:rPr lang="en-US" sz="2800" dirty="0">
                <a:solidFill>
                  <a:srgbClr val="FF0066"/>
                </a:solidFill>
                <a:latin typeface="Arial" charset="0"/>
              </a:rPr>
              <a:t>.</a:t>
            </a:r>
          </a:p>
        </p:txBody>
      </p:sp>
      <p:graphicFrame>
        <p:nvGraphicFramePr>
          <p:cNvPr id="460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499109"/>
              </p:ext>
            </p:extLst>
          </p:nvPr>
        </p:nvGraphicFramePr>
        <p:xfrm>
          <a:off x="1752601" y="1466852"/>
          <a:ext cx="6651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34" imgH="393529" progId="Equation.3">
                  <p:embed/>
                </p:oleObj>
              </mc:Choice>
              <mc:Fallback>
                <p:oleObj name="Equation" r:id="rId2" imgW="152334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1" y="1466852"/>
                        <a:ext cx="6651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192822"/>
              </p:ext>
            </p:extLst>
          </p:nvPr>
        </p:nvGraphicFramePr>
        <p:xfrm>
          <a:off x="2895600" y="2066926"/>
          <a:ext cx="3841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334" imgH="393529" progId="Equation.3">
                  <p:embed/>
                </p:oleObj>
              </mc:Choice>
              <mc:Fallback>
                <p:oleObj name="Equation" r:id="rId4" imgW="152334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066926"/>
                        <a:ext cx="384175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533400" y="3792885"/>
            <a:ext cx="11887199" cy="35394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Arial" charset="0"/>
              </a:rPr>
              <a:t>Việt</a:t>
            </a:r>
            <a:r>
              <a:rPr lang="en-US" sz="2800" dirty="0">
                <a:latin typeface="Arial" charset="0"/>
              </a:rPr>
              <a:t> Nam </a:t>
            </a:r>
            <a:r>
              <a:rPr lang="en-US" sz="2800" dirty="0" err="1">
                <a:latin typeface="Arial" charset="0"/>
              </a:rPr>
              <a:t>là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nước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có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nhiều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dân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tộc</a:t>
            </a:r>
            <a:r>
              <a:rPr lang="en-US" sz="2800" dirty="0">
                <a:latin typeface="Arial" charset="0"/>
              </a:rPr>
              <a:t>, </a:t>
            </a:r>
            <a:r>
              <a:rPr lang="en-US" sz="2800" dirty="0" err="1">
                <a:latin typeface="Arial" charset="0"/>
              </a:rPr>
              <a:t>trong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đó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người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Kinh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có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số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dân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đông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nhất</a:t>
            </a:r>
            <a:r>
              <a:rPr lang="en-US" sz="2800" dirty="0">
                <a:latin typeface="Arial" charset="0"/>
              </a:rPr>
              <a:t> . </a:t>
            </a:r>
            <a:r>
              <a:rPr lang="en-US" sz="2800" dirty="0" err="1">
                <a:latin typeface="Arial" charset="0"/>
              </a:rPr>
              <a:t>Nước</a:t>
            </a:r>
            <a:r>
              <a:rPr lang="en-US" sz="2800" dirty="0">
                <a:latin typeface="Arial" charset="0"/>
              </a:rPr>
              <a:t> ta </a:t>
            </a:r>
            <a:r>
              <a:rPr lang="en-US" sz="2800" dirty="0" err="1">
                <a:latin typeface="Arial" charset="0"/>
              </a:rPr>
              <a:t>có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mật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độ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dân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số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cao</a:t>
            </a:r>
            <a:r>
              <a:rPr lang="en-US" sz="2800" dirty="0">
                <a:latin typeface="Arial" charset="0"/>
              </a:rPr>
              <a:t>, </a:t>
            </a:r>
            <a:r>
              <a:rPr lang="en-US" sz="2800" dirty="0" err="1">
                <a:latin typeface="Arial" charset="0"/>
              </a:rPr>
              <a:t>dân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cư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tập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trung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đông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đúc</a:t>
            </a:r>
            <a:r>
              <a:rPr lang="en-US" sz="2800" dirty="0">
                <a:latin typeface="Arial" charset="0"/>
              </a:rPr>
              <a:t> ở </a:t>
            </a:r>
            <a:r>
              <a:rPr lang="en-US" sz="2800" dirty="0" err="1">
                <a:latin typeface="Arial" charset="0"/>
              </a:rPr>
              <a:t>đồng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bằng</a:t>
            </a:r>
            <a:r>
              <a:rPr lang="en-US" sz="2800" dirty="0">
                <a:latin typeface="Arial" charset="0"/>
              </a:rPr>
              <a:t>, </a:t>
            </a:r>
            <a:r>
              <a:rPr lang="en-US" sz="2800" dirty="0" err="1">
                <a:latin typeface="Arial" charset="0"/>
              </a:rPr>
              <a:t>ven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biển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và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thưa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thớt</a:t>
            </a:r>
            <a:r>
              <a:rPr lang="en-US" sz="2800" dirty="0">
                <a:latin typeface="Arial" charset="0"/>
              </a:rPr>
              <a:t> ở </a:t>
            </a:r>
            <a:r>
              <a:rPr lang="en-US" sz="2800" dirty="0" err="1">
                <a:latin typeface="Arial" charset="0"/>
              </a:rPr>
              <a:t>vùng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núi</a:t>
            </a:r>
            <a:r>
              <a:rPr lang="en-US" sz="2800" dirty="0">
                <a:latin typeface="Arial" charset="0"/>
              </a:rPr>
              <a:t>. </a:t>
            </a:r>
            <a:r>
              <a:rPr lang="en-US" sz="2800" dirty="0" err="1">
                <a:latin typeface="Arial" charset="0"/>
              </a:rPr>
              <a:t>Khoảng</a:t>
            </a:r>
            <a:endParaRPr lang="en-US" sz="2800" dirty="0">
              <a:latin typeface="Arial" charset="0"/>
            </a:endParaRPr>
          </a:p>
          <a:p>
            <a:pPr algn="just"/>
            <a:endParaRPr lang="en-US" sz="2800" dirty="0">
              <a:latin typeface="Arial" charset="0"/>
            </a:endParaRPr>
          </a:p>
          <a:p>
            <a:pPr algn="just"/>
            <a:r>
              <a:rPr lang="en-US" sz="2800" dirty="0">
                <a:latin typeface="Arial" charset="0"/>
              </a:rPr>
              <a:t>        </a:t>
            </a:r>
            <a:r>
              <a:rPr lang="en-US" sz="2800" dirty="0" err="1">
                <a:latin typeface="Arial" charset="0"/>
              </a:rPr>
              <a:t>dân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số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nước</a:t>
            </a:r>
            <a:r>
              <a:rPr lang="en-US" sz="2800" dirty="0">
                <a:latin typeface="Arial" charset="0"/>
              </a:rPr>
              <a:t> ta </a:t>
            </a:r>
            <a:r>
              <a:rPr lang="en-US" sz="2800" dirty="0" err="1">
                <a:latin typeface="Arial" charset="0"/>
              </a:rPr>
              <a:t>sống</a:t>
            </a:r>
            <a:r>
              <a:rPr lang="en-US" sz="2800" dirty="0">
                <a:latin typeface="Arial" charset="0"/>
              </a:rPr>
              <a:t> ở </a:t>
            </a:r>
            <a:r>
              <a:rPr lang="en-US" sz="2800" dirty="0" err="1">
                <a:latin typeface="Arial" charset="0"/>
              </a:rPr>
              <a:t>nông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thôn</a:t>
            </a:r>
            <a:r>
              <a:rPr lang="en-US" sz="2800" dirty="0">
                <a:latin typeface="Arial" charset="0"/>
              </a:rPr>
              <a:t>.</a:t>
            </a:r>
          </a:p>
          <a:p>
            <a:pPr algn="just"/>
            <a:endParaRPr lang="en-US" sz="2800" dirty="0">
              <a:latin typeface="Arial" charset="0"/>
            </a:endParaRPr>
          </a:p>
          <a:p>
            <a:pPr algn="just"/>
            <a:endParaRPr lang="en-US" sz="2800" dirty="0">
              <a:latin typeface="Arial" charset="0"/>
            </a:endParaRPr>
          </a:p>
          <a:p>
            <a:pPr algn="just"/>
            <a:endParaRPr lang="en-US" sz="2800" dirty="0">
              <a:latin typeface="Arial" charset="0"/>
            </a:endParaRPr>
          </a:p>
        </p:txBody>
      </p:sp>
      <p:graphicFrame>
        <p:nvGraphicFramePr>
          <p:cNvPr id="460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488045"/>
              </p:ext>
            </p:extLst>
          </p:nvPr>
        </p:nvGraphicFramePr>
        <p:xfrm>
          <a:off x="566737" y="5334000"/>
          <a:ext cx="6651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334" imgH="393529" progId="Equation.3">
                  <p:embed/>
                </p:oleObj>
              </mc:Choice>
              <mc:Fallback>
                <p:oleObj name="Equation" r:id="rId6" imgW="152334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" y="5334000"/>
                        <a:ext cx="6651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3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76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6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1828800" y="4191000"/>
          <a:ext cx="1879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060704" imgH="1335024" progId="MS_ClipArt_Gallery.2">
                  <p:embed/>
                </p:oleObj>
              </mc:Choice>
              <mc:Fallback>
                <p:oleObj name="Clip" r:id="rId2" imgW="1060704" imgH="1335024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191000"/>
                        <a:ext cx="1879600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09" name="Picture 5" descr="Ros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62664">
            <a:off x="8699500" y="4495800"/>
            <a:ext cx="1968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55869">
            <a:off x="9702800" y="3505200"/>
            <a:ext cx="9652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TOP 30+] Hình ảnh nền đẹp về &amp;quot;Thank You&amp;quot; Không nên bỏ qua">
            <a:extLst>
              <a:ext uri="{FF2B5EF4-FFF2-40B4-BE49-F238E27FC236}">
                <a16:creationId xmlns:a16="http://schemas.microsoft.com/office/drawing/2014/main" id="{31844D2E-A979-4119-A0CB-A5ED9A86F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26"/>
            <a:ext cx="12192000" cy="672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tc_156752_H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2977"/>
            <a:ext cx="4038600" cy="577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462714" y="5791201"/>
            <a:ext cx="5105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 dirty="0" err="1">
                <a:latin typeface="Arial" charset="0"/>
              </a:rPr>
              <a:t>Nguyễn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Thị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Hoàng</a:t>
            </a:r>
            <a:r>
              <a:rPr lang="en-US" sz="2000" dirty="0">
                <a:latin typeface="Arial" charset="0"/>
              </a:rPr>
              <a:t> Nhung - Á </a:t>
            </a:r>
            <a:r>
              <a:rPr lang="en-US" sz="2000" dirty="0" err="1">
                <a:latin typeface="Arial" charset="0"/>
              </a:rPr>
              <a:t>hậu</a:t>
            </a:r>
            <a:r>
              <a:rPr lang="en-US" sz="2000" dirty="0">
                <a:latin typeface="Arial" charset="0"/>
              </a:rPr>
              <a:t> 1 </a:t>
            </a:r>
            <a:r>
              <a:rPr lang="en-US" sz="2000" dirty="0" err="1">
                <a:latin typeface="Arial" charset="0"/>
              </a:rPr>
              <a:t>cuộc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thi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hoa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hậu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các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dân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tộc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năm</a:t>
            </a:r>
            <a:r>
              <a:rPr lang="en-US" sz="2000" dirty="0">
                <a:latin typeface="Arial" charset="0"/>
              </a:rPr>
              <a:t> 2007 </a:t>
            </a:r>
            <a:r>
              <a:rPr lang="en-US" sz="2000" dirty="0" err="1">
                <a:latin typeface="Arial" charset="0"/>
              </a:rPr>
              <a:t>tại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Đà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Lạt</a:t>
            </a:r>
            <a:endParaRPr lang="en-US" sz="2000" dirty="0">
              <a:latin typeface="Arial" charset="0"/>
            </a:endParaRPr>
          </a:p>
        </p:txBody>
      </p:sp>
      <p:pic>
        <p:nvPicPr>
          <p:cNvPr id="6149" name="Picture 5" descr="2c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3851" y="0"/>
            <a:ext cx="429114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981200" y="5791201"/>
            <a:ext cx="373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Đàn tính </a:t>
            </a:r>
            <a:r>
              <a:rPr lang="en-US" sz="2800">
                <a:latin typeface="Arial" charset="0"/>
              </a:rPr>
              <a:t>(Người Tày)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696200" y="1676401"/>
            <a:ext cx="2438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b="1">
                <a:latin typeface="Arial" charset="0"/>
              </a:rPr>
              <a:t>Thái đen tỉnh Điên Biên</a:t>
            </a:r>
          </a:p>
        </p:txBody>
      </p:sp>
      <p:pic>
        <p:nvPicPr>
          <p:cNvPr id="7171" name="Picture 3" descr="251020071718Conten09_dien-bi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5715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241020071450Conten09_DSCF21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505200"/>
            <a:ext cx="5638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467600" y="4953000"/>
            <a:ext cx="2743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b="1">
                <a:latin typeface="Arial" charset="0"/>
              </a:rPr>
              <a:t>Thái trắng tỉnh 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b="1">
                <a:latin typeface="Arial" charset="0"/>
              </a:rPr>
              <a:t>Sơn La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images1463958_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28600"/>
            <a:ext cx="4114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vtc_156751_HH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28600"/>
            <a:ext cx="3733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743200" y="6096001"/>
            <a:ext cx="2217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>
                <a:latin typeface="Arial" charset="0"/>
              </a:rPr>
              <a:t>Dân tộc Thái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781801" y="6096001"/>
            <a:ext cx="2424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>
                <a:latin typeface="Arial" charset="0"/>
              </a:rPr>
              <a:t>Dân tộc Lô Lô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10136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599"/>
            <a:ext cx="5486400" cy="643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410200" y="6260880"/>
            <a:ext cx="2065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Dân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tộc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Nùng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pic>
        <p:nvPicPr>
          <p:cNvPr id="8196" name="Picture 4" descr="anh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244475"/>
            <a:ext cx="4495800" cy="636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anh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53000" cy="679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1157697523234_giug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21679"/>
            <a:ext cx="5729501" cy="649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267200" y="6096001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Arial" charset="0"/>
              </a:rPr>
              <a:t>Dân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charset="0"/>
              </a:rPr>
              <a:t>tộc</a:t>
            </a:r>
            <a:r>
              <a:rPr lang="en-US" sz="28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charset="0"/>
              </a:rPr>
              <a:t>Mông</a:t>
            </a:r>
            <a:endParaRPr lang="en-US" sz="2800" b="1" i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odai167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152400" y="45085"/>
            <a:ext cx="5562600" cy="676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images91225_nonla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6477002" y="99435"/>
            <a:ext cx="5333998" cy="671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5105400" y="6019801"/>
            <a:ext cx="23423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Dân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tộc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kinh</a:t>
            </a:r>
            <a:endParaRPr lang="en-US" sz="2800" b="1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04801" y="1524001"/>
            <a:ext cx="11733214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3600" dirty="0" err="1">
                <a:latin typeface="Arial" charset="0"/>
              </a:rPr>
              <a:t>Em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hãy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kể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tên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một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số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dân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tộc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ít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người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sống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trên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địa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bàn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tỉnh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Đồng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Nai</a:t>
            </a:r>
            <a:r>
              <a:rPr lang="en-US" sz="3600" dirty="0">
                <a:latin typeface="Arial" charset="0"/>
              </a:rPr>
              <a:t> ?</a:t>
            </a:r>
            <a:r>
              <a:rPr lang="en-US" dirty="0">
                <a:latin typeface="Arial" charset="0"/>
              </a:rPr>
              <a:t> </a:t>
            </a:r>
          </a:p>
          <a:p>
            <a:pPr algn="l"/>
            <a:r>
              <a:rPr lang="en-US" sz="3600" i="1" dirty="0" err="1">
                <a:solidFill>
                  <a:schemeClr val="accent2"/>
                </a:solidFill>
                <a:latin typeface="Arial" charset="0"/>
              </a:rPr>
              <a:t>Dân</a:t>
            </a:r>
            <a:r>
              <a:rPr lang="en-US" sz="36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chemeClr val="accent2"/>
                </a:solidFill>
                <a:latin typeface="Arial" charset="0"/>
              </a:rPr>
              <a:t>tộc</a:t>
            </a:r>
            <a:r>
              <a:rPr lang="en-US" sz="36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chemeClr val="accent2"/>
                </a:solidFill>
                <a:latin typeface="Arial" charset="0"/>
              </a:rPr>
              <a:t>Stiêng</a:t>
            </a:r>
            <a:r>
              <a:rPr lang="en-US" sz="3600" i="1" dirty="0">
                <a:solidFill>
                  <a:schemeClr val="accent2"/>
                </a:solidFill>
                <a:latin typeface="Arial" charset="0"/>
              </a:rPr>
              <a:t>.</a:t>
            </a:r>
          </a:p>
          <a:p>
            <a:pPr algn="l"/>
            <a:r>
              <a:rPr lang="en-US" sz="3600" i="1" dirty="0" err="1">
                <a:solidFill>
                  <a:schemeClr val="accent2"/>
                </a:solidFill>
                <a:latin typeface="Arial" charset="0"/>
              </a:rPr>
              <a:t>Dân</a:t>
            </a:r>
            <a:r>
              <a:rPr lang="en-US" sz="36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chemeClr val="accent2"/>
                </a:solidFill>
                <a:latin typeface="Arial" charset="0"/>
              </a:rPr>
              <a:t>tộc</a:t>
            </a:r>
            <a:r>
              <a:rPr lang="en-US" sz="36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chemeClr val="accent2"/>
                </a:solidFill>
                <a:latin typeface="Arial" charset="0"/>
              </a:rPr>
              <a:t>Chơ</a:t>
            </a:r>
            <a:r>
              <a:rPr lang="en-US" sz="3600" i="1" dirty="0">
                <a:solidFill>
                  <a:schemeClr val="accent2"/>
                </a:solidFill>
                <a:latin typeface="Arial" charset="0"/>
              </a:rPr>
              <a:t>-ro.</a:t>
            </a:r>
          </a:p>
          <a:p>
            <a:pPr algn="l"/>
            <a:r>
              <a:rPr lang="en-US" sz="3600" i="1" dirty="0" err="1">
                <a:solidFill>
                  <a:schemeClr val="accent2"/>
                </a:solidFill>
                <a:latin typeface="Arial" charset="0"/>
              </a:rPr>
              <a:t>Dân</a:t>
            </a:r>
            <a:r>
              <a:rPr lang="en-US" sz="36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chemeClr val="accent2"/>
                </a:solidFill>
                <a:latin typeface="Arial" charset="0"/>
              </a:rPr>
              <a:t>tộc</a:t>
            </a:r>
            <a:r>
              <a:rPr lang="en-US" sz="3600" i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600" i="1" dirty="0" err="1">
                <a:solidFill>
                  <a:schemeClr val="accent2"/>
                </a:solidFill>
                <a:latin typeface="Arial" charset="0"/>
              </a:rPr>
              <a:t>Mạ</a:t>
            </a:r>
            <a:endParaRPr lang="en-US" sz="3600" i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828800" y="1"/>
            <a:ext cx="6542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600">
                <a:latin typeface="Arial" charset="0"/>
              </a:rPr>
              <a:t>Nước ta có bao nhiêu dân tộc?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905000" y="685801"/>
            <a:ext cx="652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600" i="1">
                <a:solidFill>
                  <a:srgbClr val="FF0066"/>
                </a:solidFill>
                <a:latin typeface="Arial" charset="0"/>
              </a:rPr>
              <a:t>Nước ta có 54 dân tộc anh 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2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</TotalTime>
  <Words>622</Words>
  <Application>Microsoft Office PowerPoint</Application>
  <PresentationFormat>Widescreen</PresentationFormat>
  <Paragraphs>93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Times New Roman</vt:lpstr>
      <vt:lpstr>Default Design</vt:lpstr>
      <vt:lpstr>Chart</vt:lpstr>
      <vt:lpstr>Equation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Phan Linh</cp:lastModifiedBy>
  <cp:revision>37</cp:revision>
  <dcterms:created xsi:type="dcterms:W3CDTF">1601-01-01T00:00:00Z</dcterms:created>
  <dcterms:modified xsi:type="dcterms:W3CDTF">2022-10-31T12:28:42Z</dcterms:modified>
</cp:coreProperties>
</file>