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65" r:id="rId2"/>
    <p:sldId id="281" r:id="rId3"/>
    <p:sldId id="268" r:id="rId4"/>
    <p:sldId id="270" r:id="rId5"/>
    <p:sldId id="271" r:id="rId6"/>
    <p:sldId id="272" r:id="rId7"/>
    <p:sldId id="274" r:id="rId8"/>
    <p:sldId id="282" r:id="rId9"/>
    <p:sldId id="278" r:id="rId10"/>
    <p:sldId id="276" r:id="rId11"/>
    <p:sldId id="28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66FF33"/>
    <a:srgbClr val="33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986" autoAdjust="0"/>
  </p:normalViewPr>
  <p:slideViewPr>
    <p:cSldViewPr>
      <p:cViewPr varScale="1">
        <p:scale>
          <a:sx n="120" d="100"/>
          <a:sy n="120" d="100"/>
        </p:scale>
        <p:origin x="140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D6FBA8-E7DE-4029-97A5-21BB1DC7BE18}" type="datetimeFigureOut">
              <a:rPr lang="en-US"/>
              <a:pPr>
                <a:defRPr/>
              </a:pPr>
              <a:t>2/14/22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10A67B-46DB-44F2-B017-653B619658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Arial"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Arial" pitchFamily="34"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83B973C1-EDBF-424B-9B15-561B6DAB702D}" type="datetimeFigureOut">
              <a:rPr lang="en-US"/>
              <a:pPr>
                <a:defRPr/>
              </a:pPr>
              <a:t>2/14/22</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03506D3-BDC8-44EA-B866-BF0872692F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B0EADF7-A75E-4626-8C39-AE058C81DD3C}" type="datetimeFigureOut">
              <a:rPr lang="en-US"/>
              <a:pPr>
                <a:defRPr/>
              </a:pPr>
              <a:t>2/14/22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10C8A15-C01E-437D-823F-C5DD230E85F7}" type="slidenum">
              <a:rPr lang="en-US"/>
              <a:pPr>
                <a:defRPr/>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7EB4837-2EB8-4B2B-A930-1D218603B2BA}" type="datetimeFigureOut">
              <a:rPr lang="en-US"/>
              <a:pPr>
                <a:defRPr/>
              </a:pPr>
              <a:t>2/14/22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4C2704C-2C1C-4B07-AE42-0762F42A2503}" type="slidenum">
              <a:rPr lang="en-US"/>
              <a:pPr>
                <a:defRPr/>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A022436-B5FC-4379-9489-9AB0740CF6D3}" type="datetimeFigureOut">
              <a:rPr lang="en-US"/>
              <a:pPr>
                <a:defRPr/>
              </a:pPr>
              <a:t>2/14/22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40C179-5A9D-40C3-B70F-3C51E501DCFF}" type="slidenum">
              <a:rPr lang="en-US"/>
              <a:pPr>
                <a:defRPr/>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Arial"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Arial" pitchFamily="34"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FBD3B15C-E236-41D7-98E1-06AF357F1C5C}" type="datetimeFigureOut">
              <a:rPr lang="en-US"/>
              <a:pPr>
                <a:defRPr/>
              </a:pPr>
              <a:t>2/14/22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B96D90B-DD31-461B-8A2A-9B0BC0145A1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213B77E-B7CC-4937-A75E-1E0701633D9A}" type="datetimeFigureOut">
              <a:rPr lang="en-US"/>
              <a:pPr>
                <a:defRPr/>
              </a:pPr>
              <a:t>2/14/22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EC1A2D-883A-4E5C-86FA-648CBE81E7B2}" type="slidenum">
              <a:rPr lang="en-US"/>
              <a:pPr>
                <a:defRPr/>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109D26E7-871A-4041-B9CA-E84F24748277}" type="datetimeFigureOut">
              <a:rPr lang="en-US"/>
              <a:pPr>
                <a:defRPr/>
              </a:pPr>
              <a:t>2/14/22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778FAD1-F0E6-4E58-9198-1F3183DE11D2}" type="slidenum">
              <a:rPr lang="en-US"/>
              <a:pPr>
                <a:defRPr/>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87EF418-AAFC-43FD-A344-8A8EE1A6654E}" type="datetimeFigureOut">
              <a:rPr lang="en-US"/>
              <a:pPr>
                <a:defRPr/>
              </a:pPr>
              <a:t>2/14/22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3C19494-6257-40C1-B758-F2CB8C42BA7F}" type="slidenum">
              <a:rPr lang="en-US"/>
              <a:pPr>
                <a:defRPr/>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0071353-B454-463B-9F4B-6B8863816952}" type="datetimeFigureOut">
              <a:rPr lang="en-US"/>
              <a:pPr>
                <a:defRPr/>
              </a:pPr>
              <a:t>2/14/22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48728C7-BCFA-4CE4-897C-2D0C77A47E5D}" type="slidenum">
              <a:rPr lang="en-US"/>
              <a:pPr>
                <a:defRPr/>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8A0C2C9-2705-4D24-BA25-3F78574BCAB4}" type="datetimeFigureOut">
              <a:rPr lang="en-US"/>
              <a:pPr>
                <a:defRPr/>
              </a:pPr>
              <a:t>2/14/22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F252DEF-4DE2-4050-A906-1DE58987D7FD}" type="slidenum">
              <a:rPr lang="en-US"/>
              <a:pPr>
                <a:defRPr/>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2DB7851-B9E2-4DC6-8D5C-D6799D6FCFA9}" type="datetimeFigureOut">
              <a:rPr lang="en-US"/>
              <a:pPr>
                <a:defRPr/>
              </a:pPr>
              <a:t>2/14/22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68345B-81B2-4AF2-A569-FFC28C76B682}" type="slidenum">
              <a:rPr lang="en-US"/>
              <a:pPr>
                <a:defRPr/>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Arial" pitchFamily="34"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Arial" pitchFamily="34"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cs typeface="Arial" pitchFamily="34" charset="0"/>
              </a:defRPr>
            </a:lvl1pPr>
          </a:lstStyle>
          <a:p>
            <a:pPr>
              <a:defRPr/>
            </a:pPr>
            <a:fld id="{608892C1-1269-4643-AED5-7156AA6FE5A2}" type="datetimeFigureOut">
              <a:rPr lang="en-US"/>
              <a:pPr>
                <a:defRPr/>
              </a:pPr>
              <a:t>2/14/22</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cs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cs typeface="Arial" pitchFamily="34" charset="0"/>
              </a:defRPr>
            </a:lvl1pPr>
          </a:lstStyle>
          <a:p>
            <a:pPr>
              <a:defRPr/>
            </a:pPr>
            <a:fld id="{A3C9B64A-D41C-4A3A-9F50-94153E12D1D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67" r:id="rId1"/>
    <p:sldLayoutId id="2147483861" r:id="rId2"/>
    <p:sldLayoutId id="2147483868" r:id="rId3"/>
    <p:sldLayoutId id="2147483862" r:id="rId4"/>
    <p:sldLayoutId id="2147483869" r:id="rId5"/>
    <p:sldLayoutId id="2147483863" r:id="rId6"/>
    <p:sldLayoutId id="2147483864" r:id="rId7"/>
    <p:sldLayoutId id="2147483870" r:id="rId8"/>
    <p:sldLayoutId id="2147483871" r:id="rId9"/>
    <p:sldLayoutId id="2147483865" r:id="rId10"/>
    <p:sldLayoutId id="2147483866" r:id="rId11"/>
  </p:sldLayoutIdLst>
  <p:transition>
    <p:wheel spokes="8"/>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s831174_cum1"/>
          <p:cNvPicPr>
            <a:picLocks noChangeAspect="1" noChangeArrowheads="1"/>
          </p:cNvPicPr>
          <p:nvPr/>
        </p:nvPicPr>
        <p:blipFill>
          <a:blip r:embed="rId2"/>
          <a:srcRect/>
          <a:stretch>
            <a:fillRect/>
          </a:stretch>
        </p:blipFill>
        <p:spPr bwMode="auto">
          <a:xfrm>
            <a:off x="19050" y="0"/>
            <a:ext cx="4495800" cy="3408363"/>
          </a:xfrm>
          <a:prstGeom prst="rect">
            <a:avLst/>
          </a:prstGeom>
          <a:noFill/>
          <a:ln w="9525">
            <a:noFill/>
            <a:miter lim="800000"/>
            <a:headEnd/>
            <a:tailEnd/>
          </a:ln>
        </p:spPr>
      </p:pic>
      <p:pic>
        <p:nvPicPr>
          <p:cNvPr id="10" name="Picture 4" descr="1"/>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noFill/>
            <a:miter lim="800000"/>
            <a:headEnd/>
            <a:tailEnd/>
          </a:ln>
        </p:spPr>
      </p:pic>
      <p:pic>
        <p:nvPicPr>
          <p:cNvPr id="11" name="Picture 2" descr="cum_ga"/>
          <p:cNvPicPr>
            <a:picLocks noChangeAspect="1" noChangeArrowheads="1"/>
          </p:cNvPicPr>
          <p:nvPr/>
        </p:nvPicPr>
        <p:blipFill>
          <a:blip r:embed="rId4"/>
          <a:srcRect/>
          <a:stretch>
            <a:fillRect/>
          </a:stretch>
        </p:blipFill>
        <p:spPr bwMode="auto">
          <a:xfrm>
            <a:off x="-42863" y="3484563"/>
            <a:ext cx="4614863" cy="3373437"/>
          </a:xfrm>
          <a:prstGeom prst="rect">
            <a:avLst/>
          </a:prstGeom>
          <a:noFill/>
          <a:ln w="9525">
            <a:noFill/>
            <a:miter lim="800000"/>
            <a:headEnd/>
            <a:tailEnd/>
          </a:ln>
        </p:spPr>
      </p:pic>
      <p:pic>
        <p:nvPicPr>
          <p:cNvPr id="12" name="Picture 2" descr="6"/>
          <p:cNvPicPr>
            <a:picLocks noChangeAspect="1" noChangeArrowheads="1"/>
          </p:cNvPicPr>
          <p:nvPr/>
        </p:nvPicPr>
        <p:blipFill>
          <a:blip r:embed="rId5"/>
          <a:srcRect l="3609" t="2061" r="4123" b="5383"/>
          <a:stretch>
            <a:fillRect/>
          </a:stretch>
        </p:blipFill>
        <p:spPr bwMode="auto">
          <a:xfrm>
            <a:off x="4572000" y="3429000"/>
            <a:ext cx="4572000" cy="3429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762000" y="1371600"/>
            <a:ext cx="7772400" cy="400050"/>
          </a:xfrm>
          <a:prstGeom prst="rect">
            <a:avLst/>
          </a:prstGeom>
          <a:noFill/>
          <a:ln w="9525">
            <a:noFill/>
            <a:miter lim="800000"/>
            <a:headEnd/>
            <a:tailEnd/>
          </a:ln>
        </p:spPr>
        <p:txBody>
          <a:bodyPr>
            <a:spAutoFit/>
          </a:bodyPr>
          <a:lstStyle/>
          <a:p>
            <a:r>
              <a:rPr lang="en-US" sz="2000" u="sng">
                <a:cs typeface="Times New Roman" pitchFamily="18" charset="0"/>
              </a:rPr>
              <a:t>Hoạt động 1</a:t>
            </a:r>
            <a:r>
              <a:rPr lang="en-US" sz="2000">
                <a:cs typeface="Times New Roman" pitchFamily="18" charset="0"/>
              </a:rPr>
              <a:t>:  Mục đích vệ sinh phòng bệnh cho gà.</a:t>
            </a:r>
          </a:p>
        </p:txBody>
      </p:sp>
      <p:sp>
        <p:nvSpPr>
          <p:cNvPr id="27651" name="TextBox 8"/>
          <p:cNvSpPr txBox="1">
            <a:spLocks noChangeArrowheads="1"/>
          </p:cNvSpPr>
          <p:nvPr/>
        </p:nvSpPr>
        <p:spPr bwMode="auto">
          <a:xfrm>
            <a:off x="762000" y="1752600"/>
            <a:ext cx="7772400" cy="400050"/>
          </a:xfrm>
          <a:prstGeom prst="rect">
            <a:avLst/>
          </a:prstGeom>
          <a:noFill/>
          <a:ln w="9525">
            <a:noFill/>
            <a:miter lim="800000"/>
            <a:headEnd/>
            <a:tailEnd/>
          </a:ln>
        </p:spPr>
        <p:txBody>
          <a:bodyPr>
            <a:spAutoFit/>
          </a:bodyPr>
          <a:lstStyle/>
          <a:p>
            <a:r>
              <a:rPr lang="en-US" sz="2000" u="sng">
                <a:cs typeface="Times New Roman" pitchFamily="18" charset="0"/>
              </a:rPr>
              <a:t>Hoạt động 2</a:t>
            </a:r>
            <a:r>
              <a:rPr lang="en-US" sz="2000">
                <a:cs typeface="Times New Roman" pitchFamily="18" charset="0"/>
              </a:rPr>
              <a:t>:  Vệ sinh phòng bệnh cho gà.</a:t>
            </a:r>
          </a:p>
        </p:txBody>
      </p:sp>
      <p:sp>
        <p:nvSpPr>
          <p:cNvPr id="2" name="TextBox 1"/>
          <p:cNvSpPr txBox="1">
            <a:spLocks noChangeArrowheads="1"/>
          </p:cNvSpPr>
          <p:nvPr/>
        </p:nvSpPr>
        <p:spPr bwMode="auto">
          <a:xfrm>
            <a:off x="762000" y="3124200"/>
            <a:ext cx="7543800" cy="3108325"/>
          </a:xfrm>
          <a:prstGeom prst="rect">
            <a:avLst/>
          </a:prstGeom>
          <a:noFill/>
          <a:ln w="9525">
            <a:noFill/>
            <a:miter lim="800000"/>
            <a:headEnd/>
            <a:tailEnd/>
          </a:ln>
        </p:spPr>
        <p:txBody>
          <a:bodyPr>
            <a:spAutoFit/>
          </a:bodyPr>
          <a:lstStyle/>
          <a:p>
            <a:pPr marL="514350" indent="-514350">
              <a:buFontTx/>
              <a:buAutoNum type="arabicPeriod"/>
            </a:pPr>
            <a:r>
              <a:rPr lang="en-US" sz="2800">
                <a:solidFill>
                  <a:srgbClr val="66FF33"/>
                </a:solidFill>
              </a:rPr>
              <a:t>Vệ sinh phòng bệnh nhằm tiêu diệt vi trùng, kí sinh trùng gây bệnh và làm tăng sức chống bệnh cho gà.</a:t>
            </a:r>
          </a:p>
          <a:p>
            <a:pPr marL="514350" indent="-514350">
              <a:buFontTx/>
              <a:buAutoNum type="arabicPeriod"/>
            </a:pPr>
            <a:r>
              <a:rPr lang="en-US" sz="2800">
                <a:solidFill>
                  <a:srgbClr val="66FF33"/>
                </a:solidFill>
              </a:rPr>
              <a:t>Vệ sinh phòng bệnh bằng cách thường xuyên cọ rửa sạch sẽ dụng cụ cho gà ăn, uống, làm vệ sinh chuồng nuôi và tiêm, nhỏ thuốc phòng dịch bệnh cho gà.</a:t>
            </a:r>
          </a:p>
        </p:txBody>
      </p:sp>
      <p:sp>
        <p:nvSpPr>
          <p:cNvPr id="4" name="Rectangle 3"/>
          <p:cNvSpPr/>
          <p:nvPr/>
        </p:nvSpPr>
        <p:spPr>
          <a:xfrm>
            <a:off x="3241347" y="2209800"/>
            <a:ext cx="2480166" cy="861774"/>
          </a:xfrm>
          <a:prstGeom prst="rect">
            <a:avLst/>
          </a:prstGeom>
          <a:noFill/>
        </p:spPr>
        <p:txBody>
          <a:bodyPr wrap="none">
            <a:spAutoFit/>
            <a:scene3d>
              <a:camera prst="orthographicFront"/>
              <a:lightRig rig="threePt" dir="t"/>
            </a:scene3d>
            <a:sp3d extrusionH="57150">
              <a:bevelT w="38100" h="38100" prst="relaxedInset"/>
            </a:sp3d>
          </a:bodyPr>
          <a:lstStyle/>
          <a:p>
            <a:pPr algn="ctr" fontAlgn="auto">
              <a:spcBef>
                <a:spcPts val="0"/>
              </a:spcBef>
              <a:spcAft>
                <a:spcPts val="0"/>
              </a:spcAft>
              <a:defRPr/>
            </a:pPr>
            <a:r>
              <a:rPr lang="en-US" sz="4800" u="sng" dirty="0" err="1">
                <a:solidFill>
                  <a:srgbClr val="FF0000"/>
                </a:solidFill>
                <a:latin typeface="Arial"/>
                <a:cs typeface="+mn-cs"/>
              </a:rPr>
              <a:t>Ghi</a:t>
            </a:r>
            <a:r>
              <a:rPr lang="en-US" sz="4800" u="sng" dirty="0">
                <a:solidFill>
                  <a:srgbClr val="FF0000"/>
                </a:solidFill>
                <a:latin typeface="Arial"/>
                <a:cs typeface="+mn-cs"/>
              </a:rPr>
              <a:t> </a:t>
            </a:r>
            <a:r>
              <a:rPr lang="en-US" sz="4800" u="sng" dirty="0" err="1">
                <a:solidFill>
                  <a:srgbClr val="FF0000"/>
                </a:solidFill>
                <a:latin typeface="Arial"/>
                <a:cs typeface="+mn-cs"/>
              </a:rPr>
              <a:t>nhớ</a:t>
            </a:r>
            <a:endParaRPr lang="en-US" sz="4800" u="sng" dirty="0">
              <a:solidFill>
                <a:srgbClr val="FF0000"/>
              </a:solidFill>
              <a:latin typeface="Arial"/>
              <a:cs typeface="+mn-cs"/>
            </a:endParaRPr>
          </a:p>
        </p:txBody>
      </p:sp>
      <p:sp>
        <p:nvSpPr>
          <p:cNvPr id="27654" name="TextBox 9"/>
          <p:cNvSpPr txBox="1">
            <a:spLocks noChangeArrowheads="1"/>
          </p:cNvSpPr>
          <p:nvPr/>
        </p:nvSpPr>
        <p:spPr bwMode="auto">
          <a:xfrm>
            <a:off x="1562100" y="7620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7655" name="TextBox 10"/>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762000" y="1371600"/>
            <a:ext cx="7772400" cy="461963"/>
          </a:xfrm>
          <a:prstGeom prst="rect">
            <a:avLst/>
          </a:prstGeom>
          <a:noFill/>
          <a:ln w="9525">
            <a:noFill/>
            <a:miter lim="800000"/>
            <a:headEnd/>
            <a:tailEnd/>
          </a:ln>
        </p:spPr>
        <p:txBody>
          <a:bodyPr>
            <a:spAutoFit/>
          </a:bodyPr>
          <a:lstStyle/>
          <a:p>
            <a:r>
              <a:rPr lang="en-US" sz="2400" u="sng">
                <a:cs typeface="Times New Roman" pitchFamily="18" charset="0"/>
              </a:rPr>
              <a:t>Hoạt động 1</a:t>
            </a:r>
            <a:r>
              <a:rPr lang="en-US" sz="2400">
                <a:cs typeface="Times New Roman" pitchFamily="18" charset="0"/>
              </a:rPr>
              <a:t>:  Mục đích vệ sinh phòng bệnh cho gà</a:t>
            </a:r>
          </a:p>
        </p:txBody>
      </p:sp>
      <p:sp>
        <p:nvSpPr>
          <p:cNvPr id="28675" name="TextBox 8"/>
          <p:cNvSpPr txBox="1">
            <a:spLocks noChangeArrowheads="1"/>
          </p:cNvSpPr>
          <p:nvPr/>
        </p:nvSpPr>
        <p:spPr bwMode="auto">
          <a:xfrm>
            <a:off x="762000" y="1752600"/>
            <a:ext cx="7772400" cy="461963"/>
          </a:xfrm>
          <a:prstGeom prst="rect">
            <a:avLst/>
          </a:prstGeom>
          <a:noFill/>
          <a:ln w="9525">
            <a:noFill/>
            <a:miter lim="800000"/>
            <a:headEnd/>
            <a:tailEnd/>
          </a:ln>
        </p:spPr>
        <p:txBody>
          <a:bodyPr>
            <a:spAutoFit/>
          </a:bodyPr>
          <a:lstStyle/>
          <a:p>
            <a:r>
              <a:rPr lang="en-US" sz="2400" u="sng">
                <a:cs typeface="Times New Roman" pitchFamily="18" charset="0"/>
              </a:rPr>
              <a:t>Hoạt động 2</a:t>
            </a:r>
            <a:r>
              <a:rPr lang="en-US" sz="2400">
                <a:cs typeface="Times New Roman" pitchFamily="18" charset="0"/>
              </a:rPr>
              <a:t>:  Vệ sinh phòng bệnh cho gà</a:t>
            </a:r>
          </a:p>
        </p:txBody>
      </p:sp>
      <p:sp>
        <p:nvSpPr>
          <p:cNvPr id="3" name="TextBox 2"/>
          <p:cNvSpPr txBox="1">
            <a:spLocks noChangeArrowheads="1"/>
          </p:cNvSpPr>
          <p:nvPr/>
        </p:nvSpPr>
        <p:spPr bwMode="auto">
          <a:xfrm>
            <a:off x="914400" y="2590800"/>
            <a:ext cx="7924800" cy="1739900"/>
          </a:xfrm>
          <a:prstGeom prst="rect">
            <a:avLst/>
          </a:prstGeom>
          <a:noFill/>
          <a:ln w="9525">
            <a:noFill/>
            <a:miter lim="800000"/>
            <a:headEnd/>
            <a:tailEnd/>
          </a:ln>
        </p:spPr>
        <p:txBody>
          <a:bodyPr>
            <a:spAutoFit/>
          </a:bodyPr>
          <a:lstStyle/>
          <a:p>
            <a:r>
              <a:rPr lang="en-US" sz="3600"/>
              <a:t>	</a:t>
            </a:r>
            <a:r>
              <a:rPr lang="en-US" sz="3600">
                <a:solidFill>
                  <a:srgbClr val="FFFF00"/>
                </a:solidFill>
              </a:rPr>
              <a:t>Ở gia đình em hoặc địa phương em đã thực hiện những công việc vệ sinh phòng bệnh cho gà như thế nào? </a:t>
            </a:r>
          </a:p>
        </p:txBody>
      </p:sp>
      <p:sp>
        <p:nvSpPr>
          <p:cNvPr id="28677" name="TextBox 9"/>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8678" name="TextBox 10"/>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400050" y="1447800"/>
            <a:ext cx="874395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19459" name="TextBox 6"/>
          <p:cNvSpPr txBox="1">
            <a:spLocks noChangeArrowheads="1"/>
          </p:cNvSpPr>
          <p:nvPr/>
        </p:nvSpPr>
        <p:spPr bwMode="auto">
          <a:xfrm>
            <a:off x="400050" y="2209800"/>
            <a:ext cx="874395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8" name="TextBox 7"/>
          <p:cNvSpPr txBox="1"/>
          <p:nvPr/>
        </p:nvSpPr>
        <p:spPr>
          <a:xfrm>
            <a:off x="381000" y="3377625"/>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10" name="TextBox 9"/>
          <p:cNvSpPr txBox="1">
            <a:spLocks noChangeArrowheads="1"/>
          </p:cNvSpPr>
          <p:nvPr/>
        </p:nvSpPr>
        <p:spPr bwMode="auto">
          <a:xfrm>
            <a:off x="742950" y="4267200"/>
            <a:ext cx="8096250" cy="584200"/>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1:Vệ sinh chuồng nuôi như thế nào?</a:t>
            </a:r>
          </a:p>
        </p:txBody>
      </p:sp>
      <p:sp>
        <p:nvSpPr>
          <p:cNvPr id="9" name="TextBox 8"/>
          <p:cNvSpPr txBox="1">
            <a:spLocks noChangeArrowheads="1"/>
          </p:cNvSpPr>
          <p:nvPr/>
        </p:nvSpPr>
        <p:spPr bwMode="auto">
          <a:xfrm>
            <a:off x="762000" y="5105400"/>
            <a:ext cx="8382000" cy="1077913"/>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2: Nêu tác dụng của việc vệ sinh chuồng nuôi?</a:t>
            </a:r>
          </a:p>
        </p:txBody>
      </p:sp>
      <p:sp>
        <p:nvSpPr>
          <p:cNvPr id="19465" name="TextBox 11"/>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19466" name="TextBox 12"/>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11" name="TextBox 10"/>
          <p:cNvSpPr txBox="1"/>
          <p:nvPr/>
        </p:nvSpPr>
        <p:spPr>
          <a:xfrm>
            <a:off x="304800" y="2844225"/>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762000" y="1371600"/>
            <a:ext cx="7772400" cy="492125"/>
          </a:xfrm>
          <a:prstGeom prst="rect">
            <a:avLst/>
          </a:prstGeom>
          <a:noFill/>
          <a:ln w="9525">
            <a:noFill/>
            <a:miter lim="800000"/>
            <a:headEnd/>
            <a:tailEnd/>
          </a:ln>
        </p:spPr>
        <p:txBody>
          <a:bodyPr>
            <a:spAutoFit/>
          </a:bodyPr>
          <a:lstStyle/>
          <a:p>
            <a:r>
              <a:rPr lang="en-US" sz="2600" u="sng">
                <a:cs typeface="Times New Roman" pitchFamily="18" charset="0"/>
              </a:rPr>
              <a:t>Hoạt động 1</a:t>
            </a:r>
            <a:r>
              <a:rPr lang="en-US" sz="2600">
                <a:cs typeface="Times New Roman" pitchFamily="18" charset="0"/>
              </a:rPr>
              <a:t>:  Mục đích vệ sinh phòng bệnh cho gà.</a:t>
            </a:r>
          </a:p>
        </p:txBody>
      </p:sp>
      <p:sp>
        <p:nvSpPr>
          <p:cNvPr id="20483" name="TextBox 6"/>
          <p:cNvSpPr txBox="1">
            <a:spLocks noChangeArrowheads="1"/>
          </p:cNvSpPr>
          <p:nvPr/>
        </p:nvSpPr>
        <p:spPr bwMode="auto">
          <a:xfrm>
            <a:off x="762000" y="1752600"/>
            <a:ext cx="7772400" cy="492125"/>
          </a:xfrm>
          <a:prstGeom prst="rect">
            <a:avLst/>
          </a:prstGeom>
          <a:noFill/>
          <a:ln w="9525">
            <a:noFill/>
            <a:miter lim="800000"/>
            <a:headEnd/>
            <a:tailEnd/>
          </a:ln>
        </p:spPr>
        <p:txBody>
          <a:bodyPr>
            <a:spAutoFit/>
          </a:bodyPr>
          <a:lstStyle/>
          <a:p>
            <a:r>
              <a:rPr lang="en-US" sz="2600" u="sng">
                <a:cs typeface="Times New Roman" pitchFamily="18" charset="0"/>
              </a:rPr>
              <a:t>Hoạt động 2</a:t>
            </a:r>
            <a:r>
              <a:rPr lang="en-US" sz="2600">
                <a:cs typeface="Times New Roman" pitchFamily="18" charset="0"/>
              </a:rPr>
              <a:t>:  Tìm hiểu vệ sinh phòng bệnh cho gà.</a:t>
            </a:r>
          </a:p>
        </p:txBody>
      </p:sp>
      <p:sp>
        <p:nvSpPr>
          <p:cNvPr id="8" name="TextBox 7"/>
          <p:cNvSpPr txBox="1"/>
          <p:nvPr/>
        </p:nvSpPr>
        <p:spPr>
          <a:xfrm>
            <a:off x="742950" y="2570202"/>
            <a:ext cx="7543800" cy="553998"/>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3000" dirty="0">
                <a:cs typeface="Times New Roman" pitchFamily="18" charset="0"/>
              </a:rPr>
              <a:t>b. </a:t>
            </a:r>
            <a:r>
              <a:rPr lang="en-US" sz="3000" dirty="0" err="1">
                <a:cs typeface="Times New Roman" pitchFamily="18" charset="0"/>
              </a:rPr>
              <a:t>Vệ</a:t>
            </a:r>
            <a:r>
              <a:rPr lang="en-US" sz="3000" dirty="0">
                <a:cs typeface="Times New Roman" pitchFamily="18" charset="0"/>
              </a:rPr>
              <a:t> </a:t>
            </a:r>
            <a:r>
              <a:rPr lang="en-US" sz="3000" dirty="0" err="1">
                <a:cs typeface="Times New Roman" pitchFamily="18" charset="0"/>
              </a:rPr>
              <a:t>sinh</a:t>
            </a:r>
            <a:r>
              <a:rPr lang="en-US" sz="3000" dirty="0">
                <a:cs typeface="Times New Roman" pitchFamily="18" charset="0"/>
              </a:rPr>
              <a:t> </a:t>
            </a:r>
            <a:r>
              <a:rPr lang="en-US" sz="3000" dirty="0" err="1">
                <a:cs typeface="Times New Roman" pitchFamily="18" charset="0"/>
              </a:rPr>
              <a:t>chuồng</a:t>
            </a:r>
            <a:r>
              <a:rPr lang="en-US" sz="3000" dirty="0">
                <a:cs typeface="Times New Roman" pitchFamily="18" charset="0"/>
              </a:rPr>
              <a:t> </a:t>
            </a:r>
            <a:r>
              <a:rPr lang="en-US" sz="3000" dirty="0" err="1">
                <a:cs typeface="Times New Roman" pitchFamily="18" charset="0"/>
              </a:rPr>
              <a:t>nuôi</a:t>
            </a:r>
            <a:r>
              <a:rPr lang="en-US" sz="3000" dirty="0">
                <a:cs typeface="Times New Roman" pitchFamily="18" charset="0"/>
              </a:rPr>
              <a:t>.</a:t>
            </a:r>
          </a:p>
        </p:txBody>
      </p:sp>
      <p:sp>
        <p:nvSpPr>
          <p:cNvPr id="10" name="TextBox 9"/>
          <p:cNvSpPr txBox="1">
            <a:spLocks noChangeArrowheads="1"/>
          </p:cNvSpPr>
          <p:nvPr/>
        </p:nvSpPr>
        <p:spPr bwMode="auto">
          <a:xfrm>
            <a:off x="742950" y="3163888"/>
            <a:ext cx="8096250" cy="1169987"/>
          </a:xfrm>
          <a:prstGeom prst="rect">
            <a:avLst/>
          </a:prstGeom>
          <a:noFill/>
          <a:ln w="9525">
            <a:noFill/>
            <a:miter lim="800000"/>
            <a:headEnd/>
            <a:tailEnd/>
          </a:ln>
        </p:spPr>
        <p:txBody>
          <a:bodyPr>
            <a:spAutoFit/>
          </a:bodyPr>
          <a:lstStyle/>
          <a:p>
            <a:r>
              <a:rPr lang="en-US" sz="3500">
                <a:solidFill>
                  <a:srgbClr val="FFFF00"/>
                </a:solidFill>
                <a:cs typeface="Times New Roman" pitchFamily="18" charset="0"/>
              </a:rPr>
              <a:t>Câu 1:Vệ sinh chuồng nuôi như thế nào?</a:t>
            </a:r>
          </a:p>
        </p:txBody>
      </p:sp>
      <p:sp>
        <p:nvSpPr>
          <p:cNvPr id="11" name="TextBox 10"/>
          <p:cNvSpPr txBox="1">
            <a:spLocks noChangeArrowheads="1"/>
          </p:cNvSpPr>
          <p:nvPr/>
        </p:nvSpPr>
        <p:spPr bwMode="auto">
          <a:xfrm>
            <a:off x="1905000" y="3843338"/>
            <a:ext cx="6400800" cy="2862262"/>
          </a:xfrm>
          <a:prstGeom prst="rect">
            <a:avLst/>
          </a:prstGeom>
          <a:noFill/>
          <a:ln w="9525">
            <a:noFill/>
            <a:miter lim="800000"/>
            <a:headEnd/>
            <a:tailEnd/>
          </a:ln>
        </p:spPr>
        <p:txBody>
          <a:bodyPr>
            <a:spAutoFit/>
          </a:bodyPr>
          <a:lstStyle/>
          <a:p>
            <a:r>
              <a:rPr lang="en-US" sz="3500">
                <a:cs typeface="Times New Roman" pitchFamily="18" charset="0"/>
              </a:rPr>
              <a:t>-Hằng ngày phải dọn sạch phân gà ở trong chuồng gà.</a:t>
            </a:r>
          </a:p>
          <a:p>
            <a:r>
              <a:rPr lang="en-US" sz="3500">
                <a:cs typeface="Times New Roman" pitchFamily="18" charset="0"/>
              </a:rPr>
              <a:t>-Rữa sạch tấm hứng phân rồi phơi khô.</a:t>
            </a:r>
          </a:p>
          <a:p>
            <a:r>
              <a:rPr lang="en-US" sz="3500">
                <a:cs typeface="Times New Roman" pitchFamily="18" charset="0"/>
              </a:rPr>
              <a:t>-Phun thuốc sát trùng.</a:t>
            </a:r>
          </a:p>
        </p:txBody>
      </p:sp>
      <p:sp>
        <p:nvSpPr>
          <p:cNvPr id="20489" name="TextBox 11"/>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0490" name="TextBox 12"/>
          <p:cNvSpPr txBox="1">
            <a:spLocks noChangeArrowheads="1"/>
          </p:cNvSpPr>
          <p:nvPr/>
        </p:nvSpPr>
        <p:spPr bwMode="auto">
          <a:xfrm>
            <a:off x="304800" y="-76200"/>
            <a:ext cx="8534400" cy="492125"/>
          </a:xfrm>
          <a:prstGeom prst="rect">
            <a:avLst/>
          </a:prstGeom>
          <a:noFill/>
          <a:ln w="9525">
            <a:noFill/>
            <a:miter lim="800000"/>
            <a:headEnd/>
            <a:tailEnd/>
          </a:ln>
        </p:spPr>
        <p:txBody>
          <a:bodyPr>
            <a:spAutoFit/>
          </a:bodyPr>
          <a:lstStyle/>
          <a:p>
            <a:pPr algn="ctr"/>
            <a:r>
              <a:rPr lang="en-US" sz="2600" u="sng">
                <a:cs typeface="Times New Roman" pitchFamily="18" charset="0"/>
              </a:rPr>
              <a:t>Kĩ thuật</a:t>
            </a:r>
          </a:p>
        </p:txBody>
      </p:sp>
      <p:sp>
        <p:nvSpPr>
          <p:cNvPr id="14" name="Right Arrow 13"/>
          <p:cNvSpPr/>
          <p:nvPr/>
        </p:nvSpPr>
        <p:spPr>
          <a:xfrm>
            <a:off x="457200" y="3962400"/>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FF0000"/>
                </a:solidFill>
              </a:rPr>
              <a:t>Trả lời</a:t>
            </a:r>
            <a:endParaRPr lang="en-US">
              <a:solidFill>
                <a:srgbClr val="FF0000"/>
              </a:solidFill>
            </a:endParaRPr>
          </a:p>
        </p:txBody>
      </p:sp>
      <p:sp>
        <p:nvSpPr>
          <p:cNvPr id="15" name="TextBox 14"/>
          <p:cNvSpPr txBox="1"/>
          <p:nvPr/>
        </p:nvSpPr>
        <p:spPr>
          <a:xfrm>
            <a:off x="762000" y="2189202"/>
            <a:ext cx="7543800" cy="553998"/>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3000" dirty="0">
                <a:cs typeface="Times New Roman" pitchFamily="18" charset="0"/>
              </a:rPr>
              <a:t>a. </a:t>
            </a:r>
            <a:r>
              <a:rPr lang="en-US" sz="3000" dirty="0" err="1">
                <a:cs typeface="Times New Roman" pitchFamily="18" charset="0"/>
              </a:rPr>
              <a:t>Vệ</a:t>
            </a:r>
            <a:r>
              <a:rPr lang="en-US" sz="3000" dirty="0">
                <a:cs typeface="Times New Roman" pitchFamily="18" charset="0"/>
              </a:rPr>
              <a:t> </a:t>
            </a:r>
            <a:r>
              <a:rPr lang="en-US" sz="3000" dirty="0" err="1">
                <a:cs typeface="Times New Roman" pitchFamily="18" charset="0"/>
              </a:rPr>
              <a:t>sinh</a:t>
            </a:r>
            <a:r>
              <a:rPr lang="en-US" sz="3000" dirty="0">
                <a:cs typeface="Times New Roman" pitchFamily="18" charset="0"/>
              </a:rPr>
              <a:t> </a:t>
            </a:r>
            <a:r>
              <a:rPr lang="en-US" sz="3000" dirty="0" err="1">
                <a:cs typeface="Times New Roman" pitchFamily="18" charset="0"/>
              </a:rPr>
              <a:t>dụng</a:t>
            </a:r>
            <a:r>
              <a:rPr lang="en-US" sz="3000" dirty="0">
                <a:cs typeface="Times New Roman" pitchFamily="18" charset="0"/>
              </a:rPr>
              <a:t> </a:t>
            </a:r>
            <a:r>
              <a:rPr lang="en-US" sz="3000" dirty="0" err="1">
                <a:cs typeface="Times New Roman" pitchFamily="18" charset="0"/>
              </a:rPr>
              <a:t>cụ</a:t>
            </a:r>
            <a:r>
              <a:rPr lang="en-US" sz="3000" dirty="0">
                <a:cs typeface="Times New Roman" pitchFamily="18" charset="0"/>
              </a:rPr>
              <a:t> </a:t>
            </a:r>
            <a:r>
              <a:rPr lang="en-US" sz="3000" dirty="0" err="1">
                <a:cs typeface="Times New Roman" pitchFamily="18" charset="0"/>
              </a:rPr>
              <a:t>cho</a:t>
            </a:r>
            <a:r>
              <a:rPr lang="en-US" sz="3000" dirty="0">
                <a:cs typeface="Times New Roman" pitchFamily="18" charset="0"/>
              </a:rPr>
              <a:t> </a:t>
            </a:r>
            <a:r>
              <a:rPr lang="en-US" sz="3000" dirty="0" err="1">
                <a:cs typeface="Times New Roman" pitchFamily="18" charset="0"/>
              </a:rPr>
              <a:t>gà</a:t>
            </a:r>
            <a:r>
              <a:rPr lang="en-US" sz="3000" dirty="0">
                <a:cs typeface="Times New Roman" pitchFamily="18" charset="0"/>
              </a:rPr>
              <a:t> </a:t>
            </a:r>
            <a:r>
              <a:rPr lang="en-US" sz="3000" dirty="0" err="1">
                <a:cs typeface="Times New Roman" pitchFamily="18" charset="0"/>
              </a:rPr>
              <a:t>ăn</a:t>
            </a:r>
            <a:r>
              <a:rPr lang="en-US" sz="3000" dirty="0">
                <a:cs typeface="Times New Roman" pitchFamily="18" charset="0"/>
              </a:rPr>
              <a:t> </a:t>
            </a:r>
            <a:r>
              <a:rPr lang="en-US" sz="3000" dirty="0" err="1">
                <a:cs typeface="Times New Roman" pitchFamily="18" charset="0"/>
              </a:rPr>
              <a:t>uống</a:t>
            </a:r>
            <a:r>
              <a:rPr lang="en-US" sz="30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533400" y="3657600"/>
            <a:ext cx="8382000" cy="1077913"/>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2: Nêu tác dụng của vệ sinh chuồng 	    nuôi?</a:t>
            </a:r>
          </a:p>
        </p:txBody>
      </p:sp>
      <p:sp>
        <p:nvSpPr>
          <p:cNvPr id="10" name="TextBox 9"/>
          <p:cNvSpPr txBox="1">
            <a:spLocks noChangeArrowheads="1"/>
          </p:cNvSpPr>
          <p:nvPr/>
        </p:nvSpPr>
        <p:spPr bwMode="auto">
          <a:xfrm>
            <a:off x="1981200" y="4800600"/>
            <a:ext cx="6705600" cy="1077913"/>
          </a:xfrm>
          <a:prstGeom prst="rect">
            <a:avLst/>
          </a:prstGeom>
          <a:noFill/>
          <a:ln w="9525">
            <a:noFill/>
            <a:miter lim="800000"/>
            <a:headEnd/>
            <a:tailEnd/>
          </a:ln>
        </p:spPr>
        <p:txBody>
          <a:bodyPr>
            <a:spAutoFit/>
          </a:bodyPr>
          <a:lstStyle/>
          <a:p>
            <a:r>
              <a:rPr lang="en-US" sz="3200">
                <a:cs typeface="Times New Roman" pitchFamily="18" charset="0"/>
              </a:rPr>
              <a:t>-Chuồng nuôi luôn sạch sẽ, khô ráo.</a:t>
            </a:r>
          </a:p>
          <a:p>
            <a:r>
              <a:rPr lang="en-US" sz="3200">
                <a:cs typeface="Times New Roman" pitchFamily="18" charset="0"/>
              </a:rPr>
              <a:t>- Tiêu diệt vi trùng gây bệnh.</a:t>
            </a:r>
          </a:p>
        </p:txBody>
      </p:sp>
      <p:sp>
        <p:nvSpPr>
          <p:cNvPr id="13" name="Right Arrow 12"/>
          <p:cNvSpPr/>
          <p:nvPr/>
        </p:nvSpPr>
        <p:spPr>
          <a:xfrm>
            <a:off x="476250" y="484822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rgbClr val="FF0000"/>
                </a:solidFill>
              </a:rPr>
              <a:t>Trả</a:t>
            </a:r>
            <a:r>
              <a:rPr lang="en-US" dirty="0">
                <a:solidFill>
                  <a:srgbClr val="FF0000"/>
                </a:solidFill>
              </a:rPr>
              <a:t> </a:t>
            </a:r>
            <a:r>
              <a:rPr lang="en-US" dirty="0" err="1">
                <a:solidFill>
                  <a:srgbClr val="FF0000"/>
                </a:solidFill>
              </a:rPr>
              <a:t>lời</a:t>
            </a:r>
            <a:endParaRPr lang="en-US" sz="1600" dirty="0">
              <a:solidFill>
                <a:srgbClr val="FF0000"/>
              </a:solidFill>
            </a:endParaRPr>
          </a:p>
        </p:txBody>
      </p:sp>
      <p:sp>
        <p:nvSpPr>
          <p:cNvPr id="21509" name="TextBox 19"/>
          <p:cNvSpPr txBox="1">
            <a:spLocks noChangeArrowheads="1"/>
          </p:cNvSpPr>
          <p:nvPr/>
        </p:nvSpPr>
        <p:spPr bwMode="auto">
          <a:xfrm>
            <a:off x="400050" y="1447800"/>
            <a:ext cx="874395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21510" name="TextBox 20"/>
          <p:cNvSpPr txBox="1">
            <a:spLocks noChangeArrowheads="1"/>
          </p:cNvSpPr>
          <p:nvPr/>
        </p:nvSpPr>
        <p:spPr bwMode="auto">
          <a:xfrm>
            <a:off x="457200" y="1981200"/>
            <a:ext cx="868680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22" name="TextBox 21"/>
          <p:cNvSpPr txBox="1"/>
          <p:nvPr/>
        </p:nvSpPr>
        <p:spPr>
          <a:xfrm>
            <a:off x="652552" y="3048000"/>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21514" name="TextBox 22"/>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1515" name="TextBox 23"/>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25" name="TextBox 24"/>
          <p:cNvSpPr txBox="1"/>
          <p:nvPr/>
        </p:nvSpPr>
        <p:spPr>
          <a:xfrm>
            <a:off x="609600" y="25146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066800" y="4002088"/>
            <a:ext cx="7543800" cy="584200"/>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1: Gà thường mắc các bệnh gì?</a:t>
            </a:r>
          </a:p>
        </p:txBody>
      </p:sp>
      <p:sp>
        <p:nvSpPr>
          <p:cNvPr id="14" name="TextBox 13"/>
          <p:cNvSpPr txBox="1">
            <a:spLocks noChangeArrowheads="1"/>
          </p:cNvSpPr>
          <p:nvPr/>
        </p:nvSpPr>
        <p:spPr bwMode="auto">
          <a:xfrm>
            <a:off x="1752600" y="5048250"/>
            <a:ext cx="6172200" cy="1077913"/>
          </a:xfrm>
          <a:prstGeom prst="rect">
            <a:avLst/>
          </a:prstGeom>
          <a:noFill/>
          <a:ln w="9525">
            <a:noFill/>
            <a:miter lim="800000"/>
            <a:headEnd/>
            <a:tailEnd/>
          </a:ln>
        </p:spPr>
        <p:txBody>
          <a:bodyPr>
            <a:spAutoFit/>
          </a:bodyPr>
          <a:lstStyle/>
          <a:p>
            <a:r>
              <a:rPr lang="en-US" sz="3200">
                <a:cs typeface="Times New Roman" pitchFamily="18" charset="0"/>
              </a:rPr>
              <a:t>Bệnh cúm gà, bệnh Niu-cát-xơn (gà rù).</a:t>
            </a:r>
          </a:p>
        </p:txBody>
      </p:sp>
      <p:sp>
        <p:nvSpPr>
          <p:cNvPr id="15" name="TextBox 14"/>
          <p:cNvSpPr txBox="1">
            <a:spLocks noChangeArrowheads="1"/>
          </p:cNvSpPr>
          <p:nvPr/>
        </p:nvSpPr>
        <p:spPr bwMode="auto">
          <a:xfrm>
            <a:off x="1066800" y="4038600"/>
            <a:ext cx="8077200" cy="584200"/>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2: Phòng dịch cho gà bằng cách nào?</a:t>
            </a:r>
          </a:p>
        </p:txBody>
      </p:sp>
      <p:sp>
        <p:nvSpPr>
          <p:cNvPr id="16" name="TextBox 15"/>
          <p:cNvSpPr txBox="1">
            <a:spLocks noChangeArrowheads="1"/>
          </p:cNvSpPr>
          <p:nvPr/>
        </p:nvSpPr>
        <p:spPr bwMode="auto">
          <a:xfrm>
            <a:off x="1752600" y="5029200"/>
            <a:ext cx="6191250" cy="584200"/>
          </a:xfrm>
          <a:prstGeom prst="rect">
            <a:avLst/>
          </a:prstGeom>
          <a:noFill/>
          <a:ln w="9525">
            <a:noFill/>
            <a:miter lim="800000"/>
            <a:headEnd/>
            <a:tailEnd/>
          </a:ln>
        </p:spPr>
        <p:txBody>
          <a:bodyPr>
            <a:spAutoFit/>
          </a:bodyPr>
          <a:lstStyle/>
          <a:p>
            <a:r>
              <a:rPr lang="en-US" sz="3200">
                <a:cs typeface="Times New Roman" pitchFamily="18" charset="0"/>
              </a:rPr>
              <a:t>Nhỏ thuốc phòng và tiêm phòng.</a:t>
            </a:r>
          </a:p>
        </p:txBody>
      </p:sp>
      <p:sp>
        <p:nvSpPr>
          <p:cNvPr id="17" name="Right Arrow 16"/>
          <p:cNvSpPr/>
          <p:nvPr/>
        </p:nvSpPr>
        <p:spPr>
          <a:xfrm>
            <a:off x="247650" y="5029200"/>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18" name="Right Arrow 17"/>
          <p:cNvSpPr/>
          <p:nvPr/>
        </p:nvSpPr>
        <p:spPr>
          <a:xfrm>
            <a:off x="228600" y="5029200"/>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22536" name="TextBox 18"/>
          <p:cNvSpPr txBox="1">
            <a:spLocks noChangeArrowheads="1"/>
          </p:cNvSpPr>
          <p:nvPr/>
        </p:nvSpPr>
        <p:spPr bwMode="auto">
          <a:xfrm>
            <a:off x="400050" y="1447800"/>
            <a:ext cx="859790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22537" name="TextBox 19"/>
          <p:cNvSpPr txBox="1">
            <a:spLocks noChangeArrowheads="1"/>
          </p:cNvSpPr>
          <p:nvPr/>
        </p:nvSpPr>
        <p:spPr bwMode="auto">
          <a:xfrm>
            <a:off x="400050" y="1905000"/>
            <a:ext cx="843915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21" name="TextBox 20"/>
          <p:cNvSpPr txBox="1"/>
          <p:nvPr/>
        </p:nvSpPr>
        <p:spPr>
          <a:xfrm>
            <a:off x="652552" y="2743200"/>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22541" name="TextBox 21"/>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2542" name="TextBox 22"/>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24" name="TextBox 23"/>
          <p:cNvSpPr txBox="1"/>
          <p:nvPr/>
        </p:nvSpPr>
        <p:spPr>
          <a:xfrm>
            <a:off x="609600" y="22860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
        <p:nvSpPr>
          <p:cNvPr id="25" name="TextBox 24"/>
          <p:cNvSpPr txBox="1"/>
          <p:nvPr/>
        </p:nvSpPr>
        <p:spPr>
          <a:xfrm>
            <a:off x="609600" y="32004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c. </a:t>
            </a:r>
            <a:r>
              <a:rPr lang="en-US" sz="2800" dirty="0" err="1">
                <a:cs typeface="Times New Roman" pitchFamily="18" charset="0"/>
              </a:rPr>
              <a:t>Tiêm</a:t>
            </a:r>
            <a:r>
              <a:rPr lang="en-US" sz="2800" dirty="0">
                <a:cs typeface="Times New Roman" pitchFamily="18" charset="0"/>
              </a:rPr>
              <a:t>, </a:t>
            </a:r>
            <a:r>
              <a:rPr lang="en-US" sz="2800" dirty="0" err="1">
                <a:cs typeface="Times New Roman" pitchFamily="18" charset="0"/>
              </a:rPr>
              <a:t>nhỏ</a:t>
            </a:r>
            <a:r>
              <a:rPr lang="en-US" sz="2800" dirty="0">
                <a:cs typeface="Times New Roman" pitchFamily="18" charset="0"/>
              </a:rPr>
              <a:t> </a:t>
            </a:r>
            <a:r>
              <a:rPr lang="en-US" sz="2800" dirty="0" err="1">
                <a:cs typeface="Times New Roman" pitchFamily="18" charset="0"/>
              </a:rPr>
              <a:t>thuốc</a:t>
            </a:r>
            <a:r>
              <a:rPr lang="en-US" sz="2800" dirty="0">
                <a:cs typeface="Times New Roman" pitchFamily="18" charset="0"/>
              </a:rPr>
              <a:t> </a:t>
            </a:r>
            <a:r>
              <a:rPr lang="en-US" sz="2800" dirty="0" err="1">
                <a:cs typeface="Times New Roman" pitchFamily="18" charset="0"/>
              </a:rPr>
              <a:t>phòng</a:t>
            </a:r>
            <a:r>
              <a:rPr lang="en-US" sz="2800" dirty="0">
                <a:cs typeface="Times New Roman" pitchFamily="18" charset="0"/>
              </a:rPr>
              <a:t> </a:t>
            </a:r>
            <a:r>
              <a:rPr lang="en-US" sz="2800" dirty="0" err="1">
                <a:cs typeface="Times New Roman" pitchFamily="18" charset="0"/>
              </a:rPr>
              <a:t>dịch</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4" presetClass="exit" presetSubtype="16" fill="hold" grpId="1" nodeType="withEffect">
                                  <p:stCondLst>
                                    <p:cond delay="0"/>
                                  </p:stCondLst>
                                  <p:childTnLst>
                                    <p:animEffect transition="out" filter="box(in)">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6" grpId="0"/>
      <p:bldP spid="17" grpId="0" animBg="1"/>
      <p:bldP spid="17"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219200"/>
            <a:ext cx="9205913" cy="5659438"/>
            <a:chOff x="-61913" y="1219200"/>
            <a:chExt cx="9205913" cy="5659011"/>
          </a:xfrm>
        </p:grpSpPr>
        <p:pic>
          <p:nvPicPr>
            <p:cNvPr id="23557" name="Picture 5" descr="images1449444_tiemphong"/>
            <p:cNvPicPr>
              <a:picLocks noChangeAspect="1" noChangeArrowheads="1"/>
            </p:cNvPicPr>
            <p:nvPr/>
          </p:nvPicPr>
          <p:blipFill>
            <a:blip r:embed="rId2"/>
            <a:srcRect/>
            <a:stretch>
              <a:fillRect/>
            </a:stretch>
          </p:blipFill>
          <p:spPr bwMode="auto">
            <a:xfrm>
              <a:off x="-61913" y="3962400"/>
              <a:ext cx="4481513" cy="2895600"/>
            </a:xfrm>
            <a:prstGeom prst="rect">
              <a:avLst/>
            </a:prstGeom>
            <a:noFill/>
            <a:ln w="9525">
              <a:noFill/>
              <a:miter lim="800000"/>
              <a:headEnd/>
              <a:tailEnd/>
            </a:ln>
          </p:spPr>
        </p:pic>
        <p:pic>
          <p:nvPicPr>
            <p:cNvPr id="23558" name="Picture 6" descr="00"/>
            <p:cNvPicPr>
              <a:picLocks noChangeAspect="1" noChangeArrowheads="1"/>
            </p:cNvPicPr>
            <p:nvPr/>
          </p:nvPicPr>
          <p:blipFill>
            <a:blip r:embed="rId3"/>
            <a:srcRect/>
            <a:stretch>
              <a:fillRect/>
            </a:stretch>
          </p:blipFill>
          <p:spPr bwMode="auto">
            <a:xfrm>
              <a:off x="4419600" y="3962400"/>
              <a:ext cx="4724400" cy="2895600"/>
            </a:xfrm>
            <a:prstGeom prst="rect">
              <a:avLst/>
            </a:prstGeom>
            <a:noFill/>
            <a:ln w="9525">
              <a:noFill/>
              <a:miter lim="800000"/>
              <a:headEnd/>
              <a:tailEnd/>
            </a:ln>
          </p:spPr>
        </p:pic>
        <p:sp>
          <p:nvSpPr>
            <p:cNvPr id="23559" name="Oval 10"/>
            <p:cNvSpPr>
              <a:spLocks noChangeArrowheads="1"/>
            </p:cNvSpPr>
            <p:nvPr/>
          </p:nvSpPr>
          <p:spPr bwMode="auto">
            <a:xfrm>
              <a:off x="4419600" y="6142464"/>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4</a:t>
              </a:r>
            </a:p>
          </p:txBody>
        </p:sp>
        <p:sp>
          <p:nvSpPr>
            <p:cNvPr id="23560" name="Oval 9"/>
            <p:cNvSpPr>
              <a:spLocks noChangeArrowheads="1"/>
            </p:cNvSpPr>
            <p:nvPr/>
          </p:nvSpPr>
          <p:spPr bwMode="auto">
            <a:xfrm>
              <a:off x="-61913" y="6142463"/>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3</a:t>
              </a:r>
            </a:p>
          </p:txBody>
        </p:sp>
        <p:grpSp>
          <p:nvGrpSpPr>
            <p:cNvPr id="23561" name="Group 1"/>
            <p:cNvGrpSpPr>
              <a:grpSpLocks/>
            </p:cNvGrpSpPr>
            <p:nvPr/>
          </p:nvGrpSpPr>
          <p:grpSpPr bwMode="auto">
            <a:xfrm>
              <a:off x="0" y="1219200"/>
              <a:ext cx="9144000" cy="2743200"/>
              <a:chOff x="0" y="1219200"/>
              <a:chExt cx="9144000" cy="2743200"/>
            </a:xfrm>
          </p:grpSpPr>
          <p:pic>
            <p:nvPicPr>
              <p:cNvPr id="23562" name="Picture 4" descr="7"/>
              <p:cNvPicPr>
                <a:picLocks noChangeAspect="1" noChangeArrowheads="1"/>
              </p:cNvPicPr>
              <p:nvPr/>
            </p:nvPicPr>
            <p:blipFill>
              <a:blip r:embed="rId4"/>
              <a:srcRect/>
              <a:stretch>
                <a:fillRect/>
              </a:stretch>
            </p:blipFill>
            <p:spPr bwMode="auto">
              <a:xfrm>
                <a:off x="0" y="1219200"/>
                <a:ext cx="9144000" cy="2743200"/>
              </a:xfrm>
              <a:prstGeom prst="rect">
                <a:avLst/>
              </a:prstGeom>
              <a:noFill/>
              <a:ln w="9525">
                <a:noFill/>
                <a:miter lim="800000"/>
                <a:headEnd/>
                <a:tailEnd/>
              </a:ln>
            </p:spPr>
          </p:pic>
          <p:sp>
            <p:nvSpPr>
              <p:cNvPr id="23563" name="Oval 7"/>
              <p:cNvSpPr>
                <a:spLocks noChangeArrowheads="1"/>
              </p:cNvSpPr>
              <p:nvPr/>
            </p:nvSpPr>
            <p:spPr bwMode="auto">
              <a:xfrm>
                <a:off x="1587" y="2722989"/>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1</a:t>
                </a:r>
              </a:p>
            </p:txBody>
          </p:sp>
          <p:sp>
            <p:nvSpPr>
              <p:cNvPr id="23564" name="Oval 8"/>
              <p:cNvSpPr>
                <a:spLocks noChangeArrowheads="1"/>
              </p:cNvSpPr>
              <p:nvPr/>
            </p:nvSpPr>
            <p:spPr bwMode="auto">
              <a:xfrm>
                <a:off x="4685506" y="2722989"/>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2</a:t>
                </a:r>
              </a:p>
            </p:txBody>
          </p:sp>
        </p:grpSp>
      </p:grpSp>
      <p:sp>
        <p:nvSpPr>
          <p:cNvPr id="23555" name="TextBox 15"/>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3556" name="TextBox 16"/>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9"/>
          <p:cNvSpPr txBox="1">
            <a:spLocks noChangeArrowheads="1"/>
          </p:cNvSpPr>
          <p:nvPr/>
        </p:nvSpPr>
        <p:spPr bwMode="auto">
          <a:xfrm>
            <a:off x="2667000" y="4419600"/>
            <a:ext cx="5657850" cy="1200150"/>
          </a:xfrm>
          <a:prstGeom prst="rect">
            <a:avLst/>
          </a:prstGeom>
          <a:noFill/>
          <a:ln w="9525">
            <a:noFill/>
            <a:miter lim="800000"/>
            <a:headEnd/>
            <a:tailEnd/>
          </a:ln>
        </p:spPr>
        <p:txBody>
          <a:bodyPr>
            <a:spAutoFit/>
          </a:bodyPr>
          <a:lstStyle/>
          <a:p>
            <a:r>
              <a:rPr lang="en-US" sz="3600">
                <a:cs typeface="Times New Roman" pitchFamily="18" charset="0"/>
              </a:rPr>
              <a:t>-Nhỏ thuốc vào mũi…</a:t>
            </a:r>
          </a:p>
          <a:p>
            <a:r>
              <a:rPr lang="en-US" sz="3600">
                <a:cs typeface="Times New Roman" pitchFamily="18" charset="0"/>
              </a:rPr>
              <a:t>-Tiêm dưới cánh, cổ…</a:t>
            </a:r>
          </a:p>
        </p:txBody>
      </p:sp>
      <p:sp>
        <p:nvSpPr>
          <p:cNvPr id="13" name="Right Arrow 12"/>
          <p:cNvSpPr/>
          <p:nvPr/>
        </p:nvSpPr>
        <p:spPr>
          <a:xfrm>
            <a:off x="533400" y="452437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24580" name="TextBox 13"/>
          <p:cNvSpPr txBox="1">
            <a:spLocks noChangeArrowheads="1"/>
          </p:cNvSpPr>
          <p:nvPr/>
        </p:nvSpPr>
        <p:spPr bwMode="auto">
          <a:xfrm>
            <a:off x="400050" y="1447800"/>
            <a:ext cx="859790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24581" name="TextBox 14"/>
          <p:cNvSpPr txBox="1">
            <a:spLocks noChangeArrowheads="1"/>
          </p:cNvSpPr>
          <p:nvPr/>
        </p:nvSpPr>
        <p:spPr bwMode="auto">
          <a:xfrm>
            <a:off x="400050" y="1905000"/>
            <a:ext cx="843915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16" name="TextBox 15"/>
          <p:cNvSpPr txBox="1"/>
          <p:nvPr/>
        </p:nvSpPr>
        <p:spPr>
          <a:xfrm>
            <a:off x="652552" y="2743200"/>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24585" name="TextBox 16"/>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4586" name="TextBox 17"/>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19" name="TextBox 18"/>
          <p:cNvSpPr txBox="1"/>
          <p:nvPr/>
        </p:nvSpPr>
        <p:spPr>
          <a:xfrm>
            <a:off x="609600" y="22860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
        <p:nvSpPr>
          <p:cNvPr id="20" name="TextBox 19"/>
          <p:cNvSpPr txBox="1"/>
          <p:nvPr/>
        </p:nvSpPr>
        <p:spPr>
          <a:xfrm>
            <a:off x="609600" y="3200400"/>
            <a:ext cx="7543800" cy="523220"/>
          </a:xfrm>
          <a:prstGeom prst="rect">
            <a:avLst/>
          </a:prstGeom>
          <a:noFill/>
          <a:ln>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c. </a:t>
            </a:r>
            <a:r>
              <a:rPr lang="en-US" sz="2800" dirty="0" err="1">
                <a:cs typeface="Times New Roman" pitchFamily="18" charset="0"/>
              </a:rPr>
              <a:t>Tiêm</a:t>
            </a:r>
            <a:r>
              <a:rPr lang="en-US" sz="2800" dirty="0">
                <a:cs typeface="Times New Roman" pitchFamily="18" charset="0"/>
              </a:rPr>
              <a:t>, </a:t>
            </a:r>
            <a:r>
              <a:rPr lang="en-US" sz="2800" dirty="0" err="1">
                <a:cs typeface="Times New Roman" pitchFamily="18" charset="0"/>
              </a:rPr>
              <a:t>nhỏ</a:t>
            </a:r>
            <a:r>
              <a:rPr lang="en-US" sz="2800" dirty="0">
                <a:cs typeface="Times New Roman" pitchFamily="18" charset="0"/>
              </a:rPr>
              <a:t> </a:t>
            </a:r>
            <a:r>
              <a:rPr lang="en-US" sz="2800" dirty="0" err="1">
                <a:cs typeface="Times New Roman" pitchFamily="18" charset="0"/>
              </a:rPr>
              <a:t>thuốc</a:t>
            </a:r>
            <a:r>
              <a:rPr lang="en-US" sz="2800" dirty="0">
                <a:cs typeface="Times New Roman" pitchFamily="18" charset="0"/>
              </a:rPr>
              <a:t> </a:t>
            </a:r>
            <a:r>
              <a:rPr lang="en-US" sz="2800" dirty="0" err="1">
                <a:cs typeface="Times New Roman" pitchFamily="18" charset="0"/>
              </a:rPr>
              <a:t>phòng</a:t>
            </a:r>
            <a:r>
              <a:rPr lang="en-US" sz="2800" dirty="0">
                <a:cs typeface="Times New Roman" pitchFamily="18" charset="0"/>
              </a:rPr>
              <a:t> </a:t>
            </a:r>
            <a:r>
              <a:rPr lang="en-US" sz="2800" dirty="0" err="1">
                <a:cs typeface="Times New Roman" pitchFamily="18" charset="0"/>
              </a:rPr>
              <a:t>dịch</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a:t>
            </a:r>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762000" y="1752600"/>
            <a:ext cx="7772400" cy="954088"/>
          </a:xfrm>
          <a:prstGeom prst="rect">
            <a:avLst/>
          </a:prstGeom>
          <a:noFill/>
          <a:ln w="9525">
            <a:noFill/>
            <a:miter lim="800000"/>
            <a:headEnd/>
            <a:tailEnd/>
          </a:ln>
        </p:spPr>
        <p:txBody>
          <a:bodyPr>
            <a:spAutoFit/>
          </a:bodyPr>
          <a:lstStyle/>
          <a:p>
            <a:r>
              <a:rPr lang="en-US" sz="2800" u="sng"/>
              <a:t>Hoạt động 1</a:t>
            </a:r>
            <a:r>
              <a:rPr lang="en-US" sz="2800"/>
              <a:t>:  Mục đích của việc vệ sinh phòng bệnh cho gà.</a:t>
            </a:r>
          </a:p>
        </p:txBody>
      </p:sp>
      <p:sp>
        <p:nvSpPr>
          <p:cNvPr id="25603" name="TextBox 9"/>
          <p:cNvSpPr txBox="1">
            <a:spLocks noChangeArrowheads="1"/>
          </p:cNvSpPr>
          <p:nvPr/>
        </p:nvSpPr>
        <p:spPr bwMode="auto">
          <a:xfrm>
            <a:off x="762000" y="2600325"/>
            <a:ext cx="7772400" cy="523875"/>
          </a:xfrm>
          <a:prstGeom prst="rect">
            <a:avLst/>
          </a:prstGeom>
          <a:noFill/>
          <a:ln w="9525">
            <a:noFill/>
            <a:miter lim="800000"/>
            <a:headEnd/>
            <a:tailEnd/>
          </a:ln>
        </p:spPr>
        <p:txBody>
          <a:bodyPr>
            <a:spAutoFit/>
          </a:bodyPr>
          <a:lstStyle/>
          <a:p>
            <a:r>
              <a:rPr lang="en-US" sz="2800" u="sng"/>
              <a:t>Hoạt động 2</a:t>
            </a:r>
            <a:r>
              <a:rPr lang="en-US" sz="2800"/>
              <a:t>:  Vệ sinh phòng bệnh cho gà.</a:t>
            </a:r>
          </a:p>
        </p:txBody>
      </p:sp>
      <p:sp>
        <p:nvSpPr>
          <p:cNvPr id="11" name="TextBox 10"/>
          <p:cNvSpPr txBox="1"/>
          <p:nvPr/>
        </p:nvSpPr>
        <p:spPr>
          <a:xfrm>
            <a:off x="762000" y="4245114"/>
            <a:ext cx="79248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a:solidFill>
                  <a:srgbClr val="66FF33"/>
                </a:solidFill>
              </a:rPr>
              <a:t>-Vệ sinh dụng cụ cho gà ăn, uống.</a:t>
            </a:r>
          </a:p>
        </p:txBody>
      </p:sp>
      <p:sp>
        <p:nvSpPr>
          <p:cNvPr id="12" name="TextBox 11"/>
          <p:cNvSpPr txBox="1"/>
          <p:nvPr/>
        </p:nvSpPr>
        <p:spPr>
          <a:xfrm>
            <a:off x="762000" y="4985028"/>
            <a:ext cx="75438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a:solidFill>
                  <a:srgbClr val="66FF33"/>
                </a:solidFill>
              </a:rPr>
              <a:t>-Vệ sinh chuồng nuôi.</a:t>
            </a:r>
          </a:p>
        </p:txBody>
      </p:sp>
      <p:sp>
        <p:nvSpPr>
          <p:cNvPr id="13" name="TextBox 12"/>
          <p:cNvSpPr txBox="1"/>
          <p:nvPr/>
        </p:nvSpPr>
        <p:spPr>
          <a:xfrm>
            <a:off x="762000" y="5769114"/>
            <a:ext cx="80772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dirty="0">
                <a:solidFill>
                  <a:srgbClr val="66FF33"/>
                </a:solidFill>
              </a:rPr>
              <a:t>-</a:t>
            </a:r>
            <a:r>
              <a:rPr lang="en-US" sz="4000" dirty="0" err="1">
                <a:solidFill>
                  <a:srgbClr val="66FF33"/>
                </a:solidFill>
              </a:rPr>
              <a:t>Tiêm</a:t>
            </a:r>
            <a:r>
              <a:rPr lang="en-US" sz="4000" dirty="0">
                <a:solidFill>
                  <a:srgbClr val="66FF33"/>
                </a:solidFill>
              </a:rPr>
              <a:t> </a:t>
            </a:r>
            <a:r>
              <a:rPr lang="en-US" sz="4000" dirty="0" err="1">
                <a:solidFill>
                  <a:srgbClr val="66FF33"/>
                </a:solidFill>
              </a:rPr>
              <a:t>phòng</a:t>
            </a:r>
            <a:r>
              <a:rPr lang="en-US" sz="4000" dirty="0">
                <a:solidFill>
                  <a:srgbClr val="66FF33"/>
                </a:solidFill>
              </a:rPr>
              <a:t> </a:t>
            </a:r>
            <a:r>
              <a:rPr lang="en-US" sz="4000" dirty="0" err="1">
                <a:solidFill>
                  <a:srgbClr val="66FF33"/>
                </a:solidFill>
              </a:rPr>
              <a:t>và</a:t>
            </a:r>
            <a:r>
              <a:rPr lang="en-US" sz="4000" dirty="0">
                <a:solidFill>
                  <a:srgbClr val="66FF33"/>
                </a:solidFill>
              </a:rPr>
              <a:t> </a:t>
            </a:r>
            <a:r>
              <a:rPr lang="en-US" sz="4000" dirty="0" err="1">
                <a:solidFill>
                  <a:srgbClr val="66FF33"/>
                </a:solidFill>
              </a:rPr>
              <a:t>nhỏ</a:t>
            </a:r>
            <a:r>
              <a:rPr lang="en-US" sz="4000" dirty="0">
                <a:solidFill>
                  <a:srgbClr val="66FF33"/>
                </a:solidFill>
              </a:rPr>
              <a:t> </a:t>
            </a:r>
            <a:r>
              <a:rPr lang="en-US" sz="4000" dirty="0" err="1">
                <a:solidFill>
                  <a:srgbClr val="66FF33"/>
                </a:solidFill>
              </a:rPr>
              <a:t>thuốc</a:t>
            </a:r>
            <a:r>
              <a:rPr lang="en-US" sz="4000" dirty="0">
                <a:solidFill>
                  <a:srgbClr val="66FF33"/>
                </a:solidFill>
              </a:rPr>
              <a:t> </a:t>
            </a:r>
            <a:r>
              <a:rPr lang="en-US" sz="4000" dirty="0" err="1">
                <a:solidFill>
                  <a:srgbClr val="66FF33"/>
                </a:solidFill>
              </a:rPr>
              <a:t>cho</a:t>
            </a:r>
            <a:r>
              <a:rPr lang="en-US" sz="4000" dirty="0">
                <a:solidFill>
                  <a:srgbClr val="66FF33"/>
                </a:solidFill>
              </a:rPr>
              <a:t> </a:t>
            </a:r>
            <a:r>
              <a:rPr lang="en-US" sz="4000" dirty="0" err="1">
                <a:solidFill>
                  <a:srgbClr val="66FF33"/>
                </a:solidFill>
              </a:rPr>
              <a:t>gà</a:t>
            </a:r>
            <a:r>
              <a:rPr lang="en-US" sz="4000" dirty="0">
                <a:solidFill>
                  <a:srgbClr val="66FF33"/>
                </a:solidFill>
              </a:rPr>
              <a:t>.</a:t>
            </a:r>
          </a:p>
        </p:txBody>
      </p:sp>
      <p:sp>
        <p:nvSpPr>
          <p:cNvPr id="2" name="TextBox 1"/>
          <p:cNvSpPr txBox="1">
            <a:spLocks noChangeArrowheads="1"/>
          </p:cNvSpPr>
          <p:nvPr/>
        </p:nvSpPr>
        <p:spPr bwMode="auto">
          <a:xfrm>
            <a:off x="685800" y="3352800"/>
            <a:ext cx="7848600" cy="954088"/>
          </a:xfrm>
          <a:prstGeom prst="rect">
            <a:avLst/>
          </a:prstGeom>
          <a:noFill/>
          <a:ln w="9525">
            <a:noFill/>
            <a:miter lim="800000"/>
            <a:headEnd/>
            <a:tailEnd/>
          </a:ln>
        </p:spPr>
        <p:txBody>
          <a:bodyPr>
            <a:spAutoFit/>
          </a:bodyPr>
          <a:lstStyle/>
          <a:p>
            <a:r>
              <a:rPr lang="en-US" sz="2800">
                <a:solidFill>
                  <a:srgbClr val="66FF33"/>
                </a:solidFill>
              </a:rPr>
              <a:t>	</a:t>
            </a:r>
            <a:r>
              <a:rPr lang="en-US" sz="2800">
                <a:solidFill>
                  <a:srgbClr val="FFFF00"/>
                </a:solidFill>
              </a:rPr>
              <a:t>Vệ sinh phòng bệnh cho gà cần làm những việc sau:</a:t>
            </a:r>
          </a:p>
        </p:txBody>
      </p:sp>
      <p:sp>
        <p:nvSpPr>
          <p:cNvPr id="25614" name="TextBox 13"/>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5615" name="TextBox 14"/>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childTnLst>
                                </p:cTn>
                              </p:par>
                              <p:par>
                                <p:cTn id="24" presetID="39" presetClass="entr" presetSubtype="0" accel="10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447800" y="0"/>
            <a:ext cx="6400800" cy="523875"/>
          </a:xfrm>
          <a:prstGeom prst="rect">
            <a:avLst/>
          </a:prstGeom>
          <a:solidFill>
            <a:srgbClr val="FF3300"/>
          </a:solidFill>
          <a:ln w="9525" algn="ctr">
            <a:solidFill>
              <a:schemeClr val="tx1"/>
            </a:solidFill>
            <a:prstDash val="dashDot"/>
            <a:miter lim="800000"/>
            <a:headEnd/>
            <a:tailEnd/>
          </a:ln>
        </p:spPr>
        <p:txBody>
          <a:bodyPr>
            <a:spAutoFit/>
          </a:bodyPr>
          <a:lstStyle/>
          <a:p>
            <a:pPr algn="ctr">
              <a:spcBef>
                <a:spcPct val="50000"/>
              </a:spcBef>
            </a:pPr>
            <a:r>
              <a:rPr lang="vi-VN" sz="2800">
                <a:cs typeface="Times New Roman" pitchFamily="18" charset="0"/>
              </a:rPr>
              <a:t>Sơ  đồ  vệ  sinh  phòng  bệnh  cho  gà</a:t>
            </a:r>
          </a:p>
        </p:txBody>
      </p:sp>
      <p:sp>
        <p:nvSpPr>
          <p:cNvPr id="13" name="Text Box 4"/>
          <p:cNvSpPr txBox="1">
            <a:spLocks noChangeArrowheads="1"/>
          </p:cNvSpPr>
          <p:nvPr/>
        </p:nvSpPr>
        <p:spPr bwMode="auto">
          <a:xfrm>
            <a:off x="6324600" y="1600200"/>
            <a:ext cx="27432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vi-VN" sz="2000">
                <a:cs typeface="Times New Roman" pitchFamily="18" charset="0"/>
              </a:rPr>
              <a:t>Tránh được sự lây lan bệnh</a:t>
            </a:r>
          </a:p>
        </p:txBody>
      </p:sp>
      <p:sp>
        <p:nvSpPr>
          <p:cNvPr id="14" name="Text Box 5"/>
          <p:cNvSpPr txBox="1">
            <a:spLocks noChangeArrowheads="1"/>
          </p:cNvSpPr>
          <p:nvPr/>
        </p:nvSpPr>
        <p:spPr bwMode="auto">
          <a:xfrm>
            <a:off x="609600" y="16002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Tiêu diệt vi trùng, kí sinh trùng</a:t>
            </a:r>
          </a:p>
        </p:txBody>
      </p:sp>
      <p:sp>
        <p:nvSpPr>
          <p:cNvPr id="15" name="Text Box 6"/>
          <p:cNvSpPr txBox="1">
            <a:spLocks noChangeArrowheads="1"/>
          </p:cNvSpPr>
          <p:nvPr/>
        </p:nvSpPr>
        <p:spPr bwMode="auto">
          <a:xfrm>
            <a:off x="3429000" y="1600200"/>
            <a:ext cx="27432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Tăng sức chống bệnh cho gà</a:t>
            </a:r>
          </a:p>
        </p:txBody>
      </p:sp>
      <p:sp>
        <p:nvSpPr>
          <p:cNvPr id="16" name="Text Box 7"/>
          <p:cNvSpPr txBox="1">
            <a:spLocks noChangeArrowheads="1"/>
          </p:cNvSpPr>
          <p:nvPr/>
        </p:nvSpPr>
        <p:spPr bwMode="auto">
          <a:xfrm>
            <a:off x="3200400" y="609600"/>
            <a:ext cx="2895600" cy="369888"/>
          </a:xfrm>
          <a:prstGeom prst="rect">
            <a:avLst/>
          </a:prstGeom>
          <a:solidFill>
            <a:srgbClr val="F3ABE4"/>
          </a:solidFill>
          <a:ln w="57150" cmpd="thickThin" algn="ctr">
            <a:solidFill>
              <a:srgbClr val="990033"/>
            </a:solidFill>
            <a:miter lim="800000"/>
            <a:headEnd/>
            <a:tailEnd/>
          </a:ln>
        </p:spPr>
        <p:txBody>
          <a:bodyPr>
            <a:spAutoFit/>
          </a:bodyPr>
          <a:lstStyle/>
          <a:p>
            <a:pPr algn="ctr">
              <a:spcBef>
                <a:spcPct val="50000"/>
              </a:spcBef>
            </a:pPr>
            <a:r>
              <a:rPr lang="en-US">
                <a:cs typeface="Times New Roman" pitchFamily="18" charset="0"/>
              </a:rPr>
              <a:t>MỤC ĐÍCH</a:t>
            </a:r>
          </a:p>
        </p:txBody>
      </p:sp>
      <p:sp>
        <p:nvSpPr>
          <p:cNvPr id="17" name="Text Box 8"/>
          <p:cNvSpPr txBox="1">
            <a:spLocks noChangeArrowheads="1"/>
          </p:cNvSpPr>
          <p:nvPr/>
        </p:nvSpPr>
        <p:spPr bwMode="auto">
          <a:xfrm>
            <a:off x="3276600" y="2819400"/>
            <a:ext cx="3124200" cy="40011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ct val="50000"/>
              </a:spcBef>
              <a:spcAft>
                <a:spcPts val="0"/>
              </a:spcAft>
              <a:defRPr/>
            </a:pPr>
            <a:r>
              <a:rPr lang="en-US" sz="2000">
                <a:cs typeface="Times New Roman" pitchFamily="18" charset="0"/>
              </a:rPr>
              <a:t>VỆ SINH PHÒNG BỆNH</a:t>
            </a:r>
          </a:p>
        </p:txBody>
      </p:sp>
      <p:sp>
        <p:nvSpPr>
          <p:cNvPr id="18" name="Text Box 9"/>
          <p:cNvSpPr txBox="1">
            <a:spLocks noChangeArrowheads="1"/>
          </p:cNvSpPr>
          <p:nvPr/>
        </p:nvSpPr>
        <p:spPr bwMode="auto">
          <a:xfrm>
            <a:off x="685800" y="3733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vi-VN" sz="2000">
                <a:cs typeface="Times New Roman" pitchFamily="18" charset="0"/>
              </a:rPr>
              <a:t>Vệ sinh máng ăn, máng uống</a:t>
            </a:r>
          </a:p>
        </p:txBody>
      </p:sp>
      <p:sp>
        <p:nvSpPr>
          <p:cNvPr id="19" name="Text Box 10"/>
          <p:cNvSpPr txBox="1">
            <a:spLocks noChangeArrowheads="1"/>
          </p:cNvSpPr>
          <p:nvPr/>
        </p:nvSpPr>
        <p:spPr bwMode="auto">
          <a:xfrm>
            <a:off x="3581400" y="3733800"/>
            <a:ext cx="2514600" cy="400050"/>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Vệ sinh chuồng nuôi</a:t>
            </a:r>
          </a:p>
        </p:txBody>
      </p:sp>
      <p:sp>
        <p:nvSpPr>
          <p:cNvPr id="20" name="Text Box 11"/>
          <p:cNvSpPr txBox="1">
            <a:spLocks noChangeArrowheads="1"/>
          </p:cNvSpPr>
          <p:nvPr/>
        </p:nvSpPr>
        <p:spPr bwMode="auto">
          <a:xfrm>
            <a:off x="6553200" y="3733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Tiêm, nhỏ thuốc phòng dịch bệnh</a:t>
            </a:r>
          </a:p>
        </p:txBody>
      </p:sp>
      <p:sp>
        <p:nvSpPr>
          <p:cNvPr id="21" name="Text Box 12"/>
          <p:cNvSpPr txBox="1">
            <a:spLocks noChangeArrowheads="1"/>
          </p:cNvSpPr>
          <p:nvPr/>
        </p:nvSpPr>
        <p:spPr bwMode="auto">
          <a:xfrm>
            <a:off x="3352800" y="5105400"/>
            <a:ext cx="3048000" cy="40011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ct val="50000"/>
              </a:spcBef>
              <a:spcAft>
                <a:spcPts val="0"/>
              </a:spcAft>
              <a:defRPr/>
            </a:pPr>
            <a:r>
              <a:rPr lang="en-US" sz="2000">
                <a:cs typeface="Times New Roman" pitchFamily="18" charset="0"/>
              </a:rPr>
              <a:t>TÁC DỤNG</a:t>
            </a:r>
          </a:p>
        </p:txBody>
      </p:sp>
      <p:sp>
        <p:nvSpPr>
          <p:cNvPr id="22" name="Text Box 13"/>
          <p:cNvSpPr txBox="1">
            <a:spLocks noChangeArrowheads="1"/>
          </p:cNvSpPr>
          <p:nvPr/>
        </p:nvSpPr>
        <p:spPr bwMode="auto">
          <a:xfrm>
            <a:off x="3581400" y="6019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Gà không bị nhiễm bệnh</a:t>
            </a:r>
          </a:p>
        </p:txBody>
      </p:sp>
      <p:sp>
        <p:nvSpPr>
          <p:cNvPr id="23" name="Text Box 14"/>
          <p:cNvSpPr txBox="1">
            <a:spLocks noChangeArrowheads="1"/>
          </p:cNvSpPr>
          <p:nvPr/>
        </p:nvSpPr>
        <p:spPr bwMode="auto">
          <a:xfrm>
            <a:off x="685800" y="6019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vi-VN" sz="2000">
                <a:cs typeface="Times New Roman" pitchFamily="18" charset="0"/>
              </a:rPr>
              <a:t>Làm sạch  môi trường sống cho gà</a:t>
            </a:r>
          </a:p>
        </p:txBody>
      </p:sp>
      <p:sp>
        <p:nvSpPr>
          <p:cNvPr id="24" name="Text Box 15"/>
          <p:cNvSpPr txBox="1">
            <a:spLocks noChangeArrowheads="1"/>
          </p:cNvSpPr>
          <p:nvPr/>
        </p:nvSpPr>
        <p:spPr bwMode="auto">
          <a:xfrm>
            <a:off x="6477000" y="6019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Gà lớn nhanh, khoẻ mạnh</a:t>
            </a:r>
          </a:p>
        </p:txBody>
      </p:sp>
      <p:sp>
        <p:nvSpPr>
          <p:cNvPr id="25" name="Line 16"/>
          <p:cNvSpPr>
            <a:spLocks noChangeShapeType="1"/>
          </p:cNvSpPr>
          <p:nvPr/>
        </p:nvSpPr>
        <p:spPr bwMode="auto">
          <a:xfrm flipH="1">
            <a:off x="2667000" y="1066800"/>
            <a:ext cx="1524000" cy="457200"/>
          </a:xfrm>
          <a:prstGeom prst="line">
            <a:avLst/>
          </a:prstGeom>
          <a:noFill/>
          <a:ln w="38100">
            <a:solidFill>
              <a:schemeClr val="hlink"/>
            </a:solidFill>
            <a:round/>
            <a:headEnd/>
            <a:tailEnd type="triangle" w="med" len="med"/>
          </a:ln>
        </p:spPr>
        <p:txBody>
          <a:bodyPr>
            <a:spAutoFit/>
          </a:bodyPr>
          <a:lstStyle/>
          <a:p>
            <a:endParaRPr lang="en-US"/>
          </a:p>
        </p:txBody>
      </p:sp>
      <p:sp>
        <p:nvSpPr>
          <p:cNvPr id="26" name="Line 17"/>
          <p:cNvSpPr>
            <a:spLocks noChangeShapeType="1"/>
          </p:cNvSpPr>
          <p:nvPr/>
        </p:nvSpPr>
        <p:spPr bwMode="auto">
          <a:xfrm>
            <a:off x="4800600" y="1143000"/>
            <a:ext cx="0" cy="381000"/>
          </a:xfrm>
          <a:prstGeom prst="line">
            <a:avLst/>
          </a:prstGeom>
          <a:noFill/>
          <a:ln w="38100">
            <a:solidFill>
              <a:schemeClr val="hlink"/>
            </a:solidFill>
            <a:round/>
            <a:headEnd/>
            <a:tailEnd type="triangle" w="med" len="med"/>
          </a:ln>
        </p:spPr>
        <p:txBody>
          <a:bodyPr>
            <a:spAutoFit/>
          </a:bodyPr>
          <a:lstStyle/>
          <a:p>
            <a:endParaRPr lang="en-US"/>
          </a:p>
        </p:txBody>
      </p:sp>
      <p:sp>
        <p:nvSpPr>
          <p:cNvPr id="27" name="Line 18"/>
          <p:cNvSpPr>
            <a:spLocks noChangeShapeType="1"/>
          </p:cNvSpPr>
          <p:nvPr/>
        </p:nvSpPr>
        <p:spPr bwMode="auto">
          <a:xfrm>
            <a:off x="5410200" y="1066800"/>
            <a:ext cx="1600200" cy="457200"/>
          </a:xfrm>
          <a:prstGeom prst="line">
            <a:avLst/>
          </a:prstGeom>
          <a:noFill/>
          <a:ln w="38100">
            <a:solidFill>
              <a:schemeClr val="hlink"/>
            </a:solidFill>
            <a:round/>
            <a:headEnd/>
            <a:tailEnd type="triangle" w="med" len="med"/>
          </a:ln>
        </p:spPr>
        <p:txBody>
          <a:bodyPr>
            <a:spAutoFit/>
          </a:bodyPr>
          <a:lstStyle/>
          <a:p>
            <a:endParaRPr lang="en-US"/>
          </a:p>
        </p:txBody>
      </p:sp>
      <p:sp>
        <p:nvSpPr>
          <p:cNvPr id="26646" name="Line 19"/>
          <p:cNvSpPr>
            <a:spLocks noChangeShapeType="1"/>
          </p:cNvSpPr>
          <p:nvPr/>
        </p:nvSpPr>
        <p:spPr bwMode="auto">
          <a:xfrm flipH="1">
            <a:off x="4114800" y="2362200"/>
            <a:ext cx="0" cy="381000"/>
          </a:xfrm>
          <a:prstGeom prst="line">
            <a:avLst/>
          </a:prstGeom>
          <a:noFill/>
          <a:ln w="9525">
            <a:noFill/>
            <a:round/>
            <a:headEnd/>
            <a:tailEnd/>
          </a:ln>
        </p:spPr>
        <p:txBody>
          <a:bodyPr>
            <a:spAutoFit/>
          </a:bodyPr>
          <a:lstStyle/>
          <a:p>
            <a:endParaRPr lang="en-US"/>
          </a:p>
        </p:txBody>
      </p:sp>
      <p:sp>
        <p:nvSpPr>
          <p:cNvPr id="29" name="Line 20"/>
          <p:cNvSpPr>
            <a:spLocks noChangeShapeType="1"/>
          </p:cNvSpPr>
          <p:nvPr/>
        </p:nvSpPr>
        <p:spPr bwMode="auto">
          <a:xfrm>
            <a:off x="4800600" y="3276600"/>
            <a:ext cx="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0" name="Line 21"/>
          <p:cNvSpPr>
            <a:spLocks noChangeShapeType="1"/>
          </p:cNvSpPr>
          <p:nvPr/>
        </p:nvSpPr>
        <p:spPr bwMode="auto">
          <a:xfrm flipH="1">
            <a:off x="2743200" y="3276600"/>
            <a:ext cx="13716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1" name="Line 22"/>
          <p:cNvSpPr>
            <a:spLocks noChangeShapeType="1"/>
          </p:cNvSpPr>
          <p:nvPr/>
        </p:nvSpPr>
        <p:spPr bwMode="auto">
          <a:xfrm>
            <a:off x="5638800" y="3276600"/>
            <a:ext cx="16002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2" name="Line 23"/>
          <p:cNvSpPr>
            <a:spLocks noChangeShapeType="1"/>
          </p:cNvSpPr>
          <p:nvPr/>
        </p:nvSpPr>
        <p:spPr bwMode="auto">
          <a:xfrm>
            <a:off x="4876800" y="5562600"/>
            <a:ext cx="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3" name="Line 24"/>
          <p:cNvSpPr>
            <a:spLocks noChangeShapeType="1"/>
          </p:cNvSpPr>
          <p:nvPr/>
        </p:nvSpPr>
        <p:spPr bwMode="auto">
          <a:xfrm flipH="1">
            <a:off x="2743200" y="5562600"/>
            <a:ext cx="13716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4" name="Line 25"/>
          <p:cNvSpPr>
            <a:spLocks noChangeShapeType="1"/>
          </p:cNvSpPr>
          <p:nvPr/>
        </p:nvSpPr>
        <p:spPr bwMode="auto">
          <a:xfrm>
            <a:off x="5638800" y="5562600"/>
            <a:ext cx="16764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26653" name="Line 26"/>
          <p:cNvSpPr>
            <a:spLocks noChangeShapeType="1"/>
          </p:cNvSpPr>
          <p:nvPr/>
        </p:nvSpPr>
        <p:spPr bwMode="auto">
          <a:xfrm>
            <a:off x="4419600" y="2590800"/>
            <a:ext cx="0" cy="0"/>
          </a:xfrm>
          <a:prstGeom prst="line">
            <a:avLst/>
          </a:prstGeom>
          <a:noFill/>
          <a:ln w="9525">
            <a:noFill/>
            <a:round/>
            <a:headEnd/>
            <a:tailEnd/>
          </a:ln>
        </p:spPr>
        <p:txBody>
          <a:bodyPr>
            <a:spAutoFit/>
          </a:bodyPr>
          <a:lstStyle/>
          <a:p>
            <a:endParaRPr lang="en-US"/>
          </a:p>
        </p:txBody>
      </p:sp>
      <p:sp>
        <p:nvSpPr>
          <p:cNvPr id="36" name="AutoShape 27"/>
          <p:cNvSpPr>
            <a:spLocks noChangeArrowheads="1"/>
          </p:cNvSpPr>
          <p:nvPr/>
        </p:nvSpPr>
        <p:spPr bwMode="auto">
          <a:xfrm rot="5400000">
            <a:off x="4613275" y="2322513"/>
            <a:ext cx="533400" cy="457200"/>
          </a:xfrm>
          <a:prstGeom prst="rightArrow">
            <a:avLst>
              <a:gd name="adj1" fmla="val 50000"/>
              <a:gd name="adj2" fmla="val 29167"/>
            </a:avLst>
          </a:prstGeom>
          <a:solidFill>
            <a:schemeClr val="accent2"/>
          </a:solidFill>
          <a:ln w="57150" cmpd="thinThick">
            <a:solidFill>
              <a:srgbClr val="CC00FF"/>
            </a:solidFill>
            <a:miter lim="800000"/>
            <a:headEnd/>
            <a:tailEnd/>
          </a:ln>
        </p:spPr>
        <p:txBody>
          <a:bodyPr wrap="none" anchor="ctr"/>
          <a:lstStyle/>
          <a:p>
            <a:pPr algn="ctr">
              <a:spcBef>
                <a:spcPct val="50000"/>
              </a:spcBef>
            </a:pPr>
            <a:endParaRPr lang="vi-VN" sz="2000">
              <a:solidFill>
                <a:srgbClr val="00FFFF"/>
              </a:solidFill>
              <a:cs typeface="Times New Roman" pitchFamily="18" charset="0"/>
            </a:endParaRPr>
          </a:p>
        </p:txBody>
      </p:sp>
      <p:sp>
        <p:nvSpPr>
          <p:cNvPr id="37" name="AutoShape 28"/>
          <p:cNvSpPr>
            <a:spLocks noChangeArrowheads="1"/>
          </p:cNvSpPr>
          <p:nvPr/>
        </p:nvSpPr>
        <p:spPr bwMode="auto">
          <a:xfrm rot="5400000">
            <a:off x="4610100" y="4610100"/>
            <a:ext cx="533400" cy="457200"/>
          </a:xfrm>
          <a:prstGeom prst="rightArrow">
            <a:avLst>
              <a:gd name="adj1" fmla="val 50000"/>
              <a:gd name="adj2" fmla="val 29167"/>
            </a:avLst>
          </a:prstGeom>
          <a:solidFill>
            <a:schemeClr val="accent2"/>
          </a:solidFill>
          <a:ln w="57150" cmpd="thinThick">
            <a:solidFill>
              <a:srgbClr val="CC00FF"/>
            </a:solidFill>
            <a:miter lim="800000"/>
            <a:headEnd/>
            <a:tailEnd/>
          </a:ln>
        </p:spPr>
        <p:txBody>
          <a:bodyPr wrap="none" anchor="ctr"/>
          <a:lstStyle/>
          <a:p>
            <a:pPr algn="ctr">
              <a:spcBef>
                <a:spcPct val="50000"/>
              </a:spcBef>
            </a:pPr>
            <a:endParaRPr lang="vi-VN" sz="2000">
              <a:solidFill>
                <a:srgbClr val="00FFFF"/>
              </a:solidFill>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0" presetClass="entr" presetSubtype="0" fill="hold" grpId="2"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800" decel="100000"/>
                                        <p:tgtEl>
                                          <p:spTgt spid="36"/>
                                        </p:tgtEl>
                                      </p:cBhvr>
                                    </p:animEffect>
                                    <p:anim calcmode="lin" valueType="num">
                                      <p:cBhvr>
                                        <p:cTn id="33" dur="800" decel="100000" fill="hold"/>
                                        <p:tgtEl>
                                          <p:spTgt spid="36"/>
                                        </p:tgtEl>
                                        <p:attrNameLst>
                                          <p:attrName>style.rotation</p:attrName>
                                        </p:attrNameLst>
                                      </p:cBhvr>
                                      <p:tavLst>
                                        <p:tav tm="0">
                                          <p:val>
                                            <p:fltVal val="-90"/>
                                          </p:val>
                                        </p:tav>
                                        <p:tav tm="100000">
                                          <p:val>
                                            <p:fltVal val="0"/>
                                          </p:val>
                                        </p:tav>
                                      </p:tavLst>
                                    </p:anim>
                                    <p:anim calcmode="lin" valueType="num">
                                      <p:cBhvr>
                                        <p:cTn id="34" dur="800" decel="100000" fill="hold"/>
                                        <p:tgtEl>
                                          <p:spTgt spid="36"/>
                                        </p:tgtEl>
                                        <p:attrNameLst>
                                          <p:attrName>ppt_x</p:attrName>
                                        </p:attrNameLst>
                                      </p:cBhvr>
                                      <p:tavLst>
                                        <p:tav tm="0">
                                          <p:val>
                                            <p:strVal val="#ppt_x+0.4"/>
                                          </p:val>
                                        </p:tav>
                                        <p:tav tm="100000">
                                          <p:val>
                                            <p:strVal val="#ppt_x-0.05"/>
                                          </p:val>
                                        </p:tav>
                                      </p:tavLst>
                                    </p:anim>
                                    <p:anim calcmode="lin" valueType="num">
                                      <p:cBhvr>
                                        <p:cTn id="35" dur="800" decel="100000" fill="hold"/>
                                        <p:tgtEl>
                                          <p:spTgt spid="3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800" decel="100000"/>
                                        <p:tgtEl>
                                          <p:spTgt spid="17"/>
                                        </p:tgtEl>
                                      </p:cBhvr>
                                    </p:animEffect>
                                    <p:anim calcmode="lin" valueType="num">
                                      <p:cBhvr>
                                        <p:cTn id="41" dur="800" decel="100000" fill="hold"/>
                                        <p:tgtEl>
                                          <p:spTgt spid="17"/>
                                        </p:tgtEl>
                                        <p:attrNameLst>
                                          <p:attrName>style.rotation</p:attrName>
                                        </p:attrNameLst>
                                      </p:cBhvr>
                                      <p:tavLst>
                                        <p:tav tm="0">
                                          <p:val>
                                            <p:fltVal val="-90"/>
                                          </p:val>
                                        </p:tav>
                                        <p:tav tm="100000">
                                          <p:val>
                                            <p:fltVal val="0"/>
                                          </p:val>
                                        </p:tav>
                                      </p:tavLst>
                                    </p:anim>
                                    <p:anim calcmode="lin" valueType="num">
                                      <p:cBhvr>
                                        <p:cTn id="42" dur="800" decel="100000" fill="hold"/>
                                        <p:tgtEl>
                                          <p:spTgt spid="17"/>
                                        </p:tgtEl>
                                        <p:attrNameLst>
                                          <p:attrName>ppt_x</p:attrName>
                                        </p:attrNameLst>
                                      </p:cBhvr>
                                      <p:tavLst>
                                        <p:tav tm="0">
                                          <p:val>
                                            <p:strVal val="#ppt_x+0.4"/>
                                          </p:val>
                                        </p:tav>
                                        <p:tav tm="100000">
                                          <p:val>
                                            <p:strVal val="#ppt_x-0.05"/>
                                          </p:val>
                                        </p:tav>
                                      </p:tavLst>
                                    </p:anim>
                                    <p:anim calcmode="lin" valueType="num">
                                      <p:cBhvr>
                                        <p:cTn id="43" dur="800" decel="100000" fill="hold"/>
                                        <p:tgtEl>
                                          <p:spTgt spid="1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6" presetID="3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800" decel="100000"/>
                                        <p:tgtEl>
                                          <p:spTgt spid="36"/>
                                        </p:tgtEl>
                                      </p:cBhvr>
                                    </p:animEffect>
                                    <p:anim calcmode="lin" valueType="num">
                                      <p:cBhvr>
                                        <p:cTn id="49" dur="800" decel="100000" fill="hold"/>
                                        <p:tgtEl>
                                          <p:spTgt spid="36"/>
                                        </p:tgtEl>
                                        <p:attrNameLst>
                                          <p:attrName>style.rotation</p:attrName>
                                        </p:attrNameLst>
                                      </p:cBhvr>
                                      <p:tavLst>
                                        <p:tav tm="0">
                                          <p:val>
                                            <p:fltVal val="-90"/>
                                          </p:val>
                                        </p:tav>
                                        <p:tav tm="100000">
                                          <p:val>
                                            <p:fltVal val="0"/>
                                          </p:val>
                                        </p:tav>
                                      </p:tavLst>
                                    </p:anim>
                                    <p:anim calcmode="lin" valueType="num">
                                      <p:cBhvr>
                                        <p:cTn id="50" dur="800" decel="100000" fill="hold"/>
                                        <p:tgtEl>
                                          <p:spTgt spid="36"/>
                                        </p:tgtEl>
                                        <p:attrNameLst>
                                          <p:attrName>ppt_x</p:attrName>
                                        </p:attrNameLst>
                                      </p:cBhvr>
                                      <p:tavLst>
                                        <p:tav tm="0">
                                          <p:val>
                                            <p:strVal val="#ppt_x+0.4"/>
                                          </p:val>
                                        </p:tav>
                                        <p:tav tm="100000">
                                          <p:val>
                                            <p:strVal val="#ppt_x-0.05"/>
                                          </p:val>
                                        </p:tav>
                                      </p:tavLst>
                                    </p:anim>
                                    <p:anim calcmode="lin" valueType="num">
                                      <p:cBhvr>
                                        <p:cTn id="51" dur="800" decel="100000" fill="hold"/>
                                        <p:tgtEl>
                                          <p:spTgt spid="3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54" presetID="22" presetClass="emph" presetSubtype="0" repeatCount="2000" fill="hold" grpId="1" nodeType="withEffect">
                                  <p:stCondLst>
                                    <p:cond delay="0"/>
                                  </p:stCondLst>
                                  <p:childTnLst>
                                    <p:animClr clrSpc="hsl" dir="cw">
                                      <p:cBhvr override="childStyle">
                                        <p:cTn id="55" dur="1000" fill="hold"/>
                                        <p:tgtEl>
                                          <p:spTgt spid="36"/>
                                        </p:tgtEl>
                                        <p:attrNameLst>
                                          <p:attrName>style.color</p:attrName>
                                        </p:attrNameLst>
                                      </p:cBhvr>
                                      <p:by>
                                        <p:hsl h="-7200000" s="0" l="0"/>
                                      </p:by>
                                    </p:animClr>
                                    <p:animClr clrSpc="hsl" dir="cw">
                                      <p:cBhvr>
                                        <p:cTn id="56" dur="1000" fill="hold"/>
                                        <p:tgtEl>
                                          <p:spTgt spid="36"/>
                                        </p:tgtEl>
                                        <p:attrNameLst>
                                          <p:attrName>fillcolor</p:attrName>
                                        </p:attrNameLst>
                                      </p:cBhvr>
                                      <p:by>
                                        <p:hsl h="-7200000" s="0" l="0"/>
                                      </p:by>
                                    </p:animClr>
                                    <p:animClr clrSpc="hsl" dir="cw">
                                      <p:cBhvr>
                                        <p:cTn id="57" dur="1000" fill="hold"/>
                                        <p:tgtEl>
                                          <p:spTgt spid="36"/>
                                        </p:tgtEl>
                                        <p:attrNameLst>
                                          <p:attrName>stroke.color</p:attrName>
                                        </p:attrNameLst>
                                      </p:cBhvr>
                                      <p:by>
                                        <p:hsl h="-7200000" s="0" l="0"/>
                                      </p:by>
                                    </p:animClr>
                                    <p:set>
                                      <p:cBhvr>
                                        <p:cTn id="58" dur="1000" fill="hold"/>
                                        <p:tgtEl>
                                          <p:spTgt spid="36"/>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randombar(horizontal)">
                                      <p:cBhvr>
                                        <p:cTn id="88" dur="500"/>
                                        <p:tgtEl>
                                          <p:spTgt spid="2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5" presetClass="entr" presetSubtype="0" fill="hold" grpId="1" nodeType="clickEffect">
                                  <p:stCondLst>
                                    <p:cond delay="0"/>
                                  </p:stCondLst>
                                  <p:iterate type="lt">
                                    <p:tmPct val="10000"/>
                                  </p:iterate>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anim calcmode="lin" valueType="num">
                                      <p:cBhvr>
                                        <p:cTn id="94" dur="500" fill="hold"/>
                                        <p:tgtEl>
                                          <p:spTgt spid="37"/>
                                        </p:tgtEl>
                                        <p:attrNameLst>
                                          <p:attrName>ppt_w</p:attrName>
                                        </p:attrNameLst>
                                      </p:cBhvr>
                                      <p:tavLst>
                                        <p:tav tm="0" fmla="#ppt_w*sin(2.5*pi*$)">
                                          <p:val>
                                            <p:fltVal val="0"/>
                                          </p:val>
                                        </p:tav>
                                        <p:tav tm="100000">
                                          <p:val>
                                            <p:fltVal val="1"/>
                                          </p:val>
                                        </p:tav>
                                      </p:tavLst>
                                    </p:anim>
                                    <p:anim calcmode="lin" valueType="num">
                                      <p:cBhvr>
                                        <p:cTn id="95" dur="5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2" name="chimes.wav"/>
                                        </p:tgtEl>
                                      </p:cMediaNode>
                                    </p:audio>
                                  </p:subTnLst>
                                </p:cTn>
                              </p:par>
                              <p:par>
                                <p:cTn id="96" presetID="45" presetClass="entr" presetSubtype="0" fill="hold" nodeType="withEffect">
                                  <p:stCondLst>
                                    <p:cond delay="0"/>
                                  </p:stCondLst>
                                  <p:iterate type="lt">
                                    <p:tmPct val="10000"/>
                                  </p:iterate>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anim calcmode="lin" valueType="num">
                                      <p:cBhvr>
                                        <p:cTn id="99" dur="500" fill="hold"/>
                                        <p:tgtEl>
                                          <p:spTgt spid="21"/>
                                        </p:tgtEl>
                                        <p:attrNameLst>
                                          <p:attrName>ppt_w</p:attrName>
                                        </p:attrNameLst>
                                      </p:cBhvr>
                                      <p:tavLst>
                                        <p:tav tm="0" fmla="#ppt_w*sin(2.5*pi*$)">
                                          <p:val>
                                            <p:fltVal val="0"/>
                                          </p:val>
                                        </p:tav>
                                        <p:tav tm="100000">
                                          <p:val>
                                            <p:fltVal val="1"/>
                                          </p:val>
                                        </p:tav>
                                      </p:tavLst>
                                    </p:anim>
                                    <p:anim calcmode="lin" valueType="num">
                                      <p:cBhvr>
                                        <p:cTn id="100" dur="5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ashreg.wav"/>
                                        </p:tgtEl>
                                      </p:cMediaNode>
                                    </p:audio>
                                  </p:subTnLst>
                                </p:cTn>
                              </p:par>
                              <p:par>
                                <p:cTn id="101" presetID="22" presetClass="emph" presetSubtype="0" repeatCount="2000" fill="hold" grpId="0" nodeType="withEffect">
                                  <p:stCondLst>
                                    <p:cond delay="0"/>
                                  </p:stCondLst>
                                  <p:iterate type="lt">
                                    <p:tmPct val="0"/>
                                  </p:iterate>
                                  <p:childTnLst>
                                    <p:animClr clrSpc="hsl" dir="cw">
                                      <p:cBhvr override="childStyle">
                                        <p:cTn id="102" dur="500" fill="hold"/>
                                        <p:tgtEl>
                                          <p:spTgt spid="37"/>
                                        </p:tgtEl>
                                        <p:attrNameLst>
                                          <p:attrName>style.color</p:attrName>
                                        </p:attrNameLst>
                                      </p:cBhvr>
                                      <p:by>
                                        <p:hsl h="-7200000" s="0" l="0"/>
                                      </p:by>
                                    </p:animClr>
                                    <p:animClr clrSpc="hsl" dir="cw">
                                      <p:cBhvr>
                                        <p:cTn id="103" dur="500" fill="hold"/>
                                        <p:tgtEl>
                                          <p:spTgt spid="37"/>
                                        </p:tgtEl>
                                        <p:attrNameLst>
                                          <p:attrName>fillcolor</p:attrName>
                                        </p:attrNameLst>
                                      </p:cBhvr>
                                      <p:by>
                                        <p:hsl h="-7200000" s="0" l="0"/>
                                      </p:by>
                                    </p:animClr>
                                    <p:animClr clrSpc="hsl" dir="cw">
                                      <p:cBhvr>
                                        <p:cTn id="104" dur="500" fill="hold"/>
                                        <p:tgtEl>
                                          <p:spTgt spid="37"/>
                                        </p:tgtEl>
                                        <p:attrNameLst>
                                          <p:attrName>stroke.color</p:attrName>
                                        </p:attrNameLst>
                                      </p:cBhvr>
                                      <p:by>
                                        <p:hsl h="-7200000" s="0" l="0"/>
                                      </p:by>
                                    </p:animClr>
                                    <p:set>
                                      <p:cBhvr>
                                        <p:cTn id="105" dur="500" fill="hold"/>
                                        <p:tgtEl>
                                          <p:spTgt spid="37"/>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diamond(in)">
                                      <p:cBhvr>
                                        <p:cTn id="110" dur="1000"/>
                                        <p:tgtEl>
                                          <p:spTgt spid="23"/>
                                        </p:tgtEl>
                                      </p:cBhvr>
                                    </p:animEffect>
                                  </p:childTnLst>
                                </p:cTn>
                              </p:par>
                              <p:par>
                                <p:cTn id="111" presetID="8"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diamond(in)">
                                      <p:cBhvr>
                                        <p:cTn id="113" dur="1000"/>
                                        <p:tgtEl>
                                          <p:spTgt spid="33"/>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diamond(in)">
                                      <p:cBhvr>
                                        <p:cTn id="116" dur="1000"/>
                                        <p:tgtEl>
                                          <p:spTgt spid="22"/>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diamond(in)">
                                      <p:cBhvr>
                                        <p:cTn id="119" dur="1000"/>
                                        <p:tgtEl>
                                          <p:spTgt spid="24"/>
                                        </p:tgtEl>
                                      </p:cBhvr>
                                    </p:animEffect>
                                  </p:childTnLst>
                                </p:cTn>
                              </p:par>
                              <p:par>
                                <p:cTn id="120" presetID="8" presetClass="entr" presetSubtype="16"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diamond(in)">
                                      <p:cBhvr>
                                        <p:cTn id="122" dur="1000"/>
                                        <p:tgtEl>
                                          <p:spTgt spid="34"/>
                                        </p:tgtEl>
                                      </p:cBhvr>
                                    </p:animEffect>
                                  </p:childTnLst>
                                </p:cTn>
                              </p:par>
                              <p:par>
                                <p:cTn id="123" presetID="30"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800" decel="100000"/>
                                        <p:tgtEl>
                                          <p:spTgt spid="32"/>
                                        </p:tgtEl>
                                      </p:cBhvr>
                                    </p:animEffect>
                                    <p:anim calcmode="lin" valueType="num">
                                      <p:cBhvr>
                                        <p:cTn id="126" dur="800" decel="100000" fill="hold"/>
                                        <p:tgtEl>
                                          <p:spTgt spid="32"/>
                                        </p:tgtEl>
                                        <p:attrNameLst>
                                          <p:attrName>style.rotation</p:attrName>
                                        </p:attrNameLst>
                                      </p:cBhvr>
                                      <p:tavLst>
                                        <p:tav tm="0">
                                          <p:val>
                                            <p:fltVal val="-90"/>
                                          </p:val>
                                        </p:tav>
                                        <p:tav tm="100000">
                                          <p:val>
                                            <p:fltVal val="0"/>
                                          </p:val>
                                        </p:tav>
                                      </p:tavLst>
                                    </p:anim>
                                    <p:anim calcmode="lin" valueType="num">
                                      <p:cBhvr>
                                        <p:cTn id="127" dur="800" decel="100000" fill="hold"/>
                                        <p:tgtEl>
                                          <p:spTgt spid="32"/>
                                        </p:tgtEl>
                                        <p:attrNameLst>
                                          <p:attrName>ppt_x</p:attrName>
                                        </p:attrNameLst>
                                      </p:cBhvr>
                                      <p:tavLst>
                                        <p:tav tm="0">
                                          <p:val>
                                            <p:strVal val="#ppt_x+0.4"/>
                                          </p:val>
                                        </p:tav>
                                        <p:tav tm="100000">
                                          <p:val>
                                            <p:strVal val="#ppt_x-0.05"/>
                                          </p:val>
                                        </p:tav>
                                      </p:tavLst>
                                    </p:anim>
                                    <p:anim calcmode="lin" valueType="num">
                                      <p:cBhvr>
                                        <p:cTn id="128" dur="800" decel="100000" fill="hold"/>
                                        <p:tgtEl>
                                          <p:spTgt spid="32"/>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P spid="20"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6" grpId="0" animBg="1"/>
      <p:bldP spid="36" grpId="1" animBg="1"/>
      <p:bldP spid="36" grpId="2" animBg="1"/>
      <p:bldP spid="37" grpId="0" animBg="1"/>
      <p:bldP spid="37" grpId="1"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647</TotalTime>
  <Words>745</Words>
  <Application>Microsoft Macintosh PowerPoint</Application>
  <PresentationFormat>On-screen Show (4:3)</PresentationFormat>
  <Paragraphs>91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dc:creator>
  <cp:lastModifiedBy>hiencaxau88@gmail.com</cp:lastModifiedBy>
  <cp:revision>98</cp:revision>
  <dcterms:created xsi:type="dcterms:W3CDTF">2012-02-03T14:01:10Z</dcterms:created>
  <dcterms:modified xsi:type="dcterms:W3CDTF">2022-02-14T04:08:27Z</dcterms:modified>
</cp:coreProperties>
</file>