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50" r:id="rId2"/>
    <p:sldId id="363" r:id="rId3"/>
    <p:sldId id="372" r:id="rId4"/>
    <p:sldId id="283" r:id="rId5"/>
    <p:sldId id="311" r:id="rId6"/>
    <p:sldId id="279" r:id="rId7"/>
    <p:sldId id="313" r:id="rId8"/>
    <p:sldId id="354" r:id="rId9"/>
    <p:sldId id="361" r:id="rId10"/>
    <p:sldId id="362"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E52"/>
    <a:srgbClr val="B68A45"/>
    <a:srgbClr val="8E450C"/>
    <a:srgbClr val="DF7A60"/>
    <a:srgbClr val="65C4CA"/>
    <a:srgbClr val="784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80" autoAdjust="0"/>
    <p:restoredTop sz="94730" autoAdjust="0"/>
  </p:normalViewPr>
  <p:slideViewPr>
    <p:cSldViewPr snapToGrid="0">
      <p:cViewPr varScale="1">
        <p:scale>
          <a:sx n="62" d="100"/>
          <a:sy n="62" d="100"/>
        </p:scale>
        <p:origin x="262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B7494-D075-4932-B485-21A15FEF2165}"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05C95-64BC-4878-9AEE-F508225DA3F2}" type="slidenum">
              <a:rPr lang="zh-CN" altLang="en-US" smtClean="0"/>
              <a:t>‹#›</a:t>
            </a:fld>
            <a:endParaRPr lang="zh-CN" altLang="en-US"/>
          </a:p>
        </p:txBody>
      </p:sp>
    </p:spTree>
    <p:extLst>
      <p:ext uri="{BB962C8B-B14F-4D97-AF65-F5344CB8AC3E}">
        <p14:creationId xmlns:p14="http://schemas.microsoft.com/office/powerpoint/2010/main" val="308756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4783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73436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246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5962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8558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5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066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54525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12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45534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F7F2DA">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21" t="53545" r="22272"/>
          <a:stretch/>
        </p:blipFill>
        <p:spPr>
          <a:xfrm>
            <a:off x="9178635" y="5777345"/>
            <a:ext cx="2962415" cy="1257304"/>
          </a:xfrm>
          <a:prstGeom prst="rect">
            <a:avLst/>
          </a:prstGeom>
        </p:spPr>
      </p:pic>
    </p:spTree>
    <p:extLst>
      <p:ext uri="{BB962C8B-B14F-4D97-AF65-F5344CB8AC3E}">
        <p14:creationId xmlns:p14="http://schemas.microsoft.com/office/powerpoint/2010/main" val="208978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2022/9/26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9691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8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905CB92-2C26-4EDF-97D4-2B14773386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33D41-EAB8-40B2-B281-A120D466E23B}" type="datetimeFigureOut">
              <a:rPr lang="zh-CN" altLang="en-US" smtClean="0"/>
              <a:t>2022/9/26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97852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9.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5.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83EC4D-51EE-4E89-9E00-045C16DAEFE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3" name="Picture 12" descr="Background pattern&#10;&#10;Description automatically generated">
            <a:extLst>
              <a:ext uri="{FF2B5EF4-FFF2-40B4-BE49-F238E27FC236}">
                <a16:creationId xmlns:a16="http://schemas.microsoft.com/office/drawing/2014/main" id="{EE86FDF1-CB4D-4E0E-84D6-08FDE288127A}"/>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7000F365-2ED5-474C-8089-F1AB6116FF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01F32C38-CFC6-4E58-82EE-41D9D3CEA365}"/>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6" name="Picture 15" descr="Background pattern&#10;&#10;Description automatically generated">
            <a:extLst>
              <a:ext uri="{FF2B5EF4-FFF2-40B4-BE49-F238E27FC236}">
                <a16:creationId xmlns:a16="http://schemas.microsoft.com/office/drawing/2014/main" id="{A17B4FA8-5F85-43F6-AC06-9BE38E3341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6" name="文本框 8">
            <a:extLst>
              <a:ext uri="{FF2B5EF4-FFF2-40B4-BE49-F238E27FC236}">
                <a16:creationId xmlns:a16="http://schemas.microsoft.com/office/drawing/2014/main" id="{0D84D1E2-5D6D-4737-9CBD-D132D4C49711}"/>
              </a:ext>
            </a:extLst>
          </p:cNvPr>
          <p:cNvSpPr txBox="1"/>
          <p:nvPr/>
        </p:nvSpPr>
        <p:spPr>
          <a:xfrm>
            <a:off x="1143000" y="1733551"/>
            <a:ext cx="10020299" cy="5031614"/>
          </a:xfrm>
          <a:prstGeom prst="rect">
            <a:avLst/>
          </a:prstGeom>
          <a:noFill/>
        </p:spPr>
        <p:txBody>
          <a:bodyPr wrap="square" rtlCol="0">
            <a:prstTxWarp prst="textPlain">
              <a:avLst/>
            </a:prstTxWarp>
            <a:spAutoFit/>
          </a:bodyPr>
          <a:lstStyle/>
          <a:p>
            <a:pPr algn="ctr"/>
            <a:r>
              <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 cùng phong trào kháng chiến</a:t>
            </a:r>
          </a:p>
          <a:p>
            <a:pPr algn="ctr"/>
            <a:endPar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23" name="Picture 22" descr="Shape, circle&#10;&#10;Description automatically generated">
            <a:extLst>
              <a:ext uri="{FF2B5EF4-FFF2-40B4-BE49-F238E27FC236}">
                <a16:creationId xmlns:a16="http://schemas.microsoft.com/office/drawing/2014/main" id="{08B3E8FA-4D38-4C02-A009-7C85EBDF8E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0448" y="88010"/>
            <a:ext cx="5532650" cy="1570591"/>
          </a:xfrm>
          <a:prstGeom prst="rect">
            <a:avLst/>
          </a:prstGeom>
        </p:spPr>
      </p:pic>
      <p:sp>
        <p:nvSpPr>
          <p:cNvPr id="27" name="TextBox 26">
            <a:extLst>
              <a:ext uri="{FF2B5EF4-FFF2-40B4-BE49-F238E27FC236}">
                <a16:creationId xmlns:a16="http://schemas.microsoft.com/office/drawing/2014/main" id="{FD622F1E-3246-4AB9-A898-10190CEE0419}"/>
              </a:ext>
            </a:extLst>
          </p:cNvPr>
          <p:cNvSpPr txBox="1"/>
          <p:nvPr/>
        </p:nvSpPr>
        <p:spPr>
          <a:xfrm>
            <a:off x="4365365" y="477841"/>
            <a:ext cx="373724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HOẠT ĐỘNG 2</a:t>
            </a:r>
          </a:p>
        </p:txBody>
      </p:sp>
    </p:spTree>
    <p:extLst>
      <p:ext uri="{BB962C8B-B14F-4D97-AF65-F5344CB8AC3E}">
        <p14:creationId xmlns:p14="http://schemas.microsoft.com/office/powerpoint/2010/main" val="3804950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4653B2-6C99-4CDA-9D8E-78A7F12F81A2}"/>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76752CD6-D10F-400A-A4B6-96EA18E28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3F04DD30-A72F-4B24-AA6F-7A4791598DC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D85525F3-64BB-41E9-AC97-41AA207D0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928848" y="1926765"/>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114300"/>
            <a:ext cx="5824135" cy="3028065"/>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560421" y="320109"/>
            <a:ext cx="3983090" cy="1952522"/>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Theo em, lệnh của nhà vua có hợp lý không? Vì sao?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2554545"/>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Lệnh của nhà vua là không hợp lý vì lệnh đó thể hiện sự nhượng bộ của Triều đình với thực dân Pháp, trái với nguyện vọng của nhân dân.</a:t>
            </a:r>
          </a:p>
        </p:txBody>
      </p:sp>
    </p:spTree>
    <p:extLst>
      <p:ext uri="{BB962C8B-B14F-4D97-AF65-F5344CB8AC3E}">
        <p14:creationId xmlns:p14="http://schemas.microsoft.com/office/powerpoint/2010/main" val="2138329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276351" y="771120"/>
            <a:ext cx="4687240"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Thực dân Pháp tấn công thành Gia Định khi nào?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606596" y="1051717"/>
            <a:ext cx="5390439" cy="1862048"/>
          </a:xfrm>
          <a:custGeom>
            <a:avLst/>
            <a:gdLst>
              <a:gd name="connsiteX0" fmla="*/ 0 w 5390439"/>
              <a:gd name="connsiteY0" fmla="*/ 0 h 1862048"/>
              <a:gd name="connsiteX1" fmla="*/ 437224 w 5390439"/>
              <a:gd name="connsiteY1" fmla="*/ 0 h 1862048"/>
              <a:gd name="connsiteX2" fmla="*/ 874449 w 5390439"/>
              <a:gd name="connsiteY2" fmla="*/ 0 h 1862048"/>
              <a:gd name="connsiteX3" fmla="*/ 1527291 w 5390439"/>
              <a:gd name="connsiteY3" fmla="*/ 0 h 1862048"/>
              <a:gd name="connsiteX4" fmla="*/ 2072324 w 5390439"/>
              <a:gd name="connsiteY4" fmla="*/ 0 h 1862048"/>
              <a:gd name="connsiteX5" fmla="*/ 2617358 w 5390439"/>
              <a:gd name="connsiteY5" fmla="*/ 0 h 1862048"/>
              <a:gd name="connsiteX6" fmla="*/ 3054582 w 5390439"/>
              <a:gd name="connsiteY6" fmla="*/ 0 h 1862048"/>
              <a:gd name="connsiteX7" fmla="*/ 3653520 w 5390439"/>
              <a:gd name="connsiteY7" fmla="*/ 0 h 1862048"/>
              <a:gd name="connsiteX8" fmla="*/ 4198553 w 5390439"/>
              <a:gd name="connsiteY8" fmla="*/ 0 h 1862048"/>
              <a:gd name="connsiteX9" fmla="*/ 4689682 w 5390439"/>
              <a:gd name="connsiteY9" fmla="*/ 0 h 1862048"/>
              <a:gd name="connsiteX10" fmla="*/ 5390439 w 5390439"/>
              <a:gd name="connsiteY10" fmla="*/ 0 h 1862048"/>
              <a:gd name="connsiteX11" fmla="*/ 5390439 w 5390439"/>
              <a:gd name="connsiteY11" fmla="*/ 465512 h 1862048"/>
              <a:gd name="connsiteX12" fmla="*/ 5390439 w 5390439"/>
              <a:gd name="connsiteY12" fmla="*/ 893783 h 1862048"/>
              <a:gd name="connsiteX13" fmla="*/ 5390439 w 5390439"/>
              <a:gd name="connsiteY13" fmla="*/ 1322054 h 1862048"/>
              <a:gd name="connsiteX14" fmla="*/ 5390439 w 5390439"/>
              <a:gd name="connsiteY14" fmla="*/ 1862048 h 1862048"/>
              <a:gd name="connsiteX15" fmla="*/ 4899310 w 5390439"/>
              <a:gd name="connsiteY15" fmla="*/ 1862048 h 1862048"/>
              <a:gd name="connsiteX16" fmla="*/ 4246468 w 5390439"/>
              <a:gd name="connsiteY16" fmla="*/ 1862048 h 1862048"/>
              <a:gd name="connsiteX17" fmla="*/ 3755339 w 5390439"/>
              <a:gd name="connsiteY17" fmla="*/ 1862048 h 1862048"/>
              <a:gd name="connsiteX18" fmla="*/ 3318115 w 5390439"/>
              <a:gd name="connsiteY18" fmla="*/ 1862048 h 1862048"/>
              <a:gd name="connsiteX19" fmla="*/ 2826986 w 5390439"/>
              <a:gd name="connsiteY19" fmla="*/ 1862048 h 1862048"/>
              <a:gd name="connsiteX20" fmla="*/ 2389761 w 5390439"/>
              <a:gd name="connsiteY20" fmla="*/ 1862048 h 1862048"/>
              <a:gd name="connsiteX21" fmla="*/ 1844728 w 5390439"/>
              <a:gd name="connsiteY21" fmla="*/ 1862048 h 1862048"/>
              <a:gd name="connsiteX22" fmla="*/ 1245790 w 5390439"/>
              <a:gd name="connsiteY22" fmla="*/ 1862048 h 1862048"/>
              <a:gd name="connsiteX23" fmla="*/ 646853 w 5390439"/>
              <a:gd name="connsiteY23" fmla="*/ 1862048 h 1862048"/>
              <a:gd name="connsiteX24" fmla="*/ 0 w 5390439"/>
              <a:gd name="connsiteY24" fmla="*/ 1862048 h 1862048"/>
              <a:gd name="connsiteX25" fmla="*/ 0 w 5390439"/>
              <a:gd name="connsiteY25" fmla="*/ 1377916 h 1862048"/>
              <a:gd name="connsiteX26" fmla="*/ 0 w 5390439"/>
              <a:gd name="connsiteY26" fmla="*/ 875163 h 1862048"/>
              <a:gd name="connsiteX27" fmla="*/ 0 w 5390439"/>
              <a:gd name="connsiteY27" fmla="*/ 446892 h 1862048"/>
              <a:gd name="connsiteX28" fmla="*/ 0 w 5390439"/>
              <a:gd name="connsiteY28" fmla="*/ 0 h 186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1862048"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34546" y="171422"/>
                  <a:pt x="5363403" y="346178"/>
                  <a:pt x="5390439" y="465512"/>
                </a:cubicBezTo>
                <a:cubicBezTo>
                  <a:pt x="5417475" y="584846"/>
                  <a:pt x="5383038" y="805120"/>
                  <a:pt x="5390439" y="893783"/>
                </a:cubicBezTo>
                <a:cubicBezTo>
                  <a:pt x="5397840" y="982446"/>
                  <a:pt x="5386244" y="1127003"/>
                  <a:pt x="5390439" y="1322054"/>
                </a:cubicBezTo>
                <a:cubicBezTo>
                  <a:pt x="5394634" y="1517105"/>
                  <a:pt x="5325831" y="1630905"/>
                  <a:pt x="5390439" y="1862048"/>
                </a:cubicBezTo>
                <a:cubicBezTo>
                  <a:pt x="5286893" y="1877638"/>
                  <a:pt x="5011435" y="1838471"/>
                  <a:pt x="4899310" y="1862048"/>
                </a:cubicBezTo>
                <a:cubicBezTo>
                  <a:pt x="4787185" y="1885625"/>
                  <a:pt x="4537920" y="1803278"/>
                  <a:pt x="4246468" y="1862048"/>
                </a:cubicBezTo>
                <a:cubicBezTo>
                  <a:pt x="3955016" y="1920818"/>
                  <a:pt x="3900941" y="1859391"/>
                  <a:pt x="3755339" y="1862048"/>
                </a:cubicBezTo>
                <a:cubicBezTo>
                  <a:pt x="3609737" y="1864705"/>
                  <a:pt x="3524953" y="1838170"/>
                  <a:pt x="3318115" y="1862048"/>
                </a:cubicBezTo>
                <a:cubicBezTo>
                  <a:pt x="3111277" y="1885926"/>
                  <a:pt x="3033754" y="1806428"/>
                  <a:pt x="2826986" y="1862048"/>
                </a:cubicBezTo>
                <a:cubicBezTo>
                  <a:pt x="2620218" y="1917668"/>
                  <a:pt x="2485941" y="1818341"/>
                  <a:pt x="2389761" y="1862048"/>
                </a:cubicBezTo>
                <a:cubicBezTo>
                  <a:pt x="2293581" y="1905755"/>
                  <a:pt x="2107656" y="1837209"/>
                  <a:pt x="1844728" y="1862048"/>
                </a:cubicBezTo>
                <a:cubicBezTo>
                  <a:pt x="1581800" y="1886887"/>
                  <a:pt x="1366312" y="1852554"/>
                  <a:pt x="1245790" y="1862048"/>
                </a:cubicBezTo>
                <a:cubicBezTo>
                  <a:pt x="1125268" y="1871542"/>
                  <a:pt x="802858" y="1832325"/>
                  <a:pt x="646853" y="1862048"/>
                </a:cubicBezTo>
                <a:cubicBezTo>
                  <a:pt x="490848" y="1891771"/>
                  <a:pt x="138469" y="1843368"/>
                  <a:pt x="0" y="1862048"/>
                </a:cubicBezTo>
                <a:cubicBezTo>
                  <a:pt x="-25624" y="1678945"/>
                  <a:pt x="29032" y="1571759"/>
                  <a:pt x="0" y="1377916"/>
                </a:cubicBezTo>
                <a:cubicBezTo>
                  <a:pt x="-29032" y="1184073"/>
                  <a:pt x="22840" y="1058761"/>
                  <a:pt x="0" y="875163"/>
                </a:cubicBezTo>
                <a:cubicBezTo>
                  <a:pt x="-22840" y="691565"/>
                  <a:pt x="44401" y="645351"/>
                  <a:pt x="0" y="446892"/>
                </a:cubicBezTo>
                <a:cubicBezTo>
                  <a:pt x="-44401" y="248433"/>
                  <a:pt x="15310" y="215314"/>
                  <a:pt x="0" y="0"/>
                </a:cubicBezTo>
                <a:close/>
              </a:path>
              <a:path w="5390439" h="186204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05005" y="161689"/>
                  <a:pt x="5340547" y="260887"/>
                  <a:pt x="5390439" y="428271"/>
                </a:cubicBezTo>
                <a:cubicBezTo>
                  <a:pt x="5440331" y="595655"/>
                  <a:pt x="5358228" y="678089"/>
                  <a:pt x="5390439" y="837922"/>
                </a:cubicBezTo>
                <a:cubicBezTo>
                  <a:pt x="5422650" y="997755"/>
                  <a:pt x="5377622" y="1097667"/>
                  <a:pt x="5390439" y="1303434"/>
                </a:cubicBezTo>
                <a:cubicBezTo>
                  <a:pt x="5403256" y="1509201"/>
                  <a:pt x="5326553" y="1669105"/>
                  <a:pt x="5390439" y="1862048"/>
                </a:cubicBezTo>
                <a:cubicBezTo>
                  <a:pt x="5267827" y="1871792"/>
                  <a:pt x="5100276" y="1827758"/>
                  <a:pt x="4953215" y="1862048"/>
                </a:cubicBezTo>
                <a:cubicBezTo>
                  <a:pt x="4806154" y="1896338"/>
                  <a:pt x="4541894" y="1849790"/>
                  <a:pt x="4246468" y="1862048"/>
                </a:cubicBezTo>
                <a:cubicBezTo>
                  <a:pt x="3951042" y="1874306"/>
                  <a:pt x="3997571" y="1834942"/>
                  <a:pt x="3809244" y="1862048"/>
                </a:cubicBezTo>
                <a:cubicBezTo>
                  <a:pt x="3620917" y="1889154"/>
                  <a:pt x="3426773" y="1842556"/>
                  <a:pt x="3318115" y="1862048"/>
                </a:cubicBezTo>
                <a:cubicBezTo>
                  <a:pt x="3209457" y="1881540"/>
                  <a:pt x="2994795" y="1824349"/>
                  <a:pt x="2826986" y="1862048"/>
                </a:cubicBezTo>
                <a:cubicBezTo>
                  <a:pt x="2659177" y="1899747"/>
                  <a:pt x="2455295" y="1855993"/>
                  <a:pt x="2335857" y="1862048"/>
                </a:cubicBezTo>
                <a:cubicBezTo>
                  <a:pt x="2216419" y="1868103"/>
                  <a:pt x="2045790" y="1838720"/>
                  <a:pt x="1898632" y="1862048"/>
                </a:cubicBezTo>
                <a:cubicBezTo>
                  <a:pt x="1751474" y="1885376"/>
                  <a:pt x="1596552" y="1810319"/>
                  <a:pt x="1353599" y="1862048"/>
                </a:cubicBezTo>
                <a:cubicBezTo>
                  <a:pt x="1110646" y="1913777"/>
                  <a:pt x="800910" y="1817260"/>
                  <a:pt x="646853" y="1862048"/>
                </a:cubicBezTo>
                <a:cubicBezTo>
                  <a:pt x="492796" y="1906836"/>
                  <a:pt x="290332" y="1818525"/>
                  <a:pt x="0" y="1862048"/>
                </a:cubicBezTo>
                <a:cubicBezTo>
                  <a:pt x="-9792" y="1675815"/>
                  <a:pt x="23124" y="1576400"/>
                  <a:pt x="0" y="1415156"/>
                </a:cubicBezTo>
                <a:cubicBezTo>
                  <a:pt x="-23124" y="1253912"/>
                  <a:pt x="22775" y="1168091"/>
                  <a:pt x="0" y="949644"/>
                </a:cubicBezTo>
                <a:cubicBezTo>
                  <a:pt x="-22775" y="731197"/>
                  <a:pt x="36007" y="598535"/>
                  <a:pt x="0" y="484132"/>
                </a:cubicBezTo>
                <a:cubicBezTo>
                  <a:pt x="-36007" y="369729"/>
                  <a:pt x="3369" y="23393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115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875333" y="1351541"/>
            <a:ext cx="555673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Thực dân Pháp tấn công thành Gia Định năm 1859.</a:t>
            </a:r>
          </a:p>
        </p:txBody>
      </p:sp>
    </p:spTree>
    <p:extLst>
      <p:ext uri="{BB962C8B-B14F-4D97-AF65-F5344CB8AC3E}">
        <p14:creationId xmlns:p14="http://schemas.microsoft.com/office/powerpoint/2010/main" val="22909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64010" y="1036359"/>
            <a:ext cx="4687240"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Em biết gì về Trương Định?</a:t>
            </a:r>
          </a:p>
        </p:txBody>
      </p:sp>
    </p:spTree>
    <p:extLst>
      <p:ext uri="{BB962C8B-B14F-4D97-AF65-F5344CB8AC3E}">
        <p14:creationId xmlns:p14="http://schemas.microsoft.com/office/powerpoint/2010/main" val="1261428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F1097D-A7D2-44B1-BEC6-C93B1869DD20}"/>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5" name="TextBox 4">
            <a:extLst>
              <a:ext uri="{FF2B5EF4-FFF2-40B4-BE49-F238E27FC236}">
                <a16:creationId xmlns:a16="http://schemas.microsoft.com/office/drawing/2014/main" id="{E396BF25-975C-48E2-843F-5E6EB723D66D}"/>
              </a:ext>
            </a:extLst>
          </p:cNvPr>
          <p:cNvSpPr txBox="1"/>
          <p:nvPr/>
        </p:nvSpPr>
        <p:spPr>
          <a:xfrm>
            <a:off x="4733704" y="2743200"/>
            <a:ext cx="3156633" cy="1015663"/>
          </a:xfrm>
          <a:prstGeom prst="rect">
            <a:avLst/>
          </a:prstGeom>
          <a:noFill/>
        </p:spPr>
        <p:txBody>
          <a:bodyPr wrap="none" rtlCol="0">
            <a:spAutoFit/>
          </a:bodyPr>
          <a:lstStyle/>
          <a:p>
            <a:r>
              <a:rPr lang="en-US" sz="6000" dirty="0">
                <a:solidFill>
                  <a:srgbClr val="FF0000"/>
                </a:solidFill>
                <a:latin typeface="Times New Roman" panose="02020603050405020304" pitchFamily="18" charset="0"/>
                <a:cs typeface="Times New Roman" panose="02020603050405020304" pitchFamily="18" charset="0"/>
              </a:rPr>
              <a:t>VIDEO 1</a:t>
            </a:r>
          </a:p>
        </p:txBody>
      </p:sp>
    </p:spTree>
    <p:extLst>
      <p:ext uri="{BB962C8B-B14F-4D97-AF65-F5344CB8AC3E}">
        <p14:creationId xmlns:p14="http://schemas.microsoft.com/office/powerpoint/2010/main" val="576338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DBE07EB-0C8D-40A4-84F7-D5FA52B5998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8" name="文本框 8">
            <a:extLst>
              <a:ext uri="{FF2B5EF4-FFF2-40B4-BE49-F238E27FC236}">
                <a16:creationId xmlns:a16="http://schemas.microsoft.com/office/drawing/2014/main" id="{347C1B54-52ED-448F-A358-83C87C689373}"/>
              </a:ext>
            </a:extLst>
          </p:cNvPr>
          <p:cNvSpPr txBox="1"/>
          <p:nvPr/>
        </p:nvSpPr>
        <p:spPr>
          <a:xfrm>
            <a:off x="2336987" y="1758704"/>
            <a:ext cx="7437250" cy="2590800"/>
          </a:xfrm>
          <a:prstGeom prst="rect">
            <a:avLst/>
          </a:prstGeom>
          <a:noFill/>
        </p:spPr>
        <p:txBody>
          <a:bodyPr wrap="square" rtlCol="0">
            <a:prstTxWarp prst="textPlain">
              <a:avLst/>
            </a:prstTxWarp>
            <a:spAutoFit/>
          </a:bodyPr>
          <a:lstStyle/>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TIỂU SỬ VỀ</a:t>
            </a:r>
            <a:b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b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a:t>
            </a: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88800" y="4077862"/>
            <a:ext cx="3742588" cy="2754737"/>
          </a:xfrm>
          <a:prstGeom prst="rect">
            <a:avLst/>
          </a:prstGeom>
        </p:spPr>
      </p:pic>
      <p:pic>
        <p:nvPicPr>
          <p:cNvPr id="9" name="Picture 8" descr="Background pattern&#10;&#10;Description automatically generated">
            <a:extLst>
              <a:ext uri="{FF2B5EF4-FFF2-40B4-BE49-F238E27FC236}">
                <a16:creationId xmlns:a16="http://schemas.microsoft.com/office/drawing/2014/main" id="{75E52B57-AA5A-4366-8EF3-797E789B6C96}"/>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0CED7B62-0A49-4FE6-890E-1EB483D9A5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D1B4AB4-A549-4987-8908-7770A8958EDE}"/>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80E270A0-9FFF-4680-B0B9-42E25D2FBD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409776" y="4490220"/>
            <a:ext cx="2802643" cy="2400379"/>
          </a:xfrm>
          <a:prstGeom prst="rect">
            <a:avLst/>
          </a:prstGeom>
        </p:spPr>
      </p:pic>
    </p:spTree>
    <p:extLst>
      <p:ext uri="{BB962C8B-B14F-4D97-AF65-F5344CB8AC3E}">
        <p14:creationId xmlns:p14="http://schemas.microsoft.com/office/powerpoint/2010/main" val="1922054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0B75802-7C2F-483E-9959-41C6002B3E26}"/>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12" name="文本框 7">
            <a:extLst>
              <a:ext uri="{FF2B5EF4-FFF2-40B4-BE49-F238E27FC236}">
                <a16:creationId xmlns:a16="http://schemas.microsoft.com/office/drawing/2014/main" id="{71D90F63-A718-4154-95F4-60AFB16F1BB9}"/>
              </a:ext>
            </a:extLst>
          </p:cNvPr>
          <p:cNvSpPr txBox="1"/>
          <p:nvPr/>
        </p:nvSpPr>
        <p:spPr>
          <a:xfrm>
            <a:off x="4778852" y="1987346"/>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7">
            <a:extLst>
              <a:ext uri="{FF2B5EF4-FFF2-40B4-BE49-F238E27FC236}">
                <a16:creationId xmlns:a16="http://schemas.microsoft.com/office/drawing/2014/main" id="{2371FD84-9A41-4666-A804-16E1C67EEBD7}"/>
              </a:ext>
            </a:extLst>
          </p:cNvPr>
          <p:cNvSpPr txBox="1"/>
          <p:nvPr/>
        </p:nvSpPr>
        <p:spPr>
          <a:xfrm>
            <a:off x="4778852" y="376636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7">
            <a:extLst>
              <a:ext uri="{FF2B5EF4-FFF2-40B4-BE49-F238E27FC236}">
                <a16:creationId xmlns:a16="http://schemas.microsoft.com/office/drawing/2014/main" id="{4DC550AC-B308-4EC6-81C1-93A0A1A917A2}"/>
              </a:ext>
            </a:extLst>
          </p:cNvPr>
          <p:cNvSpPr txBox="1"/>
          <p:nvPr/>
        </p:nvSpPr>
        <p:spPr>
          <a:xfrm>
            <a:off x="4778852" y="221408"/>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C78A5F88-5AF5-4EEB-B716-AABC161FD929}"/>
              </a:ext>
            </a:extLst>
          </p:cNvPr>
          <p:cNvSpPr>
            <a:spLocks noChangeAspect="1"/>
          </p:cNvSpPr>
          <p:nvPr>
            <p:custDataLst>
              <p:tags r:id="rId1"/>
            </p:custDataLst>
          </p:nvPr>
        </p:nvSpPr>
        <p:spPr>
          <a:xfrm>
            <a:off x="67965" y="1330641"/>
            <a:ext cx="4199235" cy="5191028"/>
          </a:xfrm>
          <a:prstGeom prst="rect">
            <a:avLst/>
          </a:prstGeom>
          <a:blipFill dpi="0" rotWithShape="0">
            <a:blip r:embed="rId5">
              <a:alphaModFix/>
              <a:extLst>
                <a:ext uri="{28A0092B-C50C-407E-A947-70E740481C1C}">
                  <a14:useLocalDpi xmlns:a14="http://schemas.microsoft.com/office/drawing/2010/main" val="0"/>
                </a:ext>
              </a:extLst>
            </a:blip>
            <a:srcRect/>
            <a:stretch>
              <a:fillRect l="-1741" t="-9204" r="-3133" b="-9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D58D48-EC54-48E5-B569-8C5C7FDA9215}"/>
              </a:ext>
            </a:extLst>
          </p:cNvPr>
          <p:cNvSpPr txBox="1"/>
          <p:nvPr/>
        </p:nvSpPr>
        <p:spPr>
          <a:xfrm>
            <a:off x="-111813" y="34136"/>
            <a:ext cx="4496586" cy="1323439"/>
          </a:xfrm>
          <a:prstGeom prst="rect">
            <a:avLst/>
          </a:prstGeom>
          <a:noFill/>
        </p:spPr>
        <p:txBody>
          <a:bodyPr wrap="square" rtlCol="0">
            <a:spAutoFit/>
          </a:bodyPr>
          <a:lstStyle/>
          <a:p>
            <a:pPr algn="ctr"/>
            <a:r>
              <a:rPr lang="en-US" sz="4000" b="1">
                <a:solidFill>
                  <a:schemeClr val="bg2">
                    <a:lumMod val="25000"/>
                  </a:schemeClr>
                </a:solidFill>
                <a:latin typeface="Times New Roman" panose="02020603050405020304" pitchFamily="18" charset="0"/>
                <a:cs typeface="Times New Roman" panose="02020603050405020304" pitchFamily="18" charset="0"/>
              </a:rPr>
              <a:t>Trương Định</a:t>
            </a:r>
          </a:p>
          <a:p>
            <a:pPr algn="ctr"/>
            <a:r>
              <a:rPr lang="en-US" sz="4000" b="1">
                <a:solidFill>
                  <a:schemeClr val="bg2">
                    <a:lumMod val="25000"/>
                  </a:schemeClr>
                </a:solidFill>
                <a:latin typeface="Times New Roman" panose="02020603050405020304" pitchFamily="18" charset="0"/>
                <a:cs typeface="Times New Roman" panose="02020603050405020304" pitchFamily="18" charset="0"/>
              </a:rPr>
              <a:t>(1820 - 1864)</a:t>
            </a:r>
          </a:p>
        </p:txBody>
      </p:sp>
      <p:sp>
        <p:nvSpPr>
          <p:cNvPr id="7" name="TextBox 6">
            <a:extLst>
              <a:ext uri="{FF2B5EF4-FFF2-40B4-BE49-F238E27FC236}">
                <a16:creationId xmlns:a16="http://schemas.microsoft.com/office/drawing/2014/main" id="{EF56D7BA-B605-47B4-92D1-69A0AA134394}"/>
              </a:ext>
            </a:extLst>
          </p:cNvPr>
          <p:cNvSpPr txBox="1"/>
          <p:nvPr/>
        </p:nvSpPr>
        <p:spPr>
          <a:xfrm>
            <a:off x="4977994" y="221408"/>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Còn có tên là Trương Công Định, sinh năm 1820 tại làng Tư Cung, phủ Bình Sơn, Quảng Ngãi</a:t>
            </a:r>
          </a:p>
        </p:txBody>
      </p:sp>
      <p:sp>
        <p:nvSpPr>
          <p:cNvPr id="9" name="TextBox 8">
            <a:extLst>
              <a:ext uri="{FF2B5EF4-FFF2-40B4-BE49-F238E27FC236}">
                <a16:creationId xmlns:a16="http://schemas.microsoft.com/office/drawing/2014/main" id="{217BD72D-65AF-47E9-ABE7-A0D60D8FB230}"/>
              </a:ext>
            </a:extLst>
          </p:cNvPr>
          <p:cNvSpPr txBox="1"/>
          <p:nvPr/>
        </p:nvSpPr>
        <p:spPr>
          <a:xfrm>
            <a:off x="4977994" y="2003409"/>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Cha là Trương Cầm, từng giữ chức Hữu thúy Vệ úy ở Gia Định dưới thời vua Thiệu Trị.</a:t>
            </a:r>
          </a:p>
        </p:txBody>
      </p:sp>
      <p:sp>
        <p:nvSpPr>
          <p:cNvPr id="10" name="TextBox 9">
            <a:extLst>
              <a:ext uri="{FF2B5EF4-FFF2-40B4-BE49-F238E27FC236}">
                <a16:creationId xmlns:a16="http://schemas.microsoft.com/office/drawing/2014/main" id="{29F19764-B351-4191-8C05-FA327411987A}"/>
              </a:ext>
            </a:extLst>
          </p:cNvPr>
          <p:cNvSpPr txBox="1"/>
          <p:nvPr/>
        </p:nvSpPr>
        <p:spPr>
          <a:xfrm>
            <a:off x="4778852" y="3886634"/>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1844, Ông theo cha vào Nam, lập nghiệp ở Tân An (nay thuộc tỉnh Long An).</a:t>
            </a:r>
          </a:p>
        </p:txBody>
      </p:sp>
      <p:sp>
        <p:nvSpPr>
          <p:cNvPr id="11" name="文本框 7">
            <a:extLst>
              <a:ext uri="{FF2B5EF4-FFF2-40B4-BE49-F238E27FC236}">
                <a16:creationId xmlns:a16="http://schemas.microsoft.com/office/drawing/2014/main" id="{CACBB940-1BAC-40C7-A579-4BADB97692B7}"/>
              </a:ext>
            </a:extLst>
          </p:cNvPr>
          <p:cNvSpPr txBox="1"/>
          <p:nvPr/>
        </p:nvSpPr>
        <p:spPr>
          <a:xfrm>
            <a:off x="4778852" y="535063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46709A36-D154-4D59-A157-DC64D934EC2C}"/>
              </a:ext>
            </a:extLst>
          </p:cNvPr>
          <p:cNvSpPr txBox="1"/>
          <p:nvPr/>
        </p:nvSpPr>
        <p:spPr>
          <a:xfrm>
            <a:off x="4778852" y="5501601"/>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Là một lãnh tụ nghĩa quân chống Pháp giai đoạn 1859 – 1864, thời vua Tự Đức.</a:t>
            </a:r>
          </a:p>
        </p:txBody>
      </p:sp>
      <p:sp>
        <p:nvSpPr>
          <p:cNvPr id="16" name="Oval 15">
            <a:extLst>
              <a:ext uri="{FF2B5EF4-FFF2-40B4-BE49-F238E27FC236}">
                <a16:creationId xmlns:a16="http://schemas.microsoft.com/office/drawing/2014/main" id="{F5A3FF5C-2EF8-4B2B-945A-2735D20F040B}"/>
              </a:ext>
            </a:extLst>
          </p:cNvPr>
          <p:cNvSpPr>
            <a:spLocks noChangeAspect="1"/>
          </p:cNvSpPr>
          <p:nvPr>
            <p:custDataLst>
              <p:tags r:id="rId2"/>
            </p:custDataLst>
          </p:nvPr>
        </p:nvSpPr>
        <p:spPr>
          <a:xfrm>
            <a:off x="-49608" y="586740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54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P spid="6" grpId="0" animBg="1"/>
      <p:bldP spid="3" grpId="0"/>
      <p:bldP spid="7" grpId="0"/>
      <p:bldP spid="9" grpId="0"/>
      <p:bldP spid="10" grpId="0"/>
      <p:bldP spid="11"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F0FD0D-EC1B-4EF5-9C25-E93DA87F07F6}"/>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5D2B99B7-08B1-4AF9-862F-65D093E9DFE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CF82EB74-B317-473A-97D4-2BCD2E977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9E49645C-F3DF-4CE0-9048-66A104274800}"/>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E820227-AC39-42D4-A3CB-DE4E9F158A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grpSp>
        <p:nvGrpSpPr>
          <p:cNvPr id="9" name="Group 8">
            <a:extLst>
              <a:ext uri="{FF2B5EF4-FFF2-40B4-BE49-F238E27FC236}">
                <a16:creationId xmlns:a16="http://schemas.microsoft.com/office/drawing/2014/main" id="{603084D0-978A-493B-BE5A-A502FB1051D3}"/>
              </a:ext>
            </a:extLst>
          </p:cNvPr>
          <p:cNvGrpSpPr/>
          <p:nvPr/>
        </p:nvGrpSpPr>
        <p:grpSpPr>
          <a:xfrm>
            <a:off x="1995672" y="-75527"/>
            <a:ext cx="6545943" cy="6858000"/>
            <a:chOff x="667657" y="0"/>
            <a:chExt cx="6560457" cy="6981371"/>
          </a:xfrm>
          <a:scene3d>
            <a:camera prst="orthographicFront">
              <a:rot lat="0" lon="0" rev="0"/>
            </a:camera>
            <a:lightRig rig="glow" dir="t">
              <a:rot lat="0" lon="0" rev="4800000"/>
            </a:lightRig>
          </a:scene3d>
        </p:grpSpPr>
        <p:sp>
          <p:nvSpPr>
            <p:cNvPr id="8" name="Rectangle 7">
              <a:extLst>
                <a:ext uri="{FF2B5EF4-FFF2-40B4-BE49-F238E27FC236}">
                  <a16:creationId xmlns:a16="http://schemas.microsoft.com/office/drawing/2014/main" id="{1F5DD8EC-D345-4828-A850-679A0CA14ED2}"/>
                </a:ext>
              </a:extLst>
            </p:cNvPr>
            <p:cNvSpPr/>
            <p:nvPr/>
          </p:nvSpPr>
          <p:spPr>
            <a:xfrm>
              <a:off x="667657" y="0"/>
              <a:ext cx="6560457" cy="6981371"/>
            </a:xfrm>
            <a:prstGeom prst="rect">
              <a:avLst/>
            </a:prstGeom>
            <a:solidFill>
              <a:schemeClr val="bg1">
                <a:alpha val="5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D7DCBA-B616-4796-8B36-F6D74E7FB2D3}"/>
                </a:ext>
              </a:extLst>
            </p:cNvPr>
            <p:cNvPicPr>
              <a:picLocks noChangeAspect="1"/>
            </p:cNvPicPr>
            <p:nvPr/>
          </p:nvPicPr>
          <p:blipFill rotWithShape="1">
            <a:blip r:embed="rId6"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7">
                      <a14:imgEffect>
                        <a14:backgroundRemoval t="17886" b="79987" l="20583" r="92167">
                          <a14:foregroundMark x1="52000" y1="22407" x2="59667" y2="17952"/>
                          <a14:foregroundMark x1="59667" y1="17952" x2="66167" y2="23537"/>
                          <a14:foregroundMark x1="66167" y1="23537" x2="74667" y2="19215"/>
                          <a14:foregroundMark x1="74667" y1="19215" x2="81167" y2="24269"/>
                          <a14:foregroundMark x1="81167" y1="24269" x2="75333" y2="33178"/>
                          <a14:foregroundMark x1="75333" y1="33178" x2="85583" y2="27061"/>
                          <a14:foregroundMark x1="85583" y1="27061" x2="92167" y2="34242"/>
                          <a14:foregroundMark x1="92167" y1="34242" x2="87500" y2="42088"/>
                          <a14:foregroundMark x1="87500" y1="42088" x2="79583" y2="41689"/>
                          <a14:foregroundMark x1="66583" y1="19548" x2="57667" y2="19681"/>
                          <a14:foregroundMark x1="57667" y1="19681" x2="56417" y2="20412"/>
                          <a14:foregroundMark x1="60333" y1="17952" x2="60333" y2="17952"/>
                          <a14:foregroundMark x1="60333" y1="17952" x2="64000" y2="19282"/>
                          <a14:foregroundMark x1="36250" y1="75731" x2="31000" y2="80053"/>
                          <a14:foregroundMark x1="24917" y1="43351" x2="24583" y2="50133"/>
                          <a14:foregroundMark x1="24583" y1="50133" x2="26667" y2="49402"/>
                          <a14:foregroundMark x1="23417" y1="41157" x2="22250" y2="46875"/>
                          <a14:foregroundMark x1="20583" y1="42952" x2="20583" y2="45878"/>
                          <a14:backgroundMark x1="54417" y1="30652" x2="54417" y2="30652"/>
                          <a14:backgroundMark x1="55083" y1="31184" x2="55083" y2="31184"/>
                          <a14:backgroundMark x1="55917" y1="32114" x2="55917" y2="32114"/>
                          <a14:backgroundMark x1="57583" y1="33045" x2="57583" y2="33045"/>
                          <a14:backgroundMark x1="58833" y1="33910" x2="58833" y2="33910"/>
                          <a14:backgroundMark x1="59000" y1="34176" x2="59000" y2="34176"/>
                          <a14:backgroundMark x1="59167" y1="34574" x2="59167" y2="34574"/>
                          <a14:backgroundMark x1="94000" y1="28191" x2="95000" y2="30918"/>
                          <a14:backgroundMark x1="94500" y1="28856" x2="94000" y2="29588"/>
                        </a14:backgroundRemoval>
                      </a14:imgEffect>
                    </a14:imgLayer>
                  </a14:imgProps>
                </a:ext>
                <a:ext uri="{28A0092B-C50C-407E-A947-70E740481C1C}">
                  <a14:useLocalDpi xmlns:a14="http://schemas.microsoft.com/office/drawing/2010/main" val="0"/>
                </a:ext>
              </a:extLst>
            </a:blip>
            <a:srcRect l="16674" t="14686" r="3200" b="17333"/>
            <a:stretch/>
          </p:blipFill>
          <p:spPr>
            <a:xfrm>
              <a:off x="669926" y="0"/>
              <a:ext cx="6543675" cy="6946699"/>
            </a:xfrm>
            <a:prstGeom prst="rect">
              <a:avLst/>
            </a:prstGeom>
            <a:noFill/>
            <a:ln>
              <a:noFill/>
            </a:ln>
            <a:effectLst>
              <a:outerShdw blurRad="190500" dist="228600" dir="2700000" algn="ctr">
                <a:srgbClr val="000000">
                  <a:alpha val="30000"/>
                </a:srgbClr>
              </a:outerShdw>
            </a:effectLst>
            <a:sp3d prstMaterial="matte">
              <a:bevelT w="127000" h="63500"/>
            </a:sp3d>
          </p:spPr>
        </p:pic>
      </p:grpSp>
      <p:sp>
        <p:nvSpPr>
          <p:cNvPr id="2" name="TextBox 1">
            <a:extLst>
              <a:ext uri="{FF2B5EF4-FFF2-40B4-BE49-F238E27FC236}">
                <a16:creationId xmlns:a16="http://schemas.microsoft.com/office/drawing/2014/main" id="{8A29F87E-5CB4-45F6-844B-0AC6FA0C3482}"/>
              </a:ext>
            </a:extLst>
          </p:cNvPr>
          <p:cNvSpPr txBox="1"/>
          <p:nvPr/>
        </p:nvSpPr>
        <p:spPr>
          <a:xfrm>
            <a:off x="8767576" y="1034475"/>
            <a:ext cx="2413086" cy="4524315"/>
          </a:xfrm>
          <a:prstGeom prst="rect">
            <a:avLst/>
          </a:prstGeom>
          <a:noFill/>
        </p:spPr>
        <p:txBody>
          <a:bodyPr wrap="square" rtlCol="0">
            <a:spAutoFit/>
          </a:bodyPr>
          <a:lstStyle/>
          <a:p>
            <a:pPr algn="ctr"/>
            <a:r>
              <a:rPr lang="en-US" sz="7200" b="1">
                <a:solidFill>
                  <a:srgbClr val="FF0000"/>
                </a:solidFill>
                <a:latin typeface="Times New Roman" panose="02020603050405020304" pitchFamily="18" charset="0"/>
                <a:cs typeface="Times New Roman" panose="02020603050405020304" pitchFamily="18" charset="0"/>
              </a:rPr>
              <a:t>Lục tỉnh Nam Kì</a:t>
            </a:r>
          </a:p>
        </p:txBody>
      </p:sp>
    </p:spTree>
    <p:extLst>
      <p:ext uri="{BB962C8B-B14F-4D97-AF65-F5344CB8AC3E}">
        <p14:creationId xmlns:p14="http://schemas.microsoft.com/office/powerpoint/2010/main" val="14904023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5"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93901-6E45-4E74-8DD4-B6DD2F909F0E}"/>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4" name="TextBox 3">
            <a:extLst>
              <a:ext uri="{FF2B5EF4-FFF2-40B4-BE49-F238E27FC236}">
                <a16:creationId xmlns:a16="http://schemas.microsoft.com/office/drawing/2014/main" id="{F5B46CA3-61A0-4C93-ADB1-F0ADEF58CE49}"/>
              </a:ext>
            </a:extLst>
          </p:cNvPr>
          <p:cNvSpPr txBox="1"/>
          <p:nvPr/>
        </p:nvSpPr>
        <p:spPr>
          <a:xfrm>
            <a:off x="4517684" y="2743200"/>
            <a:ext cx="3156633" cy="1015663"/>
          </a:xfrm>
          <a:prstGeom prst="rect">
            <a:avLst/>
          </a:prstGeom>
          <a:noFill/>
        </p:spPr>
        <p:txBody>
          <a:bodyPr wrap="none" rtlCol="0">
            <a:spAutoFit/>
          </a:bodyPr>
          <a:lstStyle/>
          <a:p>
            <a:r>
              <a:rPr lang="en-US" sz="6000">
                <a:solidFill>
                  <a:srgbClr val="FF0000"/>
                </a:solidFill>
                <a:latin typeface="Times New Roman" panose="02020603050405020304" pitchFamily="18" charset="0"/>
                <a:cs typeface="Times New Roman" panose="02020603050405020304" pitchFamily="18" charset="0"/>
              </a:rPr>
              <a:t>VIDEO 2</a:t>
            </a:r>
          </a:p>
        </p:txBody>
      </p:sp>
    </p:spTree>
    <p:extLst>
      <p:ext uri="{BB962C8B-B14F-4D97-AF65-F5344CB8AC3E}">
        <p14:creationId xmlns:p14="http://schemas.microsoft.com/office/powerpoint/2010/main" val="11633128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9B235C-6173-4B73-AE0F-06A2D21632EC}"/>
              </a:ext>
            </a:extLst>
          </p:cNvPr>
          <p:cNvPicPr>
            <a:picLocks noChangeAspect="1"/>
          </p:cNvPicPr>
          <p:nvPr/>
        </p:nvPicPr>
        <p:blipFill>
          <a:blip r:embed="rId2">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8837A2C8-F7C0-4D61-B496-663A8BDDA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EF1DF97-82EF-47EE-BBC7-BB3FE9BD8DDB}"/>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9A63BD4-3392-41BE-9CF5-D15852B78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675114" y="1890150"/>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99" y="288067"/>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46121" y="939196"/>
            <a:ext cx="3983090" cy="1315425"/>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Năm 1862 xảy ra sự kiện gì? </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3154710"/>
          </a:xfrm>
          <a:custGeom>
            <a:avLst/>
            <a:gdLst>
              <a:gd name="connsiteX0" fmla="*/ 0 w 5390439"/>
              <a:gd name="connsiteY0" fmla="*/ 0 h 3154710"/>
              <a:gd name="connsiteX1" fmla="*/ 652842 w 5390439"/>
              <a:gd name="connsiteY1" fmla="*/ 0 h 3154710"/>
              <a:gd name="connsiteX2" fmla="*/ 1090067 w 5390439"/>
              <a:gd name="connsiteY2" fmla="*/ 0 h 3154710"/>
              <a:gd name="connsiteX3" fmla="*/ 1689004 w 5390439"/>
              <a:gd name="connsiteY3" fmla="*/ 0 h 3154710"/>
              <a:gd name="connsiteX4" fmla="*/ 2234037 w 5390439"/>
              <a:gd name="connsiteY4" fmla="*/ 0 h 3154710"/>
              <a:gd name="connsiteX5" fmla="*/ 2725166 w 5390439"/>
              <a:gd name="connsiteY5" fmla="*/ 0 h 3154710"/>
              <a:gd name="connsiteX6" fmla="*/ 3216295 w 5390439"/>
              <a:gd name="connsiteY6" fmla="*/ 0 h 3154710"/>
              <a:gd name="connsiteX7" fmla="*/ 3815233 w 5390439"/>
              <a:gd name="connsiteY7" fmla="*/ 0 h 3154710"/>
              <a:gd name="connsiteX8" fmla="*/ 4521979 w 5390439"/>
              <a:gd name="connsiteY8" fmla="*/ 0 h 3154710"/>
              <a:gd name="connsiteX9" fmla="*/ 5390439 w 5390439"/>
              <a:gd name="connsiteY9" fmla="*/ 0 h 3154710"/>
              <a:gd name="connsiteX10" fmla="*/ 5390439 w 5390439"/>
              <a:gd name="connsiteY10" fmla="*/ 431144 h 3154710"/>
              <a:gd name="connsiteX11" fmla="*/ 5390439 w 5390439"/>
              <a:gd name="connsiteY11" fmla="*/ 893835 h 3154710"/>
              <a:gd name="connsiteX12" fmla="*/ 5390439 w 5390439"/>
              <a:gd name="connsiteY12" fmla="*/ 1324978 h 3154710"/>
              <a:gd name="connsiteX13" fmla="*/ 5390439 w 5390439"/>
              <a:gd name="connsiteY13" fmla="*/ 1850763 h 3154710"/>
              <a:gd name="connsiteX14" fmla="*/ 5390439 w 5390439"/>
              <a:gd name="connsiteY14" fmla="*/ 2313454 h 3154710"/>
              <a:gd name="connsiteX15" fmla="*/ 5390439 w 5390439"/>
              <a:gd name="connsiteY15" fmla="*/ 3154710 h 3154710"/>
              <a:gd name="connsiteX16" fmla="*/ 4953215 w 5390439"/>
              <a:gd name="connsiteY16" fmla="*/ 3154710 h 3154710"/>
              <a:gd name="connsiteX17" fmla="*/ 4408181 w 5390439"/>
              <a:gd name="connsiteY17" fmla="*/ 3154710 h 3154710"/>
              <a:gd name="connsiteX18" fmla="*/ 3809244 w 5390439"/>
              <a:gd name="connsiteY18" fmla="*/ 3154710 h 3154710"/>
              <a:gd name="connsiteX19" fmla="*/ 3210306 w 5390439"/>
              <a:gd name="connsiteY19" fmla="*/ 3154710 h 3154710"/>
              <a:gd name="connsiteX20" fmla="*/ 2503559 w 5390439"/>
              <a:gd name="connsiteY20" fmla="*/ 3154710 h 3154710"/>
              <a:gd name="connsiteX21" fmla="*/ 1850717 w 5390439"/>
              <a:gd name="connsiteY21" fmla="*/ 3154710 h 3154710"/>
              <a:gd name="connsiteX22" fmla="*/ 1413493 w 5390439"/>
              <a:gd name="connsiteY22" fmla="*/ 3154710 h 3154710"/>
              <a:gd name="connsiteX23" fmla="*/ 706746 w 5390439"/>
              <a:gd name="connsiteY23" fmla="*/ 3154710 h 3154710"/>
              <a:gd name="connsiteX24" fmla="*/ 0 w 5390439"/>
              <a:gd name="connsiteY24" fmla="*/ 3154710 h 3154710"/>
              <a:gd name="connsiteX25" fmla="*/ 0 w 5390439"/>
              <a:gd name="connsiteY25" fmla="*/ 2723566 h 3154710"/>
              <a:gd name="connsiteX26" fmla="*/ 0 w 5390439"/>
              <a:gd name="connsiteY26" fmla="*/ 2134687 h 3154710"/>
              <a:gd name="connsiteX27" fmla="*/ 0 w 5390439"/>
              <a:gd name="connsiteY27" fmla="*/ 1671996 h 3154710"/>
              <a:gd name="connsiteX28" fmla="*/ 0 w 5390439"/>
              <a:gd name="connsiteY28" fmla="*/ 1177758 h 3154710"/>
              <a:gd name="connsiteX29" fmla="*/ 0 w 5390439"/>
              <a:gd name="connsiteY29" fmla="*/ 715068 h 3154710"/>
              <a:gd name="connsiteX30" fmla="*/ 0 w 5390439"/>
              <a:gd name="connsiteY30" fmla="*/ 0 h 31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90439" h="3154710" fill="none" extrusionOk="0">
                <a:moveTo>
                  <a:pt x="0" y="0"/>
                </a:moveTo>
                <a:cubicBezTo>
                  <a:pt x="180757" y="-57069"/>
                  <a:pt x="381907" y="4510"/>
                  <a:pt x="652842" y="0"/>
                </a:cubicBezTo>
                <a:cubicBezTo>
                  <a:pt x="923777" y="-4510"/>
                  <a:pt x="988186" y="42192"/>
                  <a:pt x="1090067" y="0"/>
                </a:cubicBezTo>
                <a:cubicBezTo>
                  <a:pt x="1191949" y="-42192"/>
                  <a:pt x="1491539" y="35015"/>
                  <a:pt x="1689004" y="0"/>
                </a:cubicBezTo>
                <a:cubicBezTo>
                  <a:pt x="1886469" y="-35015"/>
                  <a:pt x="2042095" y="10113"/>
                  <a:pt x="2234037" y="0"/>
                </a:cubicBezTo>
                <a:cubicBezTo>
                  <a:pt x="2425979" y="-10113"/>
                  <a:pt x="2546257" y="10950"/>
                  <a:pt x="2725166" y="0"/>
                </a:cubicBezTo>
                <a:cubicBezTo>
                  <a:pt x="2904075" y="-10950"/>
                  <a:pt x="3041174" y="21409"/>
                  <a:pt x="3216295" y="0"/>
                </a:cubicBezTo>
                <a:cubicBezTo>
                  <a:pt x="3391416" y="-21409"/>
                  <a:pt x="3572674" y="3582"/>
                  <a:pt x="3815233" y="0"/>
                </a:cubicBezTo>
                <a:cubicBezTo>
                  <a:pt x="4057792" y="-3582"/>
                  <a:pt x="4375918" y="37877"/>
                  <a:pt x="4521979" y="0"/>
                </a:cubicBezTo>
                <a:cubicBezTo>
                  <a:pt x="4668040" y="-37877"/>
                  <a:pt x="5170607" y="28993"/>
                  <a:pt x="5390439" y="0"/>
                </a:cubicBezTo>
                <a:cubicBezTo>
                  <a:pt x="5424251" y="131191"/>
                  <a:pt x="5353801" y="312899"/>
                  <a:pt x="5390439" y="431144"/>
                </a:cubicBezTo>
                <a:cubicBezTo>
                  <a:pt x="5427077" y="549389"/>
                  <a:pt x="5375801" y="800064"/>
                  <a:pt x="5390439" y="893835"/>
                </a:cubicBezTo>
                <a:cubicBezTo>
                  <a:pt x="5405077" y="987606"/>
                  <a:pt x="5343797" y="1153378"/>
                  <a:pt x="5390439" y="1324978"/>
                </a:cubicBezTo>
                <a:cubicBezTo>
                  <a:pt x="5437081" y="1496578"/>
                  <a:pt x="5384185" y="1643898"/>
                  <a:pt x="5390439" y="1850763"/>
                </a:cubicBezTo>
                <a:cubicBezTo>
                  <a:pt x="5396693" y="2057629"/>
                  <a:pt x="5359602" y="2140672"/>
                  <a:pt x="5390439" y="2313454"/>
                </a:cubicBezTo>
                <a:cubicBezTo>
                  <a:pt x="5421276" y="2486236"/>
                  <a:pt x="5354869" y="2960834"/>
                  <a:pt x="5390439" y="3154710"/>
                </a:cubicBezTo>
                <a:cubicBezTo>
                  <a:pt x="5217049" y="3184208"/>
                  <a:pt x="5042667" y="3110558"/>
                  <a:pt x="4953215" y="3154710"/>
                </a:cubicBezTo>
                <a:cubicBezTo>
                  <a:pt x="4863763" y="3198862"/>
                  <a:pt x="4677088" y="3135810"/>
                  <a:pt x="4408181" y="3154710"/>
                </a:cubicBezTo>
                <a:cubicBezTo>
                  <a:pt x="4139274" y="3173610"/>
                  <a:pt x="3929556" y="3142862"/>
                  <a:pt x="3809244" y="3154710"/>
                </a:cubicBezTo>
                <a:cubicBezTo>
                  <a:pt x="3688932" y="3166558"/>
                  <a:pt x="3371607" y="3125081"/>
                  <a:pt x="3210306" y="3154710"/>
                </a:cubicBezTo>
                <a:cubicBezTo>
                  <a:pt x="3049005" y="3184339"/>
                  <a:pt x="2682714" y="3139141"/>
                  <a:pt x="2503559" y="3154710"/>
                </a:cubicBezTo>
                <a:cubicBezTo>
                  <a:pt x="2324404" y="3170279"/>
                  <a:pt x="2055830" y="3088146"/>
                  <a:pt x="1850717" y="3154710"/>
                </a:cubicBezTo>
                <a:cubicBezTo>
                  <a:pt x="1645604" y="3221274"/>
                  <a:pt x="1538212" y="3106840"/>
                  <a:pt x="1413493" y="3154710"/>
                </a:cubicBezTo>
                <a:cubicBezTo>
                  <a:pt x="1288774" y="3202580"/>
                  <a:pt x="885447" y="3112890"/>
                  <a:pt x="706746" y="3154710"/>
                </a:cubicBezTo>
                <a:cubicBezTo>
                  <a:pt x="528045" y="3196530"/>
                  <a:pt x="305058" y="3147549"/>
                  <a:pt x="0" y="3154710"/>
                </a:cubicBezTo>
                <a:cubicBezTo>
                  <a:pt x="-40079" y="2996503"/>
                  <a:pt x="41421" y="2842649"/>
                  <a:pt x="0" y="2723566"/>
                </a:cubicBezTo>
                <a:cubicBezTo>
                  <a:pt x="-41421" y="2604483"/>
                  <a:pt x="13366" y="2315656"/>
                  <a:pt x="0" y="2134687"/>
                </a:cubicBezTo>
                <a:cubicBezTo>
                  <a:pt x="-13366" y="1953718"/>
                  <a:pt x="51677" y="1863113"/>
                  <a:pt x="0" y="1671996"/>
                </a:cubicBezTo>
                <a:cubicBezTo>
                  <a:pt x="-51677" y="1480879"/>
                  <a:pt x="43464" y="1277672"/>
                  <a:pt x="0" y="1177758"/>
                </a:cubicBezTo>
                <a:cubicBezTo>
                  <a:pt x="-43464" y="1077844"/>
                  <a:pt x="41191" y="944617"/>
                  <a:pt x="0" y="715068"/>
                </a:cubicBezTo>
                <a:cubicBezTo>
                  <a:pt x="-41191" y="485519"/>
                  <a:pt x="21728" y="320062"/>
                  <a:pt x="0" y="0"/>
                </a:cubicBezTo>
                <a:close/>
              </a:path>
              <a:path w="5390439" h="3154710"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40791" y="147668"/>
                  <a:pt x="5374913" y="278221"/>
                  <a:pt x="5390439" y="462691"/>
                </a:cubicBezTo>
                <a:cubicBezTo>
                  <a:pt x="5405965" y="647161"/>
                  <a:pt x="5371082" y="780747"/>
                  <a:pt x="5390439" y="893835"/>
                </a:cubicBezTo>
                <a:cubicBezTo>
                  <a:pt x="5409796" y="1006923"/>
                  <a:pt x="5350915" y="1280585"/>
                  <a:pt x="5390439" y="1419619"/>
                </a:cubicBezTo>
                <a:cubicBezTo>
                  <a:pt x="5429963" y="1558653"/>
                  <a:pt x="5375810" y="1704295"/>
                  <a:pt x="5390439" y="1850763"/>
                </a:cubicBezTo>
                <a:cubicBezTo>
                  <a:pt x="5405068" y="1997231"/>
                  <a:pt x="5344451" y="2143172"/>
                  <a:pt x="5390439" y="2281907"/>
                </a:cubicBezTo>
                <a:cubicBezTo>
                  <a:pt x="5436427" y="2420642"/>
                  <a:pt x="5360507" y="2843105"/>
                  <a:pt x="5390439" y="3154710"/>
                </a:cubicBezTo>
                <a:cubicBezTo>
                  <a:pt x="5281313" y="3187933"/>
                  <a:pt x="5141542" y="3127604"/>
                  <a:pt x="4953215" y="3154710"/>
                </a:cubicBezTo>
                <a:cubicBezTo>
                  <a:pt x="4764888" y="3181816"/>
                  <a:pt x="4570744" y="3135218"/>
                  <a:pt x="4462086" y="3154710"/>
                </a:cubicBezTo>
                <a:cubicBezTo>
                  <a:pt x="4353428" y="3174202"/>
                  <a:pt x="4138766" y="3117011"/>
                  <a:pt x="3970957" y="3154710"/>
                </a:cubicBezTo>
                <a:cubicBezTo>
                  <a:pt x="3803148" y="3192409"/>
                  <a:pt x="3599266" y="3148655"/>
                  <a:pt x="3479828" y="3154710"/>
                </a:cubicBezTo>
                <a:cubicBezTo>
                  <a:pt x="3360390" y="3160765"/>
                  <a:pt x="3189761" y="3131382"/>
                  <a:pt x="3042603" y="3154710"/>
                </a:cubicBezTo>
                <a:cubicBezTo>
                  <a:pt x="2895445" y="3178038"/>
                  <a:pt x="2740523" y="3102981"/>
                  <a:pt x="2497570" y="3154710"/>
                </a:cubicBezTo>
                <a:cubicBezTo>
                  <a:pt x="2254617" y="3206439"/>
                  <a:pt x="1944881" y="3109922"/>
                  <a:pt x="1790824" y="3154710"/>
                </a:cubicBezTo>
                <a:cubicBezTo>
                  <a:pt x="1636767" y="3199498"/>
                  <a:pt x="1312994" y="3125605"/>
                  <a:pt x="1137982" y="3154710"/>
                </a:cubicBezTo>
                <a:cubicBezTo>
                  <a:pt x="962970" y="3183815"/>
                  <a:pt x="829566" y="3135727"/>
                  <a:pt x="592948" y="3154710"/>
                </a:cubicBezTo>
                <a:cubicBezTo>
                  <a:pt x="356330" y="3173693"/>
                  <a:pt x="292819" y="3148886"/>
                  <a:pt x="0" y="3154710"/>
                </a:cubicBezTo>
                <a:cubicBezTo>
                  <a:pt x="-53226" y="2932567"/>
                  <a:pt x="4233" y="2792575"/>
                  <a:pt x="0" y="2660472"/>
                </a:cubicBezTo>
                <a:cubicBezTo>
                  <a:pt x="-4233" y="2528369"/>
                  <a:pt x="57056" y="2317574"/>
                  <a:pt x="0" y="2166234"/>
                </a:cubicBezTo>
                <a:cubicBezTo>
                  <a:pt x="-57056" y="2014894"/>
                  <a:pt x="13330" y="1897659"/>
                  <a:pt x="0" y="1735091"/>
                </a:cubicBezTo>
                <a:cubicBezTo>
                  <a:pt x="-13330" y="1572523"/>
                  <a:pt x="931" y="1402160"/>
                  <a:pt x="0" y="1209306"/>
                </a:cubicBezTo>
                <a:cubicBezTo>
                  <a:pt x="-931" y="1016452"/>
                  <a:pt x="27045" y="907043"/>
                  <a:pt x="0" y="746615"/>
                </a:cubicBezTo>
                <a:cubicBezTo>
                  <a:pt x="-27045" y="586187"/>
                  <a:pt x="12796" y="210602"/>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xmlns="" sd="789098317">
                  <a:prstGeom prst="rect">
                    <a:avLst/>
                  </a:prstGeom>
                  <ask:type>
                    <ask:lineSketchScribble/>
                  </ask:type>
                </ask:lineSketchStyleProps>
              </a:ext>
            </a:extLst>
          </a:ln>
        </p:spPr>
        <p:txBody>
          <a:bodyPr wrap="square" rtlCol="0">
            <a:spAutoFit/>
          </a:bodyPr>
          <a:lstStyle/>
          <a:p>
            <a:pPr algn="ctr"/>
            <a:endParaRPr lang="zh-CN" altLang="en-US" sz="199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3046988"/>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Triều đình nhà Nguyễn kí hoà uớc, nhường ba tỉnh miền Đông Nam Kì cho thực dân Pháp, buộc Trương Định phải giải tán nghĩa quân đi nhận chức Lãnh binh ở An Giang.</a:t>
            </a:r>
            <a:endParaRPr lang="en-US"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895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197">
      <a:dk1>
        <a:sysClr val="windowText" lastClr="000000"/>
      </a:dk1>
      <a:lt1>
        <a:sysClr val="window" lastClr="FFFFFF"/>
      </a:lt1>
      <a:dk2>
        <a:srgbClr val="44546A"/>
      </a:dk2>
      <a:lt2>
        <a:srgbClr val="E7E6E6"/>
      </a:lt2>
      <a:accent1>
        <a:srgbClr val="65C4CA"/>
      </a:accent1>
      <a:accent2>
        <a:srgbClr val="EECE52"/>
      </a:accent2>
      <a:accent3>
        <a:srgbClr val="DF7A60"/>
      </a:accent3>
      <a:accent4>
        <a:srgbClr val="65C4CA"/>
      </a:accent4>
      <a:accent5>
        <a:srgbClr val="EECE52"/>
      </a:accent5>
      <a:accent6>
        <a:srgbClr val="DF7A6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754</TotalTime>
  <Words>235</Words>
  <Application>Microsoft Macintosh PowerPoint</Application>
  <PresentationFormat>Widescreen</PresentationFormat>
  <Paragraphs>19</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微软雅黑</vt:lpstr>
      <vt:lpstr>宋体</vt:lpstr>
      <vt:lpstr>Arial</vt:lpstr>
      <vt:lpstr>Calibri</vt:lpstr>
      <vt:lpstr>Calibri Light</vt:lpstr>
      <vt:lpstr>inpin heiti</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cp:keywords>http:/www.ypppt.com</cp:keywords>
  <dc:description>9Slide.vn</dc:description>
  <cp:lastModifiedBy>Microsoft Office User</cp:lastModifiedBy>
  <cp:revision>40</cp:revision>
  <dcterms:created xsi:type="dcterms:W3CDTF">2017-08-12T10:14:32Z</dcterms:created>
  <dcterms:modified xsi:type="dcterms:W3CDTF">2022-09-25T17:01:44Z</dcterms:modified>
  <cp:category>9Slide.vn</cp:category>
</cp:coreProperties>
</file>