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18" r:id="rId2"/>
    <p:sldId id="319" r:id="rId3"/>
    <p:sldId id="351" r:id="rId4"/>
    <p:sldId id="352" r:id="rId5"/>
    <p:sldId id="322" r:id="rId6"/>
    <p:sldId id="348" r:id="rId7"/>
    <p:sldId id="289" r:id="rId8"/>
    <p:sldId id="364" r:id="rId9"/>
    <p:sldId id="342" r:id="rId10"/>
    <p:sldId id="349" r:id="rId11"/>
    <p:sldId id="365" r:id="rId12"/>
    <p:sldId id="334" r:id="rId13"/>
    <p:sldId id="366"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E52"/>
    <a:srgbClr val="B68A45"/>
    <a:srgbClr val="8E450C"/>
    <a:srgbClr val="DF7A60"/>
    <a:srgbClr val="65C4CA"/>
    <a:srgbClr val="784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0" autoAdjust="0"/>
    <p:restoredTop sz="94730" autoAdjust="0"/>
  </p:normalViewPr>
  <p:slideViewPr>
    <p:cSldViewPr snapToGrid="0">
      <p:cViewPr varScale="1">
        <p:scale>
          <a:sx n="62" d="100"/>
          <a:sy n="62" d="100"/>
        </p:scale>
        <p:origin x="2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B7494-D075-4932-B485-21A15FEF2165}" type="datetimeFigureOut">
              <a:rPr lang="zh-CN" altLang="en-US" smtClean="0"/>
              <a:t>2022/9/26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05C95-64BC-4878-9AEE-F508225DA3F2}" type="slidenum">
              <a:rPr lang="zh-CN" altLang="en-US" smtClean="0"/>
              <a:t>‹#›</a:t>
            </a:fld>
            <a:endParaRPr lang="zh-CN" altLang="en-US"/>
          </a:p>
        </p:txBody>
      </p:sp>
    </p:spTree>
    <p:extLst>
      <p:ext uri="{BB962C8B-B14F-4D97-AF65-F5344CB8AC3E}">
        <p14:creationId xmlns:p14="http://schemas.microsoft.com/office/powerpoint/2010/main" val="308756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4783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73436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246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5962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85588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50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0665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54525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12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45534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F7F2DA">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21" t="53545" r="22272"/>
          <a:stretch/>
        </p:blipFill>
        <p:spPr>
          <a:xfrm>
            <a:off x="9178635" y="5777345"/>
            <a:ext cx="2962415" cy="1257304"/>
          </a:xfrm>
          <a:prstGeom prst="rect">
            <a:avLst/>
          </a:prstGeom>
        </p:spPr>
      </p:pic>
    </p:spTree>
    <p:extLst>
      <p:ext uri="{BB962C8B-B14F-4D97-AF65-F5344CB8AC3E}">
        <p14:creationId xmlns:p14="http://schemas.microsoft.com/office/powerpoint/2010/main" val="208978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9691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8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905CB92-2C26-4EDF-97D4-2B14773386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97852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F6F143-4227-4595-804D-937FDDB8011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E37457F9-FC46-494F-9400-438F9473F097}"/>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0584B1F5-A205-4EBB-B66A-5D2FDC74B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53770425-ABB4-4D1C-9084-518466B73225}"/>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B8377839-BEC2-4BEC-BA58-F16FF1B23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19565B4-F337-43CC-AABB-610F0B911464}"/>
              </a:ext>
            </a:extLst>
          </p:cNvPr>
          <p:cNvSpPr/>
          <p:nvPr/>
        </p:nvSpPr>
        <p:spPr>
          <a:xfrm>
            <a:off x="685800" y="838200"/>
            <a:ext cx="10820400" cy="2241170"/>
          </a:xfrm>
          <a:prstGeom prst="roundRect">
            <a:avLst/>
          </a:prstGeom>
          <a:solidFill>
            <a:schemeClr val="bg1">
              <a:alpha val="78000"/>
            </a:schemeClr>
          </a:solidFill>
          <a:ln w="76200">
            <a:noFill/>
            <a:prstDash val="sysDot"/>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72139-7E93-4527-A6F6-47CFB789A3CC}"/>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bodyPr>
          <a:lstStyle/>
          <a:p>
            <a:pPr algn="ctr"/>
            <a:r>
              <a:rPr lang="en-US" sz="5400" b="1" cap="none" spc="0">
                <a:ln w="57150">
                  <a:solidFill>
                    <a:srgbClr val="FFC000"/>
                  </a:solidFill>
                  <a:prstDash val="solid"/>
                </a:ln>
                <a:solidFill>
                  <a:srgbClr val="FFFF00"/>
                </a:solidFill>
                <a:effectLst>
                  <a:outerShdw blurRad="38100" dist="38100" dir="2700000" algn="tl">
                    <a:srgbClr val="000000">
                      <a:alpha val="43137"/>
                    </a:srgbClr>
                  </a:outerShdw>
                </a:effectLst>
                <a:latin typeface="#9Slide04 Trirong ExtraBold" panose="00000900000000000000" pitchFamily="2" charset="-34"/>
                <a:cs typeface="#9Slide04 Trirong ExtraBold" panose="00000900000000000000" pitchFamily="2" charset="-34"/>
              </a:rPr>
              <a:t>NHÀ SỬ HỌC THÔNG THÁI</a:t>
            </a:r>
          </a:p>
        </p:txBody>
      </p:sp>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29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0"/>
                                        </p:tgtEl>
                                        <p:attrNameLst>
                                          <p:attrName>style.visibility</p:attrName>
                                        </p:attrNameLst>
                                      </p:cBhvr>
                                      <p:to>
                                        <p:strVal val="visible"/>
                                      </p:to>
                                    </p:set>
                                    <p:anim calcmode="lin" valueType="num">
                                      <p:cBhvr additive="base">
                                        <p:cTn id="11" dur="500" fill="hold"/>
                                        <p:tgtEl>
                                          <p:spTgt spid="2060"/>
                                        </p:tgtEl>
                                        <p:attrNameLst>
                                          <p:attrName>ppt_x</p:attrName>
                                        </p:attrNameLst>
                                      </p:cBhvr>
                                      <p:tavLst>
                                        <p:tav tm="0">
                                          <p:val>
                                            <p:strVal val="#ppt_x"/>
                                          </p:val>
                                        </p:tav>
                                        <p:tav tm="100000">
                                          <p:val>
                                            <p:strVal val="#ppt_x"/>
                                          </p:val>
                                        </p:tav>
                                      </p:tavLst>
                                    </p:anim>
                                    <p:anim calcmode="lin" valueType="num">
                                      <p:cBhvr additive="base">
                                        <p:cTn id="12"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F7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964" y="197429"/>
            <a:ext cx="12192000" cy="5715000"/>
          </a:xfrm>
          <a:prstGeom prst="rect">
            <a:avLst/>
          </a:prstGeom>
        </p:spPr>
      </p:pic>
      <p:sp>
        <p:nvSpPr>
          <p:cNvPr id="16" name="文本框 6">
            <a:extLst>
              <a:ext uri="{FF2B5EF4-FFF2-40B4-BE49-F238E27FC236}">
                <a16:creationId xmlns:a16="http://schemas.microsoft.com/office/drawing/2014/main" id="{BCC4DFD9-E78C-457D-A9B4-60C58F0F191E}"/>
              </a:ext>
            </a:extLst>
          </p:cNvPr>
          <p:cNvSpPr txBox="1"/>
          <p:nvPr/>
        </p:nvSpPr>
        <p:spPr>
          <a:xfrm>
            <a:off x="0" y="585760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 xmlns:ask="http://schemas.microsoft.com/office/drawing/2018/sketchyshapes" sd="804065541">
                  <a:prstGeom prst="rect">
                    <a:avLst/>
                  </a:prstGeom>
                  <ask:type>
                    <ask:lineSketchScribble/>
                  </ask:type>
                </ask:lineSketchStyleProps>
              </a:ext>
            </a:extLst>
          </a:ln>
        </p:spPr>
        <p:txBody>
          <a:bodyPr wrap="square" rtlCol="0">
            <a:spAutoFit/>
          </a:bodyPr>
          <a:lstStyle/>
          <a:p>
            <a:pPr algn="just"/>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Đền thờ Anh hùng dân tộc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26D9C062-993B-4338-9BB2-CC5B31A90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780536"/>
          </a:xfrm>
          <a:prstGeom prst="rect">
            <a:avLst/>
          </a:prstGeom>
          <a:ln w="38100" cap="sq">
            <a:noFill/>
            <a:prstDash val="solid"/>
            <a:miter lim="800000"/>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714388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061A0-7AD7-4673-ABA8-3CD766B6D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72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文本框 6">
            <a:extLst>
              <a:ext uri="{FF2B5EF4-FFF2-40B4-BE49-F238E27FC236}">
                <a16:creationId xmlns:a16="http://schemas.microsoft.com/office/drawing/2014/main" id="{E69074A7-31B7-4B34-BAD7-FC4695112731}"/>
              </a:ext>
            </a:extLst>
          </p:cNvPr>
          <p:cNvSpPr txBox="1"/>
          <p:nvPr/>
        </p:nvSpPr>
        <p:spPr>
          <a:xfrm>
            <a:off x="0" y="587665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 xmlns:ask="http://schemas.microsoft.com/office/drawing/2018/sketchyshapes" sd="804065541">
                  <a:prstGeom prst="rect">
                    <a:avLst/>
                  </a:prstGeom>
                  <ask:type>
                    <ask:lineSketchScribble/>
                  </ask:type>
                </ask:lineSketchStyleProps>
              </a:ext>
            </a:extLst>
          </a:ln>
        </p:spPr>
        <p:txBody>
          <a:bodyPr wrap="square" rtlCol="0">
            <a:spAutoFit/>
          </a:bodyPr>
          <a:lstStyle/>
          <a:p>
            <a:pPr algn="ctr"/>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Trường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85565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A25419F-06B9-45D2-91A5-014858C374D1}"/>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43" name="Picture 42" descr="Background pattern&#10;&#10;Description automatically generated">
            <a:extLst>
              <a:ext uri="{FF2B5EF4-FFF2-40B4-BE49-F238E27FC236}">
                <a16:creationId xmlns:a16="http://schemas.microsoft.com/office/drawing/2014/main" id="{D597C6C2-B435-49E2-A4A9-73DED53D3FAB}"/>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44" name="Picture 43" descr="Background pattern&#10;&#10;Description automatically generated">
            <a:extLst>
              <a:ext uri="{FF2B5EF4-FFF2-40B4-BE49-F238E27FC236}">
                <a16:creationId xmlns:a16="http://schemas.microsoft.com/office/drawing/2014/main" id="{CA261E0A-4E0F-4836-B3F9-A185483672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46" name="Picture 45" descr="Background pattern&#10;&#10;Description automatically generated">
            <a:extLst>
              <a:ext uri="{FF2B5EF4-FFF2-40B4-BE49-F238E27FC236}">
                <a16:creationId xmlns:a16="http://schemas.microsoft.com/office/drawing/2014/main" id="{FBE18CC1-2A4C-4224-A549-E75AACA10705}"/>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47" name="Picture 46" descr="Background pattern&#10;&#10;Description automatically generated">
            <a:extLst>
              <a:ext uri="{FF2B5EF4-FFF2-40B4-BE49-F238E27FC236}">
                <a16:creationId xmlns:a16="http://schemas.microsoft.com/office/drawing/2014/main" id="{1C593BCD-73E2-424C-BE53-8B7ADD05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38" name="矩形 2">
            <a:extLst>
              <a:ext uri="{FF2B5EF4-FFF2-40B4-BE49-F238E27FC236}">
                <a16:creationId xmlns:a16="http://schemas.microsoft.com/office/drawing/2014/main" id="{C6E79510-B65D-49BF-B22B-20E87A6B3262}"/>
              </a:ext>
            </a:extLst>
          </p:cNvPr>
          <p:cNvSpPr/>
          <p:nvPr/>
        </p:nvSpPr>
        <p:spPr>
          <a:xfrm>
            <a:off x="0" y="0"/>
            <a:ext cx="12192000" cy="6858000"/>
          </a:xfrm>
          <a:prstGeom prst="rect">
            <a:avLst/>
          </a:prstGeom>
          <a:solidFill>
            <a:srgbClr val="F7F2D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 Box 5">
            <a:extLst>
              <a:ext uri="{FF2B5EF4-FFF2-40B4-BE49-F238E27FC236}">
                <a16:creationId xmlns:a16="http://schemas.microsoft.com/office/drawing/2014/main" id="{875F8DF2-6CE5-4626-9603-9E43B62C0FA6}"/>
              </a:ext>
            </a:extLst>
          </p:cNvPr>
          <p:cNvSpPr txBox="1">
            <a:spLocks noChangeArrowheads="1"/>
          </p:cNvSpPr>
          <p:nvPr/>
        </p:nvSpPr>
        <p:spPr bwMode="auto">
          <a:xfrm>
            <a:off x="1247142" y="2071541"/>
            <a:ext cx="1010665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4000" b="1" i="1">
                <a:solidFill>
                  <a:srgbClr val="FF0000"/>
                </a:solidFill>
                <a:latin typeface="Times New Roman" panose="02020603050405020304" pitchFamily="18" charset="0"/>
                <a:cs typeface="Times New Roman" panose="02020603050405020304" pitchFamily="18" charset="0"/>
              </a:rPr>
              <a:t>	Ôn tập:</a:t>
            </a:r>
          </a:p>
          <a:p>
            <a:pPr>
              <a:spcBef>
                <a:spcPct val="50000"/>
              </a:spcBef>
            </a:pPr>
            <a:r>
              <a:rPr lang="en-US" altLang="en-US" sz="4000">
                <a:solidFill>
                  <a:schemeClr val="tx1">
                    <a:lumMod val="85000"/>
                    <a:lumOff val="15000"/>
                  </a:schemeClr>
                </a:solidFill>
                <a:latin typeface="Times New Roman" panose="02020603050405020304" pitchFamily="18" charset="0"/>
                <a:cs typeface="Times New Roman" panose="02020603050405020304" pitchFamily="18" charset="0"/>
              </a:rPr>
              <a:t>     “Bình Tây đại nguyên soái” Trương Định</a:t>
            </a:r>
          </a:p>
          <a:p>
            <a:pPr>
              <a:spcBef>
                <a:spcPct val="50000"/>
              </a:spcBef>
            </a:pPr>
            <a:r>
              <a:rPr lang="en-US" altLang="en-US" sz="4000" b="1" i="1">
                <a:solidFill>
                  <a:srgbClr val="FF0000"/>
                </a:solidFill>
                <a:latin typeface="Times New Roman" panose="02020603050405020304" pitchFamily="18" charset="0"/>
                <a:cs typeface="Times New Roman" panose="02020603050405020304" pitchFamily="18" charset="0"/>
              </a:rPr>
              <a:t>	Chuẩn bị bài:</a:t>
            </a:r>
          </a:p>
          <a:p>
            <a:pPr algn="ctr">
              <a:spcBef>
                <a:spcPct val="50000"/>
              </a:spcBef>
            </a:pPr>
            <a:r>
              <a:rPr lang="en-US" altLang="en-US" sz="4000">
                <a:solidFill>
                  <a:schemeClr val="tx1">
                    <a:lumMod val="85000"/>
                    <a:lumOff val="15000"/>
                  </a:schemeClr>
                </a:solidFill>
                <a:latin typeface="Times New Roman" panose="02020603050405020304" pitchFamily="18" charset="0"/>
                <a:cs typeface="Times New Roman" panose="02020603050405020304" pitchFamily="18" charset="0"/>
              </a:rPr>
              <a:t>     Nguyễn Trường Tộ                                   mong muốn canh tân đất nước</a:t>
            </a:r>
          </a:p>
        </p:txBody>
      </p:sp>
      <p:pic>
        <p:nvPicPr>
          <p:cNvPr id="35" name="Picture 34" descr="Shape, circle&#10;&#10;Description automatically generated">
            <a:extLst>
              <a:ext uri="{FF2B5EF4-FFF2-40B4-BE49-F238E27FC236}">
                <a16:creationId xmlns:a16="http://schemas.microsoft.com/office/drawing/2014/main" id="{B00D03EF-845A-4B49-A025-AE30C906A7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350" y="61624"/>
            <a:ext cx="5532650" cy="1762267"/>
          </a:xfrm>
          <a:prstGeom prst="rect">
            <a:avLst/>
          </a:prstGeom>
        </p:spPr>
      </p:pic>
      <p:sp>
        <p:nvSpPr>
          <p:cNvPr id="37" name="TextBox 36">
            <a:extLst>
              <a:ext uri="{FF2B5EF4-FFF2-40B4-BE49-F238E27FC236}">
                <a16:creationId xmlns:a16="http://schemas.microsoft.com/office/drawing/2014/main" id="{9C375D5D-5E0F-4157-9DF2-241B4F13B820}"/>
              </a:ext>
            </a:extLst>
          </p:cNvPr>
          <p:cNvSpPr txBox="1"/>
          <p:nvPr/>
        </p:nvSpPr>
        <p:spPr>
          <a:xfrm>
            <a:off x="1818684" y="562721"/>
            <a:ext cx="3021982" cy="923330"/>
          </a:xfrm>
          <a:prstGeom prst="rect">
            <a:avLst/>
          </a:prstGeom>
          <a:noFill/>
        </p:spPr>
        <p:txBody>
          <a:bodyPr wrap="none" rtlCol="0">
            <a:spAutoFit/>
          </a:bodyPr>
          <a:lstStyle/>
          <a:p>
            <a:pPr algn="ctr"/>
            <a:r>
              <a:rPr lang="en-US" sz="5400">
                <a:solidFill>
                  <a:srgbClr val="FF0000"/>
                </a:solidFill>
                <a:latin typeface="#9Slide04 Trirong ExtraBold" panose="00000900000000000000" pitchFamily="2" charset="-34"/>
                <a:cs typeface="#9Slide04 Trirong ExtraBold" panose="00000900000000000000" pitchFamily="2" charset="-34"/>
              </a:rPr>
              <a:t>DẶN DÒ</a:t>
            </a:r>
          </a:p>
        </p:txBody>
      </p:sp>
    </p:spTree>
    <p:extLst>
      <p:ext uri="{BB962C8B-B14F-4D97-AF65-F5344CB8AC3E}">
        <p14:creationId xmlns:p14="http://schemas.microsoft.com/office/powerpoint/2010/main" val="2980429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5">
                  <a:lumMod val="40000"/>
                  <a:lumOff val="60000"/>
                </a:schemeClr>
              </a:gs>
              <a:gs pos="100000">
                <a:srgbClr val="EECE5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Diamond 26">
            <a:extLst>
              <a:ext uri="{FF2B5EF4-FFF2-40B4-BE49-F238E27FC236}">
                <a16:creationId xmlns:a16="http://schemas.microsoft.com/office/drawing/2014/main" id="{4D9DB598-7976-4C0D-9F59-0F5175285967}"/>
              </a:ext>
            </a:extLst>
          </p:cNvPr>
          <p:cNvSpPr/>
          <p:nvPr/>
        </p:nvSpPr>
        <p:spPr>
          <a:xfrm>
            <a:off x="0" y="889030"/>
            <a:ext cx="5124659" cy="5167723"/>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528C589A-75B9-4A80-BCAA-66D909AE350B}"/>
              </a:ext>
            </a:extLst>
          </p:cNvPr>
          <p:cNvSpPr/>
          <p:nvPr/>
        </p:nvSpPr>
        <p:spPr>
          <a:xfrm>
            <a:off x="7209508" y="905744"/>
            <a:ext cx="4957183" cy="499884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Diamond 30">
            <a:extLst>
              <a:ext uri="{FF2B5EF4-FFF2-40B4-BE49-F238E27FC236}">
                <a16:creationId xmlns:a16="http://schemas.microsoft.com/office/drawing/2014/main" id="{93B983AA-6198-455F-A99D-B74AF7B2EB3F}"/>
              </a:ext>
            </a:extLst>
          </p:cNvPr>
          <p:cNvSpPr/>
          <p:nvPr/>
        </p:nvSpPr>
        <p:spPr>
          <a:xfrm>
            <a:off x="607272" y="-38799"/>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B31EC27-E700-45DE-AD50-134EF7B27EA4}"/>
              </a:ext>
            </a:extLst>
          </p:cNvPr>
          <p:cNvSpPr/>
          <p:nvPr/>
        </p:nvSpPr>
        <p:spPr>
          <a:xfrm>
            <a:off x="607272" y="2940291"/>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21AD5BE-9F1F-4393-BB01-086E29FE7CAC}"/>
              </a:ext>
            </a:extLst>
          </p:cNvPr>
          <p:cNvSpPr/>
          <p:nvPr/>
        </p:nvSpPr>
        <p:spPr>
          <a:xfrm>
            <a:off x="8077200" y="26079"/>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4F8C508A-CD00-4459-A6FF-00F0DB4F3DC7}"/>
              </a:ext>
            </a:extLst>
          </p:cNvPr>
          <p:cNvSpPr/>
          <p:nvPr/>
        </p:nvSpPr>
        <p:spPr>
          <a:xfrm>
            <a:off x="8122342" y="2989828"/>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EC2F66-B47D-4991-B22C-B9FE4D3F1DFB}"/>
              </a:ext>
            </a:extLst>
          </p:cNvPr>
          <p:cNvSpPr txBox="1"/>
          <p:nvPr/>
        </p:nvSpPr>
        <p:spPr>
          <a:xfrm>
            <a:off x="3155718" y="2236606"/>
            <a:ext cx="5856090" cy="1938992"/>
          </a:xfrm>
          <a:prstGeom prst="rect">
            <a:avLst/>
          </a:prstGeom>
          <a:noFill/>
        </p:spPr>
        <p:txBody>
          <a:bodyPr wrap="none" rtlCol="0">
            <a:spAutoFit/>
          </a:bodyPr>
          <a:lstStyle/>
          <a:p>
            <a:pPr algn="ctr"/>
            <a: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CHÚC CÁC EM </a:t>
            </a:r>
            <a:b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br>
            <a: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HỌC TỐT</a:t>
            </a:r>
          </a:p>
        </p:txBody>
      </p:sp>
    </p:spTree>
    <p:extLst>
      <p:ext uri="{BB962C8B-B14F-4D97-AF65-F5344CB8AC3E}">
        <p14:creationId xmlns:p14="http://schemas.microsoft.com/office/powerpoint/2010/main" val="39134520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14:presetBounceEnd="50000">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5" dur="2000" fill="hold"/>
                                            <p:tgtEl>
                                              <p:spTgt spid="33"/>
                                            </p:tgtEl>
                                          </p:cBhvr>
                                          <p:by x="150000" y="150000"/>
                                        </p:animScale>
                                      </p:childTnLst>
                                    </p:cTn>
                                  </p:par>
                                  <p:par>
                                    <p:cTn id="12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7" dur="2000" fill="hold"/>
                                            <p:tgtEl>
                                              <p:spTgt spid="27"/>
                                            </p:tgtEl>
                                          </p:cBhvr>
                                          <p:by x="150000" y="150000"/>
                                        </p:animScale>
                                      </p:childTnLst>
                                    </p:cTn>
                                  </p:par>
                                  <p:par>
                                    <p:cTn id="12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9" dur="2000" fill="hold"/>
                                            <p:tgtEl>
                                              <p:spTgt spid="28"/>
                                            </p:tgtEl>
                                          </p:cBhvr>
                                          <p:by x="150000" y="150000"/>
                                        </p:animScale>
                                      </p:childTnLst>
                                    </p:cTn>
                                  </p:par>
                                  <p:par>
                                    <p:cTn id="13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1" dur="2000" fill="hold"/>
                                            <p:tgtEl>
                                              <p:spTgt spid="26"/>
                                            </p:tgtEl>
                                          </p:cBhvr>
                                          <p:by x="150000" y="150000"/>
                                        </p:animScale>
                                      </p:childTnLst>
                                    </p:cTn>
                                  </p:par>
                                  <p:par>
                                    <p:cTn id="13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3" dur="2000" fill="hold"/>
                                            <p:tgtEl>
                                              <p:spTgt spid="31"/>
                                            </p:tgtEl>
                                          </p:cBhvr>
                                          <p:by x="150000" y="150000"/>
                                        </p:animScale>
                                      </p:childTnLst>
                                    </p:cTn>
                                  </p:par>
                                  <p:par>
                                    <p:cTn id="13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5" dur="2000" fill="hold"/>
                                            <p:tgtEl>
                                              <p:spTgt spid="32"/>
                                            </p:tgtEl>
                                          </p:cBhvr>
                                          <p:by x="150000" y="150000"/>
                                        </p:animScale>
                                      </p:childTnLst>
                                    </p:cTn>
                                  </p:par>
                                  <p:par>
                                    <p:cTn id="136" presetID="6" presetClass="emph" presetSubtype="0" repeatCount="indefinite" fill="hold" grpId="2" nodeType="withEffect" p14:presetBounceEnd="50000">
                                      <p:stCondLst>
                                        <p:cond delay="0"/>
                                      </p:stCondLst>
                                      <p:endCondLst>
                                        <p:cond evt="onNext" delay="0">
                                          <p:tgtEl>
                                            <p:sldTgt/>
                                          </p:tgtEl>
                                        </p:cond>
                                      </p:endCondLst>
                                      <p:childTnLst>
                                        <p:animScale p14:bounceEnd="50000">
                                          <p:cBhvr>
                                            <p:cTn id="137" dur="2000" fill="hold"/>
                                            <p:tgtEl>
                                              <p:spTgt spid="33"/>
                                            </p:tgtEl>
                                          </p:cBhvr>
                                          <p:by x="150000" y="150000"/>
                                        </p:animScale>
                                      </p:childTnLst>
                                    </p:cTn>
                                  </p:par>
                                  <p:par>
                                    <p:cTn id="13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9" dur="2000" fill="hold"/>
                                            <p:tgtEl>
                                              <p:spTgt spid="34"/>
                                            </p:tgtEl>
                                          </p:cBhvr>
                                          <p:by x="150000" y="150000"/>
                                        </p:animScale>
                                      </p:childTnLst>
                                    </p:cTn>
                                  </p:par>
                                  <p:par>
                                    <p:cTn id="14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1" dur="2000" fill="hold"/>
                                            <p:tgtEl>
                                              <p:spTgt spid="38"/>
                                            </p:tgtEl>
                                          </p:cBhvr>
                                          <p:by x="150000" y="150000"/>
                                        </p:animScale>
                                      </p:childTnLst>
                                    </p:cTn>
                                  </p:par>
                                  <p:par>
                                    <p:cTn id="14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3" dur="2000" fill="hold"/>
                                            <p:tgtEl>
                                              <p:spTgt spid="37"/>
                                            </p:tgtEl>
                                          </p:cBhvr>
                                          <p:by x="150000" y="150000"/>
                                        </p:animScale>
                                      </p:childTnLst>
                                    </p:cTn>
                                  </p:par>
                                  <p:par>
                                    <p:cTn id="14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5" dur="2000" fill="hold"/>
                                            <p:tgtEl>
                                              <p:spTgt spid="36"/>
                                            </p:tgtEl>
                                          </p:cBhvr>
                                          <p:by x="150000" y="150000"/>
                                        </p:animScale>
                                      </p:childTnLst>
                                    </p:cTn>
                                  </p:par>
                                  <p:par>
                                    <p:cTn id="14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 grpId="0"/>
          <p:bldP spid="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stCondLst>
                                        <p:cond delay="0"/>
                                      </p:stCondLst>
                                      <p:endCondLst>
                                        <p:cond evt="onNext" delay="0">
                                          <p:tgtEl>
                                            <p:sldTgt/>
                                          </p:tgtEl>
                                        </p:cond>
                                      </p:endCondLst>
                                      <p:childTnLst>
                                        <p:animScale>
                                          <p:cBhvr>
                                            <p:cTn id="125" dur="2000" fill="hold"/>
                                            <p:tgtEl>
                                              <p:spTgt spid="33"/>
                                            </p:tgtEl>
                                          </p:cBhvr>
                                          <p:by x="150000" y="150000"/>
                                        </p:animScale>
                                      </p:childTnLst>
                                    </p:cTn>
                                  </p:par>
                                  <p:par>
                                    <p:cTn id="126" presetID="6" presetClass="emph" presetSubtype="0" repeatCount="indefinite" fill="hold" grpId="1" nodeType="withEffect">
                                      <p:stCondLst>
                                        <p:cond delay="0"/>
                                      </p:stCondLst>
                                      <p:endCondLst>
                                        <p:cond evt="onNext" delay="0">
                                          <p:tgtEl>
                                            <p:sldTgt/>
                                          </p:tgtEl>
                                        </p:cond>
                                      </p:endCondLst>
                                      <p:childTnLst>
                                        <p:animScale>
                                          <p:cBhvr>
                                            <p:cTn id="127" dur="2000" fill="hold"/>
                                            <p:tgtEl>
                                              <p:spTgt spid="27"/>
                                            </p:tgtEl>
                                          </p:cBhvr>
                                          <p:by x="150000" y="150000"/>
                                        </p:animScale>
                                      </p:childTnLst>
                                    </p:cTn>
                                  </p:par>
                                  <p:par>
                                    <p:cTn id="128" presetID="6" presetClass="emph" presetSubtype="0" repeatCount="indefinite" fill="hold" grpId="1" nodeType="withEffect">
                                      <p:stCondLst>
                                        <p:cond delay="0"/>
                                      </p:stCondLst>
                                      <p:endCondLst>
                                        <p:cond evt="onNext" delay="0">
                                          <p:tgtEl>
                                            <p:sldTgt/>
                                          </p:tgtEl>
                                        </p:cond>
                                      </p:endCondLst>
                                      <p:childTnLst>
                                        <p:animScale>
                                          <p:cBhvr>
                                            <p:cTn id="129" dur="2000" fill="hold"/>
                                            <p:tgtEl>
                                              <p:spTgt spid="28"/>
                                            </p:tgtEl>
                                          </p:cBhvr>
                                          <p:by x="150000" y="150000"/>
                                        </p:animScale>
                                      </p:childTnLst>
                                    </p:cTn>
                                  </p:par>
                                  <p:par>
                                    <p:cTn id="130" presetID="6" presetClass="emph" presetSubtype="0" repeatCount="indefinite" fill="hold" grpId="1" nodeType="withEffect">
                                      <p:stCondLst>
                                        <p:cond delay="0"/>
                                      </p:stCondLst>
                                      <p:endCondLst>
                                        <p:cond evt="onNext" delay="0">
                                          <p:tgtEl>
                                            <p:sldTgt/>
                                          </p:tgtEl>
                                        </p:cond>
                                      </p:endCondLst>
                                      <p:childTnLst>
                                        <p:animScale>
                                          <p:cBhvr>
                                            <p:cTn id="131" dur="2000" fill="hold"/>
                                            <p:tgtEl>
                                              <p:spTgt spid="26"/>
                                            </p:tgtEl>
                                          </p:cBhvr>
                                          <p:by x="150000" y="150000"/>
                                        </p:animScale>
                                      </p:childTnLst>
                                    </p:cTn>
                                  </p:par>
                                  <p:par>
                                    <p:cTn id="132" presetID="6" presetClass="emph" presetSubtype="0" repeatCount="indefinite" fill="hold" grpId="1" nodeType="withEffect">
                                      <p:stCondLst>
                                        <p:cond delay="0"/>
                                      </p:stCondLst>
                                      <p:endCondLst>
                                        <p:cond evt="onNext" delay="0">
                                          <p:tgtEl>
                                            <p:sldTgt/>
                                          </p:tgtEl>
                                        </p:cond>
                                      </p:endCondLst>
                                      <p:childTnLst>
                                        <p:animScale>
                                          <p:cBhvr>
                                            <p:cTn id="133" dur="2000" fill="hold"/>
                                            <p:tgtEl>
                                              <p:spTgt spid="31"/>
                                            </p:tgtEl>
                                          </p:cBhvr>
                                          <p:by x="150000" y="150000"/>
                                        </p:animScale>
                                      </p:childTnLst>
                                    </p:cTn>
                                  </p:par>
                                  <p:par>
                                    <p:cTn id="134" presetID="6" presetClass="emph" presetSubtype="0" repeatCount="indefinite" fill="hold" grpId="1" nodeType="withEffect">
                                      <p:stCondLst>
                                        <p:cond delay="0"/>
                                      </p:stCondLst>
                                      <p:endCondLst>
                                        <p:cond evt="onNext" delay="0">
                                          <p:tgtEl>
                                            <p:sldTgt/>
                                          </p:tgtEl>
                                        </p:cond>
                                      </p:endCondLst>
                                      <p:childTnLst>
                                        <p:animScale>
                                          <p:cBhvr>
                                            <p:cTn id="135" dur="2000" fill="hold"/>
                                            <p:tgtEl>
                                              <p:spTgt spid="32"/>
                                            </p:tgtEl>
                                          </p:cBhvr>
                                          <p:by x="150000" y="150000"/>
                                        </p:animScale>
                                      </p:childTnLst>
                                    </p:cTn>
                                  </p:par>
                                  <p:par>
                                    <p:cTn id="136" presetID="6" presetClass="emph" presetSubtype="0" repeatCount="indefinite" fill="hold" grpId="2" nodeType="withEffect">
                                      <p:stCondLst>
                                        <p:cond delay="0"/>
                                      </p:stCondLst>
                                      <p:endCondLst>
                                        <p:cond evt="onNext" delay="0">
                                          <p:tgtEl>
                                            <p:sldTgt/>
                                          </p:tgtEl>
                                        </p:cond>
                                      </p:endCondLst>
                                      <p:childTnLst>
                                        <p:animScale>
                                          <p:cBhvr>
                                            <p:cTn id="137" dur="2000" fill="hold"/>
                                            <p:tgtEl>
                                              <p:spTgt spid="33"/>
                                            </p:tgtEl>
                                          </p:cBhvr>
                                          <p:by x="150000" y="150000"/>
                                        </p:animScale>
                                      </p:childTnLst>
                                    </p:cTn>
                                  </p:par>
                                  <p:par>
                                    <p:cTn id="138" presetID="6" presetClass="emph" presetSubtype="0" repeatCount="indefinite" fill="hold" grpId="1" nodeType="withEffect">
                                      <p:stCondLst>
                                        <p:cond delay="0"/>
                                      </p:stCondLst>
                                      <p:endCondLst>
                                        <p:cond evt="onNext" delay="0">
                                          <p:tgtEl>
                                            <p:sldTgt/>
                                          </p:tgtEl>
                                        </p:cond>
                                      </p:endCondLst>
                                      <p:childTnLst>
                                        <p:animScale>
                                          <p:cBhvr>
                                            <p:cTn id="139" dur="2000" fill="hold"/>
                                            <p:tgtEl>
                                              <p:spTgt spid="34"/>
                                            </p:tgtEl>
                                          </p:cBhvr>
                                          <p:by x="150000" y="150000"/>
                                        </p:animScale>
                                      </p:childTnLst>
                                    </p:cTn>
                                  </p:par>
                                  <p:par>
                                    <p:cTn id="140" presetID="6" presetClass="emph" presetSubtype="0" repeatCount="indefinite" fill="hold" grpId="1" nodeType="withEffect">
                                      <p:stCondLst>
                                        <p:cond delay="0"/>
                                      </p:stCondLst>
                                      <p:endCondLst>
                                        <p:cond evt="onNext" delay="0">
                                          <p:tgtEl>
                                            <p:sldTgt/>
                                          </p:tgtEl>
                                        </p:cond>
                                      </p:endCondLst>
                                      <p:childTnLst>
                                        <p:animScale>
                                          <p:cBhvr>
                                            <p:cTn id="141" dur="2000" fill="hold"/>
                                            <p:tgtEl>
                                              <p:spTgt spid="38"/>
                                            </p:tgtEl>
                                          </p:cBhvr>
                                          <p:by x="150000" y="150000"/>
                                        </p:animScale>
                                      </p:childTnLst>
                                    </p:cTn>
                                  </p:par>
                                  <p:par>
                                    <p:cTn id="142" presetID="6" presetClass="emph" presetSubtype="0" repeatCount="indefinite" fill="hold" grpId="1" nodeType="withEffect">
                                      <p:stCondLst>
                                        <p:cond delay="0"/>
                                      </p:stCondLst>
                                      <p:endCondLst>
                                        <p:cond evt="onNext" delay="0">
                                          <p:tgtEl>
                                            <p:sldTgt/>
                                          </p:tgtEl>
                                        </p:cond>
                                      </p:endCondLst>
                                      <p:childTnLst>
                                        <p:animScale>
                                          <p:cBhvr>
                                            <p:cTn id="143" dur="2000" fill="hold"/>
                                            <p:tgtEl>
                                              <p:spTgt spid="37"/>
                                            </p:tgtEl>
                                          </p:cBhvr>
                                          <p:by x="150000" y="150000"/>
                                        </p:animScale>
                                      </p:childTnLst>
                                    </p:cTn>
                                  </p:par>
                                  <p:par>
                                    <p:cTn id="144" presetID="6" presetClass="emph" presetSubtype="0" repeatCount="indefinite" fill="hold" grpId="1" nodeType="withEffect">
                                      <p:stCondLst>
                                        <p:cond delay="0"/>
                                      </p:stCondLst>
                                      <p:endCondLst>
                                        <p:cond evt="onNext" delay="0">
                                          <p:tgtEl>
                                            <p:sldTgt/>
                                          </p:tgtEl>
                                        </p:cond>
                                      </p:endCondLst>
                                      <p:childTnLst>
                                        <p:animScale>
                                          <p:cBhvr>
                                            <p:cTn id="145" dur="2000" fill="hold"/>
                                            <p:tgtEl>
                                              <p:spTgt spid="36"/>
                                            </p:tgtEl>
                                          </p:cBhvr>
                                          <p:by x="150000" y="150000"/>
                                        </p:animScale>
                                      </p:childTnLst>
                                    </p:cTn>
                                  </p:par>
                                  <p:par>
                                    <p:cTn id="146" presetID="6" presetClass="emph" presetSubtype="0" repeatCount="indefinite" fill="hold" grpId="1" nodeType="withEffect">
                                      <p:stCondLst>
                                        <p:cond delay="0"/>
                                      </p:stCondLst>
                                      <p:endCondLst>
                                        <p:cond evt="onNext" delay="0">
                                          <p:tgtEl>
                                            <p:sldTgt/>
                                          </p:tgtEl>
                                        </p:cond>
                                      </p:endCondLst>
                                      <p:childTnLst>
                                        <p:animScale>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 grpId="0"/>
          <p:bldP spid="4"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990F040-AA14-45DD-8AF4-622F7C744978}"/>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AF76FE61-65CE-4D4A-820B-0C5FD8B3811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558B419B-EBC3-4A9A-AA08-33422CBE4C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7B649E10-43E3-4A6D-A1BC-1C39D72B46A8}"/>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1C18AA54-EA1C-40C2-9565-AE063EBB5E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0418"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504372"/>
            <a:ext cx="7543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en-US" sz="3600" b="1">
                <a:solidFill>
                  <a:srgbClr val="FF0000"/>
                </a:solidFill>
                <a:latin typeface="Times New Roman" panose="02020603050405020304" pitchFamily="18" charset="0"/>
                <a:cs typeface="Times New Roman" panose="02020603050405020304" pitchFamily="18" charset="0"/>
              </a:rPr>
              <a:t>Điều gì khiến Trương Định băn khoăn, suy nghĩ?</a:t>
            </a:r>
            <a:endParaRPr lang="en-US" altLang="zh-CN" sz="3600" b="1">
              <a:ln>
                <a:solidFill>
                  <a:srgbClr val="0070C0"/>
                </a:solidFill>
              </a:ln>
              <a:solidFill>
                <a:srgbClr val="FF0000"/>
              </a:solidFill>
              <a:latin typeface="VNI-Avo" pitchFamily="2" charset="0"/>
              <a:ea typeface="inpin heiti" charset="-122"/>
              <a:sym typeface="微软雅黑" panose="020B0503020204020204" pitchFamily="34" charset="-122"/>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Giữa lệnh vua và lòng yêu nước thương dân, Trương Định chưa biết làm thế nào cho phải lẽ.</a:t>
            </a:r>
            <a:endParaRPr lang="en-US" sz="2400" b="1">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Vì làm quan thì phải tuân lệnh vua nếu không thì chịu tội phản nghịch.</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Nếu để đất đai của tổ tiên, dân chúng rơi vào tay giặc thì lòng ông không yên. Dân chúng và nghĩa quân không muốn giải tán lực lượng.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đúng.</a:t>
            </a:r>
          </a:p>
        </p:txBody>
      </p:sp>
      <p:sp>
        <p:nvSpPr>
          <p:cNvPr id="21" name="Oval 20">
            <a:extLst>
              <a:ext uri="{FF2B5EF4-FFF2-40B4-BE49-F238E27FC236}">
                <a16:creationId xmlns:a16="http://schemas.microsoft.com/office/drawing/2014/main" id="{F4B84144-3A3E-42CD-B1DB-29F81EFA1FF8}"/>
              </a:ext>
            </a:extLst>
          </p:cNvPr>
          <p:cNvSpPr/>
          <p:nvPr/>
        </p:nvSpPr>
        <p:spPr>
          <a:xfrm>
            <a:off x="6022393" y="4767047"/>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5" y="-3628"/>
            <a:ext cx="1946367" cy="830997"/>
          </a:xfrm>
          <a:prstGeom prst="rect">
            <a:avLst/>
          </a:prstGeom>
          <a:noFill/>
        </p:spPr>
        <p:txBody>
          <a:bodyPr wrap="none" rtlCol="0">
            <a:spAutoFit/>
          </a:bodyPr>
          <a:lstStyle/>
          <a:p>
            <a:r>
              <a:rPr lang="en-US" sz="4800" b="1">
                <a:solidFill>
                  <a:schemeClr val="bg1"/>
                </a:solidFill>
                <a:latin typeface="Times New Roman" panose="02020603050405020304" pitchFamily="18" charset="0"/>
                <a:cs typeface="Times New Roman" panose="02020603050405020304" pitchFamily="18" charset="0"/>
              </a:rPr>
              <a:t>Câu 1:</a:t>
            </a:r>
          </a:p>
        </p:txBody>
      </p:sp>
      <p:sp>
        <p:nvSpPr>
          <p:cNvPr id="5" name="Action Button: Go Forward or Next 4">
            <a:hlinkClick r:id="" action="ppaction://hlinkshowjump?jump=nextslide" highlightClick="1"/>
            <a:extLst>
              <a:ext uri="{FF2B5EF4-FFF2-40B4-BE49-F238E27FC236}">
                <a16:creationId xmlns:a16="http://schemas.microsoft.com/office/drawing/2014/main" id="{1CE268A5-A90A-429A-BCCD-733ECB9D7288}"/>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95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2"/>
                                        </p:tgtEl>
                                      </p:cBhvr>
                                    </p:cmd>
                                  </p:childTnLst>
                                </p:cTn>
                              </p:par>
                            </p:childTnLst>
                          </p:cTn>
                        </p:par>
                      </p:childTnLst>
                    </p:cTn>
                  </p:par>
                </p:childTnLst>
              </p:cTn>
              <p:nextCondLst>
                <p:cond evt="onClick" delay="0">
                  <p:tgtEl>
                    <p:spTgt spid="22"/>
                  </p:tgtEl>
                </p:cond>
              </p:nextCondLst>
            </p:seq>
            <p:video>
              <p:cMediaNode vol="80000">
                <p:cTn id="51" fill="hold" display="0">
                  <p:stCondLst>
                    <p:cond delay="indefinite"/>
                  </p:stCondLst>
                </p:cTn>
                <p:tgtEl>
                  <p:spTgt spid="22"/>
                </p:tgtEl>
              </p:cMediaNode>
            </p:video>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9D8F536-9BD3-4FA8-90CF-4D15B77264E0}"/>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9AFEB105-EAD2-427A-8FD0-A385232A6CD6}"/>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A11C7B66-7BD1-44E5-B950-EA4CBEBE0D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BDD61F1D-3C79-4A46-90E0-D9D24CAF5E3F}"/>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10D89E5B-36EA-4CA2-8515-AD25C73C7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03476" y="286567"/>
            <a:ext cx="7543806"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en-US" sz="3600" b="1">
                <a:solidFill>
                  <a:srgbClr val="FF0000"/>
                </a:solidFill>
                <a:latin typeface="Times New Roman" panose="02020603050405020304" pitchFamily="18" charset="0"/>
                <a:cs typeface="Times New Roman" panose="02020603050405020304" pitchFamily="18" charset="0"/>
              </a:rPr>
              <a:t>Trước băn khoăn đó của Trương Định, nghĩa quân và dân chúng đã làm gì? </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897741"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Nghĩa quân và dân chúng đã suy tôn Trương Định làm </a:t>
            </a:r>
            <a:br>
              <a:rPr lang="en-US" altLang="en-US" sz="2400">
                <a:solidFill>
                  <a:srgbClr val="3333FF"/>
                </a:solidFill>
                <a:latin typeface="Times New Roman" panose="02020603050405020304" pitchFamily="18" charset="0"/>
                <a:cs typeface="Times New Roman" panose="02020603050405020304" pitchFamily="18" charset="0"/>
              </a:rPr>
            </a:br>
            <a:r>
              <a:rPr lang="en-US" altLang="en-US" sz="2400">
                <a:solidFill>
                  <a:srgbClr val="3333FF"/>
                </a:solidFill>
                <a:latin typeface="Times New Roman" panose="02020603050405020304" pitchFamily="18" charset="0"/>
                <a:cs typeface="Times New Roman" panose="02020603050405020304" pitchFamily="18" charset="0"/>
              </a:rPr>
              <a:t>“Bình Đông đại nguyên soái”.</a:t>
            </a:r>
            <a:endParaRPr lang="en-US" sz="2400">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82735"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Nghĩa quân và dân chúng không làm gì cả.</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Nghĩa quân và dân chúng đã suy	 tôn Trương Định làm </a:t>
            </a:r>
            <a:br>
              <a:rPr lang="en-US" altLang="en-US" sz="2400">
                <a:solidFill>
                  <a:srgbClr val="3333FF"/>
                </a:solidFill>
                <a:latin typeface="Times New Roman" panose="02020603050405020304" pitchFamily="18" charset="0"/>
                <a:cs typeface="Times New Roman" panose="02020603050405020304" pitchFamily="18" charset="0"/>
              </a:rPr>
            </a:br>
            <a:r>
              <a:rPr lang="en-US" altLang="en-US" sz="2400">
                <a:solidFill>
                  <a:srgbClr val="3333FF"/>
                </a:solidFill>
                <a:latin typeface="Times New Roman" panose="02020603050405020304" pitchFamily="18" charset="0"/>
                <a:cs typeface="Times New Roman" panose="02020603050405020304" pitchFamily="18" charset="0"/>
              </a:rPr>
              <a:t>“ Bình Tây đại nguyên soái”.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sai.</a:t>
            </a:r>
          </a:p>
        </p:txBody>
      </p:sp>
      <p:sp>
        <p:nvSpPr>
          <p:cNvPr id="21" name="Oval 20">
            <a:extLst>
              <a:ext uri="{FF2B5EF4-FFF2-40B4-BE49-F238E27FC236}">
                <a16:creationId xmlns:a16="http://schemas.microsoft.com/office/drawing/2014/main" id="{F4B84144-3A3E-42CD-B1DB-29F81EFA1FF8}"/>
              </a:ext>
            </a:extLst>
          </p:cNvPr>
          <p:cNvSpPr/>
          <p:nvPr/>
        </p:nvSpPr>
        <p:spPr>
          <a:xfrm>
            <a:off x="5802545" y="2574117"/>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4" y="-3628"/>
            <a:ext cx="1601905"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Câu 2:</a:t>
            </a:r>
          </a:p>
        </p:txBody>
      </p:sp>
      <p:sp>
        <p:nvSpPr>
          <p:cNvPr id="28" name="Action Button: Go Forward or Next 27">
            <a:hlinkClick r:id="" action="ppaction://hlinkshowjump?jump=nextslide" highlightClick="1"/>
            <a:extLst>
              <a:ext uri="{FF2B5EF4-FFF2-40B4-BE49-F238E27FC236}">
                <a16:creationId xmlns:a16="http://schemas.microsoft.com/office/drawing/2014/main" id="{801590A7-BFAE-41EB-95D6-39B3946C0E70}"/>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679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D13C1C8-831C-4E76-82B6-F13EAE3F6A7A}"/>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A9C79D31-1889-42EA-BF8F-20D5E1F6A78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7E778BC7-32AB-482C-A393-70DDBFC58B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B8B2E89E-54F0-4CA6-A70A-6C56AAD4C8CA}"/>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ACA91F4E-0CE7-4F2F-86A5-EF40CFE329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76447" y="402860"/>
            <a:ext cx="754380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50000"/>
              </a:spcBef>
              <a:buNone/>
            </a:pPr>
            <a:r>
              <a:rPr lang="en-US" altLang="en-US" sz="3600" b="1">
                <a:solidFill>
                  <a:srgbClr val="FF0000"/>
                </a:solidFill>
                <a:latin typeface="Times New Roman" panose="02020603050405020304" pitchFamily="18" charset="0"/>
                <a:cs typeface="Times New Roman" panose="02020603050405020304" pitchFamily="18" charset="0"/>
              </a:rPr>
              <a:t>Trương Định đã làm gì để đáp lại tấm lòng yêu mến của  nhân dân?</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897741"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Trương Định đã tuân lệnh vua, giải tán nghĩa binh.</a:t>
            </a:r>
            <a:endParaRPr lang="en-US" sz="2400">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82735"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Trương Định đã không tuân lệnh vua, ở lại cùng nhân dân chống giăc Pháp.</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Trương Định đã đi nhận chức Lãnh binh ở An Giang.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đúng.</a:t>
            </a:r>
          </a:p>
        </p:txBody>
      </p:sp>
      <p:sp>
        <p:nvSpPr>
          <p:cNvPr id="21" name="Oval 20">
            <a:extLst>
              <a:ext uri="{FF2B5EF4-FFF2-40B4-BE49-F238E27FC236}">
                <a16:creationId xmlns:a16="http://schemas.microsoft.com/office/drawing/2014/main" id="{F4B84144-3A3E-42CD-B1DB-29F81EFA1FF8}"/>
              </a:ext>
            </a:extLst>
          </p:cNvPr>
          <p:cNvSpPr/>
          <p:nvPr/>
        </p:nvSpPr>
        <p:spPr>
          <a:xfrm>
            <a:off x="835739" y="4375956"/>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5" y="-3628"/>
            <a:ext cx="150554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Câu 3:</a:t>
            </a:r>
          </a:p>
        </p:txBody>
      </p:sp>
      <p:sp>
        <p:nvSpPr>
          <p:cNvPr id="28" name="Action Button: Go Forward or Next 27">
            <a:hlinkClick r:id="" action="ppaction://hlinkshowjump?jump=nextslide" highlightClick="1"/>
            <a:extLst>
              <a:ext uri="{FF2B5EF4-FFF2-40B4-BE49-F238E27FC236}">
                <a16:creationId xmlns:a16="http://schemas.microsoft.com/office/drawing/2014/main" id="{CEE4EE55-DA99-447F-84B5-DC6B439B9F6B}"/>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814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5 - Lịch sử Địa lý- Hoàn thành thống nhất và xây dựng đất nước (online-video-cutter.com)">
            <a:hlinkClick r:id="" action="ppaction://media"/>
            <a:extLst>
              <a:ext uri="{FF2B5EF4-FFF2-40B4-BE49-F238E27FC236}">
                <a16:creationId xmlns:a16="http://schemas.microsoft.com/office/drawing/2014/main" id="{4103E9FC-E7E5-4FBD-A803-4DB55D172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975" t="17779" r="1928" b="3181"/>
          <a:stretch/>
        </p:blipFill>
        <p:spPr>
          <a:xfrm>
            <a:off x="-25537" y="-690"/>
            <a:ext cx="12217536" cy="6938971"/>
          </a:xfrm>
          <a:prstGeom prst="rect">
            <a:avLst/>
          </a:prstGeom>
        </p:spPr>
      </p:pic>
      <p:pic>
        <p:nvPicPr>
          <p:cNvPr id="5" name="Picture 10" descr="Happy Cute Little Kid Boy With Light Idea Stock Vector - Illustration of  homework, school: 177079924">
            <a:extLst>
              <a:ext uri="{FF2B5EF4-FFF2-40B4-BE49-F238E27FC236}">
                <a16:creationId xmlns:a16="http://schemas.microsoft.com/office/drawing/2014/main" id="{5203B87E-FB8D-419A-BB67-6808160358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2119"/>
          <a:stretch/>
        </p:blipFill>
        <p:spPr bwMode="auto">
          <a:xfrm>
            <a:off x="444500" y="-410862"/>
            <a:ext cx="5270500" cy="4843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ppy Cute Little Kid Boy Holding Trophy Stock Vector - Illustration of  happy, back: 169003431">
            <a:extLst>
              <a:ext uri="{FF2B5EF4-FFF2-40B4-BE49-F238E27FC236}">
                <a16:creationId xmlns:a16="http://schemas.microsoft.com/office/drawing/2014/main" id="{1BC0254C-52DE-42E2-AEF8-D136DCDCA8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b="30201"/>
          <a:stretch/>
        </p:blipFill>
        <p:spPr bwMode="auto">
          <a:xfrm>
            <a:off x="5715000" y="-194962"/>
            <a:ext cx="6629400" cy="462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01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F7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11" y="24651"/>
            <a:ext cx="12192000" cy="5715000"/>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6421" t="53545" r="22272"/>
          <a:stretch/>
        </p:blipFill>
        <p:spPr>
          <a:xfrm>
            <a:off x="3077584" y="4929683"/>
            <a:ext cx="6775932" cy="2312365"/>
          </a:xfrm>
          <a:prstGeom prst="rect">
            <a:avLst/>
          </a:prstGeom>
        </p:spPr>
      </p:pic>
      <p:pic>
        <p:nvPicPr>
          <p:cNvPr id="11" name="Picture 10">
            <a:extLst>
              <a:ext uri="{FF2B5EF4-FFF2-40B4-BE49-F238E27FC236}">
                <a16:creationId xmlns:a16="http://schemas.microsoft.com/office/drawing/2014/main" id="{14FD9128-AC36-412F-ACD0-D514C9150099}"/>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C9DD70C3-A075-4616-BD8B-6225A9A266E8}"/>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23185D2F-BE7D-48A0-A484-A721CC24DE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FFDC7F3E-686C-4D1E-9787-B584D1F0228B}"/>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C7337748-2EC2-4828-B2FD-9F93BAFD0E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文本框 6"/>
          <p:cNvSpPr txBox="1"/>
          <p:nvPr/>
        </p:nvSpPr>
        <p:spPr>
          <a:xfrm>
            <a:off x="508444" y="2067361"/>
            <a:ext cx="11321605" cy="2862322"/>
          </a:xfrm>
          <a:custGeom>
            <a:avLst/>
            <a:gdLst>
              <a:gd name="connsiteX0" fmla="*/ 0 w 11321605"/>
              <a:gd name="connsiteY0" fmla="*/ 0 h 2862322"/>
              <a:gd name="connsiteX1" fmla="*/ 369442 w 11321605"/>
              <a:gd name="connsiteY1" fmla="*/ 0 h 2862322"/>
              <a:gd name="connsiteX2" fmla="*/ 738884 w 11321605"/>
              <a:gd name="connsiteY2" fmla="*/ 0 h 2862322"/>
              <a:gd name="connsiteX3" fmla="*/ 1221542 w 11321605"/>
              <a:gd name="connsiteY3" fmla="*/ 0 h 2862322"/>
              <a:gd name="connsiteX4" fmla="*/ 1704199 w 11321605"/>
              <a:gd name="connsiteY4" fmla="*/ 0 h 2862322"/>
              <a:gd name="connsiteX5" fmla="*/ 2300073 w 11321605"/>
              <a:gd name="connsiteY5" fmla="*/ 0 h 2862322"/>
              <a:gd name="connsiteX6" fmla="*/ 2895947 w 11321605"/>
              <a:gd name="connsiteY6" fmla="*/ 0 h 2862322"/>
              <a:gd name="connsiteX7" fmla="*/ 3265389 w 11321605"/>
              <a:gd name="connsiteY7" fmla="*/ 0 h 2862322"/>
              <a:gd name="connsiteX8" fmla="*/ 4087695 w 11321605"/>
              <a:gd name="connsiteY8" fmla="*/ 0 h 2862322"/>
              <a:gd name="connsiteX9" fmla="*/ 4683569 w 11321605"/>
              <a:gd name="connsiteY9" fmla="*/ 0 h 2862322"/>
              <a:gd name="connsiteX10" fmla="*/ 4939795 w 11321605"/>
              <a:gd name="connsiteY10" fmla="*/ 0 h 2862322"/>
              <a:gd name="connsiteX11" fmla="*/ 5196021 w 11321605"/>
              <a:gd name="connsiteY11" fmla="*/ 0 h 2862322"/>
              <a:gd name="connsiteX12" fmla="*/ 5678679 w 11321605"/>
              <a:gd name="connsiteY12" fmla="*/ 0 h 2862322"/>
              <a:gd name="connsiteX13" fmla="*/ 6048121 w 11321605"/>
              <a:gd name="connsiteY13" fmla="*/ 0 h 2862322"/>
              <a:gd name="connsiteX14" fmla="*/ 6304346 w 11321605"/>
              <a:gd name="connsiteY14" fmla="*/ 0 h 2862322"/>
              <a:gd name="connsiteX15" fmla="*/ 7126652 w 11321605"/>
              <a:gd name="connsiteY15" fmla="*/ 0 h 2862322"/>
              <a:gd name="connsiteX16" fmla="*/ 7722526 w 11321605"/>
              <a:gd name="connsiteY16" fmla="*/ 0 h 2862322"/>
              <a:gd name="connsiteX17" fmla="*/ 8544832 w 11321605"/>
              <a:gd name="connsiteY17" fmla="*/ 0 h 2862322"/>
              <a:gd name="connsiteX18" fmla="*/ 9140706 w 11321605"/>
              <a:gd name="connsiteY18" fmla="*/ 0 h 2862322"/>
              <a:gd name="connsiteX19" fmla="*/ 9623364 w 11321605"/>
              <a:gd name="connsiteY19" fmla="*/ 0 h 2862322"/>
              <a:gd name="connsiteX20" fmla="*/ 10332454 w 11321605"/>
              <a:gd name="connsiteY20" fmla="*/ 0 h 2862322"/>
              <a:gd name="connsiteX21" fmla="*/ 11321605 w 11321605"/>
              <a:gd name="connsiteY21" fmla="*/ 0 h 2862322"/>
              <a:gd name="connsiteX22" fmla="*/ 11321605 w 11321605"/>
              <a:gd name="connsiteY22" fmla="*/ 515218 h 2862322"/>
              <a:gd name="connsiteX23" fmla="*/ 11321605 w 11321605"/>
              <a:gd name="connsiteY23" fmla="*/ 1087682 h 2862322"/>
              <a:gd name="connsiteX24" fmla="*/ 11321605 w 11321605"/>
              <a:gd name="connsiteY24" fmla="*/ 1631524 h 2862322"/>
              <a:gd name="connsiteX25" fmla="*/ 11321605 w 11321605"/>
              <a:gd name="connsiteY25" fmla="*/ 2146742 h 2862322"/>
              <a:gd name="connsiteX26" fmla="*/ 11321605 w 11321605"/>
              <a:gd name="connsiteY26" fmla="*/ 2862322 h 2862322"/>
              <a:gd name="connsiteX27" fmla="*/ 10499299 w 11321605"/>
              <a:gd name="connsiteY27" fmla="*/ 2862322 h 2862322"/>
              <a:gd name="connsiteX28" fmla="*/ 9790209 w 11321605"/>
              <a:gd name="connsiteY28" fmla="*/ 2862322 h 2862322"/>
              <a:gd name="connsiteX29" fmla="*/ 8967903 w 11321605"/>
              <a:gd name="connsiteY29" fmla="*/ 2862322 h 2862322"/>
              <a:gd name="connsiteX30" fmla="*/ 8485245 w 11321605"/>
              <a:gd name="connsiteY30" fmla="*/ 2862322 h 2862322"/>
              <a:gd name="connsiteX31" fmla="*/ 7889371 w 11321605"/>
              <a:gd name="connsiteY31" fmla="*/ 2862322 h 2862322"/>
              <a:gd name="connsiteX32" fmla="*/ 7406713 w 11321605"/>
              <a:gd name="connsiteY32" fmla="*/ 2862322 h 2862322"/>
              <a:gd name="connsiteX33" fmla="*/ 7037271 w 11321605"/>
              <a:gd name="connsiteY33" fmla="*/ 2862322 h 2862322"/>
              <a:gd name="connsiteX34" fmla="*/ 6214965 w 11321605"/>
              <a:gd name="connsiteY34" fmla="*/ 2862322 h 2862322"/>
              <a:gd name="connsiteX35" fmla="*/ 5845523 w 11321605"/>
              <a:gd name="connsiteY35" fmla="*/ 2862322 h 2862322"/>
              <a:gd name="connsiteX36" fmla="*/ 5249649 w 11321605"/>
              <a:gd name="connsiteY36" fmla="*/ 2862322 h 2862322"/>
              <a:gd name="connsiteX37" fmla="*/ 4766992 w 11321605"/>
              <a:gd name="connsiteY37" fmla="*/ 2862322 h 2862322"/>
              <a:gd name="connsiteX38" fmla="*/ 4171118 w 11321605"/>
              <a:gd name="connsiteY38" fmla="*/ 2862322 h 2862322"/>
              <a:gd name="connsiteX39" fmla="*/ 3348812 w 11321605"/>
              <a:gd name="connsiteY39" fmla="*/ 2862322 h 2862322"/>
              <a:gd name="connsiteX40" fmla="*/ 3092586 w 11321605"/>
              <a:gd name="connsiteY40" fmla="*/ 2862322 h 2862322"/>
              <a:gd name="connsiteX41" fmla="*/ 2383496 w 11321605"/>
              <a:gd name="connsiteY41" fmla="*/ 2862322 h 2862322"/>
              <a:gd name="connsiteX42" fmla="*/ 2127270 w 11321605"/>
              <a:gd name="connsiteY42" fmla="*/ 2862322 h 2862322"/>
              <a:gd name="connsiteX43" fmla="*/ 1644612 w 11321605"/>
              <a:gd name="connsiteY43" fmla="*/ 2862322 h 2862322"/>
              <a:gd name="connsiteX44" fmla="*/ 1161954 w 11321605"/>
              <a:gd name="connsiteY44" fmla="*/ 2862322 h 2862322"/>
              <a:gd name="connsiteX45" fmla="*/ 792512 w 11321605"/>
              <a:gd name="connsiteY45" fmla="*/ 2862322 h 2862322"/>
              <a:gd name="connsiteX46" fmla="*/ 0 w 11321605"/>
              <a:gd name="connsiteY46" fmla="*/ 2862322 h 2862322"/>
              <a:gd name="connsiteX47" fmla="*/ 0 w 11321605"/>
              <a:gd name="connsiteY47" fmla="*/ 2232611 h 2862322"/>
              <a:gd name="connsiteX48" fmla="*/ 0 w 11321605"/>
              <a:gd name="connsiteY48" fmla="*/ 1688770 h 2862322"/>
              <a:gd name="connsiteX49" fmla="*/ 0 w 11321605"/>
              <a:gd name="connsiteY49" fmla="*/ 1202175 h 2862322"/>
              <a:gd name="connsiteX50" fmla="*/ 0 w 11321605"/>
              <a:gd name="connsiteY50" fmla="*/ 601088 h 2862322"/>
              <a:gd name="connsiteX51" fmla="*/ 0 w 11321605"/>
              <a:gd name="connsiteY5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21605" h="2862322" extrusionOk="0">
                <a:moveTo>
                  <a:pt x="0" y="0"/>
                </a:moveTo>
                <a:cubicBezTo>
                  <a:pt x="162768" y="-16257"/>
                  <a:pt x="289802" y="5615"/>
                  <a:pt x="369442" y="0"/>
                </a:cubicBezTo>
                <a:cubicBezTo>
                  <a:pt x="449082" y="-5615"/>
                  <a:pt x="619066" y="22378"/>
                  <a:pt x="738884" y="0"/>
                </a:cubicBezTo>
                <a:cubicBezTo>
                  <a:pt x="858702" y="-22378"/>
                  <a:pt x="985743" y="5"/>
                  <a:pt x="1221542" y="0"/>
                </a:cubicBezTo>
                <a:cubicBezTo>
                  <a:pt x="1457341" y="-5"/>
                  <a:pt x="1571824" y="28180"/>
                  <a:pt x="1704199" y="0"/>
                </a:cubicBezTo>
                <a:cubicBezTo>
                  <a:pt x="1836574" y="-28180"/>
                  <a:pt x="2098039" y="18105"/>
                  <a:pt x="2300073" y="0"/>
                </a:cubicBezTo>
                <a:cubicBezTo>
                  <a:pt x="2502107" y="-18105"/>
                  <a:pt x="2648839" y="63986"/>
                  <a:pt x="2895947" y="0"/>
                </a:cubicBezTo>
                <a:cubicBezTo>
                  <a:pt x="3143055" y="-63986"/>
                  <a:pt x="3158941" y="44276"/>
                  <a:pt x="3265389" y="0"/>
                </a:cubicBezTo>
                <a:cubicBezTo>
                  <a:pt x="3371837" y="-44276"/>
                  <a:pt x="3691744" y="52069"/>
                  <a:pt x="4087695" y="0"/>
                </a:cubicBezTo>
                <a:cubicBezTo>
                  <a:pt x="4483646" y="-52069"/>
                  <a:pt x="4399038" y="1717"/>
                  <a:pt x="4683569" y="0"/>
                </a:cubicBezTo>
                <a:cubicBezTo>
                  <a:pt x="4968100" y="-1717"/>
                  <a:pt x="4855791" y="8070"/>
                  <a:pt x="4939795" y="0"/>
                </a:cubicBezTo>
                <a:cubicBezTo>
                  <a:pt x="5023799" y="-8070"/>
                  <a:pt x="5083227" y="15793"/>
                  <a:pt x="5196021" y="0"/>
                </a:cubicBezTo>
                <a:cubicBezTo>
                  <a:pt x="5308815" y="-15793"/>
                  <a:pt x="5449643" y="31846"/>
                  <a:pt x="5678679" y="0"/>
                </a:cubicBezTo>
                <a:cubicBezTo>
                  <a:pt x="5907715" y="-31846"/>
                  <a:pt x="5871990" y="18473"/>
                  <a:pt x="6048121" y="0"/>
                </a:cubicBezTo>
                <a:cubicBezTo>
                  <a:pt x="6224252" y="-18473"/>
                  <a:pt x="6180043" y="10620"/>
                  <a:pt x="6304346" y="0"/>
                </a:cubicBezTo>
                <a:cubicBezTo>
                  <a:pt x="6428650" y="-10620"/>
                  <a:pt x="6779849" y="97859"/>
                  <a:pt x="7126652" y="0"/>
                </a:cubicBezTo>
                <a:cubicBezTo>
                  <a:pt x="7473455" y="-97859"/>
                  <a:pt x="7577381" y="28310"/>
                  <a:pt x="7722526" y="0"/>
                </a:cubicBezTo>
                <a:cubicBezTo>
                  <a:pt x="7867671" y="-28310"/>
                  <a:pt x="8139472" y="57532"/>
                  <a:pt x="8544832" y="0"/>
                </a:cubicBezTo>
                <a:cubicBezTo>
                  <a:pt x="8950192" y="-57532"/>
                  <a:pt x="8934767" y="46114"/>
                  <a:pt x="9140706" y="0"/>
                </a:cubicBezTo>
                <a:cubicBezTo>
                  <a:pt x="9346645" y="-46114"/>
                  <a:pt x="9413397" y="15503"/>
                  <a:pt x="9623364" y="0"/>
                </a:cubicBezTo>
                <a:cubicBezTo>
                  <a:pt x="9833331" y="-15503"/>
                  <a:pt x="10075640" y="80073"/>
                  <a:pt x="10332454" y="0"/>
                </a:cubicBezTo>
                <a:cubicBezTo>
                  <a:pt x="10589268" y="-80073"/>
                  <a:pt x="11058216" y="51030"/>
                  <a:pt x="11321605" y="0"/>
                </a:cubicBezTo>
                <a:cubicBezTo>
                  <a:pt x="11368452" y="145442"/>
                  <a:pt x="11304449" y="363086"/>
                  <a:pt x="11321605" y="515218"/>
                </a:cubicBezTo>
                <a:cubicBezTo>
                  <a:pt x="11338761" y="667350"/>
                  <a:pt x="11260578" y="916678"/>
                  <a:pt x="11321605" y="1087682"/>
                </a:cubicBezTo>
                <a:cubicBezTo>
                  <a:pt x="11382632" y="1258686"/>
                  <a:pt x="11295867" y="1515998"/>
                  <a:pt x="11321605" y="1631524"/>
                </a:cubicBezTo>
                <a:cubicBezTo>
                  <a:pt x="11347343" y="1747050"/>
                  <a:pt x="11267926" y="1927824"/>
                  <a:pt x="11321605" y="2146742"/>
                </a:cubicBezTo>
                <a:cubicBezTo>
                  <a:pt x="11375284" y="2365660"/>
                  <a:pt x="11281869" y="2581376"/>
                  <a:pt x="11321605" y="2862322"/>
                </a:cubicBezTo>
                <a:cubicBezTo>
                  <a:pt x="11102769" y="2931691"/>
                  <a:pt x="10762560" y="2860253"/>
                  <a:pt x="10499299" y="2862322"/>
                </a:cubicBezTo>
                <a:cubicBezTo>
                  <a:pt x="10236038" y="2864391"/>
                  <a:pt x="10017262" y="2854261"/>
                  <a:pt x="9790209" y="2862322"/>
                </a:cubicBezTo>
                <a:cubicBezTo>
                  <a:pt x="9563156" y="2870383"/>
                  <a:pt x="9207189" y="2844501"/>
                  <a:pt x="8967903" y="2862322"/>
                </a:cubicBezTo>
                <a:cubicBezTo>
                  <a:pt x="8728617" y="2880143"/>
                  <a:pt x="8592526" y="2829241"/>
                  <a:pt x="8485245" y="2862322"/>
                </a:cubicBezTo>
                <a:cubicBezTo>
                  <a:pt x="8377964" y="2895403"/>
                  <a:pt x="8021374" y="2825154"/>
                  <a:pt x="7889371" y="2862322"/>
                </a:cubicBezTo>
                <a:cubicBezTo>
                  <a:pt x="7757368" y="2899490"/>
                  <a:pt x="7605325" y="2818528"/>
                  <a:pt x="7406713" y="2862322"/>
                </a:cubicBezTo>
                <a:cubicBezTo>
                  <a:pt x="7208101" y="2906116"/>
                  <a:pt x="7130777" y="2837219"/>
                  <a:pt x="7037271" y="2862322"/>
                </a:cubicBezTo>
                <a:cubicBezTo>
                  <a:pt x="6943765" y="2887425"/>
                  <a:pt x="6481355" y="2769672"/>
                  <a:pt x="6214965" y="2862322"/>
                </a:cubicBezTo>
                <a:cubicBezTo>
                  <a:pt x="5948575" y="2954972"/>
                  <a:pt x="5931034" y="2823148"/>
                  <a:pt x="5845523" y="2862322"/>
                </a:cubicBezTo>
                <a:cubicBezTo>
                  <a:pt x="5760012" y="2901496"/>
                  <a:pt x="5391355" y="2832567"/>
                  <a:pt x="5249649" y="2862322"/>
                </a:cubicBezTo>
                <a:cubicBezTo>
                  <a:pt x="5107943" y="2892077"/>
                  <a:pt x="4875008" y="2860045"/>
                  <a:pt x="4766992" y="2862322"/>
                </a:cubicBezTo>
                <a:cubicBezTo>
                  <a:pt x="4658976" y="2864599"/>
                  <a:pt x="4381103" y="2823427"/>
                  <a:pt x="4171118" y="2862322"/>
                </a:cubicBezTo>
                <a:cubicBezTo>
                  <a:pt x="3961133" y="2901217"/>
                  <a:pt x="3609576" y="2858561"/>
                  <a:pt x="3348812" y="2862322"/>
                </a:cubicBezTo>
                <a:cubicBezTo>
                  <a:pt x="3088048" y="2866083"/>
                  <a:pt x="3149069" y="2835944"/>
                  <a:pt x="3092586" y="2862322"/>
                </a:cubicBezTo>
                <a:cubicBezTo>
                  <a:pt x="3036103" y="2888700"/>
                  <a:pt x="2590493" y="2799869"/>
                  <a:pt x="2383496" y="2862322"/>
                </a:cubicBezTo>
                <a:cubicBezTo>
                  <a:pt x="2176499" y="2924775"/>
                  <a:pt x="2191189" y="2837974"/>
                  <a:pt x="2127270" y="2862322"/>
                </a:cubicBezTo>
                <a:cubicBezTo>
                  <a:pt x="2063351" y="2886670"/>
                  <a:pt x="1814866" y="2817673"/>
                  <a:pt x="1644612" y="2862322"/>
                </a:cubicBezTo>
                <a:cubicBezTo>
                  <a:pt x="1474358" y="2906971"/>
                  <a:pt x="1269349" y="2844875"/>
                  <a:pt x="1161954" y="2862322"/>
                </a:cubicBezTo>
                <a:cubicBezTo>
                  <a:pt x="1054559" y="2879769"/>
                  <a:pt x="966379" y="2830028"/>
                  <a:pt x="792512" y="2862322"/>
                </a:cubicBezTo>
                <a:cubicBezTo>
                  <a:pt x="618645" y="2894616"/>
                  <a:pt x="322728" y="2816123"/>
                  <a:pt x="0" y="2862322"/>
                </a:cubicBezTo>
                <a:cubicBezTo>
                  <a:pt x="-32909" y="2734057"/>
                  <a:pt x="45332" y="2401603"/>
                  <a:pt x="0" y="2232611"/>
                </a:cubicBezTo>
                <a:cubicBezTo>
                  <a:pt x="-45332" y="2063619"/>
                  <a:pt x="8515" y="1945874"/>
                  <a:pt x="0" y="1688770"/>
                </a:cubicBezTo>
                <a:cubicBezTo>
                  <a:pt x="-8515" y="1431666"/>
                  <a:pt x="21313" y="1320453"/>
                  <a:pt x="0" y="1202175"/>
                </a:cubicBezTo>
                <a:cubicBezTo>
                  <a:pt x="-21313" y="1083897"/>
                  <a:pt x="44345" y="756377"/>
                  <a:pt x="0" y="601088"/>
                </a:cubicBezTo>
                <a:cubicBezTo>
                  <a:pt x="-44345" y="445799"/>
                  <a:pt x="65254" y="175773"/>
                  <a:pt x="0" y="0"/>
                </a:cubicBezTo>
                <a:close/>
              </a:path>
            </a:pathLst>
          </a:custGeom>
          <a:noFill/>
          <a:ln w="19050">
            <a:solidFill>
              <a:srgbClr val="8E450C"/>
            </a:solidFill>
            <a:extLst>
              <a:ext uri="{C807C97D-BFC1-408E-A445-0C87EB9F89A2}">
                <ask:lineSketchStyleProps xmlns="" xmlns:ask="http://schemas.microsoft.com/office/drawing/2018/sketchyshapes" sd="804065541">
                  <a:prstGeom prst="rect">
                    <a:avLst/>
                  </a:prstGeom>
                  <ask:type>
                    <ask:lineSketchScribble/>
                  </ask:type>
                </ask:lineSketchStyleProps>
              </a:ext>
            </a:extLst>
          </a:ln>
        </p:spPr>
        <p:txBody>
          <a:bodyPr wrap="square" rtlCol="0">
            <a:spAutoFit/>
          </a:bodyPr>
          <a:lstStyle/>
          <a:p>
            <a:pPr algn="just"/>
            <a:r>
              <a:rPr lang="en-US" altLang="zh-CN" sz="36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Năm 1862, triều đình nhà Nguyễn kí hòa ước, nhường ba tỉnh miền Đông Nam Kì cho thực dân Pháp. Triều định ra lệnh cho Trương Định phải giải tán lực lượng kháng chiến nhưng Trương Định kiên quyết cùng nhân dân chống quân xâm lược.</a:t>
            </a:r>
            <a:endParaRPr lang="zh-CN" altLang="en-US" sz="36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8" descr="Shape, circle&#10;&#10;Description automatically generated">
            <a:extLst>
              <a:ext uri="{FF2B5EF4-FFF2-40B4-BE49-F238E27FC236}">
                <a16:creationId xmlns:a16="http://schemas.microsoft.com/office/drawing/2014/main" id="{C8B8E53B-14ED-44A6-BD95-D180970955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0486" y="64437"/>
            <a:ext cx="5532650" cy="1762267"/>
          </a:xfrm>
          <a:prstGeom prst="rect">
            <a:avLst/>
          </a:prstGeom>
        </p:spPr>
      </p:pic>
      <p:sp>
        <p:nvSpPr>
          <p:cNvPr id="2" name="TextBox 1">
            <a:extLst>
              <a:ext uri="{FF2B5EF4-FFF2-40B4-BE49-F238E27FC236}">
                <a16:creationId xmlns:a16="http://schemas.microsoft.com/office/drawing/2014/main" id="{83FB2E63-732E-4DA7-A344-AA09941768E7}"/>
              </a:ext>
            </a:extLst>
          </p:cNvPr>
          <p:cNvSpPr txBox="1"/>
          <p:nvPr/>
        </p:nvSpPr>
        <p:spPr>
          <a:xfrm>
            <a:off x="4240675" y="530071"/>
            <a:ext cx="3857146" cy="923330"/>
          </a:xfrm>
          <a:prstGeom prst="rect">
            <a:avLst/>
          </a:prstGeom>
          <a:noFill/>
        </p:spPr>
        <p:txBody>
          <a:bodyPr wrap="none" rtlCol="0">
            <a:spAutoFit/>
          </a:bodyPr>
          <a:lstStyle/>
          <a:p>
            <a:pPr algn="ctr"/>
            <a:r>
              <a:rPr lang="en-US" sz="5400">
                <a:solidFill>
                  <a:srgbClr val="FF0000"/>
                </a:solidFill>
                <a:latin typeface="#9Slide04 Trirong ExtraBold" panose="00000900000000000000" pitchFamily="2" charset="-34"/>
                <a:cs typeface="#9Slide04 Trirong ExtraBold" panose="00000900000000000000" pitchFamily="2" charset="-34"/>
              </a:rPr>
              <a:t>NỘI DUNG</a:t>
            </a:r>
          </a:p>
        </p:txBody>
      </p:sp>
    </p:spTree>
    <p:extLst>
      <p:ext uri="{BB962C8B-B14F-4D97-AF65-F5344CB8AC3E}">
        <p14:creationId xmlns:p14="http://schemas.microsoft.com/office/powerpoint/2010/main" val="21693982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A0D795-0B69-4511-BE7A-4190640D2BFA}"/>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0" name="Picture 9" descr="Background pattern&#10;&#10;Description automatically generated">
            <a:extLst>
              <a:ext uri="{FF2B5EF4-FFF2-40B4-BE49-F238E27FC236}">
                <a16:creationId xmlns:a16="http://schemas.microsoft.com/office/drawing/2014/main" id="{1705CBC8-86E3-4EA5-9A62-9CE766E83831}"/>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2EA6EAE9-4AFC-4750-82F8-32DF4CD31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6451DEEC-3976-4363-9C14-14D545599C62}"/>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AA1A7728-99C8-4F8E-A741-80A6CC73C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 name="Cloud 1">
            <a:extLst>
              <a:ext uri="{FF2B5EF4-FFF2-40B4-BE49-F238E27FC236}">
                <a16:creationId xmlns:a16="http://schemas.microsoft.com/office/drawing/2014/main" id="{E4AAA161-94D6-4E93-90A1-3599216A7E4D}"/>
              </a:ext>
            </a:extLst>
          </p:cNvPr>
          <p:cNvSpPr/>
          <p:nvPr/>
        </p:nvSpPr>
        <p:spPr>
          <a:xfrm>
            <a:off x="533400" y="0"/>
            <a:ext cx="10629900" cy="2739590"/>
          </a:xfrm>
          <a:prstGeom prst="cloud">
            <a:avLst/>
          </a:prstGeom>
          <a:solidFill>
            <a:srgbClr val="B68A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
            <a:extLst>
              <a:ext uri="{FF2B5EF4-FFF2-40B4-BE49-F238E27FC236}">
                <a16:creationId xmlns:a16="http://schemas.microsoft.com/office/drawing/2014/main" id="{9D026932-B586-4835-A583-6C0E91F3A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421" t="53545" r="22272"/>
          <a:stretch/>
        </p:blipFill>
        <p:spPr>
          <a:xfrm>
            <a:off x="0" y="5346700"/>
            <a:ext cx="3904533" cy="1657156"/>
          </a:xfrm>
          <a:prstGeom prst="rect">
            <a:avLst/>
          </a:prstGeom>
        </p:spPr>
      </p:pic>
      <p:sp>
        <p:nvSpPr>
          <p:cNvPr id="5" name="TextBox 4">
            <a:extLst>
              <a:ext uri="{FF2B5EF4-FFF2-40B4-BE49-F238E27FC236}">
                <a16:creationId xmlns:a16="http://schemas.microsoft.com/office/drawing/2014/main" id="{4661C5D7-2D33-4B3D-8CDE-ED74145A6807}"/>
              </a:ext>
            </a:extLst>
          </p:cNvPr>
          <p:cNvSpPr txBox="1"/>
          <p:nvPr/>
        </p:nvSpPr>
        <p:spPr>
          <a:xfrm>
            <a:off x="1403335" y="748340"/>
            <a:ext cx="9385330" cy="2246769"/>
          </a:xfrm>
          <a:prstGeom prst="rect">
            <a:avLst/>
          </a:prstGeom>
          <a:noFill/>
        </p:spPr>
        <p:txBody>
          <a:bodyPr wrap="square">
            <a:spAutoFit/>
          </a:bodyPr>
          <a:lstStyle/>
          <a:p>
            <a:pPr algn="ctr">
              <a:spcBef>
                <a:spcPct val="50000"/>
              </a:spcBef>
            </a:pPr>
            <a:r>
              <a:rPr lang="en-US" sz="4000" b="1">
                <a:solidFill>
                  <a:schemeClr val="bg1"/>
                </a:solidFill>
                <a:latin typeface="Times New Roman" panose="02020603050405020304" pitchFamily="18" charset="0"/>
                <a:cs typeface="Times New Roman" panose="02020603050405020304" pitchFamily="18" charset="0"/>
              </a:rPr>
              <a:t>Nêu cảm nghĩ của em về Bình Tây đại nguyên soái Trương Định.</a:t>
            </a:r>
          </a:p>
          <a:p>
            <a:pPr algn="ctr">
              <a:spcBef>
                <a:spcPct val="50000"/>
              </a:spcBef>
            </a:pPr>
            <a:endParaRPr lang="en-US" altLang="en-US" sz="40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28E21E5-FFB9-490E-A63E-7E9C38179FD6}"/>
              </a:ext>
            </a:extLst>
          </p:cNvPr>
          <p:cNvSpPr/>
          <p:nvPr/>
        </p:nvSpPr>
        <p:spPr>
          <a:xfrm>
            <a:off x="1047750" y="2739590"/>
            <a:ext cx="10857658" cy="3013510"/>
          </a:xfrm>
          <a:prstGeom prst="rect">
            <a:avLst/>
          </a:prstGeom>
          <a:solidFill>
            <a:schemeClr val="accent5">
              <a:lumMod val="20000"/>
              <a:lumOff val="80000"/>
            </a:schemeClr>
          </a:solidFill>
          <a:ln w="38100">
            <a:noFill/>
            <a:prstDash val="sysDash"/>
          </a:ln>
          <a:effectLst/>
          <a:scene3d>
            <a:camera prst="orthographicFront">
              <a:rot lat="0" lon="0" rev="0"/>
            </a:camera>
            <a:lightRig rig="contrasting" dir="t">
              <a:rot lat="0" lon="0" rev="7800000"/>
            </a:lightRig>
          </a:scene3d>
          <a:sp3d>
            <a:bevelT w="139700" h="139700"/>
          </a:sp3d>
        </p:spPr>
        <p:txBody>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a:lstStyle>
          <a:p>
            <a:pPr marL="342900" algn="just" eaLnBrk="1" hangingPunct="1">
              <a:spcBef>
                <a:spcPct val="20000"/>
              </a:spcBef>
              <a:buClr>
                <a:schemeClr val="hlink"/>
              </a:buClr>
              <a:buSzPct val="60000"/>
              <a:buFont typeface="Wingdings" panose="05000000000000000000" pitchFamily="2" charset="2"/>
            </a:pPr>
            <a:r>
              <a:rPr lang="en-US" altLang="en-US" sz="4800">
                <a:solidFill>
                  <a:schemeClr val="tx1">
                    <a:lumMod val="85000"/>
                    <a:lumOff val="15000"/>
                  </a:schemeClr>
                </a:solidFill>
                <a:latin typeface="Times New Roman" panose="02020603050405020304" pitchFamily="18" charset="0"/>
                <a:cs typeface="Times New Roman" panose="02020603050405020304" pitchFamily="18" charset="0"/>
              </a:rPr>
              <a:t>Khâm phục Trương Định,</a:t>
            </a:r>
            <a:r>
              <a:rPr lang="en-US" sz="4800">
                <a:solidFill>
                  <a:schemeClr val="tx1">
                    <a:lumMod val="85000"/>
                    <a:lumOff val="15000"/>
                  </a:schemeClr>
                </a:solidFill>
                <a:latin typeface="Times New Roman" panose="02020603050405020304" pitchFamily="18" charset="0"/>
                <a:cs typeface="Times New Roman" panose="02020603050405020304" pitchFamily="18" charset="0"/>
              </a:rPr>
              <a:t> Ông là người yêu nước, dũng cảm,</a:t>
            </a:r>
            <a:r>
              <a:rPr lang="en-US" altLang="en-US" sz="4800">
                <a:solidFill>
                  <a:schemeClr val="tx1">
                    <a:lumMod val="85000"/>
                    <a:lumOff val="15000"/>
                  </a:schemeClr>
                </a:solidFill>
                <a:latin typeface="Times New Roman" panose="02020603050405020304" pitchFamily="18" charset="0"/>
                <a:cs typeface="Times New Roman" panose="02020603050405020304" pitchFamily="18" charset="0"/>
              </a:rPr>
              <a:t> đã biết đặt lợi ích của dân tộc, của nhân dân lên trên lợi ích của bản thân mình.</a:t>
            </a:r>
            <a:endParaRPr sz="4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0379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C73D72-A39F-4861-B876-D0423C12ECC5}"/>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9" name="Picture 8" descr="Background pattern&#10;&#10;Description automatically generated">
            <a:extLst>
              <a:ext uri="{FF2B5EF4-FFF2-40B4-BE49-F238E27FC236}">
                <a16:creationId xmlns:a16="http://schemas.microsoft.com/office/drawing/2014/main" id="{38DA9CE3-8FAD-4E69-ABF2-9D0AC5F2FD66}"/>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0" name="Picture 9" descr="Background pattern&#10;&#10;Description automatically generated">
            <a:extLst>
              <a:ext uri="{FF2B5EF4-FFF2-40B4-BE49-F238E27FC236}">
                <a16:creationId xmlns:a16="http://schemas.microsoft.com/office/drawing/2014/main" id="{8281F776-6168-4719-8981-B375F5DF8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883FC5E6-AEC6-48C5-B928-8A1CC56F5836}"/>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C83518C-4BD2-4567-A23E-77E4559C6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 name="Cloud 1">
            <a:extLst>
              <a:ext uri="{FF2B5EF4-FFF2-40B4-BE49-F238E27FC236}">
                <a16:creationId xmlns:a16="http://schemas.microsoft.com/office/drawing/2014/main" id="{E4AAA161-94D6-4E93-90A1-3599216A7E4D}"/>
              </a:ext>
            </a:extLst>
          </p:cNvPr>
          <p:cNvSpPr/>
          <p:nvPr/>
        </p:nvSpPr>
        <p:spPr>
          <a:xfrm>
            <a:off x="533400" y="0"/>
            <a:ext cx="10629900" cy="2607110"/>
          </a:xfrm>
          <a:prstGeom prst="cloud">
            <a:avLst/>
          </a:prstGeom>
          <a:solidFill>
            <a:srgbClr val="B68A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图片 5">
            <a:extLst>
              <a:ext uri="{FF2B5EF4-FFF2-40B4-BE49-F238E27FC236}">
                <a16:creationId xmlns:a16="http://schemas.microsoft.com/office/drawing/2014/main" id="{9D026932-B586-4835-A583-6C0E91F3A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421" t="53545" r="22272"/>
          <a:stretch/>
        </p:blipFill>
        <p:spPr>
          <a:xfrm>
            <a:off x="0" y="5346700"/>
            <a:ext cx="3904533" cy="1657156"/>
          </a:xfrm>
          <a:prstGeom prst="rect">
            <a:avLst/>
          </a:prstGeom>
        </p:spPr>
      </p:pic>
      <p:sp>
        <p:nvSpPr>
          <p:cNvPr id="5" name="TextBox 4">
            <a:extLst>
              <a:ext uri="{FF2B5EF4-FFF2-40B4-BE49-F238E27FC236}">
                <a16:creationId xmlns:a16="http://schemas.microsoft.com/office/drawing/2014/main" id="{4661C5D7-2D33-4B3D-8CDE-ED74145A6807}"/>
              </a:ext>
            </a:extLst>
          </p:cNvPr>
          <p:cNvSpPr txBox="1"/>
          <p:nvPr/>
        </p:nvSpPr>
        <p:spPr>
          <a:xfrm>
            <a:off x="1943101" y="233990"/>
            <a:ext cx="8229600" cy="3046988"/>
          </a:xfrm>
          <a:prstGeom prst="rect">
            <a:avLst/>
          </a:prstGeom>
          <a:noFill/>
        </p:spPr>
        <p:txBody>
          <a:bodyPr wrap="square">
            <a:spAutoFit/>
          </a:bodyPr>
          <a:lstStyle/>
          <a:p>
            <a:pPr algn="just">
              <a:lnSpc>
                <a:spcPct val="150000"/>
              </a:lnSpc>
            </a:pPr>
            <a:r>
              <a:rPr lang="en-US" sz="4400" b="1">
                <a:solidFill>
                  <a:schemeClr val="bg1"/>
                </a:solidFill>
                <a:latin typeface="Times New Roman" panose="02020603050405020304" pitchFamily="18" charset="0"/>
                <a:cs typeface="Times New Roman" panose="02020603050405020304" pitchFamily="18" charset="0"/>
              </a:rPr>
              <a:t>Nhân dân ta làm gì để bày tỏ lòng biết ơn và tự hào về ông ?</a:t>
            </a:r>
          </a:p>
          <a:p>
            <a:pPr algn="just">
              <a:spcBef>
                <a:spcPct val="50000"/>
              </a:spcBef>
            </a:pPr>
            <a:endParaRPr lang="en-US" altLang="en-US" sz="40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28E21E5-FFB9-490E-A63E-7E9C38179FD6}"/>
              </a:ext>
            </a:extLst>
          </p:cNvPr>
          <p:cNvSpPr/>
          <p:nvPr/>
        </p:nvSpPr>
        <p:spPr>
          <a:xfrm>
            <a:off x="1047750" y="2739590"/>
            <a:ext cx="10857658" cy="2607110"/>
          </a:xfrm>
          <a:prstGeom prst="rect">
            <a:avLst/>
          </a:prstGeom>
          <a:solidFill>
            <a:schemeClr val="accent5">
              <a:lumMod val="20000"/>
              <a:lumOff val="80000"/>
            </a:schemeClr>
          </a:solidFill>
          <a:ln w="38100">
            <a:noFill/>
            <a:prstDash val="sysDash"/>
          </a:ln>
          <a:effectLst/>
          <a:scene3d>
            <a:camera prst="orthographicFront">
              <a:rot lat="0" lon="0" rev="0"/>
            </a:camera>
            <a:lightRig rig="contrasting" dir="t">
              <a:rot lat="0" lon="0" rev="7800000"/>
            </a:lightRig>
          </a:scene3d>
          <a:sp3d>
            <a:bevelT w="139700" h="139700"/>
          </a:sp3d>
        </p:spPr>
        <p:txBody>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a:lstStyle>
          <a:p>
            <a:pPr algn="just"/>
            <a:r>
              <a:rPr lang="en-US" sz="4800">
                <a:solidFill>
                  <a:schemeClr val="tx1">
                    <a:lumMod val="85000"/>
                    <a:lumOff val="15000"/>
                  </a:schemeClr>
                </a:solidFill>
                <a:latin typeface="Times New Roman" panose="02020603050405020304" pitchFamily="18" charset="0"/>
                <a:cs typeface="Times New Roman" panose="02020603050405020304" pitchFamily="18" charset="0"/>
              </a:rPr>
              <a:t>Nhân dân ta đã lập đền thờ ông, ghi lại những chiến công của ông, lấy tên ông đặt tên cho đường phố, trường học,…</a:t>
            </a:r>
          </a:p>
        </p:txBody>
      </p:sp>
    </p:spTree>
    <p:extLst>
      <p:ext uri="{BB962C8B-B14F-4D97-AF65-F5344CB8AC3E}">
        <p14:creationId xmlns:p14="http://schemas.microsoft.com/office/powerpoint/2010/main" val="25780195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22818[1]">
            <a:extLst>
              <a:ext uri="{FF2B5EF4-FFF2-40B4-BE49-F238E27FC236}">
                <a16:creationId xmlns:a16="http://schemas.microsoft.com/office/drawing/2014/main" id="{FB4DDE3D-2708-436B-B170-C5764BC5C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8576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6">
            <a:extLst>
              <a:ext uri="{FF2B5EF4-FFF2-40B4-BE49-F238E27FC236}">
                <a16:creationId xmlns:a16="http://schemas.microsoft.com/office/drawing/2014/main" id="{33151050-AD90-40D8-8EF2-E7D0E04AA9AA}"/>
              </a:ext>
            </a:extLst>
          </p:cNvPr>
          <p:cNvSpPr txBox="1"/>
          <p:nvPr/>
        </p:nvSpPr>
        <p:spPr>
          <a:xfrm>
            <a:off x="0" y="585760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 xmlns:ask="http://schemas.microsoft.com/office/drawing/2018/sketchyshapes" sd="804065541">
                  <a:prstGeom prst="rect">
                    <a:avLst/>
                  </a:prstGeom>
                  <ask:type>
                    <ask:lineSketchScribble/>
                  </ask:type>
                </ask:lineSketchStyleProps>
              </a:ext>
            </a:extLst>
          </a:ln>
        </p:spPr>
        <p:txBody>
          <a:bodyPr wrap="square" rtlCol="0">
            <a:spAutoFit/>
          </a:bodyPr>
          <a:lstStyle/>
          <a:p>
            <a:pPr algn="ctr"/>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Nhà tưởng niệm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31037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自定义 197">
      <a:dk1>
        <a:sysClr val="windowText" lastClr="000000"/>
      </a:dk1>
      <a:lt1>
        <a:sysClr val="window" lastClr="FFFFFF"/>
      </a:lt1>
      <a:dk2>
        <a:srgbClr val="44546A"/>
      </a:dk2>
      <a:lt2>
        <a:srgbClr val="E7E6E6"/>
      </a:lt2>
      <a:accent1>
        <a:srgbClr val="65C4CA"/>
      </a:accent1>
      <a:accent2>
        <a:srgbClr val="EECE52"/>
      </a:accent2>
      <a:accent3>
        <a:srgbClr val="DF7A60"/>
      </a:accent3>
      <a:accent4>
        <a:srgbClr val="65C4CA"/>
      </a:accent4>
      <a:accent5>
        <a:srgbClr val="EECE52"/>
      </a:accent5>
      <a:accent6>
        <a:srgbClr val="DF7A6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754</TotalTime>
  <Words>460</Words>
  <Application>Microsoft Macintosh PowerPoint</Application>
  <PresentationFormat>Widescreen</PresentationFormat>
  <Paragraphs>34</Paragraphs>
  <Slides>13</Slides>
  <Notes>0</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微软雅黑</vt:lpstr>
      <vt:lpstr>宋体</vt:lpstr>
      <vt:lpstr>#9Slide04 Lora Bold</vt:lpstr>
      <vt:lpstr>#9Slide04 Trirong Bold</vt:lpstr>
      <vt:lpstr>#9Slide04 Trirong ExtraBold</vt:lpstr>
      <vt:lpstr>Arial</vt:lpstr>
      <vt:lpstr>Calibri</vt:lpstr>
      <vt:lpstr>Calibri Light</vt:lpstr>
      <vt:lpstr>inpin heiti</vt:lpstr>
      <vt:lpstr>Times New Roman</vt:lpstr>
      <vt:lpstr>VNI-Avo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cp:keywords>http:/www.ypppt.com</cp:keywords>
  <dc:description>9Slide.vn</dc:description>
  <cp:lastModifiedBy>Microsoft Office User</cp:lastModifiedBy>
  <cp:revision>39</cp:revision>
  <dcterms:created xsi:type="dcterms:W3CDTF">2017-08-12T10:14:32Z</dcterms:created>
  <dcterms:modified xsi:type="dcterms:W3CDTF">2022-09-25T17:03:10Z</dcterms:modified>
  <cp:category>9Slide.vn</cp:category>
</cp:coreProperties>
</file>