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3156" r:id="rId3"/>
    <p:sldId id="3161" r:id="rId4"/>
    <p:sldId id="277" r:id="rId5"/>
    <p:sldId id="3162" r:id="rId6"/>
    <p:sldId id="3163" r:id="rId7"/>
    <p:sldId id="259" r:id="rId8"/>
    <p:sldId id="3164" r:id="rId9"/>
    <p:sldId id="3117" r:id="rId10"/>
    <p:sldId id="3165" r:id="rId11"/>
    <p:sldId id="3166" r:id="rId12"/>
    <p:sldId id="3167" r:id="rId13"/>
    <p:sldId id="3168" r:id="rId14"/>
    <p:sldId id="3169" r:id="rId15"/>
    <p:sldId id="3170" r:id="rId16"/>
    <p:sldId id="3171" r:id="rId17"/>
    <p:sldId id="3172" r:id="rId18"/>
    <p:sldId id="3173" r:id="rId19"/>
    <p:sldId id="3174" r:id="rId20"/>
    <p:sldId id="3175" r:id="rId21"/>
    <p:sldId id="3176" r:id="rId22"/>
    <p:sldId id="3177" r:id="rId23"/>
    <p:sldId id="3181" r:id="rId24"/>
    <p:sldId id="3183" r:id="rId25"/>
    <p:sldId id="3182" r:id="rId26"/>
    <p:sldId id="3184" r:id="rId27"/>
  </p:sldIdLst>
  <p:sldSz cx="9144000" cy="5143500" type="screen16x9"/>
  <p:notesSz cx="6858000" cy="9144000"/>
  <p:custDataLst>
    <p:tags r:id="rId29"/>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A89"/>
    <a:srgbClr val="2387B0"/>
    <a:srgbClr val="4769A6"/>
    <a:srgbClr val="107D9A"/>
    <a:srgbClr val="386EA2"/>
    <a:srgbClr val="3E88AB"/>
    <a:srgbClr val="BC324B"/>
    <a:srgbClr val="87925A"/>
    <a:srgbClr val="E9676E"/>
    <a:srgbClr val="EFE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92857" autoAdjust="0"/>
  </p:normalViewPr>
  <p:slideViewPr>
    <p:cSldViewPr>
      <p:cViewPr varScale="1">
        <p:scale>
          <a:sx n="76" d="100"/>
          <a:sy n="76" d="100"/>
        </p:scale>
        <p:origin x="2712" y="184"/>
      </p:cViewPr>
      <p:guideLst>
        <p:guide orient="horz" pos="1620"/>
        <p:guide pos="2880"/>
      </p:guideLst>
    </p:cSldViewPr>
  </p:slideViewPr>
  <p:outlineViewPr>
    <p:cViewPr>
      <p:scale>
        <a:sx n="33" d="100"/>
        <a:sy n="33" d="100"/>
      </p:scale>
      <p:origin x="0" y="-1339"/>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2022/2/22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1</a:t>
            </a:fld>
            <a:endParaRPr lang="zh-CN" altLang="en-US"/>
          </a:p>
        </p:txBody>
      </p:sp>
    </p:spTree>
    <p:extLst>
      <p:ext uri="{BB962C8B-B14F-4D97-AF65-F5344CB8AC3E}">
        <p14:creationId xmlns:p14="http://schemas.microsoft.com/office/powerpoint/2010/main" val="49242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12</a:t>
            </a:fld>
            <a:endParaRPr lang="zh-CN" altLang="en-US"/>
          </a:p>
        </p:txBody>
      </p:sp>
    </p:spTree>
    <p:extLst>
      <p:ext uri="{BB962C8B-B14F-4D97-AF65-F5344CB8AC3E}">
        <p14:creationId xmlns:p14="http://schemas.microsoft.com/office/powerpoint/2010/main" val="151272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16</a:t>
            </a:fld>
            <a:endParaRPr lang="zh-CN" altLang="en-US"/>
          </a:p>
        </p:txBody>
      </p:sp>
    </p:spTree>
    <p:extLst>
      <p:ext uri="{BB962C8B-B14F-4D97-AF65-F5344CB8AC3E}">
        <p14:creationId xmlns:p14="http://schemas.microsoft.com/office/powerpoint/2010/main" val="166567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23</a:t>
            </a:fld>
            <a:endParaRPr lang="zh-CN" altLang="en-US"/>
          </a:p>
        </p:txBody>
      </p:sp>
    </p:spTree>
    <p:extLst>
      <p:ext uri="{BB962C8B-B14F-4D97-AF65-F5344CB8AC3E}">
        <p14:creationId xmlns:p14="http://schemas.microsoft.com/office/powerpoint/2010/main" val="34170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24</a:t>
            </a:fld>
            <a:endParaRPr lang="zh-CN" altLang="en-US"/>
          </a:p>
        </p:txBody>
      </p:sp>
    </p:spTree>
    <p:extLst>
      <p:ext uri="{BB962C8B-B14F-4D97-AF65-F5344CB8AC3E}">
        <p14:creationId xmlns:p14="http://schemas.microsoft.com/office/powerpoint/2010/main" val="49361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25</a:t>
            </a:fld>
            <a:endParaRPr lang="zh-CN" altLang="en-US"/>
          </a:p>
        </p:txBody>
      </p:sp>
    </p:spTree>
    <p:extLst>
      <p:ext uri="{BB962C8B-B14F-4D97-AF65-F5344CB8AC3E}">
        <p14:creationId xmlns:p14="http://schemas.microsoft.com/office/powerpoint/2010/main" val="404381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26</a:t>
            </a:fld>
            <a:endParaRPr lang="zh-CN" altLang="en-US"/>
          </a:p>
        </p:txBody>
      </p:sp>
    </p:spTree>
    <p:extLst>
      <p:ext uri="{BB962C8B-B14F-4D97-AF65-F5344CB8AC3E}">
        <p14:creationId xmlns:p14="http://schemas.microsoft.com/office/powerpoint/2010/main" val="128236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2</a:t>
            </a:fld>
            <a:endParaRPr lang="zh-CN" altLang="en-US"/>
          </a:p>
        </p:txBody>
      </p:sp>
    </p:spTree>
    <p:extLst>
      <p:ext uri="{BB962C8B-B14F-4D97-AF65-F5344CB8AC3E}">
        <p14:creationId xmlns:p14="http://schemas.microsoft.com/office/powerpoint/2010/main" val="422775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3</a:t>
            </a:fld>
            <a:endParaRPr lang="zh-CN" altLang="en-US"/>
          </a:p>
        </p:txBody>
      </p:sp>
    </p:spTree>
    <p:extLst>
      <p:ext uri="{BB962C8B-B14F-4D97-AF65-F5344CB8AC3E}">
        <p14:creationId xmlns:p14="http://schemas.microsoft.com/office/powerpoint/2010/main" val="76124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Bấm hoa trở về slide 3</a:t>
            </a:r>
            <a:endParaRPr lang="zh-CN" altLang="en-US"/>
          </a:p>
        </p:txBody>
      </p:sp>
      <p:sp>
        <p:nvSpPr>
          <p:cNvPr id="4" name="灯片编号占位符 3"/>
          <p:cNvSpPr>
            <a:spLocks noGrp="1"/>
          </p:cNvSpPr>
          <p:nvPr>
            <p:ph type="sldNum" sz="quarter" idx="10"/>
          </p:nvPr>
        </p:nvSpPr>
        <p:spPr/>
        <p:txBody>
          <a:bodyPr/>
          <a:lstStyle/>
          <a:p>
            <a:fld id="{95F76146-C50E-4260-923A-3A109AF2B11E}" type="slidenum">
              <a:rPr lang="zh-CN" altLang="en-US" smtClean="0"/>
              <a:t>4</a:t>
            </a:fld>
            <a:endParaRPr lang="zh-CN" altLang="en-US"/>
          </a:p>
        </p:txBody>
      </p:sp>
    </p:spTree>
    <p:extLst>
      <p:ext uri="{BB962C8B-B14F-4D97-AF65-F5344CB8AC3E}">
        <p14:creationId xmlns:p14="http://schemas.microsoft.com/office/powerpoint/2010/main" val="258432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lang="en-US" altLang="zh-CN"/>
              <a:t>Bấm hoa trở về slide 3</a:t>
            </a:r>
            <a:endParaRPr lang="zh-CN" altLang="en-US"/>
          </a:p>
          <a:p>
            <a:endParaRPr lang="zh-CN" altLang="en-US"/>
          </a:p>
        </p:txBody>
      </p:sp>
      <p:sp>
        <p:nvSpPr>
          <p:cNvPr id="4" name="灯片编号占位符 3"/>
          <p:cNvSpPr>
            <a:spLocks noGrp="1"/>
          </p:cNvSpPr>
          <p:nvPr>
            <p:ph type="sldNum" sz="quarter" idx="10"/>
          </p:nvPr>
        </p:nvSpPr>
        <p:spPr/>
        <p:txBody>
          <a:bodyPr/>
          <a:lstStyle/>
          <a:p>
            <a:fld id="{95F76146-C50E-4260-923A-3A109AF2B11E}" type="slidenum">
              <a:rPr lang="zh-CN" altLang="en-US" smtClean="0"/>
              <a:t>5</a:t>
            </a:fld>
            <a:endParaRPr lang="zh-CN" altLang="en-US"/>
          </a:p>
        </p:txBody>
      </p:sp>
    </p:spTree>
    <p:extLst>
      <p:ext uri="{BB962C8B-B14F-4D97-AF65-F5344CB8AC3E}">
        <p14:creationId xmlns:p14="http://schemas.microsoft.com/office/powerpoint/2010/main" val="70655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6</a:t>
            </a:fld>
            <a:endParaRPr lang="zh-CN" altLang="en-US"/>
          </a:p>
        </p:txBody>
      </p:sp>
    </p:spTree>
    <p:extLst>
      <p:ext uri="{BB962C8B-B14F-4D97-AF65-F5344CB8AC3E}">
        <p14:creationId xmlns:p14="http://schemas.microsoft.com/office/powerpoint/2010/main" val="261446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7</a:t>
            </a:fld>
            <a:endParaRPr lang="zh-CN" altLang="en-US"/>
          </a:p>
        </p:txBody>
      </p:sp>
    </p:spTree>
    <p:extLst>
      <p:ext uri="{BB962C8B-B14F-4D97-AF65-F5344CB8AC3E}">
        <p14:creationId xmlns:p14="http://schemas.microsoft.com/office/powerpoint/2010/main" val="348826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t>8</a:t>
            </a:fld>
            <a:endParaRPr lang="zh-CN" altLang="en-US"/>
          </a:p>
        </p:txBody>
      </p:sp>
    </p:spTree>
    <p:extLst>
      <p:ext uri="{BB962C8B-B14F-4D97-AF65-F5344CB8AC3E}">
        <p14:creationId xmlns:p14="http://schemas.microsoft.com/office/powerpoint/2010/main" val="368123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971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2022/2/22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293213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128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ADD57DAF-BF69-4042-AC6E-AFC33C06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000250" y="-2000250"/>
            <a:ext cx="5143499" cy="9144001"/>
          </a:xfrm>
          <a:prstGeom prst="rect">
            <a:avLst/>
          </a:prstGeom>
        </p:spPr>
      </p:pic>
    </p:spTree>
    <p:extLst>
      <p:ext uri="{BB962C8B-B14F-4D97-AF65-F5344CB8AC3E}">
        <p14:creationId xmlns:p14="http://schemas.microsoft.com/office/powerpoint/2010/main" val="1437639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2022/2/22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3067265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37969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2022/2/22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Tree>
    <p:extLst>
      <p:ext uri="{BB962C8B-B14F-4D97-AF65-F5344CB8AC3E}">
        <p14:creationId xmlns:p14="http://schemas.microsoft.com/office/powerpoint/2010/main" val="3981864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2022/2/22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Tree>
    <p:extLst>
      <p:ext uri="{BB962C8B-B14F-4D97-AF65-F5344CB8AC3E}">
        <p14:creationId xmlns:p14="http://schemas.microsoft.com/office/powerpoint/2010/main" val="1760801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2022/2/22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Tree>
    <p:extLst>
      <p:ext uri="{BB962C8B-B14F-4D97-AF65-F5344CB8AC3E}">
        <p14:creationId xmlns:p14="http://schemas.microsoft.com/office/powerpoint/2010/main" val="513260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t>2022/2/22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t>‹#›</a:t>
            </a:fld>
            <a:endParaRPr lang="zh-CN" altLang="en-US"/>
          </a:p>
        </p:txBody>
      </p:sp>
    </p:spTree>
    <p:extLst>
      <p:ext uri="{BB962C8B-B14F-4D97-AF65-F5344CB8AC3E}">
        <p14:creationId xmlns:p14="http://schemas.microsoft.com/office/powerpoint/2010/main" val="977667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272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49EC22E-51B8-4EFE-BECD-F828841D04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5400000">
            <a:off x="2000250" y="-2000250"/>
            <a:ext cx="5143499" cy="9144001"/>
          </a:xfrm>
          <a:prstGeom prst="rect">
            <a:avLst/>
          </a:prstGeom>
        </p:spPr>
      </p:pic>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2022/2/22</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
        <p:nvSpPr>
          <p:cNvPr id="10" name="矩形 9">
            <a:extLst>
              <a:ext uri="{FF2B5EF4-FFF2-40B4-BE49-F238E27FC236}">
                <a16:creationId xmlns:a16="http://schemas.microsoft.com/office/drawing/2014/main" id="{E9A76593-8D29-40F4-B3FD-C5F72518395E}"/>
              </a:ext>
            </a:extLst>
          </p:cNvPr>
          <p:cNvSpPr/>
          <p:nvPr userDrawn="1"/>
        </p:nvSpPr>
        <p:spPr>
          <a:xfrm>
            <a:off x="457201" y="205979"/>
            <a:ext cx="8229598" cy="6151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CF4C542B-2343-4D22-94CC-8FC15EF96A89}"/>
              </a:ext>
            </a:extLst>
          </p:cNvPr>
          <p:cNvSpPr/>
          <p:nvPr userDrawn="1"/>
        </p:nvSpPr>
        <p:spPr>
          <a:xfrm>
            <a:off x="457201" y="4767264"/>
            <a:ext cx="8229598" cy="61515"/>
          </a:xfrm>
          <a:prstGeom prst="rect">
            <a:avLst/>
          </a:prstGeom>
          <a:solidFill>
            <a:srgbClr val="1B6A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63" r:id="rId2"/>
    <p:sldLayoutId id="2147483671" r:id="rId3"/>
    <p:sldLayoutId id="2147483672" r:id="rId4"/>
    <p:sldLayoutId id="2147483682" r:id="rId5"/>
    <p:sldLayoutId id="2147483683" r:id="rId6"/>
    <p:sldLayoutId id="2147483684" r:id="rId7"/>
    <p:sldLayoutId id="2147483685" r:id="rId8"/>
    <p:sldLayoutId id="2147483686"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jp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578524-6264-4801-BCDF-59294259B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4" name="文本框 3">
            <a:extLst>
              <a:ext uri="{FF2B5EF4-FFF2-40B4-BE49-F238E27FC236}">
                <a16:creationId xmlns:a16="http://schemas.microsoft.com/office/drawing/2014/main" id="{DC2FCC56-F475-4F1D-B110-8D2DE2840315}"/>
              </a:ext>
            </a:extLst>
          </p:cNvPr>
          <p:cNvSpPr txBox="1"/>
          <p:nvPr/>
        </p:nvSpPr>
        <p:spPr>
          <a:xfrm>
            <a:off x="5420954" y="2408267"/>
            <a:ext cx="2804740" cy="1015663"/>
          </a:xfrm>
          <a:prstGeom prst="rect">
            <a:avLst/>
          </a:prstGeom>
          <a:noFill/>
        </p:spPr>
        <p:txBody>
          <a:bodyPr wrap="square" rtlCol="0">
            <a:spAutoFit/>
            <a:scene3d>
              <a:camera prst="orthographicFront"/>
              <a:lightRig rig="threePt" dir="t"/>
            </a:scene3d>
            <a:sp3d contourW="12700"/>
          </a:bodyPr>
          <a:lstStyle/>
          <a:p>
            <a:pPr algn="r"/>
            <a:r>
              <a:rPr lang="en-US" altLang="zh-CN" sz="6000" b="1" i="1" spc="450">
                <a:solidFill>
                  <a:schemeClr val="accent2">
                    <a:lumMod val="75000"/>
                  </a:schemeClr>
                </a:solidFill>
                <a:latin typeface="UTM Cooper Black" panose="02040603050506020204" pitchFamily="18" charset="0"/>
                <a:cs typeface="+mn-ea"/>
                <a:sym typeface="+mn-lt"/>
              </a:rPr>
              <a:t>Lớp 5</a:t>
            </a:r>
            <a:endParaRPr lang="en-US" altLang="zh-CN" sz="6000" b="1" i="1" spc="450" dirty="0">
              <a:solidFill>
                <a:schemeClr val="accent2">
                  <a:lumMod val="75000"/>
                </a:schemeClr>
              </a:solidFill>
              <a:latin typeface="UTM Cooper Black" panose="02040603050506020204" pitchFamily="18" charset="0"/>
              <a:cs typeface="+mn-ea"/>
              <a:sym typeface="+mn-lt"/>
            </a:endParaRPr>
          </a:p>
        </p:txBody>
      </p:sp>
      <p:cxnSp>
        <p:nvCxnSpPr>
          <p:cNvPr id="28" name="直接连接符 27">
            <a:extLst>
              <a:ext uri="{FF2B5EF4-FFF2-40B4-BE49-F238E27FC236}">
                <a16:creationId xmlns:a16="http://schemas.microsoft.com/office/drawing/2014/main" id="{1F8C7617-B3B8-4818-B6D4-A9EC80364DE5}"/>
              </a:ext>
            </a:extLst>
          </p:cNvPr>
          <p:cNvCxnSpPr>
            <a:cxnSpLocks/>
          </p:cNvCxnSpPr>
          <p:nvPr/>
        </p:nvCxnSpPr>
        <p:spPr>
          <a:xfrm flipV="1">
            <a:off x="5420954" y="2824649"/>
            <a:ext cx="0" cy="1"/>
          </a:xfrm>
          <a:prstGeom prst="line">
            <a:avLst/>
          </a:prstGeom>
          <a:ln w="25400">
            <a:gradFill>
              <a:gsLst>
                <a:gs pos="0">
                  <a:schemeClr val="accent2">
                    <a:lumMod val="20000"/>
                    <a:lumOff val="80000"/>
                    <a:alpha val="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AFD57742-CE53-40F5-BBEE-523A2F2DDE0F}"/>
              </a:ext>
            </a:extLst>
          </p:cNvPr>
          <p:cNvSpPr txBox="1"/>
          <p:nvPr/>
        </p:nvSpPr>
        <p:spPr>
          <a:xfrm>
            <a:off x="4758408" y="1040643"/>
            <a:ext cx="4085743" cy="1186759"/>
          </a:xfrm>
          <a:prstGeom prst="rect">
            <a:avLst/>
          </a:prstGeom>
          <a:noFill/>
        </p:spPr>
        <p:txBody>
          <a:bodyPr wrap="square" rtlCol="0">
            <a:prstTxWarp prst="textPlain">
              <a:avLst>
                <a:gd name="adj" fmla="val 46562"/>
              </a:avLst>
            </a:prstTxWarp>
            <a:spAutoFit/>
            <a:scene3d>
              <a:camera prst="orthographicFront"/>
              <a:lightRig rig="threePt" dir="t"/>
            </a:scene3d>
            <a:sp3d contourW="12700"/>
          </a:bodyPr>
          <a:lstStyle/>
          <a:p>
            <a:pPr algn="ctr"/>
            <a:r>
              <a:rPr lang="en-US" altLang="zh-CN" sz="5400" b="1" spc="450">
                <a:solidFill>
                  <a:srgbClr val="BC324B">
                    <a:alpha val="52000"/>
                  </a:srgbClr>
                </a:solidFill>
                <a:latin typeface="UTM Deutsch Gothic" panose="02040603050506020204" pitchFamily="18" charset="0"/>
                <a:cs typeface="+mn-ea"/>
                <a:sym typeface="+mn-lt"/>
              </a:rPr>
              <a:t>Lịch sử</a:t>
            </a:r>
            <a:endParaRPr lang="en-US" altLang="zh-CN" sz="5400" b="1" spc="450" dirty="0">
              <a:solidFill>
                <a:srgbClr val="BC324B">
                  <a:alpha val="52000"/>
                </a:srgbClr>
              </a:solidFill>
              <a:latin typeface="UTM Deutsch Gothic" panose="02040603050506020204" pitchFamily="18" charset="0"/>
              <a:cs typeface="+mn-ea"/>
              <a:sym typeface="+mn-lt"/>
            </a:endParaRPr>
          </a:p>
        </p:txBody>
      </p:sp>
      <p:pic>
        <p:nvPicPr>
          <p:cNvPr id="6" name="Picture 5">
            <a:extLst>
              <a:ext uri="{FF2B5EF4-FFF2-40B4-BE49-F238E27FC236}">
                <a16:creationId xmlns:a16="http://schemas.microsoft.com/office/drawing/2014/main" id="{79D3500B-3C9E-459C-9F14-5491944F4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906" y="786170"/>
            <a:ext cx="3467287" cy="25602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4AA395D0-12E6-4926-A804-E16D7F54B3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20981226">
            <a:off x="-350310" y="3205285"/>
            <a:ext cx="1823849" cy="2016220"/>
          </a:xfrm>
          <a:prstGeom prst="rect">
            <a:avLst/>
          </a:prstGeom>
        </p:spPr>
      </p:pic>
      <p:pic>
        <p:nvPicPr>
          <p:cNvPr id="17" name="Picture 16">
            <a:extLst>
              <a:ext uri="{FF2B5EF4-FFF2-40B4-BE49-F238E27FC236}">
                <a16:creationId xmlns:a16="http://schemas.microsoft.com/office/drawing/2014/main" id="{F27946FB-6499-4BE5-A5EB-D114B00CFF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5400000" flipV="1">
            <a:off x="7373893" y="-775114"/>
            <a:ext cx="1823849" cy="2016220"/>
          </a:xfrm>
          <a:prstGeom prst="rect">
            <a:avLst/>
          </a:prstGeom>
        </p:spPr>
      </p:pic>
    </p:spTree>
    <p:extLst>
      <p:ext uri="{BB962C8B-B14F-4D97-AF65-F5344CB8AC3E}">
        <p14:creationId xmlns:p14="http://schemas.microsoft.com/office/powerpoint/2010/main" val="248364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8E95C-6551-470E-9A54-70098EE5AAFB}"/>
              </a:ext>
            </a:extLst>
          </p:cNvPr>
          <p:cNvSpPr txBox="1"/>
          <p:nvPr/>
        </p:nvSpPr>
        <p:spPr>
          <a:xfrm>
            <a:off x="323528" y="339502"/>
            <a:ext cx="8496944" cy="1051955"/>
          </a:xfrm>
          <a:prstGeom prst="rect">
            <a:avLst/>
          </a:prstGeom>
          <a:noFill/>
        </p:spPr>
        <p:txBody>
          <a:bodyPr wrap="square">
            <a:spAutoFit/>
          </a:bodyPr>
          <a:lstStyle/>
          <a:p>
            <a:pPr marL="0" marR="0">
              <a:lnSpc>
                <a:spcPct val="115000"/>
              </a:lnSpc>
              <a:spcBef>
                <a:spcPts val="0"/>
              </a:spcBef>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b. </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Tại sao Đảng và Chính phủ lại quyết định xây dựng một nhà máy cơ khí hiện đại?</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BEA253B5-410C-402F-8925-F7395110D0B8}"/>
              </a:ext>
            </a:extLst>
          </p:cNvPr>
          <p:cNvSpPr/>
          <p:nvPr/>
        </p:nvSpPr>
        <p:spPr>
          <a:xfrm>
            <a:off x="301713" y="2010256"/>
            <a:ext cx="2304256"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libri" panose="020F0502020204030204" pitchFamily="34" charset="0"/>
                <a:cs typeface="Times New Roman" panose="02020603050405020304" pitchFamily="18" charset="0"/>
              </a:rPr>
              <a:t>N</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hà máy cơ khí hiện đại</a:t>
            </a:r>
            <a:endParaRPr lang="en-US" sz="2800"/>
          </a:p>
        </p:txBody>
      </p:sp>
      <p:cxnSp>
        <p:nvCxnSpPr>
          <p:cNvPr id="8" name="Straight Arrow Connector 7">
            <a:extLst>
              <a:ext uri="{FF2B5EF4-FFF2-40B4-BE49-F238E27FC236}">
                <a16:creationId xmlns:a16="http://schemas.microsoft.com/office/drawing/2014/main" id="{63CC0EF0-35CC-4FC5-8171-EF6949AA38FC}"/>
              </a:ext>
            </a:extLst>
          </p:cNvPr>
          <p:cNvCxnSpPr/>
          <p:nvPr/>
        </p:nvCxnSpPr>
        <p:spPr>
          <a:xfrm flipV="1">
            <a:off x="2319132" y="2024959"/>
            <a:ext cx="1224136"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BF7893-8688-4FD6-B46B-E9AE285D967F}"/>
              </a:ext>
            </a:extLst>
          </p:cNvPr>
          <p:cNvSpPr txBox="1"/>
          <p:nvPr/>
        </p:nvSpPr>
        <p:spPr>
          <a:xfrm>
            <a:off x="3524735" y="1369056"/>
            <a:ext cx="5182004" cy="1764394"/>
          </a:xfrm>
          <a:prstGeom prst="rect">
            <a:avLst/>
          </a:prstGeom>
          <a:noFill/>
        </p:spPr>
        <p:txBody>
          <a:bodyPr wrap="square">
            <a:spAutoFit/>
          </a:bodyPr>
          <a:lstStyle/>
          <a:p>
            <a:pPr marL="0" marR="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Trang bị máy móc hiện đại cho miền Bắc, thay thế các công cụ thô sơ, việc này giúp tăng năng suất và chất lượng lao động.</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5226291E-211B-456A-B995-8D354AA8BDE7}"/>
              </a:ext>
            </a:extLst>
          </p:cNvPr>
          <p:cNvCxnSpPr>
            <a:cxnSpLocks/>
            <a:endCxn id="14" idx="1"/>
          </p:cNvCxnSpPr>
          <p:nvPr/>
        </p:nvCxnSpPr>
        <p:spPr>
          <a:xfrm>
            <a:off x="2285458" y="2967794"/>
            <a:ext cx="1256767" cy="97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0FC8C38-A10E-43FB-AF44-0816D75E2B09}"/>
              </a:ext>
            </a:extLst>
          </p:cNvPr>
          <p:cNvSpPr txBox="1"/>
          <p:nvPr/>
        </p:nvSpPr>
        <p:spPr>
          <a:xfrm>
            <a:off x="3542225" y="3528194"/>
            <a:ext cx="5164513" cy="830997"/>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rPr>
              <a:t>Làm nòng cốt cho ngành công nghiệp nước ta.</a:t>
            </a:r>
            <a:endParaRPr lang="en-US" sz="2400"/>
          </a:p>
        </p:txBody>
      </p:sp>
      <p:sp>
        <p:nvSpPr>
          <p:cNvPr id="16" name="Arrow: Right 15">
            <a:extLst>
              <a:ext uri="{FF2B5EF4-FFF2-40B4-BE49-F238E27FC236}">
                <a16:creationId xmlns:a16="http://schemas.microsoft.com/office/drawing/2014/main" id="{89B93E9B-A6A3-4DD0-B7A0-78A1E8511F3F}"/>
              </a:ext>
            </a:extLst>
          </p:cNvPr>
          <p:cNvSpPr/>
          <p:nvPr/>
        </p:nvSpPr>
        <p:spPr>
          <a:xfrm>
            <a:off x="1547664" y="4362368"/>
            <a:ext cx="504056"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E4BBA76-4541-4705-AD95-45A36F6B9838}"/>
              </a:ext>
            </a:extLst>
          </p:cNvPr>
          <p:cNvSpPr txBox="1"/>
          <p:nvPr/>
        </p:nvSpPr>
        <p:spPr>
          <a:xfrm>
            <a:off x="2143791" y="4280778"/>
            <a:ext cx="5164513" cy="523220"/>
          </a:xfrm>
          <a:prstGeom prst="rect">
            <a:avLst/>
          </a:prstGeom>
          <a:noFill/>
        </p:spPr>
        <p:txBody>
          <a:bodyPr wrap="square">
            <a:spAutoFit/>
          </a:bodyPr>
          <a:lstStyle/>
          <a:p>
            <a:r>
              <a:rPr lang="en-US" sz="2800" b="1">
                <a:solidFill>
                  <a:srgbClr val="FF0000"/>
                </a:solidFill>
                <a:effectLst/>
                <a:latin typeface="Times New Roman" panose="02020603050405020304" pitchFamily="18" charset="0"/>
                <a:ea typeface="Calibri" panose="020F0502020204030204" pitchFamily="34" charset="0"/>
              </a:rPr>
              <a:t>Đó là Nhà máy Cơ khí Hà Nội </a:t>
            </a:r>
            <a:endParaRPr lang="en-US" sz="2800" b="1">
              <a:solidFill>
                <a:srgbClr val="FF0000"/>
              </a:solidFill>
            </a:endParaRPr>
          </a:p>
        </p:txBody>
      </p:sp>
    </p:spTree>
    <p:extLst>
      <p:ext uri="{BB962C8B-B14F-4D97-AF65-F5344CB8AC3E}">
        <p14:creationId xmlns:p14="http://schemas.microsoft.com/office/powerpoint/2010/main" val="342036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p:bldP spid="14" grpId="0"/>
      <p:bldP spid="1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4DF4CA-A8D5-41A0-A14A-74D298BDBFFF}"/>
              </a:ext>
            </a:extLst>
          </p:cNvPr>
          <p:cNvSpPr txBox="1"/>
          <p:nvPr/>
        </p:nvSpPr>
        <p:spPr>
          <a:xfrm>
            <a:off x="251520" y="1860381"/>
            <a:ext cx="5112568" cy="2677656"/>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rPr>
              <a:t>Để xây dựng thành công chủ nghĩa xã hội, để làm hậu phương lớn cho miền Nam, chúng ta cần công nghiệp hóa nền sản xuất của nước nhà. Việc xây dựng các nhà máy hiện đại là điều tất yếu. Nhà máy Cơ khí Hà Nội là nhà máy hiện đại đầu tiên của nước ta.</a:t>
            </a:r>
            <a:endParaRPr lang="en-US" sz="2400"/>
          </a:p>
        </p:txBody>
      </p:sp>
      <p:sp>
        <p:nvSpPr>
          <p:cNvPr id="4" name="椭圆 53">
            <a:extLst>
              <a:ext uri="{FF2B5EF4-FFF2-40B4-BE49-F238E27FC236}">
                <a16:creationId xmlns:a16="http://schemas.microsoft.com/office/drawing/2014/main" id="{E2C00D5E-974F-41B7-9442-8A71B24BED8B}"/>
              </a:ext>
            </a:extLst>
          </p:cNvPr>
          <p:cNvSpPr/>
          <p:nvPr/>
        </p:nvSpPr>
        <p:spPr>
          <a:xfrm>
            <a:off x="395536" y="339502"/>
            <a:ext cx="651272" cy="651272"/>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1</a:t>
            </a:r>
            <a:endParaRPr lang="zh-CN" altLang="en-US" sz="4000">
              <a:latin typeface="Times New Roman" panose="02020603050405020304" pitchFamily="18" charset="0"/>
              <a:cs typeface="Times New Roman" panose="02020603050405020304" pitchFamily="18" charset="0"/>
              <a:sym typeface="+mn-lt"/>
            </a:endParaRPr>
          </a:p>
        </p:txBody>
      </p:sp>
      <p:sp>
        <p:nvSpPr>
          <p:cNvPr id="5" name="TextBox 4">
            <a:extLst>
              <a:ext uri="{FF2B5EF4-FFF2-40B4-BE49-F238E27FC236}">
                <a16:creationId xmlns:a16="http://schemas.microsoft.com/office/drawing/2014/main" id="{7E4EAC32-5BA4-4812-9477-65D703D6D4A3}"/>
              </a:ext>
            </a:extLst>
          </p:cNvPr>
          <p:cNvSpPr txBox="1"/>
          <p:nvPr/>
        </p:nvSpPr>
        <p:spPr>
          <a:xfrm>
            <a:off x="1021336" y="323426"/>
            <a:ext cx="7583112" cy="52322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b="1" i="1">
                <a:solidFill>
                  <a:srgbClr val="C00000"/>
                </a:solidFill>
                <a:latin typeface="Times New Roman" panose="02020603050405020304" pitchFamily="18" charset="0"/>
                <a:cs typeface="Times New Roman" panose="02020603050405020304" pitchFamily="18" charset="0"/>
              </a:rPr>
              <a:t>Hoàn cảnh ra đời của Nhà máy Cơ khí Hà Nội</a:t>
            </a:r>
            <a:endParaRPr lang="vi-VN" sz="2800" b="1" i="1"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067C8DE-938D-4142-8976-A2EC8AE2D79F}"/>
              </a:ext>
            </a:extLst>
          </p:cNvPr>
          <p:cNvSpPr txBox="1"/>
          <p:nvPr/>
        </p:nvSpPr>
        <p:spPr>
          <a:xfrm>
            <a:off x="268149" y="1131478"/>
            <a:ext cx="1800200" cy="584775"/>
          </a:xfrm>
          <a:prstGeom prst="rect">
            <a:avLst/>
          </a:prstGeom>
          <a:noFill/>
        </p:spPr>
        <p:txBody>
          <a:bodyPr wrap="square" rtlCol="0">
            <a:spAutoFit/>
          </a:bodyPr>
          <a:lstStyle/>
          <a:p>
            <a:r>
              <a:rPr lang="en-US" sz="3200" b="1" i="1" u="sng">
                <a:solidFill>
                  <a:srgbClr val="002060"/>
                </a:solidFill>
                <a:latin typeface="Times New Roman" panose="02020603050405020304" pitchFamily="18" charset="0"/>
                <a:cs typeface="Times New Roman" panose="02020603050405020304" pitchFamily="18" charset="0"/>
              </a:rPr>
              <a:t>Kết luận:</a:t>
            </a:r>
          </a:p>
        </p:txBody>
      </p:sp>
      <p:pic>
        <p:nvPicPr>
          <p:cNvPr id="7" name="Picture 6">
            <a:extLst>
              <a:ext uri="{FF2B5EF4-FFF2-40B4-BE49-F238E27FC236}">
                <a16:creationId xmlns:a16="http://schemas.microsoft.com/office/drawing/2014/main" id="{7B74BBA3-9416-491B-B656-10722AB1F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0438">
            <a:off x="5746257" y="1981439"/>
            <a:ext cx="3059085" cy="25114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86209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54" name="椭圆 53">
            <a:extLst>
              <a:ext uri="{FF2B5EF4-FFF2-40B4-BE49-F238E27FC236}">
                <a16:creationId xmlns:a16="http://schemas.microsoft.com/office/drawing/2014/main" id="{C06431AD-3F48-428B-9B28-B1411D4AFCF2}"/>
              </a:ext>
            </a:extLst>
          </p:cNvPr>
          <p:cNvSpPr/>
          <p:nvPr/>
        </p:nvSpPr>
        <p:spPr>
          <a:xfrm>
            <a:off x="4067944" y="627534"/>
            <a:ext cx="1117723" cy="1083320"/>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7200">
                <a:latin typeface="Times New Roman" panose="02020603050405020304" pitchFamily="18" charset="0"/>
                <a:cs typeface="Times New Roman" panose="02020603050405020304" pitchFamily="18" charset="0"/>
                <a:sym typeface="+mn-lt"/>
              </a:rPr>
              <a:t>2</a:t>
            </a:r>
            <a:endParaRPr lang="zh-CN" altLang="en-US" sz="7200">
              <a:latin typeface="Times New Roman" panose="02020603050405020304" pitchFamily="18" charset="0"/>
              <a:cs typeface="Times New Roman" panose="02020603050405020304" pitchFamily="18" charset="0"/>
              <a:sym typeface="+mn-lt"/>
            </a:endParaRPr>
          </a:p>
        </p:txBody>
      </p:sp>
      <p:sp>
        <p:nvSpPr>
          <p:cNvPr id="32" name="TextBox 31">
            <a:extLst>
              <a:ext uri="{FF2B5EF4-FFF2-40B4-BE49-F238E27FC236}">
                <a16:creationId xmlns:a16="http://schemas.microsoft.com/office/drawing/2014/main" id="{9FBFC144-721F-4B85-9066-66539C77FA65}"/>
              </a:ext>
            </a:extLst>
          </p:cNvPr>
          <p:cNvSpPr txBox="1"/>
          <p:nvPr/>
        </p:nvSpPr>
        <p:spPr>
          <a:xfrm>
            <a:off x="1835696" y="2493679"/>
            <a:ext cx="5832648" cy="144655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i="1">
                <a:latin typeface="Times New Roman" panose="02020603050405020304" pitchFamily="18" charset="0"/>
                <a:cs typeface="Times New Roman" panose="02020603050405020304" pitchFamily="18" charset="0"/>
              </a:rPr>
              <a:t>Quá trình xây dựng </a:t>
            </a:r>
            <a:r>
              <a:rPr lang="vi-VN" sz="4400" b="1" i="1">
                <a:latin typeface="Times New Roman" panose="02020603050405020304" pitchFamily="18" charset="0"/>
                <a:cs typeface="Times New Roman" panose="02020603050405020304" pitchFamily="18" charset="0"/>
              </a:rPr>
              <a:t>Nhà máy Cơ khí Hà Nội</a:t>
            </a:r>
            <a:endParaRPr lang="vi-VN" sz="4400" b="1" i="1" dirty="0">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a:extLst>
              <a:ext uri="{28A0092B-C50C-407E-A947-70E740481C1C}">
                <a14:useLocalDpi xmlns:a14="http://schemas.microsoft.com/office/drawing/2010/main" val="0"/>
              </a:ext>
            </a:extLst>
          </a:blip>
          <a:srcRect l="55512" t="2401" r="14563" b="52800"/>
          <a:stretch/>
        </p:blipFill>
        <p:spPr>
          <a:xfrm flipH="1">
            <a:off x="-16188" y="2267648"/>
            <a:ext cx="2031096" cy="3080029"/>
          </a:xfrm>
          <a:prstGeom prst="rect">
            <a:avLst/>
          </a:prstGeom>
        </p:spPr>
      </p:pic>
    </p:spTree>
    <p:extLst>
      <p:ext uri="{BB962C8B-B14F-4D97-AF65-F5344CB8AC3E}">
        <p14:creationId xmlns:p14="http://schemas.microsoft.com/office/powerpoint/2010/main" val="13196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23F359-0720-4A67-A9AB-0ED0C2314570}"/>
              </a:ext>
            </a:extLst>
          </p:cNvPr>
          <p:cNvSpPr txBox="1"/>
          <p:nvPr/>
        </p:nvSpPr>
        <p:spPr>
          <a:xfrm>
            <a:off x="1907704" y="452506"/>
            <a:ext cx="6192688"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Video 1: Quá trình xây dựng Nhà máy Cơ khí Hà Nội </a:t>
            </a:r>
          </a:p>
        </p:txBody>
      </p:sp>
    </p:spTree>
    <p:extLst>
      <p:ext uri="{BB962C8B-B14F-4D97-AF65-F5344CB8AC3E}">
        <p14:creationId xmlns:p14="http://schemas.microsoft.com/office/powerpoint/2010/main" val="345788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63E05C-95A2-483A-A7E2-6DE51D41B8CA}"/>
              </a:ext>
            </a:extLst>
          </p:cNvPr>
          <p:cNvGraphicFramePr>
            <a:graphicFrameLocks noGrp="1"/>
          </p:cNvGraphicFramePr>
          <p:nvPr>
            <p:extLst>
              <p:ext uri="{D42A27DB-BD31-4B8C-83A1-F6EECF244321}">
                <p14:modId xmlns:p14="http://schemas.microsoft.com/office/powerpoint/2010/main" val="2477449318"/>
              </p:ext>
            </p:extLst>
          </p:nvPr>
        </p:nvGraphicFramePr>
        <p:xfrm>
          <a:off x="391865" y="737624"/>
          <a:ext cx="8360269" cy="3682904"/>
        </p:xfrm>
        <a:graphic>
          <a:graphicData uri="http://schemas.openxmlformats.org/drawingml/2006/table">
            <a:tbl>
              <a:tblPr/>
              <a:tblGrid>
                <a:gridCol w="3316039">
                  <a:extLst>
                    <a:ext uri="{9D8B030D-6E8A-4147-A177-3AD203B41FA5}">
                      <a16:colId xmlns:a16="http://schemas.microsoft.com/office/drawing/2014/main" val="20000"/>
                    </a:ext>
                  </a:extLst>
                </a:gridCol>
                <a:gridCol w="5044230">
                  <a:extLst>
                    <a:ext uri="{9D8B030D-6E8A-4147-A177-3AD203B41FA5}">
                      <a16:colId xmlns:a16="http://schemas.microsoft.com/office/drawing/2014/main" val="20001"/>
                    </a:ext>
                  </a:extLst>
                </a:gridCol>
              </a:tblGrid>
              <a:tr h="525281">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NHÀ MÁY CƠ KHÍ HÀ NỘI</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320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Thời gian khởi công</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Địa điểm</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761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Diện tích</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1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itchFamily="18" charset="0"/>
                          <a:cs typeface="Times New Roman" pitchFamily="18" charset="0"/>
                        </a:rPr>
                        <a:t>Quy mô</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0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Thời gian khánh thành</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06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Nước giúp đỡ ta</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Text Box 65">
            <a:extLst>
              <a:ext uri="{FF2B5EF4-FFF2-40B4-BE49-F238E27FC236}">
                <a16:creationId xmlns:a16="http://schemas.microsoft.com/office/drawing/2014/main" id="{F2111A71-0FC8-4FED-9B41-CE8D247D11C8}"/>
              </a:ext>
            </a:extLst>
          </p:cNvPr>
          <p:cNvSpPr txBox="1">
            <a:spLocks noChangeArrowheads="1"/>
          </p:cNvSpPr>
          <p:nvPr/>
        </p:nvSpPr>
        <p:spPr bwMode="auto">
          <a:xfrm>
            <a:off x="3635896" y="1212100"/>
            <a:ext cx="3672408"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dirty="0">
                <a:solidFill>
                  <a:srgbClr val="FF3300"/>
                </a:solidFill>
                <a:latin typeface="Times New Roman" pitchFamily="18" charset="0"/>
              </a:rPr>
              <a:t>T</a:t>
            </a:r>
            <a:r>
              <a:rPr lang="en-US" sz="2400" b="1" dirty="0" err="1">
                <a:solidFill>
                  <a:srgbClr val="FF3300"/>
                </a:solidFill>
                <a:latin typeface="Times New Roman" pitchFamily="18" charset="0"/>
              </a:rPr>
              <a:t>háng</a:t>
            </a:r>
            <a:r>
              <a:rPr lang="en-US" sz="2400" b="1" dirty="0">
                <a:solidFill>
                  <a:srgbClr val="FF3300"/>
                </a:solidFill>
                <a:latin typeface="Times New Roman" pitchFamily="18" charset="0"/>
              </a:rPr>
              <a:t> 12/1955</a:t>
            </a:r>
          </a:p>
        </p:txBody>
      </p:sp>
      <p:sp>
        <p:nvSpPr>
          <p:cNvPr id="4" name="Text Box 65">
            <a:extLst>
              <a:ext uri="{FF2B5EF4-FFF2-40B4-BE49-F238E27FC236}">
                <a16:creationId xmlns:a16="http://schemas.microsoft.com/office/drawing/2014/main" id="{402C3959-3886-45A7-8C04-FC029AFFB060}"/>
              </a:ext>
            </a:extLst>
          </p:cNvPr>
          <p:cNvSpPr txBox="1">
            <a:spLocks noChangeArrowheads="1"/>
          </p:cNvSpPr>
          <p:nvPr/>
        </p:nvSpPr>
        <p:spPr bwMode="auto">
          <a:xfrm>
            <a:off x="3635896" y="1639751"/>
            <a:ext cx="5328591"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a:solidFill>
                  <a:srgbClr val="FF3300"/>
                </a:solidFill>
                <a:latin typeface="Times New Roman" pitchFamily="18" charset="0"/>
              </a:rPr>
              <a:t>Phía tây nam Thủ đô Hà Nội</a:t>
            </a:r>
            <a:endParaRPr lang="en-US" sz="2400" b="1">
              <a:solidFill>
                <a:srgbClr val="FF3300"/>
              </a:solidFill>
              <a:latin typeface="Times New Roman" pitchFamily="18" charset="0"/>
            </a:endParaRPr>
          </a:p>
        </p:txBody>
      </p:sp>
      <p:sp>
        <p:nvSpPr>
          <p:cNvPr id="5" name="Text Box 65">
            <a:extLst>
              <a:ext uri="{FF2B5EF4-FFF2-40B4-BE49-F238E27FC236}">
                <a16:creationId xmlns:a16="http://schemas.microsoft.com/office/drawing/2014/main" id="{C9B7B974-F164-451C-BAE6-92173E7A7C0E}"/>
              </a:ext>
            </a:extLst>
          </p:cNvPr>
          <p:cNvSpPr txBox="1">
            <a:spLocks noChangeArrowheads="1"/>
          </p:cNvSpPr>
          <p:nvPr/>
        </p:nvSpPr>
        <p:spPr bwMode="auto">
          <a:xfrm>
            <a:off x="3635896" y="2104732"/>
            <a:ext cx="4464496"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a:solidFill>
                  <a:srgbClr val="FF3300"/>
                </a:solidFill>
                <a:latin typeface="Times New Roman" pitchFamily="18" charset="0"/>
              </a:rPr>
              <a:t>Hơn 10 vạn mét vuông</a:t>
            </a:r>
            <a:endParaRPr lang="en-US" sz="2400" b="1">
              <a:solidFill>
                <a:srgbClr val="FF3300"/>
              </a:solidFill>
              <a:latin typeface="Times New Roman" pitchFamily="18" charset="0"/>
            </a:endParaRPr>
          </a:p>
        </p:txBody>
      </p:sp>
      <p:sp>
        <p:nvSpPr>
          <p:cNvPr id="6" name="Text Box 65">
            <a:extLst>
              <a:ext uri="{FF2B5EF4-FFF2-40B4-BE49-F238E27FC236}">
                <a16:creationId xmlns:a16="http://schemas.microsoft.com/office/drawing/2014/main" id="{F6E31BB2-D9D9-46D4-BF7F-2E46CB8BAB19}"/>
              </a:ext>
            </a:extLst>
          </p:cNvPr>
          <p:cNvSpPr txBox="1">
            <a:spLocks noChangeArrowheads="1"/>
          </p:cNvSpPr>
          <p:nvPr/>
        </p:nvSpPr>
        <p:spPr bwMode="auto">
          <a:xfrm>
            <a:off x="3635563" y="2508128"/>
            <a:ext cx="5472606" cy="102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dirty="0">
                <a:solidFill>
                  <a:srgbClr val="FF3300"/>
                </a:solidFill>
                <a:latin typeface="Times New Roman" pitchFamily="18" charset="0"/>
              </a:rPr>
              <a:t>Lớn nhất khu vực Đông Nam Á thời bấy giờ</a:t>
            </a:r>
            <a:endParaRPr lang="en-US" sz="2400" b="1" dirty="0">
              <a:solidFill>
                <a:srgbClr val="FF3300"/>
              </a:solidFill>
              <a:latin typeface="Times New Roman" pitchFamily="18" charset="0"/>
            </a:endParaRPr>
          </a:p>
        </p:txBody>
      </p:sp>
      <p:sp>
        <p:nvSpPr>
          <p:cNvPr id="7" name="Text Box 65">
            <a:extLst>
              <a:ext uri="{FF2B5EF4-FFF2-40B4-BE49-F238E27FC236}">
                <a16:creationId xmlns:a16="http://schemas.microsoft.com/office/drawing/2014/main" id="{0CC2ADF4-E8E5-46C3-8AF0-311AE0790AAC}"/>
              </a:ext>
            </a:extLst>
          </p:cNvPr>
          <p:cNvSpPr txBox="1">
            <a:spLocks noChangeArrowheads="1"/>
          </p:cNvSpPr>
          <p:nvPr/>
        </p:nvSpPr>
        <p:spPr bwMode="auto">
          <a:xfrm>
            <a:off x="3635896" y="3372324"/>
            <a:ext cx="4464496"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dirty="0">
                <a:solidFill>
                  <a:srgbClr val="FF3300"/>
                </a:solidFill>
                <a:latin typeface="Times New Roman" pitchFamily="18" charset="0"/>
              </a:rPr>
              <a:t>Tháng 4/1958</a:t>
            </a:r>
            <a:endParaRPr lang="en-US" sz="2400" b="1" dirty="0">
              <a:solidFill>
                <a:srgbClr val="FF3300"/>
              </a:solidFill>
              <a:latin typeface="Times New Roman" pitchFamily="18" charset="0"/>
            </a:endParaRPr>
          </a:p>
        </p:txBody>
      </p:sp>
      <p:sp>
        <p:nvSpPr>
          <p:cNvPr id="8" name="Text Box 65">
            <a:extLst>
              <a:ext uri="{FF2B5EF4-FFF2-40B4-BE49-F238E27FC236}">
                <a16:creationId xmlns:a16="http://schemas.microsoft.com/office/drawing/2014/main" id="{F96913A3-1F8E-4DE2-8E90-4260DB41C945}"/>
              </a:ext>
            </a:extLst>
          </p:cNvPr>
          <p:cNvSpPr txBox="1">
            <a:spLocks noChangeArrowheads="1"/>
          </p:cNvSpPr>
          <p:nvPr/>
        </p:nvSpPr>
        <p:spPr bwMode="auto">
          <a:xfrm>
            <a:off x="3742073" y="3846366"/>
            <a:ext cx="4464496"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400" b="1">
                <a:solidFill>
                  <a:srgbClr val="FF3300"/>
                </a:solidFill>
                <a:latin typeface="Times New Roman" pitchFamily="18" charset="0"/>
              </a:rPr>
              <a:t>Liên Xô</a:t>
            </a:r>
            <a:endParaRPr lang="en-US" sz="2400" b="1">
              <a:solidFill>
                <a:srgbClr val="FF3300"/>
              </a:solidFill>
              <a:latin typeface="Times New Roman" pitchFamily="18" charset="0"/>
            </a:endParaRPr>
          </a:p>
        </p:txBody>
      </p:sp>
      <p:sp>
        <p:nvSpPr>
          <p:cNvPr id="9" name="TextBox 8">
            <a:extLst>
              <a:ext uri="{FF2B5EF4-FFF2-40B4-BE49-F238E27FC236}">
                <a16:creationId xmlns:a16="http://schemas.microsoft.com/office/drawing/2014/main" id="{6CC705AE-9ED6-4DA8-8280-C2FAA7864551}"/>
              </a:ext>
            </a:extLst>
          </p:cNvPr>
          <p:cNvSpPr txBox="1"/>
          <p:nvPr/>
        </p:nvSpPr>
        <p:spPr>
          <a:xfrm>
            <a:off x="916541" y="124275"/>
            <a:ext cx="7848872" cy="461665"/>
          </a:xfrm>
          <a:prstGeom prst="rect">
            <a:avLst/>
          </a:prstGeom>
          <a:noFill/>
        </p:spPr>
        <p:txBody>
          <a:bodyPr wrap="square" rtlCol="0">
            <a:spAutoFit/>
          </a:bodyPr>
          <a:lstStyle/>
          <a:p>
            <a:r>
              <a:rPr lang="en-US" sz="2400" i="1">
                <a:solidFill>
                  <a:srgbClr val="002060"/>
                </a:solidFill>
                <a:latin typeface="Times New Roman" panose="02020603050405020304" pitchFamily="18" charset="0"/>
                <a:cs typeface="Times New Roman" panose="02020603050405020304" pitchFamily="18" charset="0"/>
              </a:rPr>
              <a:t>Sau khi xem video và đọc SGK, hãy hoàn thành bảng sau:</a:t>
            </a:r>
          </a:p>
        </p:txBody>
      </p:sp>
    </p:spTree>
    <p:extLst>
      <p:ext uri="{BB962C8B-B14F-4D97-AF65-F5344CB8AC3E}">
        <p14:creationId xmlns:p14="http://schemas.microsoft.com/office/powerpoint/2010/main" val="1191828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ppt_w*0.7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ppt_w*0.70"/>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ppt_w*0.7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strVal val="#ppt_w*0.70"/>
                                          </p:val>
                                        </p:tav>
                                        <p:tav tm="100000">
                                          <p:val>
                                            <p:strVal val="#ppt_w"/>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strVal val="#ppt_w*0.70"/>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strVal val="#ppt_w*0.70"/>
                                          </p:val>
                                        </p:tav>
                                        <p:tav tm="100000">
                                          <p:val>
                                            <p:strVal val="#ppt_w"/>
                                          </p:val>
                                        </p:tav>
                                      </p:tavLst>
                                    </p:anim>
                                    <p:anim calcmode="lin" valueType="num">
                                      <p:cBhvr>
                                        <p:cTn id="55" dur="500" fill="hold"/>
                                        <p:tgtEl>
                                          <p:spTgt spid="8"/>
                                        </p:tgtEl>
                                        <p:attrNameLst>
                                          <p:attrName>ppt_h</p:attrName>
                                        </p:attrNameLst>
                                      </p:cBhvr>
                                      <p:tavLst>
                                        <p:tav tm="0">
                                          <p:val>
                                            <p:strVal val="#ppt_h"/>
                                          </p:val>
                                        </p:tav>
                                        <p:tav tm="100000">
                                          <p:val>
                                            <p:strVal val="#ppt_h"/>
                                          </p:val>
                                        </p:tav>
                                      </p:tavLst>
                                    </p:anim>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56">
            <a:extLst>
              <a:ext uri="{FF2B5EF4-FFF2-40B4-BE49-F238E27FC236}">
                <a16:creationId xmlns:a16="http://schemas.microsoft.com/office/drawing/2014/main" id="{B493CA15-6F1B-4636-B86E-714B7C605B65}"/>
              </a:ext>
            </a:extLst>
          </p:cNvPr>
          <p:cNvSpPr/>
          <p:nvPr/>
        </p:nvSpPr>
        <p:spPr>
          <a:xfrm>
            <a:off x="467544" y="339502"/>
            <a:ext cx="651272" cy="651272"/>
          </a:xfrm>
          <a:prstGeom prst="ellipse">
            <a:avLst/>
          </a:prstGeom>
          <a:solidFill>
            <a:srgbClr val="1B6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2</a:t>
            </a:r>
            <a:endParaRPr lang="zh-CN" altLang="en-US" sz="4000" dirty="0">
              <a:latin typeface="Times New Roman" panose="02020603050405020304" pitchFamily="18" charset="0"/>
              <a:cs typeface="Times New Roman" panose="02020603050405020304" pitchFamily="18" charset="0"/>
              <a:sym typeface="+mn-lt"/>
            </a:endParaRPr>
          </a:p>
        </p:txBody>
      </p:sp>
      <p:sp>
        <p:nvSpPr>
          <p:cNvPr id="3" name="TextBox 2">
            <a:extLst>
              <a:ext uri="{FF2B5EF4-FFF2-40B4-BE49-F238E27FC236}">
                <a16:creationId xmlns:a16="http://schemas.microsoft.com/office/drawing/2014/main" id="{625D2EC3-962E-4BA3-9461-83EB0BBF677D}"/>
              </a:ext>
            </a:extLst>
          </p:cNvPr>
          <p:cNvSpPr txBox="1"/>
          <p:nvPr/>
        </p:nvSpPr>
        <p:spPr>
          <a:xfrm>
            <a:off x="971600" y="339502"/>
            <a:ext cx="7359330" cy="523220"/>
          </a:xfrm>
          <a:prstGeom prst="rect">
            <a:avLst/>
          </a:prstGeom>
          <a:noFill/>
        </p:spPr>
        <p:txBody>
          <a:bodyPr wrap="square">
            <a:spAutoFit/>
          </a:bodyPr>
          <a:lstStyle/>
          <a:p>
            <a:pPr algn="ctr"/>
            <a:r>
              <a:rPr lang="vi-VN" sz="2800" b="1" i="1">
                <a:latin typeface="Times New Roman" panose="02020603050405020304" pitchFamily="18" charset="0"/>
                <a:cs typeface="Times New Roman" panose="02020603050405020304" pitchFamily="18" charset="0"/>
              </a:rPr>
              <a:t>Quá trình xây dựng Nhà máy Cơ khí Hà Nội</a:t>
            </a:r>
            <a:endParaRPr lang="vi-VN" sz="2800" b="1"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D99F13F-8E75-4861-8BFB-13E0F6CCC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77" y="1329019"/>
            <a:ext cx="4086976" cy="248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86EC127E-1485-481C-8FD8-D0BACEF49576}"/>
              </a:ext>
            </a:extLst>
          </p:cNvPr>
          <p:cNvSpPr txBox="1"/>
          <p:nvPr/>
        </p:nvSpPr>
        <p:spPr>
          <a:xfrm>
            <a:off x="107504" y="4155926"/>
            <a:ext cx="5184576"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Lễ khánh thành Nhà máy Cơ khí Hà Nội </a:t>
            </a:r>
          </a:p>
        </p:txBody>
      </p:sp>
      <p:sp>
        <p:nvSpPr>
          <p:cNvPr id="7" name="TextBox 6">
            <a:extLst>
              <a:ext uri="{FF2B5EF4-FFF2-40B4-BE49-F238E27FC236}">
                <a16:creationId xmlns:a16="http://schemas.microsoft.com/office/drawing/2014/main" id="{C34A1B49-9536-4BC6-9E5E-6D31892EA366}"/>
              </a:ext>
            </a:extLst>
          </p:cNvPr>
          <p:cNvSpPr txBox="1"/>
          <p:nvPr/>
        </p:nvSpPr>
        <p:spPr>
          <a:xfrm>
            <a:off x="5076056" y="1329019"/>
            <a:ext cx="3816424" cy="2677656"/>
          </a:xfrm>
          <a:prstGeom prst="rect">
            <a:avLst/>
          </a:prstGeom>
          <a:noFill/>
        </p:spPr>
        <p:txBody>
          <a:bodyPr wrap="square">
            <a:spAutoFit/>
          </a:bodyPr>
          <a:lstStyle/>
          <a:p>
            <a:pPr lvl="0" algn="just"/>
            <a:r>
              <a:rPr lang="vi-VN" sz="2800">
                <a:solidFill>
                  <a:schemeClr val="tx1"/>
                </a:solidFill>
                <a:latin typeface="Times New Roman" panose="02020603050405020304" pitchFamily="18" charset="0"/>
                <a:cs typeface="Times New Roman" panose="02020603050405020304" pitchFamily="18" charset="0"/>
              </a:rPr>
              <a:t>Nhà máy Cơ khí Hà Nội khởi công xây dựng vào tháng 12-1955 với sự giúp đỡ của Liên Xô và đến tháng 4-1958 thì hoàn thành.</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C400662-209F-4979-A04B-BA7DD57AB6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600" r="66214"/>
          <a:stretch/>
        </p:blipFill>
        <p:spPr>
          <a:xfrm rot="618774" flipH="1">
            <a:off x="8079234" y="3639491"/>
            <a:ext cx="1351937" cy="1494533"/>
          </a:xfrm>
          <a:prstGeom prst="rect">
            <a:avLst/>
          </a:prstGeom>
        </p:spPr>
      </p:pic>
    </p:spTree>
    <p:extLst>
      <p:ext uri="{BB962C8B-B14F-4D97-AF65-F5344CB8AC3E}">
        <p14:creationId xmlns:p14="http://schemas.microsoft.com/office/powerpoint/2010/main" val="1009600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54" name="椭圆 53">
            <a:extLst>
              <a:ext uri="{FF2B5EF4-FFF2-40B4-BE49-F238E27FC236}">
                <a16:creationId xmlns:a16="http://schemas.microsoft.com/office/drawing/2014/main" id="{C06431AD-3F48-428B-9B28-B1411D4AFCF2}"/>
              </a:ext>
            </a:extLst>
          </p:cNvPr>
          <p:cNvSpPr/>
          <p:nvPr/>
        </p:nvSpPr>
        <p:spPr>
          <a:xfrm>
            <a:off x="4067944" y="627534"/>
            <a:ext cx="1117723" cy="1083320"/>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7200">
                <a:latin typeface="Times New Roman" panose="02020603050405020304" pitchFamily="18" charset="0"/>
                <a:cs typeface="Times New Roman" panose="02020603050405020304" pitchFamily="18" charset="0"/>
                <a:sym typeface="+mn-lt"/>
              </a:rPr>
              <a:t>3</a:t>
            </a:r>
            <a:endParaRPr lang="zh-CN" altLang="en-US" sz="7200">
              <a:latin typeface="Times New Roman" panose="02020603050405020304" pitchFamily="18" charset="0"/>
              <a:cs typeface="Times New Roman" panose="02020603050405020304" pitchFamily="18" charset="0"/>
              <a:sym typeface="+mn-lt"/>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a:extLst>
              <a:ext uri="{28A0092B-C50C-407E-A947-70E740481C1C}">
                <a14:useLocalDpi xmlns:a14="http://schemas.microsoft.com/office/drawing/2010/main" val="0"/>
              </a:ext>
            </a:extLst>
          </a:blip>
          <a:srcRect l="55512" t="2401" r="14563" b="52800"/>
          <a:stretch/>
        </p:blipFill>
        <p:spPr>
          <a:xfrm flipH="1">
            <a:off x="-16188" y="2267648"/>
            <a:ext cx="2031096" cy="3080029"/>
          </a:xfrm>
          <a:prstGeom prst="rect">
            <a:avLst/>
          </a:prstGeom>
        </p:spPr>
      </p:pic>
      <p:sp>
        <p:nvSpPr>
          <p:cNvPr id="7" name="TextBox 6">
            <a:extLst>
              <a:ext uri="{FF2B5EF4-FFF2-40B4-BE49-F238E27FC236}">
                <a16:creationId xmlns:a16="http://schemas.microsoft.com/office/drawing/2014/main" id="{7008C41C-3172-47BD-8C03-4DA6D15C6EA3}"/>
              </a:ext>
            </a:extLst>
          </p:cNvPr>
          <p:cNvSpPr txBox="1"/>
          <p:nvPr/>
        </p:nvSpPr>
        <p:spPr>
          <a:xfrm>
            <a:off x="882389" y="2334472"/>
            <a:ext cx="7488832" cy="1754326"/>
          </a:xfrm>
          <a:prstGeom prst="rect">
            <a:avLst/>
          </a:prstGeom>
          <a:noFill/>
        </p:spPr>
        <p:txBody>
          <a:bodyPr wrap="square">
            <a:spAutoFit/>
          </a:bodyPr>
          <a:lstStyle/>
          <a:p>
            <a:pPr algn="ctr"/>
            <a:r>
              <a:rPr lang="vi-VN" sz="5400" b="1" i="1">
                <a:latin typeface="Times New Roman" panose="02020603050405020304" pitchFamily="18" charset="0"/>
                <a:cs typeface="Times New Roman" panose="02020603050405020304" pitchFamily="18" charset="0"/>
              </a:rPr>
              <a:t>Những đóng góp của Nhà máy Cơ khí Hà Nội</a:t>
            </a:r>
            <a:endParaRPr lang="vi-VN" sz="5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04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D90BB4-9A5F-459D-9729-820FEABEA0D2}"/>
              </a:ext>
            </a:extLst>
          </p:cNvPr>
          <p:cNvSpPr txBox="1"/>
          <p:nvPr/>
        </p:nvSpPr>
        <p:spPr>
          <a:xfrm>
            <a:off x="1835696" y="483518"/>
            <a:ext cx="5472608" cy="369332"/>
          </a:xfrm>
          <a:prstGeom prst="rect">
            <a:avLst/>
          </a:prstGeom>
          <a:noFill/>
        </p:spPr>
        <p:txBody>
          <a:bodyPr wrap="square" rtlCol="0">
            <a:spAutoFit/>
          </a:bodyPr>
          <a:lstStyle/>
          <a:p>
            <a:r>
              <a:rPr lang="en-US"/>
              <a:t>Video 2: Những sản phẩm của nhà máy cơ khí Hà Nội</a:t>
            </a:r>
          </a:p>
        </p:txBody>
      </p:sp>
    </p:spTree>
    <p:extLst>
      <p:ext uri="{BB962C8B-B14F-4D97-AF65-F5344CB8AC3E}">
        <p14:creationId xmlns:p14="http://schemas.microsoft.com/office/powerpoint/2010/main" val="3557811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172010-6ED4-42C9-8723-F91FC18C180E}"/>
              </a:ext>
            </a:extLst>
          </p:cNvPr>
          <p:cNvSpPr txBox="1"/>
          <p:nvPr/>
        </p:nvSpPr>
        <p:spPr>
          <a:xfrm>
            <a:off x="539552" y="267494"/>
            <a:ext cx="8208912" cy="830997"/>
          </a:xfrm>
          <a:prstGeom prst="rect">
            <a:avLst/>
          </a:prstGeom>
          <a:noFill/>
        </p:spPr>
        <p:txBody>
          <a:bodyPr wrap="square" rtlCol="0">
            <a:spAutoFit/>
          </a:bodyPr>
          <a:lstStyle/>
          <a:p>
            <a:r>
              <a:rPr lang="en-US" sz="2400" i="1">
                <a:solidFill>
                  <a:srgbClr val="002060"/>
                </a:solidFill>
                <a:latin typeface="Times New Roman" panose="02020603050405020304" pitchFamily="18" charset="0"/>
                <a:cs typeface="Times New Roman" panose="02020603050405020304" pitchFamily="18" charset="0"/>
              </a:rPr>
              <a:t>Sau khi xem video và đọc SGK, hãy kể tên một số sản phẩm của Nhà máy Cơ khí Hà Nội?</a:t>
            </a:r>
          </a:p>
        </p:txBody>
      </p:sp>
      <p:pic>
        <p:nvPicPr>
          <p:cNvPr id="4" name="Picture 3">
            <a:extLst>
              <a:ext uri="{FF2B5EF4-FFF2-40B4-BE49-F238E27FC236}">
                <a16:creationId xmlns:a16="http://schemas.microsoft.com/office/drawing/2014/main" id="{C7181F61-DD86-493E-B4A9-959E5739B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11610"/>
            <a:ext cx="3528392" cy="25202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BF131E0-985F-4BA2-9390-8CF728FE4ACE}"/>
              </a:ext>
            </a:extLst>
          </p:cNvPr>
          <p:cNvSpPr txBox="1"/>
          <p:nvPr/>
        </p:nvSpPr>
        <p:spPr>
          <a:xfrm>
            <a:off x="341530" y="4011910"/>
            <a:ext cx="3190384" cy="707886"/>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Bác Hồ đang xem sản phẩm đầu tiên của nhà máy</a:t>
            </a:r>
          </a:p>
        </p:txBody>
      </p:sp>
      <p:sp>
        <p:nvSpPr>
          <p:cNvPr id="8" name="TextBox 7">
            <a:extLst>
              <a:ext uri="{FF2B5EF4-FFF2-40B4-BE49-F238E27FC236}">
                <a16:creationId xmlns:a16="http://schemas.microsoft.com/office/drawing/2014/main" id="{4BFE8243-1D7B-4ABF-8BB0-3ED7D0927A05}"/>
              </a:ext>
            </a:extLst>
          </p:cNvPr>
          <p:cNvSpPr txBox="1"/>
          <p:nvPr/>
        </p:nvSpPr>
        <p:spPr>
          <a:xfrm>
            <a:off x="5076056" y="3977016"/>
            <a:ext cx="3190384" cy="400110"/>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Máy phay</a:t>
            </a:r>
          </a:p>
        </p:txBody>
      </p:sp>
      <p:pic>
        <p:nvPicPr>
          <p:cNvPr id="9" name="Picture 4" descr="Máy phay công nghiệp">
            <a:extLst>
              <a:ext uri="{FF2B5EF4-FFF2-40B4-BE49-F238E27FC236}">
                <a16:creationId xmlns:a16="http://schemas.microsoft.com/office/drawing/2014/main" id="{8AD05D7E-F1F3-482F-8633-C4E6AABC0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555" y="1302001"/>
            <a:ext cx="3719427" cy="25298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2335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172010-6ED4-42C9-8723-F91FC18C180E}"/>
              </a:ext>
            </a:extLst>
          </p:cNvPr>
          <p:cNvSpPr txBox="1"/>
          <p:nvPr/>
        </p:nvSpPr>
        <p:spPr>
          <a:xfrm>
            <a:off x="539552" y="267494"/>
            <a:ext cx="8208912" cy="830997"/>
          </a:xfrm>
          <a:prstGeom prst="rect">
            <a:avLst/>
          </a:prstGeom>
          <a:noFill/>
        </p:spPr>
        <p:txBody>
          <a:bodyPr wrap="square" rtlCol="0">
            <a:spAutoFit/>
          </a:bodyPr>
          <a:lstStyle/>
          <a:p>
            <a:r>
              <a:rPr lang="en-US" sz="2400" i="1">
                <a:solidFill>
                  <a:srgbClr val="002060"/>
                </a:solidFill>
                <a:latin typeface="Times New Roman" panose="02020603050405020304" pitchFamily="18" charset="0"/>
                <a:cs typeface="Times New Roman" panose="02020603050405020304" pitchFamily="18" charset="0"/>
              </a:rPr>
              <a:t>Sau khi xem video và đọc SGK, hãy kể tên một số sản phẩm của Nhà máy Cơ khí Hà Nội?</a:t>
            </a:r>
          </a:p>
        </p:txBody>
      </p:sp>
      <p:sp>
        <p:nvSpPr>
          <p:cNvPr id="5" name="TextBox 4">
            <a:extLst>
              <a:ext uri="{FF2B5EF4-FFF2-40B4-BE49-F238E27FC236}">
                <a16:creationId xmlns:a16="http://schemas.microsoft.com/office/drawing/2014/main" id="{0BF131E0-985F-4BA2-9390-8CF728FE4ACE}"/>
              </a:ext>
            </a:extLst>
          </p:cNvPr>
          <p:cNvSpPr txBox="1"/>
          <p:nvPr/>
        </p:nvSpPr>
        <p:spPr>
          <a:xfrm>
            <a:off x="755576" y="4045009"/>
            <a:ext cx="2006813" cy="400110"/>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Máy tiện</a:t>
            </a:r>
          </a:p>
        </p:txBody>
      </p:sp>
      <p:sp>
        <p:nvSpPr>
          <p:cNvPr id="8" name="TextBox 7">
            <a:extLst>
              <a:ext uri="{FF2B5EF4-FFF2-40B4-BE49-F238E27FC236}">
                <a16:creationId xmlns:a16="http://schemas.microsoft.com/office/drawing/2014/main" id="{4BFE8243-1D7B-4ABF-8BB0-3ED7D0927A05}"/>
              </a:ext>
            </a:extLst>
          </p:cNvPr>
          <p:cNvSpPr txBox="1"/>
          <p:nvPr/>
        </p:nvSpPr>
        <p:spPr>
          <a:xfrm>
            <a:off x="3464937" y="4026540"/>
            <a:ext cx="1944216" cy="400110"/>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Máy khoan</a:t>
            </a:r>
          </a:p>
        </p:txBody>
      </p:sp>
      <p:pic>
        <p:nvPicPr>
          <p:cNvPr id="6" name="Picture 5">
            <a:extLst>
              <a:ext uri="{FF2B5EF4-FFF2-40B4-BE49-F238E27FC236}">
                <a16:creationId xmlns:a16="http://schemas.microsoft.com/office/drawing/2014/main" id="{12E5E1CC-1E1B-4DA3-927A-EFAE92734E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593" b="98889" l="3209" r="91444">
                        <a14:foregroundMark x1="27807" y1="6296" x2="27807" y2="6296"/>
                        <a14:foregroundMark x1="58289" y1="2593" x2="58289" y2="2593"/>
                        <a14:foregroundMark x1="91444" y1="9259" x2="91444" y2="9259"/>
                        <a14:foregroundMark x1="30481" y1="93704" x2="30481" y2="93704"/>
                        <a14:foregroundMark x1="3209" y1="89259" x2="3209" y2="89259"/>
                        <a14:foregroundMark x1="33155" y1="98889" x2="33155" y2="98889"/>
                      </a14:backgroundRemoval>
                    </a14:imgEffect>
                  </a14:imgLayer>
                </a14:imgProps>
              </a:ext>
              <a:ext uri="{28A0092B-C50C-407E-A947-70E740481C1C}">
                <a14:useLocalDpi xmlns:a14="http://schemas.microsoft.com/office/drawing/2010/main" val="0"/>
              </a:ext>
            </a:extLst>
          </a:blip>
          <a:stretch>
            <a:fillRect/>
          </a:stretch>
        </p:blipFill>
        <p:spPr>
          <a:xfrm>
            <a:off x="3948980" y="1685063"/>
            <a:ext cx="1246806" cy="1800201"/>
          </a:xfrm>
          <a:prstGeom prst="rect">
            <a:avLst/>
          </a:prstGeom>
        </p:spPr>
      </p:pic>
      <p:pic>
        <p:nvPicPr>
          <p:cNvPr id="9" name="Picture 8">
            <a:extLst>
              <a:ext uri="{FF2B5EF4-FFF2-40B4-BE49-F238E27FC236}">
                <a16:creationId xmlns:a16="http://schemas.microsoft.com/office/drawing/2014/main" id="{14517824-BD30-4E88-87F3-030717ABD3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988"/>
          <a:stretch/>
        </p:blipFill>
        <p:spPr>
          <a:xfrm>
            <a:off x="474705" y="1328685"/>
            <a:ext cx="3017941" cy="2067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D6A56FFD-509E-4984-B394-CF1099B3177D}"/>
              </a:ext>
            </a:extLst>
          </p:cNvPr>
          <p:cNvSpPr txBox="1"/>
          <p:nvPr/>
        </p:nvSpPr>
        <p:spPr>
          <a:xfrm>
            <a:off x="5444956" y="3626430"/>
            <a:ext cx="3600400" cy="1200329"/>
          </a:xfrm>
          <a:prstGeom prst="rect">
            <a:avLst/>
          </a:prstGeom>
          <a:noFill/>
        </p:spPr>
        <p:txBody>
          <a:bodyPr wrap="square">
            <a:spAutoFit/>
          </a:bodyPr>
          <a:lstStyle/>
          <a:p>
            <a:pPr algn="ctr"/>
            <a:r>
              <a:rPr lang="en-US" b="0" i="1">
                <a:solidFill>
                  <a:srgbClr val="000000"/>
                </a:solidFill>
                <a:effectLst/>
                <a:latin typeface="Times New Roman" panose="02020603050405020304" pitchFamily="18" charset="0"/>
                <a:cs typeface="Times New Roman" panose="02020603050405020304" pitchFamily="18" charset="0"/>
              </a:rPr>
              <a:t>Tên lửa A12: gọn nhẹ, bắn phá dữ dội vào các sân bay, khu quân sự, … gây bao nỗi kinh hoàng cho Mĩ và quân đội Sài Gòn</a:t>
            </a:r>
            <a:endParaRPr lang="en-US">
              <a:latin typeface="Times New Roman" panose="02020603050405020304" pitchFamily="18" charset="0"/>
              <a:cs typeface="Times New Roman" panose="02020603050405020304" pitchFamily="18" charset="0"/>
            </a:endParaRPr>
          </a:p>
        </p:txBody>
      </p:sp>
      <p:pic>
        <p:nvPicPr>
          <p:cNvPr id="11" name="Picture 4" descr="Tên lửa A12">
            <a:extLst>
              <a:ext uri="{FF2B5EF4-FFF2-40B4-BE49-F238E27FC236}">
                <a16:creationId xmlns:a16="http://schemas.microsoft.com/office/drawing/2014/main" id="{24D8FA10-4FD0-42BB-B250-99FBE77BC2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328684"/>
            <a:ext cx="3017941" cy="20675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F2E2878-F4EE-4544-B2E6-3E5B45B78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37" name="文本框 36">
            <a:extLst>
              <a:ext uri="{FF2B5EF4-FFF2-40B4-BE49-F238E27FC236}">
                <a16:creationId xmlns:a16="http://schemas.microsoft.com/office/drawing/2014/main" id="{1F8B361E-5393-425D-993F-3FC3507D2E02}"/>
              </a:ext>
            </a:extLst>
          </p:cNvPr>
          <p:cNvSpPr txBox="1"/>
          <p:nvPr/>
        </p:nvSpPr>
        <p:spPr>
          <a:xfrm>
            <a:off x="3010177" y="1707654"/>
            <a:ext cx="5688632" cy="2039254"/>
          </a:xfrm>
          <a:prstGeom prst="rect">
            <a:avLst/>
          </a:prstGeom>
          <a:noFill/>
        </p:spPr>
        <p:txBody>
          <a:bodyPr wrap="square" rtlCol="0">
            <a:prstTxWarp prst="textPlain">
              <a:avLst>
                <a:gd name="adj" fmla="val 48195"/>
              </a:avLst>
            </a:prstTxWarp>
            <a:spAutoFit/>
            <a:scene3d>
              <a:camera prst="orthographicFront"/>
              <a:lightRig rig="threePt" dir="t"/>
            </a:scene3d>
            <a:sp3d contourW="12700"/>
          </a:bodyPr>
          <a:lstStyle/>
          <a:p>
            <a:pPr algn="ctr"/>
            <a:r>
              <a:rPr lang="en-US" altLang="zh-CN" sz="7200" b="1">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rPr>
              <a:t>Khởi động</a:t>
            </a:r>
            <a:endParaRPr lang="en-US" altLang="zh-CN" sz="7200" b="1" dirty="0">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endParaRPr>
          </a:p>
        </p:txBody>
      </p:sp>
      <p:grpSp>
        <p:nvGrpSpPr>
          <p:cNvPr id="8" name="Group 7">
            <a:extLst>
              <a:ext uri="{FF2B5EF4-FFF2-40B4-BE49-F238E27FC236}">
                <a16:creationId xmlns:a16="http://schemas.microsoft.com/office/drawing/2014/main" id="{90FEC6FE-0CDE-47E8-9C73-3645E7A1E19C}"/>
              </a:ext>
            </a:extLst>
          </p:cNvPr>
          <p:cNvGrpSpPr/>
          <p:nvPr/>
        </p:nvGrpSpPr>
        <p:grpSpPr>
          <a:xfrm>
            <a:off x="467544" y="51470"/>
            <a:ext cx="8475675" cy="1152128"/>
            <a:chOff x="226150" y="186636"/>
            <a:chExt cx="8475675" cy="1152128"/>
          </a:xfrm>
        </p:grpSpPr>
        <p:pic>
          <p:nvPicPr>
            <p:cNvPr id="7" name="Picture 6">
              <a:extLst>
                <a:ext uri="{FF2B5EF4-FFF2-40B4-BE49-F238E27FC236}">
                  <a16:creationId xmlns:a16="http://schemas.microsoft.com/office/drawing/2014/main" id="{1F371259-950A-45C4-933A-F75EDBE06151}"/>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226150" y="186636"/>
              <a:ext cx="4417857" cy="1152128"/>
            </a:xfrm>
            <a:prstGeom prst="rect">
              <a:avLst/>
            </a:prstGeom>
          </p:spPr>
        </p:pic>
        <p:pic>
          <p:nvPicPr>
            <p:cNvPr id="14" name="Picture 13">
              <a:extLst>
                <a:ext uri="{FF2B5EF4-FFF2-40B4-BE49-F238E27FC236}">
                  <a16:creationId xmlns:a16="http://schemas.microsoft.com/office/drawing/2014/main" id="{D68224AB-E610-4D60-9DD3-99E4F18E190B}"/>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4283968" y="186636"/>
              <a:ext cx="4417857" cy="1152128"/>
            </a:xfrm>
            <a:prstGeom prst="rect">
              <a:avLst/>
            </a:prstGeom>
          </p:spPr>
        </p:pic>
      </p:grpSp>
      <p:pic>
        <p:nvPicPr>
          <p:cNvPr id="10" name="Picture 9">
            <a:extLst>
              <a:ext uri="{FF2B5EF4-FFF2-40B4-BE49-F238E27FC236}">
                <a16:creationId xmlns:a16="http://schemas.microsoft.com/office/drawing/2014/main" id="{34B5FE3A-619D-482F-915F-0943E624CCAB}"/>
              </a:ext>
            </a:extLst>
          </p:cNvPr>
          <p:cNvPicPr>
            <a:picLocks noChangeAspect="1"/>
          </p:cNvPicPr>
          <p:nvPr/>
        </p:nvPicPr>
        <p:blipFill rotWithShape="1">
          <a:blip r:embed="rId5">
            <a:extLst>
              <a:ext uri="{28A0092B-C50C-407E-A947-70E740481C1C}">
                <a14:useLocalDpi xmlns:a14="http://schemas.microsoft.com/office/drawing/2010/main" val="0"/>
              </a:ext>
            </a:extLst>
          </a:blip>
          <a:srcRect l="55512" t="2401" r="14563" b="52800"/>
          <a:stretch/>
        </p:blipFill>
        <p:spPr>
          <a:xfrm>
            <a:off x="-161527" y="1528080"/>
            <a:ext cx="3171704" cy="3554341"/>
          </a:xfrm>
          <a:prstGeom prst="rect">
            <a:avLst/>
          </a:prstGeom>
        </p:spPr>
      </p:pic>
    </p:spTree>
    <p:extLst>
      <p:ext uri="{BB962C8B-B14F-4D97-AF65-F5344CB8AC3E}">
        <p14:creationId xmlns:p14="http://schemas.microsoft.com/office/powerpoint/2010/main" val="30472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3360C2A-00C4-46B3-8EFF-979A8EC88764}"/>
              </a:ext>
            </a:extLst>
          </p:cNvPr>
          <p:cNvSpPr txBox="1"/>
          <p:nvPr/>
        </p:nvSpPr>
        <p:spPr>
          <a:xfrm>
            <a:off x="683568" y="328474"/>
            <a:ext cx="7848872" cy="954107"/>
          </a:xfrm>
          <a:prstGeom prst="rect">
            <a:avLst/>
          </a:prstGeom>
          <a:noFill/>
        </p:spPr>
        <p:txBody>
          <a:bodyPr wrap="square">
            <a:spAutoFit/>
          </a:bodyPr>
          <a:lstStyle/>
          <a:p>
            <a:pPr algn="just"/>
            <a:r>
              <a:rPr lang="vi-VN" sz="2800" b="1">
                <a:solidFill>
                  <a:srgbClr val="C00000"/>
                </a:solidFill>
                <a:latin typeface="Times New Roman" pitchFamily="18" charset="0"/>
              </a:rPr>
              <a:t>Nhà máy Cơ khí Hà Nội đã có đóng góp gì trong công cuộc xây dựng và bảo vệ đất nước ?</a:t>
            </a:r>
            <a:endParaRPr lang="en-US" sz="2800">
              <a:solidFill>
                <a:srgbClr val="C00000"/>
              </a:solidFill>
            </a:endParaRPr>
          </a:p>
        </p:txBody>
      </p:sp>
      <p:sp>
        <p:nvSpPr>
          <p:cNvPr id="10" name="Arrow: Right 9">
            <a:extLst>
              <a:ext uri="{FF2B5EF4-FFF2-40B4-BE49-F238E27FC236}">
                <a16:creationId xmlns:a16="http://schemas.microsoft.com/office/drawing/2014/main" id="{85B47E3F-6A2F-491C-AC02-430E3C457B04}"/>
              </a:ext>
            </a:extLst>
          </p:cNvPr>
          <p:cNvSpPr/>
          <p:nvPr/>
        </p:nvSpPr>
        <p:spPr>
          <a:xfrm>
            <a:off x="395536" y="1491630"/>
            <a:ext cx="576064"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9845236-11D5-492A-9AD5-6158BA3C2981}"/>
              </a:ext>
            </a:extLst>
          </p:cNvPr>
          <p:cNvSpPr txBox="1"/>
          <p:nvPr/>
        </p:nvSpPr>
        <p:spPr>
          <a:xfrm>
            <a:off x="1115616" y="1436171"/>
            <a:ext cx="7128792" cy="830997"/>
          </a:xfrm>
          <a:prstGeom prst="rect">
            <a:avLst/>
          </a:prstGeom>
          <a:noFill/>
        </p:spPr>
        <p:txBody>
          <a:bodyPr wrap="square">
            <a:spAutoFit/>
          </a:bodyPr>
          <a:lstStyle/>
          <a:p>
            <a:pPr algn="just" eaLnBrk="1" hangingPunct="1">
              <a:spcBef>
                <a:spcPct val="50000"/>
              </a:spcBef>
              <a:buFont typeface="Wingdings" pitchFamily="2" charset="2"/>
              <a:buNone/>
            </a:pPr>
            <a:r>
              <a:rPr lang="en-US" sz="2400" b="1">
                <a:latin typeface="Times New Roman" pitchFamily="18" charset="0"/>
              </a:rPr>
              <a:t>Đóng góp vào c</a:t>
            </a:r>
            <a:r>
              <a:rPr lang="vi-VN" sz="2400" b="1">
                <a:latin typeface="Times New Roman" pitchFamily="18" charset="0"/>
              </a:rPr>
              <a:t>ông cuộc lao động xây dựng chủ nghĩa xã hội ở miền Bắc.</a:t>
            </a:r>
          </a:p>
        </p:txBody>
      </p:sp>
      <p:sp>
        <p:nvSpPr>
          <p:cNvPr id="13" name="Arrow: Right 12">
            <a:extLst>
              <a:ext uri="{FF2B5EF4-FFF2-40B4-BE49-F238E27FC236}">
                <a16:creationId xmlns:a16="http://schemas.microsoft.com/office/drawing/2014/main" id="{B002D3F4-70E1-40B3-8CD6-1A318535BFA9}"/>
              </a:ext>
            </a:extLst>
          </p:cNvPr>
          <p:cNvSpPr/>
          <p:nvPr/>
        </p:nvSpPr>
        <p:spPr>
          <a:xfrm>
            <a:off x="397732" y="2500612"/>
            <a:ext cx="576064"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F71ED3F-777B-43BB-8EC2-15B656415086}"/>
              </a:ext>
            </a:extLst>
          </p:cNvPr>
          <p:cNvSpPr txBox="1"/>
          <p:nvPr/>
        </p:nvSpPr>
        <p:spPr>
          <a:xfrm>
            <a:off x="1043608" y="2420758"/>
            <a:ext cx="7200800" cy="830997"/>
          </a:xfrm>
          <a:prstGeom prst="rect">
            <a:avLst/>
          </a:prstGeom>
          <a:noFill/>
        </p:spPr>
        <p:txBody>
          <a:bodyPr wrap="square">
            <a:spAutoFit/>
          </a:bodyPr>
          <a:lstStyle/>
          <a:p>
            <a:r>
              <a:rPr lang="vi-VN" sz="2400" b="1">
                <a:latin typeface="Times New Roman" pitchFamily="18" charset="0"/>
              </a:rPr>
              <a:t>Cùng bộ đội đánh giặc trên chiến trường miền Nam (tên lửa A12). </a:t>
            </a:r>
            <a:endParaRPr lang="en-US" sz="2400"/>
          </a:p>
        </p:txBody>
      </p:sp>
      <p:sp>
        <p:nvSpPr>
          <p:cNvPr id="17" name="Rectangle: Rounded Corners 16">
            <a:extLst>
              <a:ext uri="{FF2B5EF4-FFF2-40B4-BE49-F238E27FC236}">
                <a16:creationId xmlns:a16="http://schemas.microsoft.com/office/drawing/2014/main" id="{76665032-B4DF-4A21-8101-5D14731165DF}"/>
              </a:ext>
            </a:extLst>
          </p:cNvPr>
          <p:cNvSpPr/>
          <p:nvPr/>
        </p:nvSpPr>
        <p:spPr>
          <a:xfrm>
            <a:off x="323528" y="3509594"/>
            <a:ext cx="8496944"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latin typeface="Times New Roman" pitchFamily="18" charset="0"/>
              </a:rPr>
              <a:t>Nhà máy Cơ khí Hà Nội luôn đạt được thành tích to lớn, góp phần quan trọng vào công cuộc xây dựng và bảo vệ Tổ Quốc.</a:t>
            </a:r>
            <a:endParaRPr lang="en-US" sz="2400"/>
          </a:p>
        </p:txBody>
      </p:sp>
    </p:spTree>
    <p:extLst>
      <p:ext uri="{BB962C8B-B14F-4D97-AF65-F5344CB8AC3E}">
        <p14:creationId xmlns:p14="http://schemas.microsoft.com/office/powerpoint/2010/main" val="286758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animBg="1"/>
      <p:bldP spid="15"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6121DC-3642-4F02-AC5F-256AF840D049}"/>
              </a:ext>
            </a:extLst>
          </p:cNvPr>
          <p:cNvSpPr/>
          <p:nvPr/>
        </p:nvSpPr>
        <p:spPr>
          <a:xfrm>
            <a:off x="93646" y="1557230"/>
            <a:ext cx="1894953" cy="12241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Năm 1958 - 1965</a:t>
            </a:r>
            <a:endParaRPr lang="en-US" sz="2000">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0EAD8357-A61D-4E4A-93D0-5333EB9305B9}"/>
              </a:ext>
            </a:extLst>
          </p:cNvPr>
          <p:cNvCxnSpPr/>
          <p:nvPr/>
        </p:nvCxnSpPr>
        <p:spPr>
          <a:xfrm flipV="1">
            <a:off x="1979712" y="970883"/>
            <a:ext cx="86409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ounded Rectangle 8">
            <a:extLst>
              <a:ext uri="{FF2B5EF4-FFF2-40B4-BE49-F238E27FC236}">
                <a16:creationId xmlns:a16="http://schemas.microsoft.com/office/drawing/2014/main" id="{06575D36-531E-4FD9-9379-E3A728EBC816}"/>
              </a:ext>
            </a:extLst>
          </p:cNvPr>
          <p:cNvSpPr/>
          <p:nvPr/>
        </p:nvSpPr>
        <p:spPr>
          <a:xfrm>
            <a:off x="2875266" y="356194"/>
            <a:ext cx="6048672" cy="8151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Sản xuất 3353 máy công cụ các loại, tên lửa A12 là một trong những sản phẩm phục vụ chiến trường.</a:t>
            </a:r>
            <a:endParaRPr lang="en-US" sz="2000">
              <a:latin typeface="Times New Roman" panose="02020603050405020304" pitchFamily="18" charset="0"/>
              <a:cs typeface="Times New Roman" panose="02020603050405020304" pitchFamily="18" charset="0"/>
            </a:endParaRPr>
          </a:p>
        </p:txBody>
      </p:sp>
      <p:sp>
        <p:nvSpPr>
          <p:cNvPr id="5" name="Rounded Rectangle 12">
            <a:extLst>
              <a:ext uri="{FF2B5EF4-FFF2-40B4-BE49-F238E27FC236}">
                <a16:creationId xmlns:a16="http://schemas.microsoft.com/office/drawing/2014/main" id="{785505A5-C1FC-4BA9-911D-37CB5AB26A51}"/>
              </a:ext>
            </a:extLst>
          </p:cNvPr>
          <p:cNvSpPr/>
          <p:nvPr/>
        </p:nvSpPr>
        <p:spPr>
          <a:xfrm>
            <a:off x="2875266" y="1588371"/>
            <a:ext cx="6048672" cy="4384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9 lần đón Bác Hồ về thăm.</a:t>
            </a:r>
            <a:endParaRPr lang="en-US" sz="2000">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3F47BE78-3722-4D9B-88FD-19222EF71D02}"/>
              </a:ext>
            </a:extLst>
          </p:cNvPr>
          <p:cNvCxnSpPr>
            <a:endCxn id="5" idx="1"/>
          </p:cNvCxnSpPr>
          <p:nvPr/>
        </p:nvCxnSpPr>
        <p:spPr>
          <a:xfrm flipV="1">
            <a:off x="2004328" y="1807593"/>
            <a:ext cx="870938" cy="382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9D8C91A-B8D7-4AB7-ABC2-00BD39F9EFBB}"/>
              </a:ext>
            </a:extLst>
          </p:cNvPr>
          <p:cNvCxnSpPr/>
          <p:nvPr/>
        </p:nvCxnSpPr>
        <p:spPr>
          <a:xfrm>
            <a:off x="1983142" y="2201414"/>
            <a:ext cx="870938" cy="425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22">
            <a:extLst>
              <a:ext uri="{FF2B5EF4-FFF2-40B4-BE49-F238E27FC236}">
                <a16:creationId xmlns:a16="http://schemas.microsoft.com/office/drawing/2014/main" id="{CE15812C-3F34-480B-AE85-5802F3FF8D1A}"/>
              </a:ext>
            </a:extLst>
          </p:cNvPr>
          <p:cNvSpPr/>
          <p:nvPr/>
        </p:nvSpPr>
        <p:spPr>
          <a:xfrm>
            <a:off x="2875266" y="2391811"/>
            <a:ext cx="6048672" cy="7791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Nhà nước tặng thưởng </a:t>
            </a:r>
            <a:endParaRPr lang="en-US" sz="2000">
              <a:latin typeface="Times New Roman" panose="02020603050405020304" pitchFamily="18" charset="0"/>
              <a:cs typeface="Times New Roman" panose="02020603050405020304" pitchFamily="18" charset="0"/>
            </a:endParaRPr>
          </a:p>
          <a:p>
            <a:pPr algn="ctr"/>
            <a:r>
              <a:rPr lang="vi-VN" sz="2000">
                <a:latin typeface="Times New Roman" panose="02020603050405020304" pitchFamily="18" charset="0"/>
                <a:cs typeface="Times New Roman" panose="02020603050405020304" pitchFamily="18" charset="0"/>
              </a:rPr>
              <a:t>Huân chương Lao động hạng Nhất.</a:t>
            </a:r>
            <a:endParaRPr lang="en-US" sz="200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A083D734-8B7F-4666-89F2-35D13E377EF0}"/>
              </a:ext>
            </a:extLst>
          </p:cNvPr>
          <p:cNvCxnSpPr/>
          <p:nvPr/>
        </p:nvCxnSpPr>
        <p:spPr>
          <a:xfrm>
            <a:off x="1983142" y="2222582"/>
            <a:ext cx="807365" cy="166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27">
            <a:extLst>
              <a:ext uri="{FF2B5EF4-FFF2-40B4-BE49-F238E27FC236}">
                <a16:creationId xmlns:a16="http://schemas.microsoft.com/office/drawing/2014/main" id="{74F53223-2866-4116-9502-9F9A81626C81}"/>
              </a:ext>
            </a:extLst>
          </p:cNvPr>
          <p:cNvSpPr/>
          <p:nvPr/>
        </p:nvSpPr>
        <p:spPr>
          <a:xfrm>
            <a:off x="2843808" y="3511299"/>
            <a:ext cx="6048672" cy="10766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Nhiều cá nhân được phong tặng danh hiệu cao quý, như đồng chí Phan Văn Cường (thợ rèn), được tặng danh hiệu Anh hùng Lao động.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292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F53450E-FCD0-433E-99C4-A985214C6F27}"/>
              </a:ext>
            </a:extLst>
          </p:cNvPr>
          <p:cNvSpPr/>
          <p:nvPr/>
        </p:nvSpPr>
        <p:spPr>
          <a:xfrm>
            <a:off x="35496" y="1555596"/>
            <a:ext cx="1907704" cy="12241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Năm 1966 - 1975</a:t>
            </a:r>
            <a:endParaRPr lang="en-US" sz="2000">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CE91F56E-3042-44B5-929F-090BB3EDAE89}"/>
              </a:ext>
            </a:extLst>
          </p:cNvPr>
          <p:cNvCxnSpPr>
            <a:cxnSpLocks/>
          </p:cNvCxnSpPr>
          <p:nvPr/>
        </p:nvCxnSpPr>
        <p:spPr>
          <a:xfrm flipV="1">
            <a:off x="1905145" y="1131590"/>
            <a:ext cx="867702" cy="82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ounded Rectangle 8">
            <a:extLst>
              <a:ext uri="{FF2B5EF4-FFF2-40B4-BE49-F238E27FC236}">
                <a16:creationId xmlns:a16="http://schemas.microsoft.com/office/drawing/2014/main" id="{87044AF7-7EB1-4B3E-B414-1CC72C3FFA6A}"/>
              </a:ext>
            </a:extLst>
          </p:cNvPr>
          <p:cNvSpPr/>
          <p:nvPr/>
        </p:nvSpPr>
        <p:spPr>
          <a:xfrm>
            <a:off x="2857865" y="360338"/>
            <a:ext cx="5828664" cy="17281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000">
                <a:latin typeface="Times New Roman" panose="02020603050405020304" pitchFamily="18" charset="0"/>
                <a:cs typeface="Times New Roman" panose="02020603050405020304" pitchFamily="18" charset="0"/>
              </a:rPr>
              <a:t>Nhà máy thực hiện nhiệm vụ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vừa sản xuất vừa chiến đấu</a:t>
            </a:r>
            <a:r>
              <a:rPr lang="en-US" sz="2000">
                <a:latin typeface="Times New Roman" panose="02020603050405020304" pitchFamily="18" charset="0"/>
                <a:cs typeface="Times New Roman" panose="02020603050405020304" pitchFamily="18" charset="0"/>
              </a:rPr>
              <a:t>”. Nhà máy sản xuất hàng loạt máy công cụ phục vụ cho nền kinh tế như: K125, B665, P12, … sản xuất bơm xăng, đèn gầm, ống phóng hỏa tiễn C36 phục vụ cho chiến trường,… </a:t>
            </a:r>
          </a:p>
        </p:txBody>
      </p:sp>
      <p:cxnSp>
        <p:nvCxnSpPr>
          <p:cNvPr id="5" name="Straight Arrow Connector 4">
            <a:extLst>
              <a:ext uri="{FF2B5EF4-FFF2-40B4-BE49-F238E27FC236}">
                <a16:creationId xmlns:a16="http://schemas.microsoft.com/office/drawing/2014/main" id="{2B182A30-3135-4DCB-B3C9-003B77E2A7AC}"/>
              </a:ext>
            </a:extLst>
          </p:cNvPr>
          <p:cNvCxnSpPr>
            <a:cxnSpLocks/>
          </p:cNvCxnSpPr>
          <p:nvPr/>
        </p:nvCxnSpPr>
        <p:spPr>
          <a:xfrm>
            <a:off x="1835696" y="2427734"/>
            <a:ext cx="937151" cy="757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ounded Rectangle 22">
            <a:extLst>
              <a:ext uri="{FF2B5EF4-FFF2-40B4-BE49-F238E27FC236}">
                <a16:creationId xmlns:a16="http://schemas.microsoft.com/office/drawing/2014/main" id="{50B90BC1-1913-4688-B45B-081DAFC2AE97}"/>
              </a:ext>
            </a:extLst>
          </p:cNvPr>
          <p:cNvSpPr/>
          <p:nvPr/>
        </p:nvSpPr>
        <p:spPr>
          <a:xfrm>
            <a:off x="2915816" y="2671751"/>
            <a:ext cx="5828664" cy="117406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000" dirty="0">
                <a:latin typeface="Times New Roman" panose="02020603050405020304" pitchFamily="18" charset="0"/>
                <a:cs typeface="Times New Roman" panose="02020603050405020304" pitchFamily="18" charset="0"/>
              </a:rPr>
              <a:t>Được tặng hai Huân chương Chiến công hạng </a:t>
            </a:r>
            <a:r>
              <a:rPr lang="vi-VN" sz="2000">
                <a:latin typeface="Times New Roman" panose="02020603050405020304" pitchFamily="18" charset="0"/>
                <a:cs typeface="Times New Roman" panose="02020603050405020304" pitchFamily="18" charset="0"/>
              </a:rPr>
              <a:t>Ba.</a:t>
            </a:r>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Năm 1967, Nhà nước tặng danh hiệu Anh hùng Lao động cho đồng chí Nguyễn Hoàng Thoan – thợ nguội.</a:t>
            </a:r>
            <a:endParaRPr lang="en-US" sz="20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03EC3AD-C7F3-4B28-BB0F-F1C073978A6B}"/>
              </a:ext>
            </a:extLst>
          </p:cNvPr>
          <p:cNvSpPr/>
          <p:nvPr/>
        </p:nvSpPr>
        <p:spPr>
          <a:xfrm>
            <a:off x="1024664" y="4163377"/>
            <a:ext cx="7243839"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itchFamily="18" charset="0"/>
              </a:rPr>
              <a:t>Hiện nay Nhà máy Cơ khí Hà Nội đổi tên thành Công ty Cơ khí Hà Nội.</a:t>
            </a:r>
            <a:endParaRPr lang="en-US" sz="2400"/>
          </a:p>
        </p:txBody>
      </p:sp>
    </p:spTree>
    <p:extLst>
      <p:ext uri="{BB962C8B-B14F-4D97-AF65-F5344CB8AC3E}">
        <p14:creationId xmlns:p14="http://schemas.microsoft.com/office/powerpoint/2010/main" val="3701858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46" name="文本框 45">
            <a:extLst>
              <a:ext uri="{FF2B5EF4-FFF2-40B4-BE49-F238E27FC236}">
                <a16:creationId xmlns:a16="http://schemas.microsoft.com/office/drawing/2014/main" id="{DBD04AA1-F279-4D39-A2B3-22B842C00F34}"/>
              </a:ext>
            </a:extLst>
          </p:cNvPr>
          <p:cNvSpPr txBox="1"/>
          <p:nvPr/>
        </p:nvSpPr>
        <p:spPr>
          <a:xfrm>
            <a:off x="3019425" y="885467"/>
            <a:ext cx="3105150" cy="553400"/>
          </a:xfrm>
          <a:prstGeom prst="rect">
            <a:avLst/>
          </a:prstGeom>
          <a:noFill/>
        </p:spPr>
        <p:txBody>
          <a:bodyPr wrap="square" rtlCol="0">
            <a:prstTxWarp prst="textPlain">
              <a:avLst>
                <a:gd name="adj" fmla="val 48510"/>
              </a:avLst>
            </a:prstTxWarp>
            <a:spAutoFit/>
            <a:scene3d>
              <a:camera prst="orthographicFront"/>
              <a:lightRig rig="threePt" dir="t"/>
            </a:scene3d>
            <a:sp3d contourW="12700"/>
          </a:bodyPr>
          <a:lstStyle/>
          <a:p>
            <a:pPr algn="ctr"/>
            <a:r>
              <a:rPr lang="en-US" altLang="zh-CN" sz="5400" b="1">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rPr>
              <a:t>Ghi nhớ</a:t>
            </a:r>
            <a:endParaRPr lang="en-US" altLang="zh-CN" sz="5400" b="1" dirty="0">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512" t="2401" r="14563" b="52800"/>
          <a:stretch/>
        </p:blipFill>
        <p:spPr>
          <a:xfrm>
            <a:off x="-99019" y="3435846"/>
            <a:ext cx="1709191" cy="1915389"/>
          </a:xfrm>
          <a:prstGeom prst="rect">
            <a:avLst/>
          </a:prstGeom>
        </p:spPr>
      </p:pic>
      <p:sp>
        <p:nvSpPr>
          <p:cNvPr id="13" name="TextBox 12">
            <a:extLst>
              <a:ext uri="{FF2B5EF4-FFF2-40B4-BE49-F238E27FC236}">
                <a16:creationId xmlns:a16="http://schemas.microsoft.com/office/drawing/2014/main" id="{1072AAA4-D270-4E68-B23F-1980490CC47E}"/>
              </a:ext>
            </a:extLst>
          </p:cNvPr>
          <p:cNvSpPr txBox="1"/>
          <p:nvPr/>
        </p:nvSpPr>
        <p:spPr>
          <a:xfrm>
            <a:off x="1620503" y="2622512"/>
            <a:ext cx="6175253" cy="1815882"/>
          </a:xfrm>
          <a:prstGeom prst="rect">
            <a:avLst/>
          </a:prstGeom>
          <a:noFill/>
        </p:spPr>
        <p:txBody>
          <a:bodyPr wrap="square">
            <a:spAutoFit/>
          </a:bodyPr>
          <a:lstStyle/>
          <a:p>
            <a:pPr lvl="0" algn="just"/>
            <a:r>
              <a:rPr lang="vi-VN" sz="2800" b="1">
                <a:solidFill>
                  <a:srgbClr val="002060"/>
                </a:solidFill>
                <a:latin typeface="Times New Roman" pitchFamily="18" charset="0"/>
              </a:rPr>
              <a:t>Năm 1958, Nhà máy Cơ khí Hà Nội ra đời, góp phần to lớn vào công cuộc xây dựng chủ nghĩa xã hội ở miền Bắc và đấu tranh thống nhất đất nước.</a:t>
            </a:r>
            <a:endParaRPr lang="en-US" sz="2800" b="1" dirty="0">
              <a:solidFill>
                <a:srgbClr val="002060"/>
              </a:solidFill>
              <a:latin typeface="+mj-lt"/>
              <a:cs typeface="Arial" pitchFamily="34" charset="0"/>
            </a:endParaRPr>
          </a:p>
        </p:txBody>
      </p:sp>
      <p:pic>
        <p:nvPicPr>
          <p:cNvPr id="14" name="Picture 13">
            <a:extLst>
              <a:ext uri="{FF2B5EF4-FFF2-40B4-BE49-F238E27FC236}">
                <a16:creationId xmlns:a16="http://schemas.microsoft.com/office/drawing/2014/main" id="{D91CEC0D-4521-4116-ADD9-4DABD9B4C6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618774" flipH="1">
            <a:off x="7960646" y="3691127"/>
            <a:ext cx="1351937" cy="1494533"/>
          </a:xfrm>
          <a:prstGeom prst="rect">
            <a:avLst/>
          </a:prstGeom>
        </p:spPr>
      </p:pic>
    </p:spTree>
    <p:extLst>
      <p:ext uri="{BB962C8B-B14F-4D97-AF65-F5344CB8AC3E}">
        <p14:creationId xmlns:p14="http://schemas.microsoft.com/office/powerpoint/2010/main" val="2135137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578524-6264-4801-BCDF-59294259B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99300" y="-1927291"/>
            <a:ext cx="5143501" cy="9142098"/>
          </a:xfrm>
          <a:prstGeom prst="rect">
            <a:avLst/>
          </a:prstGeom>
        </p:spPr>
      </p:pic>
      <p:cxnSp>
        <p:nvCxnSpPr>
          <p:cNvPr id="28" name="直接连接符 27">
            <a:extLst>
              <a:ext uri="{FF2B5EF4-FFF2-40B4-BE49-F238E27FC236}">
                <a16:creationId xmlns:a16="http://schemas.microsoft.com/office/drawing/2014/main" id="{1F8C7617-B3B8-4818-B6D4-A9EC80364DE5}"/>
              </a:ext>
            </a:extLst>
          </p:cNvPr>
          <p:cNvCxnSpPr>
            <a:cxnSpLocks/>
          </p:cNvCxnSpPr>
          <p:nvPr/>
        </p:nvCxnSpPr>
        <p:spPr>
          <a:xfrm flipV="1">
            <a:off x="5420954" y="2824649"/>
            <a:ext cx="0" cy="1"/>
          </a:xfrm>
          <a:prstGeom prst="line">
            <a:avLst/>
          </a:prstGeom>
          <a:ln w="25400">
            <a:gradFill>
              <a:gsLst>
                <a:gs pos="0">
                  <a:schemeClr val="accent2">
                    <a:lumMod val="20000"/>
                    <a:lumOff val="80000"/>
                    <a:alpha val="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AA395D0-12E6-4926-A804-E16D7F54B3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20981226">
            <a:off x="-291906" y="3150768"/>
            <a:ext cx="1823849" cy="2016220"/>
          </a:xfrm>
          <a:prstGeom prst="rect">
            <a:avLst/>
          </a:prstGeom>
        </p:spPr>
      </p:pic>
      <p:pic>
        <p:nvPicPr>
          <p:cNvPr id="17" name="Picture 16">
            <a:extLst>
              <a:ext uri="{FF2B5EF4-FFF2-40B4-BE49-F238E27FC236}">
                <a16:creationId xmlns:a16="http://schemas.microsoft.com/office/drawing/2014/main" id="{F27946FB-6499-4BE5-A5EB-D114B00CFF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5400000" flipV="1">
            <a:off x="7523578" y="-865898"/>
            <a:ext cx="1823849" cy="2016220"/>
          </a:xfrm>
          <a:prstGeom prst="rect">
            <a:avLst/>
          </a:prstGeom>
        </p:spPr>
      </p:pic>
      <p:sp>
        <p:nvSpPr>
          <p:cNvPr id="2" name="Rectangle: Rounded Corners 1">
            <a:extLst>
              <a:ext uri="{FF2B5EF4-FFF2-40B4-BE49-F238E27FC236}">
                <a16:creationId xmlns:a16="http://schemas.microsoft.com/office/drawing/2014/main" id="{102C345E-37EF-46D2-BB91-12B079AE1D46}"/>
              </a:ext>
            </a:extLst>
          </p:cNvPr>
          <p:cNvSpPr/>
          <p:nvPr/>
        </p:nvSpPr>
        <p:spPr>
          <a:xfrm>
            <a:off x="214565" y="849416"/>
            <a:ext cx="8712968" cy="18547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600" b="1">
                <a:ln w="0"/>
                <a:solidFill>
                  <a:schemeClr val="accent1"/>
                </a:solidFill>
                <a:effectLst>
                  <a:outerShdw blurRad="38100" dist="25400" dir="5400000" algn="ctr" rotWithShape="0">
                    <a:srgbClr val="6E747A">
                      <a:alpha val="43000"/>
                    </a:srgbClr>
                  </a:outerShdw>
                </a:effectLst>
                <a:latin typeface="UTM French Vanilla" panose="02040603050506020204" pitchFamily="18" charset="0"/>
                <a:cs typeface="Times New Roman" panose="02020603050405020304" pitchFamily="18" charset="0"/>
                <a:sym typeface="+mn-lt"/>
              </a:rPr>
              <a:t>Nhà máy hiện đại đầu tiên của nước ta</a:t>
            </a:r>
            <a:endParaRPr lang="zh-CN" altLang="en-US" sz="6600" b="1">
              <a:ln w="0"/>
              <a:solidFill>
                <a:schemeClr val="accent1"/>
              </a:solidFill>
              <a:effectLst>
                <a:outerShdw blurRad="38100" dist="25400" dir="5400000" algn="ctr" rotWithShape="0">
                  <a:srgbClr val="6E747A">
                    <a:alpha val="43000"/>
                  </a:srgbClr>
                </a:outerShdw>
              </a:effectLst>
              <a:latin typeface="UTM French Vanilla" panose="02040603050506020204" pitchFamily="18" charset="0"/>
              <a:cs typeface="Times New Roman" panose="02020603050405020304" pitchFamily="18" charset="0"/>
              <a:sym typeface="+mn-lt"/>
            </a:endParaRPr>
          </a:p>
        </p:txBody>
      </p:sp>
      <p:pic>
        <p:nvPicPr>
          <p:cNvPr id="6" name="Picture 5">
            <a:extLst>
              <a:ext uri="{FF2B5EF4-FFF2-40B4-BE49-F238E27FC236}">
                <a16:creationId xmlns:a16="http://schemas.microsoft.com/office/drawing/2014/main" id="{79D3500B-3C9E-459C-9F14-5491944F4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9325" y="2931790"/>
            <a:ext cx="3963449" cy="19583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6F69A35C-D7DF-42FA-AF9E-5A9F761A255B}"/>
              </a:ext>
            </a:extLst>
          </p:cNvPr>
          <p:cNvSpPr txBox="1"/>
          <p:nvPr/>
        </p:nvSpPr>
        <p:spPr>
          <a:xfrm>
            <a:off x="3491880" y="339502"/>
            <a:ext cx="2592288" cy="707886"/>
          </a:xfrm>
          <a:prstGeom prst="rect">
            <a:avLst/>
          </a:prstGeom>
          <a:noFill/>
        </p:spPr>
        <p:txBody>
          <a:bodyPr wrap="square" rtlCol="0">
            <a:spAutoFit/>
          </a:bodyPr>
          <a:lstStyle/>
          <a:p>
            <a:r>
              <a:rPr lang="en-US" sz="4000">
                <a:solidFill>
                  <a:srgbClr val="002060"/>
                </a:solidFill>
                <a:latin typeface="UTM Cooper Black" panose="02040603050506020204" pitchFamily="18" charset="0"/>
              </a:rPr>
              <a:t>Lịch sử</a:t>
            </a:r>
          </a:p>
        </p:txBody>
      </p:sp>
      <p:sp>
        <p:nvSpPr>
          <p:cNvPr id="5" name="TextBox 4">
            <a:extLst>
              <a:ext uri="{FF2B5EF4-FFF2-40B4-BE49-F238E27FC236}">
                <a16:creationId xmlns:a16="http://schemas.microsoft.com/office/drawing/2014/main" id="{78C55811-5397-409C-956D-583648CB95AA}"/>
              </a:ext>
            </a:extLst>
          </p:cNvPr>
          <p:cNvSpPr txBox="1"/>
          <p:nvPr/>
        </p:nvSpPr>
        <p:spPr>
          <a:xfrm>
            <a:off x="7631832" y="2553303"/>
            <a:ext cx="1512168"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Trang 45</a:t>
            </a:r>
          </a:p>
        </p:txBody>
      </p:sp>
    </p:spTree>
    <p:extLst>
      <p:ext uri="{BB962C8B-B14F-4D97-AF65-F5344CB8AC3E}">
        <p14:creationId xmlns:p14="http://schemas.microsoft.com/office/powerpoint/2010/main" val="3513872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Effect transition="in" filter="fade">
                                      <p:cBhvr>
                                        <p:cTn id="28" dur="10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46" name="文本框 45">
            <a:extLst>
              <a:ext uri="{FF2B5EF4-FFF2-40B4-BE49-F238E27FC236}">
                <a16:creationId xmlns:a16="http://schemas.microsoft.com/office/drawing/2014/main" id="{DBD04AA1-F279-4D39-A2B3-22B842C00F34}"/>
              </a:ext>
            </a:extLst>
          </p:cNvPr>
          <p:cNvSpPr txBox="1"/>
          <p:nvPr/>
        </p:nvSpPr>
        <p:spPr>
          <a:xfrm>
            <a:off x="3019425" y="885467"/>
            <a:ext cx="3105150" cy="553400"/>
          </a:xfrm>
          <a:prstGeom prst="rect">
            <a:avLst/>
          </a:prstGeom>
          <a:noFill/>
        </p:spPr>
        <p:txBody>
          <a:bodyPr wrap="square" rtlCol="0">
            <a:prstTxWarp prst="textPlain">
              <a:avLst>
                <a:gd name="adj" fmla="val 48510"/>
              </a:avLst>
            </a:prstTxWarp>
            <a:spAutoFit/>
            <a:scene3d>
              <a:camera prst="orthographicFront"/>
              <a:lightRig rig="threePt" dir="t"/>
            </a:scene3d>
            <a:sp3d contourW="12700"/>
          </a:bodyPr>
          <a:lstStyle/>
          <a:p>
            <a:pPr algn="ctr"/>
            <a:r>
              <a:rPr lang="en-US" altLang="zh-CN" sz="5400" b="1">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rPr>
              <a:t>Dặn dò</a:t>
            </a:r>
            <a:endParaRPr lang="en-US" altLang="zh-CN" sz="5400" b="1" dirty="0">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512" t="2401" r="14563" b="52800"/>
          <a:stretch/>
        </p:blipFill>
        <p:spPr>
          <a:xfrm>
            <a:off x="-99019" y="3435846"/>
            <a:ext cx="1709191" cy="1915389"/>
          </a:xfrm>
          <a:prstGeom prst="rect">
            <a:avLst/>
          </a:prstGeom>
        </p:spPr>
      </p:pic>
      <p:pic>
        <p:nvPicPr>
          <p:cNvPr id="14" name="Picture 13">
            <a:extLst>
              <a:ext uri="{FF2B5EF4-FFF2-40B4-BE49-F238E27FC236}">
                <a16:creationId xmlns:a16="http://schemas.microsoft.com/office/drawing/2014/main" id="{D91CEC0D-4521-4116-ADD9-4DABD9B4C6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618774" flipH="1">
            <a:off x="7960646" y="3691127"/>
            <a:ext cx="1351937" cy="1494533"/>
          </a:xfrm>
          <a:prstGeom prst="rect">
            <a:avLst/>
          </a:prstGeom>
        </p:spPr>
      </p:pic>
      <p:sp>
        <p:nvSpPr>
          <p:cNvPr id="8" name="TextBox 7">
            <a:extLst>
              <a:ext uri="{FF2B5EF4-FFF2-40B4-BE49-F238E27FC236}">
                <a16:creationId xmlns:a16="http://schemas.microsoft.com/office/drawing/2014/main" id="{20CA0DD8-CC26-49F5-B460-C9CE098076C4}"/>
              </a:ext>
            </a:extLst>
          </p:cNvPr>
          <p:cNvSpPr txBox="1"/>
          <p:nvPr/>
        </p:nvSpPr>
        <p:spPr>
          <a:xfrm>
            <a:off x="2267744" y="2626212"/>
            <a:ext cx="5360640" cy="1384995"/>
          </a:xfrm>
          <a:prstGeom prst="rect">
            <a:avLst/>
          </a:prstGeom>
          <a:noFill/>
        </p:spPr>
        <p:txBody>
          <a:bodyPr wrap="square" rtlCol="0">
            <a:spAutoFit/>
          </a:bodyPr>
          <a:lstStyle/>
          <a:p>
            <a:pPr lvl="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p>
          <a:p>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Bài 2</a:t>
            </a:r>
            <a:r>
              <a:rPr lang="vi-VN" sz="2800" b="1">
                <a:latin typeface="Times New Roman" pitchFamily="18" charset="0"/>
                <a:cs typeface="Times New Roman" pitchFamily="18" charset="0"/>
              </a:rPr>
              <a:t>2:</a:t>
            </a:r>
            <a:r>
              <a:rPr lang="en-US" sz="2800" b="1">
                <a:latin typeface="Times New Roman" pitchFamily="18" charset="0"/>
                <a:cs typeface="Times New Roman" pitchFamily="18" charset="0"/>
              </a:rPr>
              <a:t> Đường Trường Sơn</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48316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F2E2878-F4EE-4544-B2E6-3E5B45B78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37" name="文本框 36">
            <a:extLst>
              <a:ext uri="{FF2B5EF4-FFF2-40B4-BE49-F238E27FC236}">
                <a16:creationId xmlns:a16="http://schemas.microsoft.com/office/drawing/2014/main" id="{1F8B361E-5393-425D-993F-3FC3507D2E02}"/>
              </a:ext>
            </a:extLst>
          </p:cNvPr>
          <p:cNvSpPr txBox="1"/>
          <p:nvPr/>
        </p:nvSpPr>
        <p:spPr>
          <a:xfrm>
            <a:off x="2699792" y="1707654"/>
            <a:ext cx="6048672" cy="2039254"/>
          </a:xfrm>
          <a:prstGeom prst="rect">
            <a:avLst/>
          </a:prstGeom>
          <a:noFill/>
        </p:spPr>
        <p:txBody>
          <a:bodyPr wrap="square" rtlCol="0">
            <a:prstTxWarp prst="textPlain">
              <a:avLst>
                <a:gd name="adj" fmla="val 48195"/>
              </a:avLst>
            </a:prstTxWarp>
            <a:spAutoFit/>
            <a:scene3d>
              <a:camera prst="orthographicFront"/>
              <a:lightRig rig="threePt" dir="t"/>
            </a:scene3d>
            <a:sp3d contourW="12700"/>
          </a:bodyPr>
          <a:lstStyle/>
          <a:p>
            <a:pPr algn="ctr"/>
            <a:r>
              <a:rPr lang="en-US" altLang="zh-CN" sz="7200" b="1">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rPr>
              <a:t>Tạm biệt và hẹn gặp lại!</a:t>
            </a:r>
            <a:endParaRPr lang="en-US" altLang="zh-CN" sz="7200" b="1" dirty="0">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endParaRPr>
          </a:p>
        </p:txBody>
      </p:sp>
      <p:grpSp>
        <p:nvGrpSpPr>
          <p:cNvPr id="8" name="Group 7">
            <a:extLst>
              <a:ext uri="{FF2B5EF4-FFF2-40B4-BE49-F238E27FC236}">
                <a16:creationId xmlns:a16="http://schemas.microsoft.com/office/drawing/2014/main" id="{90FEC6FE-0CDE-47E8-9C73-3645E7A1E19C}"/>
              </a:ext>
            </a:extLst>
          </p:cNvPr>
          <p:cNvGrpSpPr/>
          <p:nvPr/>
        </p:nvGrpSpPr>
        <p:grpSpPr>
          <a:xfrm>
            <a:off x="467544" y="51470"/>
            <a:ext cx="8475675" cy="1152128"/>
            <a:chOff x="226150" y="186636"/>
            <a:chExt cx="8475675" cy="1152128"/>
          </a:xfrm>
        </p:grpSpPr>
        <p:pic>
          <p:nvPicPr>
            <p:cNvPr id="7" name="Picture 6">
              <a:extLst>
                <a:ext uri="{FF2B5EF4-FFF2-40B4-BE49-F238E27FC236}">
                  <a16:creationId xmlns:a16="http://schemas.microsoft.com/office/drawing/2014/main" id="{1F371259-950A-45C4-933A-F75EDBE06151}"/>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226150" y="186636"/>
              <a:ext cx="4417857" cy="1152128"/>
            </a:xfrm>
            <a:prstGeom prst="rect">
              <a:avLst/>
            </a:prstGeom>
          </p:spPr>
        </p:pic>
        <p:pic>
          <p:nvPicPr>
            <p:cNvPr id="14" name="Picture 13">
              <a:extLst>
                <a:ext uri="{FF2B5EF4-FFF2-40B4-BE49-F238E27FC236}">
                  <a16:creationId xmlns:a16="http://schemas.microsoft.com/office/drawing/2014/main" id="{D68224AB-E610-4D60-9DD3-99E4F18E190B}"/>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4283968" y="186636"/>
              <a:ext cx="4417857" cy="1152128"/>
            </a:xfrm>
            <a:prstGeom prst="rect">
              <a:avLst/>
            </a:prstGeom>
          </p:spPr>
        </p:pic>
      </p:grpSp>
      <p:pic>
        <p:nvPicPr>
          <p:cNvPr id="10" name="Picture 9">
            <a:extLst>
              <a:ext uri="{FF2B5EF4-FFF2-40B4-BE49-F238E27FC236}">
                <a16:creationId xmlns:a16="http://schemas.microsoft.com/office/drawing/2014/main" id="{34B5FE3A-619D-482F-915F-0943E624CCAB}"/>
              </a:ext>
            </a:extLst>
          </p:cNvPr>
          <p:cNvPicPr>
            <a:picLocks noChangeAspect="1"/>
          </p:cNvPicPr>
          <p:nvPr/>
        </p:nvPicPr>
        <p:blipFill rotWithShape="1">
          <a:blip r:embed="rId5">
            <a:extLst>
              <a:ext uri="{28A0092B-C50C-407E-A947-70E740481C1C}">
                <a14:useLocalDpi xmlns:a14="http://schemas.microsoft.com/office/drawing/2010/main" val="0"/>
              </a:ext>
            </a:extLst>
          </a:blip>
          <a:srcRect l="55512" t="2401" r="14563" b="52800"/>
          <a:stretch/>
        </p:blipFill>
        <p:spPr>
          <a:xfrm>
            <a:off x="-23011" y="1560369"/>
            <a:ext cx="2574756" cy="3528392"/>
          </a:xfrm>
          <a:prstGeom prst="rect">
            <a:avLst/>
          </a:prstGeom>
        </p:spPr>
      </p:pic>
    </p:spTree>
    <p:extLst>
      <p:ext uri="{BB962C8B-B14F-4D97-AF65-F5344CB8AC3E}">
        <p14:creationId xmlns:p14="http://schemas.microsoft.com/office/powerpoint/2010/main" val="635678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F2E2878-F4EE-4544-B2E6-3E5B45B78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grpSp>
        <p:nvGrpSpPr>
          <p:cNvPr id="8" name="Group 7">
            <a:extLst>
              <a:ext uri="{FF2B5EF4-FFF2-40B4-BE49-F238E27FC236}">
                <a16:creationId xmlns:a16="http://schemas.microsoft.com/office/drawing/2014/main" id="{90FEC6FE-0CDE-47E8-9C73-3645E7A1E19C}"/>
              </a:ext>
            </a:extLst>
          </p:cNvPr>
          <p:cNvGrpSpPr/>
          <p:nvPr/>
        </p:nvGrpSpPr>
        <p:grpSpPr>
          <a:xfrm>
            <a:off x="467544" y="51470"/>
            <a:ext cx="8475675" cy="1152128"/>
            <a:chOff x="226150" y="186636"/>
            <a:chExt cx="8475675" cy="1152128"/>
          </a:xfrm>
        </p:grpSpPr>
        <p:pic>
          <p:nvPicPr>
            <p:cNvPr id="7" name="Picture 6">
              <a:extLst>
                <a:ext uri="{FF2B5EF4-FFF2-40B4-BE49-F238E27FC236}">
                  <a16:creationId xmlns:a16="http://schemas.microsoft.com/office/drawing/2014/main" id="{1F371259-950A-45C4-933A-F75EDBE06151}"/>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226150" y="186636"/>
              <a:ext cx="4417857" cy="1152128"/>
            </a:xfrm>
            <a:prstGeom prst="rect">
              <a:avLst/>
            </a:prstGeom>
          </p:spPr>
        </p:pic>
        <p:pic>
          <p:nvPicPr>
            <p:cNvPr id="14" name="Picture 13">
              <a:extLst>
                <a:ext uri="{FF2B5EF4-FFF2-40B4-BE49-F238E27FC236}">
                  <a16:creationId xmlns:a16="http://schemas.microsoft.com/office/drawing/2014/main" id="{D68224AB-E610-4D60-9DD3-99E4F18E190B}"/>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12200" r="29275" b="65400"/>
            <a:stretch/>
          </p:blipFill>
          <p:spPr>
            <a:xfrm>
              <a:off x="4283968" y="186636"/>
              <a:ext cx="4417857" cy="1152128"/>
            </a:xfrm>
            <a:prstGeom prst="rect">
              <a:avLst/>
            </a:prstGeom>
          </p:spPr>
        </p:pic>
      </p:grpSp>
      <p:pic>
        <p:nvPicPr>
          <p:cNvPr id="3" name="Picture 2">
            <a:hlinkClick r:id="rId5" action="ppaction://hlinksldjump"/>
            <a:extLst>
              <a:ext uri="{FF2B5EF4-FFF2-40B4-BE49-F238E27FC236}">
                <a16:creationId xmlns:a16="http://schemas.microsoft.com/office/drawing/2014/main" id="{2E6620C5-AB30-40EC-A448-83A64C1EABA0}"/>
              </a:ext>
            </a:extLst>
          </p:cNvPr>
          <p:cNvPicPr>
            <a:picLocks noChangeAspect="1"/>
          </p:cNvPicPr>
          <p:nvPr/>
        </p:nvPicPr>
        <p:blipFill rotWithShape="1">
          <a:blip r:embed="rId6">
            <a:extLst>
              <a:ext uri="{28A0092B-C50C-407E-A947-70E740481C1C}">
                <a14:useLocalDpi xmlns:a14="http://schemas.microsoft.com/office/drawing/2010/main" val="0"/>
              </a:ext>
            </a:extLst>
          </a:blip>
          <a:srcRect l="7306" t="23400" r="63557" b="17402"/>
          <a:stretch/>
        </p:blipFill>
        <p:spPr>
          <a:xfrm>
            <a:off x="1619672" y="1765131"/>
            <a:ext cx="2664296" cy="3044876"/>
          </a:xfrm>
          <a:prstGeom prst="rect">
            <a:avLst/>
          </a:prstGeom>
        </p:spPr>
      </p:pic>
      <p:pic>
        <p:nvPicPr>
          <p:cNvPr id="5" name="Picture 4">
            <a:hlinkClick r:id="rId7" action="ppaction://hlinksldjump"/>
            <a:extLst>
              <a:ext uri="{FF2B5EF4-FFF2-40B4-BE49-F238E27FC236}">
                <a16:creationId xmlns:a16="http://schemas.microsoft.com/office/drawing/2014/main" id="{7D30391B-0EF8-4F5F-B5B2-4CDBDBF54437}"/>
              </a:ext>
            </a:extLst>
          </p:cNvPr>
          <p:cNvPicPr>
            <a:picLocks noChangeAspect="1"/>
          </p:cNvPicPr>
          <p:nvPr/>
        </p:nvPicPr>
        <p:blipFill rotWithShape="1">
          <a:blip r:embed="rId6">
            <a:extLst>
              <a:ext uri="{28A0092B-C50C-407E-A947-70E740481C1C}">
                <a14:useLocalDpi xmlns:a14="http://schemas.microsoft.com/office/drawing/2010/main" val="0"/>
              </a:ext>
            </a:extLst>
          </a:blip>
          <a:srcRect l="68112" t="13600" r="5900" b="22001"/>
          <a:stretch/>
        </p:blipFill>
        <p:spPr>
          <a:xfrm>
            <a:off x="4427984" y="1765131"/>
            <a:ext cx="2376264" cy="3312368"/>
          </a:xfrm>
          <a:prstGeom prst="rect">
            <a:avLst/>
          </a:prstGeom>
        </p:spPr>
      </p:pic>
      <p:sp>
        <p:nvSpPr>
          <p:cNvPr id="13" name="矩形 259">
            <a:extLst>
              <a:ext uri="{FF2B5EF4-FFF2-40B4-BE49-F238E27FC236}">
                <a16:creationId xmlns:a16="http://schemas.microsoft.com/office/drawing/2014/main" id="{19477D43-25F7-4CB0-AA6A-6754658D1804}"/>
              </a:ext>
            </a:extLst>
          </p:cNvPr>
          <p:cNvSpPr>
            <a:spLocks noChangeArrowheads="1"/>
          </p:cNvSpPr>
          <p:nvPr/>
        </p:nvSpPr>
        <p:spPr bwMode="auto">
          <a:xfrm>
            <a:off x="1158988" y="807257"/>
            <a:ext cx="6732748" cy="677108"/>
          </a:xfrm>
          <a:prstGeom prst="rect">
            <a:avLst/>
          </a:prstGeom>
          <a:solidFill>
            <a:srgbClr val="BC324B"/>
          </a:solidFill>
          <a:ln>
            <a:noFill/>
          </a:ln>
          <a:effectLst>
            <a:outerShdw blurRad="50800" dist="38100" dir="2700000" algn="tl" rotWithShape="0">
              <a:prstClr val="black">
                <a:alpha val="40000"/>
              </a:prstClr>
            </a:outerShdw>
          </a:effec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Hãy </a:t>
            </a:r>
            <a:r>
              <a:rPr lang="en-US" altLang="zh-CN" sz="44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hlinkClick r:id="rId8" action="ppaction://hlinksldjump"/>
              </a:rPr>
              <a:t>chọn</a:t>
            </a:r>
            <a:r>
              <a:rPr lang="en-US" altLang="zh-CN" sz="44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một bạn gấu nhé!</a:t>
            </a:r>
            <a:endParaRPr lang="zh-CN" altLang="en-US" sz="4400" dirty="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1368399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9">
            <a:extLst>
              <a:ext uri="{FF2B5EF4-FFF2-40B4-BE49-F238E27FC236}">
                <a16:creationId xmlns:a16="http://schemas.microsoft.com/office/drawing/2014/main" id="{9BBFC59A-0B3F-4B77-82B7-9929E970142D}"/>
              </a:ext>
            </a:extLst>
          </p:cNvPr>
          <p:cNvSpPr>
            <a:spLocks noChangeArrowheads="1"/>
          </p:cNvSpPr>
          <p:nvPr/>
        </p:nvSpPr>
        <p:spPr bwMode="auto">
          <a:xfrm>
            <a:off x="1007604" y="339502"/>
            <a:ext cx="7128792" cy="430887"/>
          </a:xfrm>
          <a:prstGeom prst="rect">
            <a:avLst/>
          </a:prstGeom>
          <a:solidFill>
            <a:srgbClr val="BC324B"/>
          </a:solidFill>
          <a:ln>
            <a:noFill/>
          </a:ln>
          <a:effectLst>
            <a:outerShdw blurRad="50800" dist="38100" dir="2700000" algn="tl" rotWithShape="0">
              <a:prstClr val="black">
                <a:alpha val="40000"/>
              </a:prstClr>
            </a:outerShdw>
          </a:effec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1084263" indent="-1084263">
              <a:buNone/>
            </a:pPr>
            <a:r>
              <a:rPr lang="en-US" altLang="zh-CN" sz="28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Câu 1: Thời gian diễn ra phong trào “Đồng Khởi”?</a:t>
            </a:r>
            <a:endParaRPr lang="zh-CN" altLang="en-US" sz="2800" dirty="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2" name="Oval 1">
            <a:extLst>
              <a:ext uri="{FF2B5EF4-FFF2-40B4-BE49-F238E27FC236}">
                <a16:creationId xmlns:a16="http://schemas.microsoft.com/office/drawing/2014/main" id="{45693A53-8E76-4007-9AF8-AE73A40863D4}"/>
              </a:ext>
            </a:extLst>
          </p:cNvPr>
          <p:cNvSpPr/>
          <p:nvPr/>
        </p:nvSpPr>
        <p:spPr>
          <a:xfrm>
            <a:off x="251520" y="109188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A</a:t>
            </a:r>
          </a:p>
        </p:txBody>
      </p:sp>
      <p:sp>
        <p:nvSpPr>
          <p:cNvPr id="3" name="TextBox 2">
            <a:extLst>
              <a:ext uri="{FF2B5EF4-FFF2-40B4-BE49-F238E27FC236}">
                <a16:creationId xmlns:a16="http://schemas.microsoft.com/office/drawing/2014/main" id="{C426F0BB-B2E0-42EB-AEAF-B7EC4D9E1327}"/>
              </a:ext>
            </a:extLst>
          </p:cNvPr>
          <p:cNvSpPr txBox="1"/>
          <p:nvPr/>
        </p:nvSpPr>
        <p:spPr>
          <a:xfrm>
            <a:off x="911873" y="1135322"/>
            <a:ext cx="330194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Cuối năm 1959</a:t>
            </a:r>
          </a:p>
        </p:txBody>
      </p:sp>
      <p:sp>
        <p:nvSpPr>
          <p:cNvPr id="9" name="Oval 8">
            <a:extLst>
              <a:ext uri="{FF2B5EF4-FFF2-40B4-BE49-F238E27FC236}">
                <a16:creationId xmlns:a16="http://schemas.microsoft.com/office/drawing/2014/main" id="{853841B2-0D28-40D6-A72F-C1AE9AB76CDC}"/>
              </a:ext>
            </a:extLst>
          </p:cNvPr>
          <p:cNvSpPr/>
          <p:nvPr/>
        </p:nvSpPr>
        <p:spPr>
          <a:xfrm>
            <a:off x="251520" y="186616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2E070EA0-C448-47FF-B9AF-B34CC3D9250B}"/>
              </a:ext>
            </a:extLst>
          </p:cNvPr>
          <p:cNvSpPr txBox="1"/>
          <p:nvPr/>
        </p:nvSpPr>
        <p:spPr>
          <a:xfrm>
            <a:off x="861812" y="1881602"/>
            <a:ext cx="288367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Đầu năm 1960</a:t>
            </a:r>
          </a:p>
        </p:txBody>
      </p:sp>
      <p:sp>
        <p:nvSpPr>
          <p:cNvPr id="11" name="Oval 10">
            <a:extLst>
              <a:ext uri="{FF2B5EF4-FFF2-40B4-BE49-F238E27FC236}">
                <a16:creationId xmlns:a16="http://schemas.microsoft.com/office/drawing/2014/main" id="{06071CA5-21FE-4FE2-9A2E-7EFE6589A53C}"/>
              </a:ext>
            </a:extLst>
          </p:cNvPr>
          <p:cNvSpPr/>
          <p:nvPr/>
        </p:nvSpPr>
        <p:spPr>
          <a:xfrm>
            <a:off x="251520" y="265898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C</a:t>
            </a:r>
          </a:p>
        </p:txBody>
      </p:sp>
      <p:sp>
        <p:nvSpPr>
          <p:cNvPr id="12" name="TextBox 11">
            <a:extLst>
              <a:ext uri="{FF2B5EF4-FFF2-40B4-BE49-F238E27FC236}">
                <a16:creationId xmlns:a16="http://schemas.microsoft.com/office/drawing/2014/main" id="{DA358660-EE63-4312-9BF6-5219BEDF89A6}"/>
              </a:ext>
            </a:extLst>
          </p:cNvPr>
          <p:cNvSpPr txBox="1"/>
          <p:nvPr/>
        </p:nvSpPr>
        <p:spPr>
          <a:xfrm>
            <a:off x="861812" y="2552506"/>
            <a:ext cx="277353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Cuối năm 1959 – Đầu năm 1960</a:t>
            </a:r>
          </a:p>
        </p:txBody>
      </p:sp>
      <p:sp>
        <p:nvSpPr>
          <p:cNvPr id="13" name="Oval 12">
            <a:extLst>
              <a:ext uri="{FF2B5EF4-FFF2-40B4-BE49-F238E27FC236}">
                <a16:creationId xmlns:a16="http://schemas.microsoft.com/office/drawing/2014/main" id="{D3B2C827-9EEB-417D-AFDD-3E8BD504EC3D}"/>
              </a:ext>
            </a:extLst>
          </p:cNvPr>
          <p:cNvSpPr/>
          <p:nvPr/>
        </p:nvSpPr>
        <p:spPr>
          <a:xfrm>
            <a:off x="251520" y="3663879"/>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D</a:t>
            </a:r>
          </a:p>
        </p:txBody>
      </p:sp>
      <p:sp>
        <p:nvSpPr>
          <p:cNvPr id="18" name="TextBox 17">
            <a:extLst>
              <a:ext uri="{FF2B5EF4-FFF2-40B4-BE49-F238E27FC236}">
                <a16:creationId xmlns:a16="http://schemas.microsoft.com/office/drawing/2014/main" id="{E30D88AB-7DE0-479D-97CF-DD8A00BD9708}"/>
              </a:ext>
            </a:extLst>
          </p:cNvPr>
          <p:cNvSpPr txBox="1"/>
          <p:nvPr/>
        </p:nvSpPr>
        <p:spPr>
          <a:xfrm>
            <a:off x="911873" y="3654298"/>
            <a:ext cx="244807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Đầu năm 1961</a:t>
            </a:r>
          </a:p>
        </p:txBody>
      </p:sp>
      <p:pic>
        <p:nvPicPr>
          <p:cNvPr id="19" name="Picture 6" descr="Khong mau">
            <a:extLst>
              <a:ext uri="{FF2B5EF4-FFF2-40B4-BE49-F238E27FC236}">
                <a16:creationId xmlns:a16="http://schemas.microsoft.com/office/drawing/2014/main" id="{C6471605-CCE3-4E01-928C-C50F03613EA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30" r="1464" b="10352"/>
          <a:stretch/>
        </p:blipFill>
        <p:spPr bwMode="auto">
          <a:xfrm>
            <a:off x="4046550" y="1196922"/>
            <a:ext cx="4211960" cy="2718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A6834412-BA5F-4026-9681-2829083692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3600" r="66214"/>
          <a:stretch/>
        </p:blipFill>
        <p:spPr>
          <a:xfrm rot="618774" flipH="1">
            <a:off x="7834088" y="3349071"/>
            <a:ext cx="1823849" cy="2016220"/>
          </a:xfrm>
          <a:prstGeom prst="rect">
            <a:avLst/>
          </a:prstGeom>
        </p:spPr>
      </p:pic>
      <p:pic>
        <p:nvPicPr>
          <p:cNvPr id="25" name="Picture 6" descr="Káº¿t quáº£ hÃ¬nh áº£nh cho right wrong tick icon">
            <a:extLst>
              <a:ext uri="{FF2B5EF4-FFF2-40B4-BE49-F238E27FC236}">
                <a16:creationId xmlns:a16="http://schemas.microsoft.com/office/drawing/2014/main" id="{1989A549-F061-46C9-8E0D-0B7E40A4646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31834" y="1946063"/>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a:extLst>
              <a:ext uri="{FF2B5EF4-FFF2-40B4-BE49-F238E27FC236}">
                <a16:creationId xmlns:a16="http://schemas.microsoft.com/office/drawing/2014/main" id="{9DC975C6-EA14-459C-B0AB-733A9D6A68D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31835" y="1143063"/>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a:extLst>
              <a:ext uri="{FF2B5EF4-FFF2-40B4-BE49-F238E27FC236}">
                <a16:creationId xmlns:a16="http://schemas.microsoft.com/office/drawing/2014/main" id="{01F1A887-E4DF-4AA0-AC5D-C56AC40B7C0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31834" y="3657935"/>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8" name="CẤM BUÔN BÁN, CẤM REUP" descr="Káº¿t quáº£ hÃ¬nh áº£nh cho right wrong tick icon">
            <a:extLst>
              <a:ext uri="{FF2B5EF4-FFF2-40B4-BE49-F238E27FC236}">
                <a16:creationId xmlns:a16="http://schemas.microsoft.com/office/drawing/2014/main" id="{3E1ED3FE-5E7E-4F7D-B5D4-E9E2EEFDD94F}"/>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367675" y="2845030"/>
            <a:ext cx="488112" cy="42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3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out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Am-thanh-tra-loi-sai-www_nhacchuongvui_com.wav"/>
                                        </p:tgtEl>
                                      </p:cMediaNode>
                                    </p:audio>
                                  </p:subTnLst>
                                </p:cTn>
                              </p:par>
                            </p:childTnLst>
                          </p:cTn>
                        </p:par>
                        <p:par>
                          <p:cTn id="64" fill="hold">
                            <p:stCondLst>
                              <p:cond delay="0"/>
                            </p:stCondLst>
                            <p:childTnLst>
                              <p:par>
                                <p:cTn id="65" presetID="10" presetClass="exit" presetSubtype="0" fill="hold" nodeType="afterEffect">
                                  <p:stCondLst>
                                    <p:cond delay="50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9"/>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Am-thanh-tra-loi-sai-www_nhacchuongvui_com.wav"/>
                                        </p:tgtEl>
                                      </p:cMediaNode>
                                    </p:audio>
                                  </p:subTnLst>
                                </p:cTn>
                              </p:par>
                            </p:childTnLst>
                          </p:cTn>
                        </p:par>
                        <p:par>
                          <p:cTn id="73" fill="hold">
                            <p:stCondLst>
                              <p:cond delay="0"/>
                            </p:stCondLst>
                            <p:childTnLst>
                              <p:par>
                                <p:cTn id="74" presetID="10" presetClass="exit" presetSubtype="0" fill="hold" nodeType="afterEffect">
                                  <p:stCondLst>
                                    <p:cond delay="500"/>
                                  </p:stCondLst>
                                  <p:childTnLst>
                                    <p:animEffect transition="out" filter="fade">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Am-thanh-tra-loi-dung-www_nhacchuongvui_com.wav"/>
                                        </p:tgtEl>
                                      </p:cMediaNode>
                                    </p:audio>
                                  </p:subTnLst>
                                </p:cTn>
                              </p:par>
                              <p:par>
                                <p:cTn id="82" presetID="16" presetClass="exit" presetSubtype="21" fill="hold" grpId="1" nodeType="withEffect">
                                  <p:stCondLst>
                                    <p:cond delay="0"/>
                                  </p:stCondLst>
                                  <p:childTnLst>
                                    <p:animEffect transition="out" filter="barn(inVertical)">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16" presetClass="exit" presetSubtype="21" fill="hold" grpId="1" nodeType="withEffect">
                                  <p:stCondLst>
                                    <p:cond delay="0"/>
                                  </p:stCondLst>
                                  <p:childTnLst>
                                    <p:animEffect transition="out" filter="barn(inVertical)">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par>
                                <p:cTn id="91" presetID="16" presetClass="exit" presetSubtype="21" fill="hold" grpId="1" nodeType="withEffect">
                                  <p:stCondLst>
                                    <p:cond delay="0"/>
                                  </p:stCondLst>
                                  <p:childTnLst>
                                    <p:animEffect transition="out" filter="barn(inVertical)">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par>
                                <p:cTn id="94" presetID="16" presetClass="exit" presetSubtype="21" fill="hold" grpId="1" nodeType="withEffect">
                                  <p:stCondLst>
                                    <p:cond delay="0"/>
                                  </p:stCondLst>
                                  <p:childTnLst>
                                    <p:animEffect transition="out" filter="barn(inVertical)">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6" presetClass="exit" presetSubtype="21" fill="hold" grpId="1" nodeType="withEffect">
                                  <p:stCondLst>
                                    <p:cond delay="0"/>
                                  </p:stCondLst>
                                  <p:childTnLst>
                                    <p:animEffect transition="out" filter="barn(inVertical)">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0" restart="whenNotActive" fill="hold" evtFilter="cancelBubble" nodeType="interactiveSeq">
                <p:stCondLst>
                  <p:cond evt="onClick" delay="0">
                    <p:tgtEl>
                      <p:spTgt spid="13"/>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3" name="Am-thanh-tra-loi-sai-www_nhacchuongvui_com.wav"/>
                                        </p:tgtEl>
                                      </p:cMediaNode>
                                    </p:audio>
                                  </p:subTnLst>
                                </p:cTn>
                              </p:par>
                            </p:childTnLst>
                          </p:cTn>
                        </p:par>
                        <p:par>
                          <p:cTn id="105" fill="hold">
                            <p:stCondLst>
                              <p:cond delay="0"/>
                            </p:stCondLst>
                            <p:childTnLst>
                              <p:par>
                                <p:cTn id="106" presetID="10" presetClass="exit" presetSubtype="0" fill="hold" nodeType="afterEffect">
                                  <p:stCondLst>
                                    <p:cond delay="500"/>
                                  </p:stCondLst>
                                  <p:childTnLst>
                                    <p:animEffect transition="out" filter="fade">
                                      <p:cBhvr>
                                        <p:cTn id="107" dur="500"/>
                                        <p:tgtEl>
                                          <p:spTgt spid="27"/>
                                        </p:tgtEl>
                                      </p:cBhvr>
                                    </p:animEffect>
                                    <p:set>
                                      <p:cBhvr>
                                        <p:cTn id="10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2" grpId="0" animBg="1"/>
      <p:bldP spid="2" grpId="1" animBg="1"/>
      <p:bldP spid="3" grpId="0"/>
      <p:bldP spid="3" grpId="1"/>
      <p:bldP spid="9" grpId="0" animBg="1"/>
      <p:bldP spid="9" grpId="1" animBg="1"/>
      <p:bldP spid="10" grpId="0"/>
      <p:bldP spid="10" grpId="1"/>
      <p:bldP spid="11" grpId="0" animBg="1"/>
      <p:bldP spid="12" grpId="0"/>
      <p:bldP spid="13" grpId="0" animBg="1"/>
      <p:bldP spid="13" grpId="1" animBg="1"/>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9">
            <a:extLst>
              <a:ext uri="{FF2B5EF4-FFF2-40B4-BE49-F238E27FC236}">
                <a16:creationId xmlns:a16="http://schemas.microsoft.com/office/drawing/2014/main" id="{9BBFC59A-0B3F-4B77-82B7-9929E970142D}"/>
              </a:ext>
            </a:extLst>
          </p:cNvPr>
          <p:cNvSpPr>
            <a:spLocks noChangeArrowheads="1"/>
          </p:cNvSpPr>
          <p:nvPr/>
        </p:nvSpPr>
        <p:spPr bwMode="auto">
          <a:xfrm>
            <a:off x="1007604" y="339502"/>
            <a:ext cx="7128792" cy="861774"/>
          </a:xfrm>
          <a:prstGeom prst="rect">
            <a:avLst/>
          </a:prstGeom>
          <a:solidFill>
            <a:srgbClr val="BC324B"/>
          </a:solidFill>
          <a:ln>
            <a:noFill/>
          </a:ln>
          <a:effectLst>
            <a:outerShdw blurRad="50800" dist="38100" dir="2700000" algn="tl" rotWithShape="0">
              <a:prstClr val="black">
                <a:alpha val="40000"/>
              </a:prstClr>
            </a:outerShdw>
          </a:effec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1084263" indent="-1084263">
              <a:buNone/>
            </a:pPr>
            <a:r>
              <a:rPr lang="en-US" altLang="zh-CN" sz="28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Câu 2: Phong trào “Đồng Khởi” diễn ra mạnh mẽ nhất ở tỉnh nào?</a:t>
            </a:r>
            <a:endParaRPr lang="zh-CN" altLang="en-US" sz="2800" dirty="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2" name="Oval 1">
            <a:extLst>
              <a:ext uri="{FF2B5EF4-FFF2-40B4-BE49-F238E27FC236}">
                <a16:creationId xmlns:a16="http://schemas.microsoft.com/office/drawing/2014/main" id="{45693A53-8E76-4007-9AF8-AE73A40863D4}"/>
              </a:ext>
            </a:extLst>
          </p:cNvPr>
          <p:cNvSpPr/>
          <p:nvPr/>
        </p:nvSpPr>
        <p:spPr>
          <a:xfrm>
            <a:off x="1402494" y="161270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A</a:t>
            </a:r>
          </a:p>
        </p:txBody>
      </p:sp>
      <p:sp>
        <p:nvSpPr>
          <p:cNvPr id="3" name="TextBox 2">
            <a:extLst>
              <a:ext uri="{FF2B5EF4-FFF2-40B4-BE49-F238E27FC236}">
                <a16:creationId xmlns:a16="http://schemas.microsoft.com/office/drawing/2014/main" id="{C426F0BB-B2E0-42EB-AEAF-B7EC4D9E1327}"/>
              </a:ext>
            </a:extLst>
          </p:cNvPr>
          <p:cNvSpPr txBox="1"/>
          <p:nvPr/>
        </p:nvSpPr>
        <p:spPr>
          <a:xfrm>
            <a:off x="2051917" y="1612706"/>
            <a:ext cx="171405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Sài Gòn</a:t>
            </a:r>
          </a:p>
        </p:txBody>
      </p:sp>
      <p:sp>
        <p:nvSpPr>
          <p:cNvPr id="9" name="Oval 8">
            <a:extLst>
              <a:ext uri="{FF2B5EF4-FFF2-40B4-BE49-F238E27FC236}">
                <a16:creationId xmlns:a16="http://schemas.microsoft.com/office/drawing/2014/main" id="{853841B2-0D28-40D6-A72F-C1AE9AB76CDC}"/>
              </a:ext>
            </a:extLst>
          </p:cNvPr>
          <p:cNvSpPr/>
          <p:nvPr/>
        </p:nvSpPr>
        <p:spPr>
          <a:xfrm>
            <a:off x="1400297" y="2348245"/>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2E070EA0-C448-47FF-B9AF-B34CC3D9250B}"/>
              </a:ext>
            </a:extLst>
          </p:cNvPr>
          <p:cNvSpPr txBox="1"/>
          <p:nvPr/>
        </p:nvSpPr>
        <p:spPr>
          <a:xfrm>
            <a:off x="2063859" y="2347646"/>
            <a:ext cx="18722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Bến Tre</a:t>
            </a:r>
          </a:p>
        </p:txBody>
      </p:sp>
      <p:sp>
        <p:nvSpPr>
          <p:cNvPr id="11" name="Oval 10">
            <a:extLst>
              <a:ext uri="{FF2B5EF4-FFF2-40B4-BE49-F238E27FC236}">
                <a16:creationId xmlns:a16="http://schemas.microsoft.com/office/drawing/2014/main" id="{06071CA5-21FE-4FE2-9A2E-7EFE6589A53C}"/>
              </a:ext>
            </a:extLst>
          </p:cNvPr>
          <p:cNvSpPr/>
          <p:nvPr/>
        </p:nvSpPr>
        <p:spPr>
          <a:xfrm>
            <a:off x="1400297" y="306230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C</a:t>
            </a:r>
          </a:p>
        </p:txBody>
      </p:sp>
      <p:sp>
        <p:nvSpPr>
          <p:cNvPr id="12" name="TextBox 11">
            <a:extLst>
              <a:ext uri="{FF2B5EF4-FFF2-40B4-BE49-F238E27FC236}">
                <a16:creationId xmlns:a16="http://schemas.microsoft.com/office/drawing/2014/main" id="{DA358660-EE63-4312-9BF6-5219BEDF89A6}"/>
              </a:ext>
            </a:extLst>
          </p:cNvPr>
          <p:cNvSpPr txBox="1"/>
          <p:nvPr/>
        </p:nvSpPr>
        <p:spPr>
          <a:xfrm>
            <a:off x="2051917" y="3062004"/>
            <a:ext cx="18722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Miền Nam</a:t>
            </a:r>
          </a:p>
        </p:txBody>
      </p:sp>
      <p:sp>
        <p:nvSpPr>
          <p:cNvPr id="13" name="Oval 12">
            <a:extLst>
              <a:ext uri="{FF2B5EF4-FFF2-40B4-BE49-F238E27FC236}">
                <a16:creationId xmlns:a16="http://schemas.microsoft.com/office/drawing/2014/main" id="{D3B2C827-9EEB-417D-AFDD-3E8BD504EC3D}"/>
              </a:ext>
            </a:extLst>
          </p:cNvPr>
          <p:cNvSpPr/>
          <p:nvPr/>
        </p:nvSpPr>
        <p:spPr>
          <a:xfrm>
            <a:off x="1400297" y="379552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D</a:t>
            </a:r>
          </a:p>
        </p:txBody>
      </p:sp>
      <p:sp>
        <p:nvSpPr>
          <p:cNvPr id="18" name="TextBox 17">
            <a:extLst>
              <a:ext uri="{FF2B5EF4-FFF2-40B4-BE49-F238E27FC236}">
                <a16:creationId xmlns:a16="http://schemas.microsoft.com/office/drawing/2014/main" id="{E30D88AB-7DE0-479D-97CF-DD8A00BD9708}"/>
              </a:ext>
            </a:extLst>
          </p:cNvPr>
          <p:cNvSpPr txBox="1"/>
          <p:nvPr/>
        </p:nvSpPr>
        <p:spPr>
          <a:xfrm>
            <a:off x="2051917" y="3785945"/>
            <a:ext cx="18722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Mỏ Cày</a:t>
            </a:r>
          </a:p>
        </p:txBody>
      </p:sp>
      <p:pic>
        <p:nvPicPr>
          <p:cNvPr id="20" name="Picture 19">
            <a:extLst>
              <a:ext uri="{FF2B5EF4-FFF2-40B4-BE49-F238E27FC236}">
                <a16:creationId xmlns:a16="http://schemas.microsoft.com/office/drawing/2014/main" id="{A6834412-BA5F-4026-9681-2829083692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00" r="66214"/>
          <a:stretch/>
        </p:blipFill>
        <p:spPr>
          <a:xfrm rot="20981226">
            <a:off x="-568456" y="3291474"/>
            <a:ext cx="1823849" cy="2016220"/>
          </a:xfrm>
          <a:prstGeom prst="rect">
            <a:avLst/>
          </a:prstGeom>
        </p:spPr>
      </p:pic>
      <p:pic>
        <p:nvPicPr>
          <p:cNvPr id="21" name="Picture 6" descr="Káº¿t quáº£ hÃ¬nh áº£nh cho right wrong tick icon">
            <a:extLst>
              <a:ext uri="{FF2B5EF4-FFF2-40B4-BE49-F238E27FC236}">
                <a16:creationId xmlns:a16="http://schemas.microsoft.com/office/drawing/2014/main" id="{CE5F3C33-FAB7-4EE9-AB2F-722C868CEE3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81511" y="3079036"/>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a:extLst>
              <a:ext uri="{FF2B5EF4-FFF2-40B4-BE49-F238E27FC236}">
                <a16:creationId xmlns:a16="http://schemas.microsoft.com/office/drawing/2014/main" id="{AE5801EE-5DA1-4660-B0CD-DE0AAD7F3D0F}"/>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290827" y="1693255"/>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Káº¿t quáº£ hÃ¬nh áº£nh cho right wrong tick icon">
            <a:extLst>
              <a:ext uri="{FF2B5EF4-FFF2-40B4-BE49-F238E27FC236}">
                <a16:creationId xmlns:a16="http://schemas.microsoft.com/office/drawing/2014/main" id="{14F3B60F-6C76-4AAD-ACDB-41DA9D35ACF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89249" y="3828987"/>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4" name="CẤM BUÔN BÁN, CẤM REUP" descr="Káº¿t quáº£ hÃ¬nh áº£nh cho right wrong tick icon">
            <a:extLst>
              <a:ext uri="{FF2B5EF4-FFF2-40B4-BE49-F238E27FC236}">
                <a16:creationId xmlns:a16="http://schemas.microsoft.com/office/drawing/2014/main" id="{1AADFAD1-1610-420B-A0E8-D7E0A1D2DE97}"/>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407220" y="2420920"/>
            <a:ext cx="488112" cy="4289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Bến tre đồng khởi – Kho tư liệu lịch sử lớp 4 – lớp 5">
            <a:extLst>
              <a:ext uri="{FF2B5EF4-FFF2-40B4-BE49-F238E27FC236}">
                <a16:creationId xmlns:a16="http://schemas.microsoft.com/office/drawing/2014/main" id="{926CB59E-3DD1-44AC-A0AD-E85AB96E82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1947" y="1419622"/>
            <a:ext cx="4524983" cy="3000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11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2"/>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Am-thanh-tra-loi-sai-www_nhacchuongvui_com.wav"/>
                                        </p:tgtEl>
                                      </p:cMediaNode>
                                    </p:audio>
                                  </p:subTnLst>
                                </p:cTn>
                              </p:par>
                            </p:childTnLst>
                          </p:cTn>
                        </p:par>
                        <p:par>
                          <p:cTn id="65" fill="hold">
                            <p:stCondLst>
                              <p:cond delay="0"/>
                            </p:stCondLst>
                            <p:childTnLst>
                              <p:par>
                                <p:cTn id="66" presetID="10" presetClass="exit" presetSubtype="0" fill="hold" nodeType="afterEffect">
                                  <p:stCondLst>
                                    <p:cond delay="50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9"/>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Am-thanh-tra-loi-dung-www_nhacchuongvui_com.wav"/>
                                        </p:tgtEl>
                                      </p:cMediaNode>
                                    </p:audio>
                                  </p:subTnLst>
                                </p:cTn>
                              </p:par>
                              <p:par>
                                <p:cTn id="74" presetID="16" presetClass="exit" presetSubtype="21" fill="hold" grpId="1" nodeType="withEffect">
                                  <p:stCondLst>
                                    <p:cond delay="0"/>
                                  </p:stCondLst>
                                  <p:childTnLst>
                                    <p:animEffect transition="out" filter="barn(inVertical)">
                                      <p:cBhvr>
                                        <p:cTn id="75" dur="500"/>
                                        <p:tgtEl>
                                          <p:spTgt spid="2"/>
                                        </p:tgtEl>
                                      </p:cBhvr>
                                    </p:animEffect>
                                    <p:set>
                                      <p:cBhvr>
                                        <p:cTn id="76" dur="1" fill="hold">
                                          <p:stCondLst>
                                            <p:cond delay="499"/>
                                          </p:stCondLst>
                                        </p:cTn>
                                        <p:tgtEl>
                                          <p:spTgt spid="2"/>
                                        </p:tgtEl>
                                        <p:attrNameLst>
                                          <p:attrName>style.visibility</p:attrName>
                                        </p:attrNameLst>
                                      </p:cBhvr>
                                      <p:to>
                                        <p:strVal val="hidden"/>
                                      </p:to>
                                    </p:set>
                                  </p:childTnLst>
                                </p:cTn>
                              </p:par>
                              <p:par>
                                <p:cTn id="77" presetID="16" presetClass="exit" presetSubtype="21" fill="hold" grpId="1" nodeType="withEffect">
                                  <p:stCondLst>
                                    <p:cond delay="0"/>
                                  </p:stCondLst>
                                  <p:childTnLst>
                                    <p:animEffect transition="out" filter="barn(inVertical)">
                                      <p:cBhvr>
                                        <p:cTn id="78" dur="500"/>
                                        <p:tgtEl>
                                          <p:spTgt spid="3"/>
                                        </p:tgtEl>
                                      </p:cBhvr>
                                    </p:animEffect>
                                    <p:set>
                                      <p:cBhvr>
                                        <p:cTn id="79" dur="1" fill="hold">
                                          <p:stCondLst>
                                            <p:cond delay="499"/>
                                          </p:stCondLst>
                                        </p:cTn>
                                        <p:tgtEl>
                                          <p:spTgt spid="3"/>
                                        </p:tgtEl>
                                        <p:attrNameLst>
                                          <p:attrName>style.visibility</p:attrName>
                                        </p:attrNameLst>
                                      </p:cBhvr>
                                      <p:to>
                                        <p:strVal val="hidden"/>
                                      </p:to>
                                    </p:set>
                                  </p:childTnLst>
                                </p:cTn>
                              </p:par>
                              <p:par>
                                <p:cTn id="80" presetID="16" presetClass="exit" presetSubtype="21" fill="hold" grpId="1" nodeType="withEffect">
                                  <p:stCondLst>
                                    <p:cond delay="0"/>
                                  </p:stCondLst>
                                  <p:childTnLst>
                                    <p:animEffect transition="out" filter="barn(inVertical)">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6" presetClass="exit" presetSubtype="21" fill="hold" grpId="1" nodeType="withEffect">
                                  <p:stCondLst>
                                    <p:cond delay="0"/>
                                  </p:stCondLst>
                                  <p:childTnLst>
                                    <p:animEffect transition="out" filter="barn(inVertical)">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6" presetClass="exit" presetSubtype="21" fill="hold" grpId="1" nodeType="withEffect">
                                  <p:stCondLst>
                                    <p:cond delay="0"/>
                                  </p:stCondLst>
                                  <p:childTnLst>
                                    <p:animEffect transition="out" filter="barn(inVertical)">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6" presetClass="exit" presetSubtype="21" fill="hold" grpId="1" nodeType="withEffect">
                                  <p:stCondLst>
                                    <p:cond delay="0"/>
                                  </p:stCondLst>
                                  <p:childTnLst>
                                    <p:animEffect transition="out" filter="barn(inVertical)">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11"/>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Am-thanh-tra-loi-sai-www_nhacchuongvui_com.wav"/>
                                        </p:tgtEl>
                                      </p:cMediaNode>
                                    </p:audio>
                                  </p:subTnLst>
                                </p:cTn>
                              </p:par>
                            </p:childTnLst>
                          </p:cTn>
                        </p:par>
                        <p:par>
                          <p:cTn id="97" fill="hold">
                            <p:stCondLst>
                              <p:cond delay="0"/>
                            </p:stCondLst>
                            <p:childTnLst>
                              <p:par>
                                <p:cTn id="98" presetID="10" presetClass="exit" presetSubtype="0" fill="hold" nodeType="afterEffect">
                                  <p:stCondLst>
                                    <p:cond delay="50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1" restart="whenNotActive" fill="hold" evtFilter="cancelBubble" nodeType="interactiveSeq">
                <p:stCondLst>
                  <p:cond evt="onClick" delay="0">
                    <p:tgtEl>
                      <p:spTgt spid="1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Am-thanh-tra-loi-sai-www_nhacchuongvui_com.wav"/>
                                        </p:tgtEl>
                                      </p:cMediaNode>
                                    </p:audio>
                                  </p:subTnLst>
                                </p:cTn>
                              </p:par>
                            </p:childTnLst>
                          </p:cTn>
                        </p:par>
                        <p:par>
                          <p:cTn id="106" fill="hold">
                            <p:stCondLst>
                              <p:cond delay="0"/>
                            </p:stCondLst>
                            <p:childTnLst>
                              <p:par>
                                <p:cTn id="107" presetID="10" presetClass="exit" presetSubtype="0" fill="hold" nodeType="afterEffect">
                                  <p:stCondLst>
                                    <p:cond delay="50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2" grpId="0" animBg="1"/>
      <p:bldP spid="2" grpId="1" animBg="1"/>
      <p:bldP spid="3" grpId="0"/>
      <p:bldP spid="3" grpId="1"/>
      <p:bldP spid="9" grpId="0" animBg="1"/>
      <p:bldP spid="10" grpId="0"/>
      <p:bldP spid="11" grpId="0" animBg="1"/>
      <p:bldP spid="11" grpId="1" animBg="1"/>
      <p:bldP spid="12" grpId="0"/>
      <p:bldP spid="12" grpId="1"/>
      <p:bldP spid="13" grpId="0" animBg="1"/>
      <p:bldP spid="13" grpId="1" animBg="1"/>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578524-6264-4801-BCDF-59294259B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99300" y="-1927291"/>
            <a:ext cx="5143501" cy="9142098"/>
          </a:xfrm>
          <a:prstGeom prst="rect">
            <a:avLst/>
          </a:prstGeom>
        </p:spPr>
      </p:pic>
      <p:cxnSp>
        <p:nvCxnSpPr>
          <p:cNvPr id="28" name="直接连接符 27">
            <a:extLst>
              <a:ext uri="{FF2B5EF4-FFF2-40B4-BE49-F238E27FC236}">
                <a16:creationId xmlns:a16="http://schemas.microsoft.com/office/drawing/2014/main" id="{1F8C7617-B3B8-4818-B6D4-A9EC80364DE5}"/>
              </a:ext>
            </a:extLst>
          </p:cNvPr>
          <p:cNvCxnSpPr>
            <a:cxnSpLocks/>
          </p:cNvCxnSpPr>
          <p:nvPr/>
        </p:nvCxnSpPr>
        <p:spPr>
          <a:xfrm flipV="1">
            <a:off x="5420954" y="2824649"/>
            <a:ext cx="0" cy="1"/>
          </a:xfrm>
          <a:prstGeom prst="line">
            <a:avLst/>
          </a:prstGeom>
          <a:ln w="25400">
            <a:gradFill>
              <a:gsLst>
                <a:gs pos="0">
                  <a:schemeClr val="accent2">
                    <a:lumMod val="20000"/>
                    <a:lumOff val="80000"/>
                    <a:alpha val="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AA395D0-12E6-4926-A804-E16D7F54B3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20981226">
            <a:off x="-291906" y="3150768"/>
            <a:ext cx="1823849" cy="2016220"/>
          </a:xfrm>
          <a:prstGeom prst="rect">
            <a:avLst/>
          </a:prstGeom>
        </p:spPr>
      </p:pic>
      <p:pic>
        <p:nvPicPr>
          <p:cNvPr id="17" name="Picture 16">
            <a:extLst>
              <a:ext uri="{FF2B5EF4-FFF2-40B4-BE49-F238E27FC236}">
                <a16:creationId xmlns:a16="http://schemas.microsoft.com/office/drawing/2014/main" id="{F27946FB-6499-4BE5-A5EB-D114B00CFF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5400000" flipV="1">
            <a:off x="7523578" y="-865898"/>
            <a:ext cx="1823849" cy="2016220"/>
          </a:xfrm>
          <a:prstGeom prst="rect">
            <a:avLst/>
          </a:prstGeom>
        </p:spPr>
      </p:pic>
      <p:sp>
        <p:nvSpPr>
          <p:cNvPr id="2" name="Rectangle: Rounded Corners 1">
            <a:extLst>
              <a:ext uri="{FF2B5EF4-FFF2-40B4-BE49-F238E27FC236}">
                <a16:creationId xmlns:a16="http://schemas.microsoft.com/office/drawing/2014/main" id="{102C345E-37EF-46D2-BB91-12B079AE1D46}"/>
              </a:ext>
            </a:extLst>
          </p:cNvPr>
          <p:cNvSpPr/>
          <p:nvPr/>
        </p:nvSpPr>
        <p:spPr>
          <a:xfrm>
            <a:off x="214565" y="849416"/>
            <a:ext cx="8712968" cy="18547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600" b="1">
                <a:ln w="0"/>
                <a:solidFill>
                  <a:schemeClr val="accent1"/>
                </a:solidFill>
                <a:effectLst>
                  <a:outerShdw blurRad="38100" dist="25400" dir="5400000" algn="ctr" rotWithShape="0">
                    <a:srgbClr val="6E747A">
                      <a:alpha val="43000"/>
                    </a:srgbClr>
                  </a:outerShdw>
                </a:effectLst>
                <a:latin typeface="UTM French Vanilla" panose="02040603050506020204" pitchFamily="18" charset="0"/>
                <a:cs typeface="Times New Roman" panose="02020603050405020304" pitchFamily="18" charset="0"/>
                <a:sym typeface="+mn-lt"/>
              </a:rPr>
              <a:t>Nhà máy hiện đại đầu tiên của nước ta</a:t>
            </a:r>
            <a:endParaRPr lang="zh-CN" altLang="en-US" sz="6600" b="1">
              <a:ln w="0"/>
              <a:solidFill>
                <a:schemeClr val="accent1"/>
              </a:solidFill>
              <a:effectLst>
                <a:outerShdw blurRad="38100" dist="25400" dir="5400000" algn="ctr" rotWithShape="0">
                  <a:srgbClr val="6E747A">
                    <a:alpha val="43000"/>
                  </a:srgbClr>
                </a:outerShdw>
              </a:effectLst>
              <a:latin typeface="UTM French Vanilla" panose="02040603050506020204" pitchFamily="18" charset="0"/>
              <a:cs typeface="Times New Roman" panose="02020603050405020304" pitchFamily="18" charset="0"/>
              <a:sym typeface="+mn-lt"/>
            </a:endParaRPr>
          </a:p>
        </p:txBody>
      </p:sp>
      <p:pic>
        <p:nvPicPr>
          <p:cNvPr id="6" name="Picture 5">
            <a:extLst>
              <a:ext uri="{FF2B5EF4-FFF2-40B4-BE49-F238E27FC236}">
                <a16:creationId xmlns:a16="http://schemas.microsoft.com/office/drawing/2014/main" id="{79D3500B-3C9E-459C-9F14-5491944F4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9325" y="2931790"/>
            <a:ext cx="3963449" cy="19583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6F69A35C-D7DF-42FA-AF9E-5A9F761A255B}"/>
              </a:ext>
            </a:extLst>
          </p:cNvPr>
          <p:cNvSpPr txBox="1"/>
          <p:nvPr/>
        </p:nvSpPr>
        <p:spPr>
          <a:xfrm>
            <a:off x="3491880" y="339502"/>
            <a:ext cx="2592288" cy="707886"/>
          </a:xfrm>
          <a:prstGeom prst="rect">
            <a:avLst/>
          </a:prstGeom>
          <a:noFill/>
        </p:spPr>
        <p:txBody>
          <a:bodyPr wrap="square" rtlCol="0">
            <a:spAutoFit/>
          </a:bodyPr>
          <a:lstStyle/>
          <a:p>
            <a:r>
              <a:rPr lang="en-US" sz="4000">
                <a:solidFill>
                  <a:srgbClr val="002060"/>
                </a:solidFill>
                <a:latin typeface="UTM Cooper Black" panose="02040603050506020204" pitchFamily="18" charset="0"/>
              </a:rPr>
              <a:t>Lịch sử</a:t>
            </a:r>
          </a:p>
        </p:txBody>
      </p:sp>
      <p:sp>
        <p:nvSpPr>
          <p:cNvPr id="5" name="TextBox 4">
            <a:extLst>
              <a:ext uri="{FF2B5EF4-FFF2-40B4-BE49-F238E27FC236}">
                <a16:creationId xmlns:a16="http://schemas.microsoft.com/office/drawing/2014/main" id="{78C55811-5397-409C-956D-583648CB95AA}"/>
              </a:ext>
            </a:extLst>
          </p:cNvPr>
          <p:cNvSpPr txBox="1"/>
          <p:nvPr/>
        </p:nvSpPr>
        <p:spPr>
          <a:xfrm>
            <a:off x="7631832" y="2553303"/>
            <a:ext cx="1512168"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Trang 45</a:t>
            </a:r>
          </a:p>
        </p:txBody>
      </p:sp>
    </p:spTree>
    <p:extLst>
      <p:ext uri="{BB962C8B-B14F-4D97-AF65-F5344CB8AC3E}">
        <p14:creationId xmlns:p14="http://schemas.microsoft.com/office/powerpoint/2010/main" val="3496401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Effect transition="in" filter="fade">
                                      <p:cBhvr>
                                        <p:cTn id="28" dur="10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54" name="椭圆 53">
            <a:extLst>
              <a:ext uri="{FF2B5EF4-FFF2-40B4-BE49-F238E27FC236}">
                <a16:creationId xmlns:a16="http://schemas.microsoft.com/office/drawing/2014/main" id="{C06431AD-3F48-428B-9B28-B1411D4AFCF2}"/>
              </a:ext>
            </a:extLst>
          </p:cNvPr>
          <p:cNvSpPr/>
          <p:nvPr/>
        </p:nvSpPr>
        <p:spPr>
          <a:xfrm>
            <a:off x="1289520" y="1458540"/>
            <a:ext cx="651272" cy="651272"/>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1</a:t>
            </a:r>
            <a:endParaRPr lang="zh-CN" altLang="en-US" sz="4000">
              <a:latin typeface="Times New Roman" panose="02020603050405020304" pitchFamily="18" charset="0"/>
              <a:cs typeface="Times New Roman" panose="02020603050405020304" pitchFamily="18" charset="0"/>
              <a:sym typeface="+mn-lt"/>
            </a:endParaRPr>
          </a:p>
        </p:txBody>
      </p:sp>
      <p:sp>
        <p:nvSpPr>
          <p:cNvPr id="57" name="椭圆 56">
            <a:extLst>
              <a:ext uri="{FF2B5EF4-FFF2-40B4-BE49-F238E27FC236}">
                <a16:creationId xmlns:a16="http://schemas.microsoft.com/office/drawing/2014/main" id="{A3D8FAB3-E710-4BF4-B799-7EF25A75DF1D}"/>
              </a:ext>
            </a:extLst>
          </p:cNvPr>
          <p:cNvSpPr/>
          <p:nvPr/>
        </p:nvSpPr>
        <p:spPr>
          <a:xfrm>
            <a:off x="4246363" y="2696037"/>
            <a:ext cx="651272" cy="651272"/>
          </a:xfrm>
          <a:prstGeom prst="ellipse">
            <a:avLst/>
          </a:prstGeom>
          <a:solidFill>
            <a:srgbClr val="1B6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2</a:t>
            </a:r>
            <a:endParaRPr lang="zh-CN" altLang="en-US" sz="4000" dirty="0">
              <a:latin typeface="Times New Roman" panose="02020603050405020304" pitchFamily="18" charset="0"/>
              <a:cs typeface="Times New Roman" panose="02020603050405020304" pitchFamily="18" charset="0"/>
              <a:sym typeface="+mn-lt"/>
            </a:endParaRPr>
          </a:p>
        </p:txBody>
      </p:sp>
      <p:sp>
        <p:nvSpPr>
          <p:cNvPr id="60" name="椭圆 59">
            <a:extLst>
              <a:ext uri="{FF2B5EF4-FFF2-40B4-BE49-F238E27FC236}">
                <a16:creationId xmlns:a16="http://schemas.microsoft.com/office/drawing/2014/main" id="{3D54B60E-86C9-4078-8314-9F7467061436}"/>
              </a:ext>
            </a:extLst>
          </p:cNvPr>
          <p:cNvSpPr/>
          <p:nvPr/>
        </p:nvSpPr>
        <p:spPr>
          <a:xfrm>
            <a:off x="7236296" y="1458540"/>
            <a:ext cx="651272" cy="651272"/>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3</a:t>
            </a:r>
            <a:endParaRPr lang="zh-CN" altLang="en-US" sz="4000" dirty="0">
              <a:latin typeface="Times New Roman" panose="02020603050405020304" pitchFamily="18" charset="0"/>
              <a:cs typeface="Times New Roman" panose="02020603050405020304" pitchFamily="18" charset="0"/>
              <a:sym typeface="+mn-lt"/>
            </a:endParaRPr>
          </a:p>
        </p:txBody>
      </p:sp>
      <p:sp>
        <p:nvSpPr>
          <p:cNvPr id="46" name="文本框 45">
            <a:extLst>
              <a:ext uri="{FF2B5EF4-FFF2-40B4-BE49-F238E27FC236}">
                <a16:creationId xmlns:a16="http://schemas.microsoft.com/office/drawing/2014/main" id="{DBD04AA1-F279-4D39-A2B3-22B842C00F34}"/>
              </a:ext>
            </a:extLst>
          </p:cNvPr>
          <p:cNvSpPr txBox="1"/>
          <p:nvPr/>
        </p:nvSpPr>
        <p:spPr>
          <a:xfrm>
            <a:off x="3019425" y="885467"/>
            <a:ext cx="3105150" cy="553400"/>
          </a:xfrm>
          <a:prstGeom prst="rect">
            <a:avLst/>
          </a:prstGeom>
          <a:noFill/>
        </p:spPr>
        <p:txBody>
          <a:bodyPr wrap="square" rtlCol="0">
            <a:prstTxWarp prst="textPlain">
              <a:avLst>
                <a:gd name="adj" fmla="val 48510"/>
              </a:avLst>
            </a:prstTxWarp>
            <a:spAutoFit/>
            <a:scene3d>
              <a:camera prst="orthographicFront"/>
              <a:lightRig rig="threePt" dir="t"/>
            </a:scene3d>
            <a:sp3d contourW="12700"/>
          </a:bodyPr>
          <a:lstStyle/>
          <a:p>
            <a:pPr algn="ctr"/>
            <a:r>
              <a:rPr lang="en-US" altLang="zh-CN" sz="5400" b="1">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rPr>
              <a:t>Mục Tiêu</a:t>
            </a:r>
            <a:endParaRPr lang="en-US" altLang="zh-CN" sz="5400" b="1" dirty="0">
              <a:solidFill>
                <a:schemeClr val="bg1"/>
              </a:solidFill>
              <a:effectLst>
                <a:outerShdw blurRad="101600" dist="38100" dir="8100000" algn="tr" rotWithShape="0">
                  <a:prstClr val="black">
                    <a:alpha val="57000"/>
                  </a:prstClr>
                </a:outerShdw>
              </a:effectLst>
              <a:latin typeface="UTM French Vanilla" panose="02040603050506020204" pitchFamily="18" charset="0"/>
              <a:cs typeface="+mn-ea"/>
              <a:sym typeface="+mn-lt"/>
            </a:endParaRPr>
          </a:p>
        </p:txBody>
      </p:sp>
      <p:sp>
        <p:nvSpPr>
          <p:cNvPr id="32" name="TextBox 31">
            <a:extLst>
              <a:ext uri="{FF2B5EF4-FFF2-40B4-BE49-F238E27FC236}">
                <a16:creationId xmlns:a16="http://schemas.microsoft.com/office/drawing/2014/main" id="{9FBFC144-721F-4B85-9066-66539C77FA65}"/>
              </a:ext>
            </a:extLst>
          </p:cNvPr>
          <p:cNvSpPr txBox="1"/>
          <p:nvPr/>
        </p:nvSpPr>
        <p:spPr>
          <a:xfrm>
            <a:off x="19580" y="2070647"/>
            <a:ext cx="3105150" cy="1384995"/>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b="1" i="1">
                <a:latin typeface="Times New Roman" panose="02020603050405020304" pitchFamily="18" charset="0"/>
                <a:cs typeface="Times New Roman" panose="02020603050405020304" pitchFamily="18" charset="0"/>
              </a:rPr>
              <a:t>Hoàn cảnh ra đời của Nhà máy Cơ khí Hà Nội</a:t>
            </a:r>
            <a:endParaRPr lang="vi-VN" sz="2800" b="1" i="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2C160CCB-7360-4C8E-8667-A58676885A55}"/>
              </a:ext>
            </a:extLst>
          </p:cNvPr>
          <p:cNvSpPr txBox="1"/>
          <p:nvPr/>
        </p:nvSpPr>
        <p:spPr>
          <a:xfrm>
            <a:off x="2771798" y="3528495"/>
            <a:ext cx="3816425" cy="954107"/>
          </a:xfrm>
          <a:prstGeom prst="rect">
            <a:avLst/>
          </a:prstGeom>
          <a:noFill/>
        </p:spPr>
        <p:txBody>
          <a:bodyPr wrap="square">
            <a:spAutoFit/>
          </a:bodyPr>
          <a:lstStyle/>
          <a:p>
            <a:pPr algn="ctr"/>
            <a:r>
              <a:rPr lang="vi-VN" sz="2800" b="1" i="1">
                <a:latin typeface="Times New Roman" panose="02020603050405020304" pitchFamily="18" charset="0"/>
                <a:cs typeface="Times New Roman" panose="02020603050405020304" pitchFamily="18" charset="0"/>
              </a:rPr>
              <a:t>Quá trình xây dựng Nhà máy Cơ khí Hà Nội</a:t>
            </a:r>
            <a:endParaRPr lang="vi-VN" sz="2800" b="1" i="1"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E294C3FB-FEB5-4220-85F0-865567AC9E86}"/>
              </a:ext>
            </a:extLst>
          </p:cNvPr>
          <p:cNvSpPr txBox="1"/>
          <p:nvPr/>
        </p:nvSpPr>
        <p:spPr>
          <a:xfrm>
            <a:off x="5862058" y="2070647"/>
            <a:ext cx="3105150" cy="1384995"/>
          </a:xfrm>
          <a:prstGeom prst="rect">
            <a:avLst/>
          </a:prstGeom>
          <a:noFill/>
        </p:spPr>
        <p:txBody>
          <a:bodyPr wrap="square">
            <a:spAutoFit/>
          </a:bodyPr>
          <a:lstStyle/>
          <a:p>
            <a:pPr algn="ctr"/>
            <a:r>
              <a:rPr lang="vi-VN" sz="2800" b="1" i="1">
                <a:latin typeface="Times New Roman" panose="02020603050405020304" pitchFamily="18" charset="0"/>
                <a:cs typeface="Times New Roman" panose="02020603050405020304" pitchFamily="18" charset="0"/>
              </a:rPr>
              <a:t>Những đóng góp của Nhà máy Cơ khí Hà Nội</a:t>
            </a:r>
            <a:r>
              <a:rPr lang="en-US" sz="2800" b="1" i="1">
                <a:latin typeface="Times New Roman" panose="02020603050405020304" pitchFamily="18" charset="0"/>
                <a:cs typeface="Times New Roman" panose="02020603050405020304" pitchFamily="18" charset="0"/>
              </a:rPr>
              <a:t>.</a:t>
            </a:r>
            <a:endParaRPr lang="vi-VN" sz="2800" b="1" i="1" dirty="0">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512" t="2401" r="14563" b="52800"/>
          <a:stretch/>
        </p:blipFill>
        <p:spPr>
          <a:xfrm>
            <a:off x="52850" y="3431852"/>
            <a:ext cx="1709191" cy="1915389"/>
          </a:xfrm>
          <a:prstGeom prst="rect">
            <a:avLst/>
          </a:prstGeom>
        </p:spPr>
      </p:pic>
    </p:spTree>
    <p:extLst>
      <p:ext uri="{BB962C8B-B14F-4D97-AF65-F5344CB8AC3E}">
        <p14:creationId xmlns:p14="http://schemas.microsoft.com/office/powerpoint/2010/main" val="2811258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down)">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1000"/>
                                        <p:tgtEl>
                                          <p:spTgt spid="50"/>
                                        </p:tgtEl>
                                      </p:cBhvr>
                                    </p:animEffect>
                                    <p:anim calcmode="lin" valueType="num">
                                      <p:cBhvr>
                                        <p:cTn id="49" dur="1000" fill="hold"/>
                                        <p:tgtEl>
                                          <p:spTgt spid="50"/>
                                        </p:tgtEl>
                                        <p:attrNameLst>
                                          <p:attrName>ppt_x</p:attrName>
                                        </p:attrNameLst>
                                      </p:cBhvr>
                                      <p:tavLst>
                                        <p:tav tm="0">
                                          <p:val>
                                            <p:strVal val="#ppt_x"/>
                                          </p:val>
                                        </p:tav>
                                        <p:tav tm="100000">
                                          <p:val>
                                            <p:strVal val="#ppt_x"/>
                                          </p:val>
                                        </p:tav>
                                      </p:tavLst>
                                    </p:anim>
                                    <p:anim calcmode="lin" valueType="num">
                                      <p:cBhvr>
                                        <p:cTn id="5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57" grpId="0" animBg="1"/>
      <p:bldP spid="60" grpId="0" animBg="1"/>
      <p:bldP spid="46" grpId="0"/>
      <p:bldP spid="32" grpId="0" animBg="1"/>
      <p:bldP spid="33"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98CED9E-1975-4DE2-A28E-CDAD1FEB7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a:extLst>
              <a:ext uri="{FF2B5EF4-FFF2-40B4-BE49-F238E27FC236}">
                <a16:creationId xmlns:a16="http://schemas.microsoft.com/office/drawing/2014/main" id="{0769F9DE-8630-42CB-8B2E-6F18EC016F3B}"/>
              </a:ext>
            </a:extLst>
          </p:cNvPr>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cs typeface="+mn-ea"/>
              <a:sym typeface="+mn-lt"/>
            </a:endParaRPr>
          </a:p>
        </p:txBody>
      </p:sp>
      <p:sp>
        <p:nvSpPr>
          <p:cNvPr id="54" name="椭圆 53">
            <a:extLst>
              <a:ext uri="{FF2B5EF4-FFF2-40B4-BE49-F238E27FC236}">
                <a16:creationId xmlns:a16="http://schemas.microsoft.com/office/drawing/2014/main" id="{C06431AD-3F48-428B-9B28-B1411D4AFCF2}"/>
              </a:ext>
            </a:extLst>
          </p:cNvPr>
          <p:cNvSpPr/>
          <p:nvPr/>
        </p:nvSpPr>
        <p:spPr>
          <a:xfrm>
            <a:off x="4067944" y="627534"/>
            <a:ext cx="1117723" cy="1083320"/>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7200">
                <a:latin typeface="Times New Roman" panose="02020603050405020304" pitchFamily="18" charset="0"/>
                <a:cs typeface="Times New Roman" panose="02020603050405020304" pitchFamily="18" charset="0"/>
                <a:sym typeface="+mn-lt"/>
              </a:rPr>
              <a:t>1</a:t>
            </a:r>
            <a:endParaRPr lang="zh-CN" altLang="en-US" sz="7200">
              <a:latin typeface="Times New Roman" panose="02020603050405020304" pitchFamily="18" charset="0"/>
              <a:cs typeface="Times New Roman" panose="02020603050405020304" pitchFamily="18" charset="0"/>
              <a:sym typeface="+mn-lt"/>
            </a:endParaRPr>
          </a:p>
        </p:txBody>
      </p:sp>
      <p:sp>
        <p:nvSpPr>
          <p:cNvPr id="32" name="TextBox 31">
            <a:extLst>
              <a:ext uri="{FF2B5EF4-FFF2-40B4-BE49-F238E27FC236}">
                <a16:creationId xmlns:a16="http://schemas.microsoft.com/office/drawing/2014/main" id="{9FBFC144-721F-4B85-9066-66539C77FA65}"/>
              </a:ext>
            </a:extLst>
          </p:cNvPr>
          <p:cNvSpPr txBox="1"/>
          <p:nvPr/>
        </p:nvSpPr>
        <p:spPr>
          <a:xfrm>
            <a:off x="1187624" y="2613321"/>
            <a:ext cx="6336704" cy="144655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4400" b="1" i="1">
                <a:latin typeface="Times New Roman" panose="02020603050405020304" pitchFamily="18" charset="0"/>
                <a:cs typeface="Times New Roman" panose="02020603050405020304" pitchFamily="18" charset="0"/>
              </a:rPr>
              <a:t>Hoàn cảnh ra đời của Nhà máy Cơ khí Hà Nội</a:t>
            </a:r>
            <a:endParaRPr lang="vi-VN" sz="4400" b="1" i="1" dirty="0">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A8DFDEED-D196-4324-8443-62B351966514}"/>
              </a:ext>
            </a:extLst>
          </p:cNvPr>
          <p:cNvPicPr>
            <a:picLocks noChangeAspect="1"/>
          </p:cNvPicPr>
          <p:nvPr/>
        </p:nvPicPr>
        <p:blipFill rotWithShape="1">
          <a:blip r:embed="rId4">
            <a:extLst>
              <a:ext uri="{28A0092B-C50C-407E-A947-70E740481C1C}">
                <a14:useLocalDpi xmlns:a14="http://schemas.microsoft.com/office/drawing/2010/main" val="0"/>
              </a:ext>
            </a:extLst>
          </a:blip>
          <a:srcRect l="55512" t="2401" r="14563" b="52800"/>
          <a:stretch/>
        </p:blipFill>
        <p:spPr>
          <a:xfrm>
            <a:off x="7201303" y="2245796"/>
            <a:ext cx="2031096" cy="3080029"/>
          </a:xfrm>
          <a:prstGeom prst="rect">
            <a:avLst/>
          </a:prstGeom>
        </p:spPr>
      </p:pic>
    </p:spTree>
    <p:extLst>
      <p:ext uri="{BB962C8B-B14F-4D97-AF65-F5344CB8AC3E}">
        <p14:creationId xmlns:p14="http://schemas.microsoft.com/office/powerpoint/2010/main" val="131333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4">
            <a:extLst>
              <a:ext uri="{FF2B5EF4-FFF2-40B4-BE49-F238E27FC236}">
                <a16:creationId xmlns:a16="http://schemas.microsoft.com/office/drawing/2014/main" id="{CC66991F-7059-444D-9735-159447A8280D}"/>
              </a:ext>
            </a:extLst>
          </p:cNvPr>
          <p:cNvSpPr txBox="1">
            <a:spLocks noChangeArrowheads="1"/>
          </p:cNvSpPr>
          <p:nvPr/>
        </p:nvSpPr>
        <p:spPr bwMode="auto">
          <a:xfrm>
            <a:off x="107504" y="123478"/>
            <a:ext cx="8720929" cy="11466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a. Sau Hiệp định Giơ- ne-vơ, Đảng và Chính phủ xác định nhiệm vụ của miền Bắc là gì ?</a:t>
            </a:r>
          </a:p>
        </p:txBody>
      </p:sp>
      <p:sp>
        <p:nvSpPr>
          <p:cNvPr id="35" name="TextBox 34">
            <a:extLst>
              <a:ext uri="{FF2B5EF4-FFF2-40B4-BE49-F238E27FC236}">
                <a16:creationId xmlns:a16="http://schemas.microsoft.com/office/drawing/2014/main" id="{B261087C-B9E4-4D96-8E5A-9CA103D131F5}"/>
              </a:ext>
            </a:extLst>
          </p:cNvPr>
          <p:cNvSpPr txBox="1"/>
          <p:nvPr/>
        </p:nvSpPr>
        <p:spPr>
          <a:xfrm>
            <a:off x="179513" y="1270164"/>
            <a:ext cx="4536503" cy="2538515"/>
          </a:xfrm>
          <a:prstGeom prst="rect">
            <a:avLst/>
          </a:prstGeom>
          <a:noFill/>
        </p:spPr>
        <p:txBody>
          <a:bodyPr wrap="square">
            <a:spAutoFit/>
          </a:bodyPr>
          <a:lstStyle/>
          <a:p>
            <a:pPr marL="0" marR="0" algn="just">
              <a:lnSpc>
                <a:spcPct val="115000"/>
              </a:lnSpc>
              <a:spcBef>
                <a:spcPts val="0"/>
              </a:spcBef>
              <a:spcAft>
                <a:spcPts val="0"/>
              </a:spcAft>
            </a:pPr>
            <a:r>
              <a:rPr lang="en-US" sz="2800" b="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b="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Sau Hiệp định Giơ-ne-vơ, miền Bắc nước ta bước vào thời kì xây dựng chủ nghĩa xã hội, làm hậu phương lớn cho cách mạng miền Nam </a:t>
            </a:r>
            <a:endParaRPr lang="en-US" sz="2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9074D3E-3365-4706-A09E-356995E36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472" y="1287292"/>
            <a:ext cx="3814961" cy="2888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a:extLst>
              <a:ext uri="{FF2B5EF4-FFF2-40B4-BE49-F238E27FC236}">
                <a16:creationId xmlns:a16="http://schemas.microsoft.com/office/drawing/2014/main" id="{479F71EB-6807-47FC-8C09-E654186F5B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600" r="66214"/>
          <a:stretch/>
        </p:blipFill>
        <p:spPr>
          <a:xfrm rot="20981226">
            <a:off x="-518840" y="3654825"/>
            <a:ext cx="1823849" cy="2016220"/>
          </a:xfrm>
          <a:prstGeom prst="rect">
            <a:avLst/>
          </a:prstGeom>
        </p:spPr>
      </p:pic>
    </p:spTree>
    <p:extLst>
      <p:ext uri="{BB962C8B-B14F-4D97-AF65-F5344CB8AC3E}">
        <p14:creationId xmlns:p14="http://schemas.microsoft.com/office/powerpoint/2010/main" val="3880887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par>
                                <p:cTn id="16" presetID="2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60"/>
</p:tagLst>
</file>

<file path=ppt/theme/theme1.xml><?xml version="1.0" encoding="utf-8"?>
<a:theme xmlns:a="http://schemas.openxmlformats.org/drawingml/2006/main" name="千图网海量PPT模板www.58pic.com​​">
  <a:themeElements>
    <a:clrScheme name="自定义 1383">
      <a:dk1>
        <a:sysClr val="windowText" lastClr="000000"/>
      </a:dk1>
      <a:lt1>
        <a:sysClr val="window" lastClr="FFFFFF"/>
      </a:lt1>
      <a:dk2>
        <a:srgbClr val="676A55"/>
      </a:dk2>
      <a:lt2>
        <a:srgbClr val="EAEBDE"/>
      </a:lt2>
      <a:accent1>
        <a:srgbClr val="CE4660"/>
      </a:accent1>
      <a:accent2>
        <a:srgbClr val="1B6A89"/>
      </a:accent2>
      <a:accent3>
        <a:srgbClr val="CE4660"/>
      </a:accent3>
      <a:accent4>
        <a:srgbClr val="1B6A89"/>
      </a:accent4>
      <a:accent5>
        <a:srgbClr val="CE4660"/>
      </a:accent5>
      <a:accent6>
        <a:srgbClr val="1B6A89"/>
      </a:accent6>
      <a:hlink>
        <a:srgbClr val="EEACC8"/>
      </a:hlink>
      <a:folHlink>
        <a:srgbClr val="DC568F"/>
      </a:folHlink>
    </a:clrScheme>
    <a:fontScheme name="zjcppwqr">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5356</TotalTime>
  <Words>983</Words>
  <Application>Microsoft Macintosh PowerPoint</Application>
  <PresentationFormat>On-screen Show (16:9)</PresentationFormat>
  <Paragraphs>118</Paragraphs>
  <Slides>26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宋体</vt:lpstr>
      <vt:lpstr>Arial</vt:lpstr>
      <vt:lpstr>Calibri</vt:lpstr>
      <vt:lpstr>Times New Roman</vt:lpstr>
      <vt:lpstr>UTM Cooper Black</vt:lpstr>
      <vt:lpstr>UTM Deutsch Gothic</vt:lpstr>
      <vt:lpstr>UTM French Vanilla</vt:lpstr>
      <vt:lpstr>Wingdings</vt:lpstr>
      <vt:lpstr>字魂59号-创粗黑</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dc:title>
  <dc:creator>USER</dc:creator>
  <cp:lastModifiedBy>Microsoft Office User</cp:lastModifiedBy>
  <cp:revision>555</cp:revision>
  <dcterms:created xsi:type="dcterms:W3CDTF">2014-11-09T01:07:25Z</dcterms:created>
  <dcterms:modified xsi:type="dcterms:W3CDTF">2022-02-21T17:03:43Z</dcterms:modified>
</cp:coreProperties>
</file>