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media/audio2.wav" ContentType="audio/wav"/>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60" r:id="rId2"/>
    <p:sldId id="265" r:id="rId3"/>
    <p:sldId id="261" r:id="rId4"/>
    <p:sldId id="273" r:id="rId5"/>
    <p:sldId id="295" r:id="rId6"/>
    <p:sldId id="296" r:id="rId7"/>
    <p:sldId id="269" r:id="rId8"/>
    <p:sldId id="289" r:id="rId9"/>
    <p:sldId id="297" r:id="rId10"/>
    <p:sldId id="299" r:id="rId11"/>
    <p:sldId id="302" r:id="rId12"/>
    <p:sldId id="300" r:id="rId13"/>
    <p:sldId id="303" r:id="rId14"/>
    <p:sldId id="304" r:id="rId15"/>
    <p:sldId id="292" r:id="rId16"/>
    <p:sldId id="305" r:id="rId17"/>
    <p:sldId id="298" r:id="rId18"/>
    <p:sldId id="307" r:id="rId19"/>
  </p:sldIdLst>
  <p:sldSz cx="12192000" cy="6858000"/>
  <p:notesSz cx="6858000" cy="9144000"/>
  <p:custDataLst>
    <p:tags r:id="rId2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CB2D47"/>
    <a:srgbClr val="ECCC8F"/>
    <a:srgbClr val="003600"/>
    <a:srgbClr val="003E00"/>
    <a:srgbClr val="005C00"/>
    <a:srgbClr val="006600"/>
    <a:srgbClr val="4B4B4B"/>
    <a:srgbClr val="A88755"/>
    <a:srgbClr val="E8C9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9" autoAdjust="0"/>
    <p:restoredTop sz="94660"/>
  </p:normalViewPr>
  <p:slideViewPr>
    <p:cSldViewPr snapToGrid="0">
      <p:cViewPr varScale="1">
        <p:scale>
          <a:sx n="62" d="100"/>
          <a:sy n="62" d="100"/>
        </p:scale>
        <p:origin x="2360" y="11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2022/2/22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E5298E-F5C5-4378-8429-ECBF6318102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51831127"/>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08947" y="7726914"/>
            <a:ext cx="1146048" cy="1146048"/>
          </a:xfrm>
          <a:prstGeom prst="ellipse">
            <a:avLst/>
          </a:prstGeom>
          <a:ln>
            <a:noFill/>
          </a:ln>
          <a:effectLst>
            <a:softEdge rad="112500"/>
          </a:effectLst>
        </p:spPr>
      </p:pic>
      <p:pic>
        <p:nvPicPr>
          <p:cNvPr id="3" name="Picture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575514" y="-3146240"/>
            <a:ext cx="1146048" cy="1146048"/>
          </a:xfrm>
          <a:prstGeom prst="ellipse">
            <a:avLst/>
          </a:prstGeom>
          <a:ln>
            <a:noFill/>
          </a:ln>
          <a:effectLst>
            <a:softEdge rad="112500"/>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7.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slideLayout" Target="../slideLayouts/slideLayout2.xml"/><Relationship Id="rId18" Type="http://schemas.openxmlformats.org/officeDocument/2006/relationships/image" Target="../media/image30.png"/><Relationship Id="rId3" Type="http://schemas.openxmlformats.org/officeDocument/2006/relationships/tags" Target="../tags/tag7.xml"/><Relationship Id="rId7" Type="http://schemas.openxmlformats.org/officeDocument/2006/relationships/tags" Target="../tags/tag11.xml"/><Relationship Id="rId12" Type="http://schemas.openxmlformats.org/officeDocument/2006/relationships/tags" Target="../tags/tag16.xml"/><Relationship Id="rId17" Type="http://schemas.openxmlformats.org/officeDocument/2006/relationships/image" Target="../media/image29.jpeg"/><Relationship Id="rId2" Type="http://schemas.openxmlformats.org/officeDocument/2006/relationships/tags" Target="../tags/tag6.xml"/><Relationship Id="rId16" Type="http://schemas.openxmlformats.org/officeDocument/2006/relationships/image" Target="../media/image28.png"/><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tags" Target="../tags/tag15.xml"/><Relationship Id="rId5" Type="http://schemas.openxmlformats.org/officeDocument/2006/relationships/tags" Target="../tags/tag9.xml"/><Relationship Id="rId15" Type="http://schemas.openxmlformats.org/officeDocument/2006/relationships/audio" Target="../media/audio2.wav"/><Relationship Id="rId10" Type="http://schemas.openxmlformats.org/officeDocument/2006/relationships/tags" Target="../tags/tag14.xml"/><Relationship Id="rId4" Type="http://schemas.openxmlformats.org/officeDocument/2006/relationships/tags" Target="../tags/tag8.xml"/><Relationship Id="rId9" Type="http://schemas.openxmlformats.org/officeDocument/2006/relationships/tags" Target="../tags/tag13.xml"/><Relationship Id="rId14" Type="http://schemas.openxmlformats.org/officeDocument/2006/relationships/audio" Target="../media/audio1.wav"/></Relationships>
</file>

<file path=ppt/slides/_rels/slide13.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slideLayout" Target="../slideLayouts/slideLayout2.xml"/><Relationship Id="rId18" Type="http://schemas.openxmlformats.org/officeDocument/2006/relationships/image" Target="../media/image30.png"/><Relationship Id="rId3" Type="http://schemas.openxmlformats.org/officeDocument/2006/relationships/tags" Target="../tags/tag19.xml"/><Relationship Id="rId7" Type="http://schemas.openxmlformats.org/officeDocument/2006/relationships/tags" Target="../tags/tag23.xml"/><Relationship Id="rId12" Type="http://schemas.openxmlformats.org/officeDocument/2006/relationships/tags" Target="../tags/tag28.xml"/><Relationship Id="rId17" Type="http://schemas.openxmlformats.org/officeDocument/2006/relationships/image" Target="../media/image29.jpeg"/><Relationship Id="rId2" Type="http://schemas.openxmlformats.org/officeDocument/2006/relationships/tags" Target="../tags/tag18.xml"/><Relationship Id="rId16" Type="http://schemas.openxmlformats.org/officeDocument/2006/relationships/image" Target="../media/image28.png"/><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tags" Target="../tags/tag27.xml"/><Relationship Id="rId5" Type="http://schemas.openxmlformats.org/officeDocument/2006/relationships/tags" Target="../tags/tag21.xml"/><Relationship Id="rId15" Type="http://schemas.openxmlformats.org/officeDocument/2006/relationships/audio" Target="../media/audio2.wav"/><Relationship Id="rId10" Type="http://schemas.openxmlformats.org/officeDocument/2006/relationships/tags" Target="../tags/tag26.xml"/><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0AC8E56-0E34-47EC-BEB2-B75ECD2C2B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pic>
        <p:nvPicPr>
          <p:cNvPr id="7" name="图片 6">
            <a:extLst>
              <a:ext uri="{FF2B5EF4-FFF2-40B4-BE49-F238E27FC236}">
                <a16:creationId xmlns:a16="http://schemas.microsoft.com/office/drawing/2014/main" id="{99E31FB0-D5BE-4DBF-ACAC-50A4D0071D5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939" b="99330" l="2085" r="100000">
                        <a14:foregroundMark x1="65877" y1="23180" x2="90806" y2="8238"/>
                        <a14:foregroundMark x1="77346" y1="40134" x2="90616" y2="55843"/>
                        <a14:foregroundMark x1="6161" y1="57375" x2="26730" y2="65326"/>
                        <a14:foregroundMark x1="9953" y1="54310" x2="30806" y2="59387"/>
                        <a14:foregroundMark x1="2085" y1="57088" x2="6161" y2="53736"/>
                        <a14:foregroundMark x1="13270" y1="82280" x2="29573" y2="82280"/>
                        <a14:foregroundMark x1="42464" y1="67146" x2="60853" y2="68103"/>
                        <a14:foregroundMark x1="32038" y1="97126" x2="42275" y2="92529"/>
                        <a14:foregroundMark x1="70237" y1="86590" x2="76303" y2="94061"/>
                        <a14:backgroundMark x1="65118" y1="27586" x2="67204" y2="18582"/>
                        <a14:backgroundMark x1="72986" y1="39080" x2="79905" y2="38602"/>
                        <a14:backgroundMark x1="11185" y1="84579" x2="16303" y2="79406"/>
                        <a14:backgroundMark x1="3033" y1="58333" x2="8910" y2="51916"/>
                      </a14:backgroundRemoval>
                    </a14:imgEffect>
                  </a14:imgLayer>
                </a14:imgProps>
              </a:ext>
              <a:ext uri="{28A0092B-C50C-407E-A947-70E740481C1C}">
                <a14:useLocalDpi xmlns:a14="http://schemas.microsoft.com/office/drawing/2010/main" val="0"/>
              </a:ext>
            </a:extLst>
          </a:blip>
          <a:stretch>
            <a:fillRect/>
          </a:stretch>
        </p:blipFill>
        <p:spPr>
          <a:xfrm>
            <a:off x="7492730" y="2373019"/>
            <a:ext cx="4383892" cy="4340087"/>
          </a:xfrm>
          <a:prstGeom prst="rect">
            <a:avLst/>
          </a:prstGeom>
        </p:spPr>
      </p:pic>
      <p:sp>
        <p:nvSpPr>
          <p:cNvPr id="10" name="文本框 9">
            <a:extLst>
              <a:ext uri="{FF2B5EF4-FFF2-40B4-BE49-F238E27FC236}">
                <a16:creationId xmlns:a16="http://schemas.microsoft.com/office/drawing/2014/main" id="{856473D1-E42C-4445-A684-77D40100FD20}"/>
              </a:ext>
            </a:extLst>
          </p:cNvPr>
          <p:cNvSpPr txBox="1"/>
          <p:nvPr/>
        </p:nvSpPr>
        <p:spPr>
          <a:xfrm rot="21336746">
            <a:off x="4054940" y="5553135"/>
            <a:ext cx="3422792" cy="523220"/>
          </a:xfrm>
          <a:prstGeom prst="rect">
            <a:avLst/>
          </a:prstGeom>
          <a:noFill/>
        </p:spPr>
        <p:txBody>
          <a:bodyPr wrap="square" rtlCol="0">
            <a:spAutoFit/>
          </a:bodyPr>
          <a:lstStyle/>
          <a:p>
            <a:pPr algn="ctr"/>
            <a:r>
              <a:rPr lang="en-US" altLang="zh-CN" sz="2800" dirty="0">
                <a:solidFill>
                  <a:srgbClr val="4B4B4B"/>
                </a:solidFill>
                <a:effectLst>
                  <a:outerShdw blurRad="38100" dist="38100" dir="2700000" algn="tl">
                    <a:srgbClr val="000000">
                      <a:alpha val="43137"/>
                    </a:srgbClr>
                  </a:outerShdw>
                </a:effectLst>
                <a:latin typeface="仓耳意式布丁体" panose="02020400000000000000" pitchFamily="18" charset="-122"/>
                <a:ea typeface="仓耳意式布丁体" panose="02020400000000000000" pitchFamily="18" charset="-122"/>
              </a:rPr>
              <a:t>TRANG 106</a:t>
            </a:r>
            <a:endParaRPr lang="zh-CN" altLang="en-US" sz="2800" dirty="0">
              <a:solidFill>
                <a:srgbClr val="4B4B4B"/>
              </a:solidFill>
              <a:effectLst>
                <a:outerShdw blurRad="38100" dist="38100" dir="2700000" algn="tl">
                  <a:srgbClr val="000000">
                    <a:alpha val="43137"/>
                  </a:srgbClr>
                </a:outerShdw>
              </a:effectLst>
              <a:latin typeface="仓耳意式布丁体" panose="02020400000000000000" pitchFamily="18" charset="-122"/>
              <a:ea typeface="仓耳意式布丁体" panose="02020400000000000000" pitchFamily="18" charset="-122"/>
            </a:endParaRPr>
          </a:p>
        </p:txBody>
      </p:sp>
      <p:pic>
        <p:nvPicPr>
          <p:cNvPr id="11" name="图片 10">
            <a:extLst>
              <a:ext uri="{FF2B5EF4-FFF2-40B4-BE49-F238E27FC236}">
                <a16:creationId xmlns:a16="http://schemas.microsoft.com/office/drawing/2014/main" id="{9ECD9709-B409-43C3-9341-709C3D941A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74235" y="920477"/>
            <a:ext cx="1994704" cy="1345543"/>
          </a:xfrm>
          <a:prstGeom prst="rect">
            <a:avLst/>
          </a:prstGeom>
        </p:spPr>
      </p:pic>
      <p:pic>
        <p:nvPicPr>
          <p:cNvPr id="13" name="图片 12">
            <a:extLst>
              <a:ext uri="{FF2B5EF4-FFF2-40B4-BE49-F238E27FC236}">
                <a16:creationId xmlns:a16="http://schemas.microsoft.com/office/drawing/2014/main" id="{7EA26673-450E-47B4-91B7-168FE92D1F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526" y="4543063"/>
            <a:ext cx="3278024" cy="2314937"/>
          </a:xfrm>
          <a:prstGeom prst="rect">
            <a:avLst/>
          </a:prstGeom>
        </p:spPr>
      </p:pic>
      <p:pic>
        <p:nvPicPr>
          <p:cNvPr id="15" name="图片 14">
            <a:extLst>
              <a:ext uri="{FF2B5EF4-FFF2-40B4-BE49-F238E27FC236}">
                <a16:creationId xmlns:a16="http://schemas.microsoft.com/office/drawing/2014/main" id="{2D0835ED-728B-4427-9983-191204DB30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84219" y="2142217"/>
            <a:ext cx="1905331" cy="1345543"/>
          </a:xfrm>
          <a:prstGeom prst="rect">
            <a:avLst/>
          </a:prstGeom>
        </p:spPr>
      </p:pic>
      <p:sp>
        <p:nvSpPr>
          <p:cNvPr id="17" name="椭圆 16">
            <a:extLst>
              <a:ext uri="{FF2B5EF4-FFF2-40B4-BE49-F238E27FC236}">
                <a16:creationId xmlns:a16="http://schemas.microsoft.com/office/drawing/2014/main" id="{847660B9-A70D-4585-937A-FB76055216E8}"/>
              </a:ext>
            </a:extLst>
          </p:cNvPr>
          <p:cNvSpPr/>
          <p:nvPr/>
        </p:nvSpPr>
        <p:spPr>
          <a:xfrm>
            <a:off x="5991827" y="6406592"/>
            <a:ext cx="103423" cy="103423"/>
          </a:xfrm>
          <a:prstGeom prst="ellipse">
            <a:avLst/>
          </a:prstGeom>
          <a:solidFill>
            <a:srgbClr val="4B4B4B"/>
          </a:solidFill>
          <a:ln>
            <a:solidFill>
              <a:srgbClr val="4B4B4B"/>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8" name="椭圆 17">
            <a:extLst>
              <a:ext uri="{FF2B5EF4-FFF2-40B4-BE49-F238E27FC236}">
                <a16:creationId xmlns:a16="http://schemas.microsoft.com/office/drawing/2014/main" id="{23247550-0152-40F5-89B8-447458F21C7B}"/>
              </a:ext>
            </a:extLst>
          </p:cNvPr>
          <p:cNvSpPr/>
          <p:nvPr/>
        </p:nvSpPr>
        <p:spPr>
          <a:xfrm>
            <a:off x="6187430" y="6406592"/>
            <a:ext cx="103423" cy="103423"/>
          </a:xfrm>
          <a:prstGeom prst="ellipse">
            <a:avLst/>
          </a:prstGeom>
          <a:solidFill>
            <a:srgbClr val="4B4B4B"/>
          </a:solidFill>
          <a:ln>
            <a:solidFill>
              <a:srgbClr val="4B4B4B"/>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9" name="椭圆 18">
            <a:extLst>
              <a:ext uri="{FF2B5EF4-FFF2-40B4-BE49-F238E27FC236}">
                <a16:creationId xmlns:a16="http://schemas.microsoft.com/office/drawing/2014/main" id="{FB394EC7-E275-4167-9CA9-4E601AD53DE9}"/>
              </a:ext>
            </a:extLst>
          </p:cNvPr>
          <p:cNvSpPr/>
          <p:nvPr/>
        </p:nvSpPr>
        <p:spPr>
          <a:xfrm>
            <a:off x="6383033" y="6406592"/>
            <a:ext cx="103423" cy="103423"/>
          </a:xfrm>
          <a:prstGeom prst="ellipse">
            <a:avLst/>
          </a:prstGeom>
          <a:solidFill>
            <a:srgbClr val="4B4B4B"/>
          </a:solidFill>
          <a:ln>
            <a:solidFill>
              <a:srgbClr val="4B4B4B"/>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22" name="矩形: 圆角 21">
            <a:extLst>
              <a:ext uri="{FF2B5EF4-FFF2-40B4-BE49-F238E27FC236}">
                <a16:creationId xmlns:a16="http://schemas.microsoft.com/office/drawing/2014/main" id="{20200714-B385-4FD4-BC7B-E5016E2CA784}"/>
              </a:ext>
            </a:extLst>
          </p:cNvPr>
          <p:cNvSpPr/>
          <p:nvPr/>
        </p:nvSpPr>
        <p:spPr>
          <a:xfrm rot="21096708">
            <a:off x="8725736" y="1648648"/>
            <a:ext cx="2189404" cy="535916"/>
          </a:xfrm>
          <a:prstGeom prst="roundRect">
            <a:avLst>
              <a:gd name="adj" fmla="val 50000"/>
            </a:avLst>
          </a:prstGeom>
          <a:solidFill>
            <a:srgbClr val="CB2D47"/>
          </a:solidFill>
          <a:ln>
            <a:no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2" name="5c00d2c094963">
            <a:hlinkClick r:id="" action="ppaction://media"/>
            <a:extLst>
              <a:ext uri="{FF2B5EF4-FFF2-40B4-BE49-F238E27FC236}">
                <a16:creationId xmlns:a16="http://schemas.microsoft.com/office/drawing/2014/main" id="{BC6F8F6C-E908-476A-90F9-D9140EA3A71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50027" y="1040798"/>
            <a:ext cx="552450" cy="552450"/>
          </a:xfrm>
          <a:prstGeom prst="rect">
            <a:avLst/>
          </a:prstGeom>
        </p:spPr>
      </p:pic>
      <p:sp>
        <p:nvSpPr>
          <p:cNvPr id="20" name="文本框 9">
            <a:extLst>
              <a:ext uri="{FF2B5EF4-FFF2-40B4-BE49-F238E27FC236}">
                <a16:creationId xmlns:a16="http://schemas.microsoft.com/office/drawing/2014/main" id="{856473D1-E42C-4445-A684-77D40100FD20}"/>
              </a:ext>
            </a:extLst>
          </p:cNvPr>
          <p:cNvSpPr txBox="1"/>
          <p:nvPr/>
        </p:nvSpPr>
        <p:spPr>
          <a:xfrm rot="21336746">
            <a:off x="3593036" y="1104630"/>
            <a:ext cx="3422792" cy="707886"/>
          </a:xfrm>
          <a:prstGeom prst="rect">
            <a:avLst/>
          </a:prstGeom>
          <a:noFill/>
        </p:spPr>
        <p:txBody>
          <a:bodyPr wrap="square" rtlCol="0">
            <a:spAutoFit/>
          </a:bodyPr>
          <a:lstStyle/>
          <a:p>
            <a:pPr algn="ctr"/>
            <a:r>
              <a:rPr lang="en-US" altLang="zh-CN" sz="4000" b="1" dirty="0">
                <a:solidFill>
                  <a:srgbClr val="4B4B4B"/>
                </a:solidFill>
                <a:effectLst>
                  <a:outerShdw blurRad="38100" dist="38100" dir="2700000" algn="tl">
                    <a:srgbClr val="000000">
                      <a:alpha val="43137"/>
                    </a:srgbClr>
                  </a:outerShdw>
                </a:effectLst>
                <a:latin typeface="UTM Bitsumishi Pro" pitchFamily="18" charset="0"/>
                <a:ea typeface="仓耳意式布丁体" panose="02020400000000000000" pitchFamily="18" charset="-122"/>
              </a:rPr>
              <a:t>TOÁN</a:t>
            </a:r>
            <a:endParaRPr lang="zh-CN" altLang="en-US" sz="4000" b="1" dirty="0">
              <a:solidFill>
                <a:srgbClr val="4B4B4B"/>
              </a:solidFill>
              <a:effectLst>
                <a:outerShdw blurRad="38100" dist="38100" dir="2700000" algn="tl">
                  <a:srgbClr val="000000">
                    <a:alpha val="43137"/>
                  </a:srgbClr>
                </a:outerShdw>
              </a:effectLst>
              <a:latin typeface="UTM Bitsumishi Pro" pitchFamily="18" charset="0"/>
              <a:ea typeface="仓耳意式布丁体" panose="02020400000000000000" pitchFamily="18" charset="-122"/>
            </a:endParaRPr>
          </a:p>
        </p:txBody>
      </p:sp>
      <p:sp>
        <p:nvSpPr>
          <p:cNvPr id="4" name="TextBox 3"/>
          <p:cNvSpPr txBox="1"/>
          <p:nvPr/>
        </p:nvSpPr>
        <p:spPr>
          <a:xfrm>
            <a:off x="2047038" y="2246586"/>
            <a:ext cx="7396569" cy="2693045"/>
          </a:xfrm>
          <a:prstGeom prst="rect">
            <a:avLst/>
          </a:prstGeom>
          <a:noFill/>
          <a:ln>
            <a:noFill/>
          </a:ln>
        </p:spPr>
        <p:txBody>
          <a:bodyPr wrap="square" rtlCol="0">
            <a:spAutoFit/>
          </a:bodyPr>
          <a:lstStyle/>
          <a:p>
            <a:pPr algn="ctr">
              <a:spcBef>
                <a:spcPts val="3000"/>
              </a:spcBef>
            </a:pPr>
            <a:r>
              <a:rPr lang="en-US" sz="7200" dirty="0">
                <a:solidFill>
                  <a:srgbClr val="C00000"/>
                </a:solidFill>
                <a:latin typeface="Times New Roman" panose="02020603050405020304" pitchFamily="18" charset="0"/>
                <a:cs typeface="Times New Roman" panose="02020603050405020304" pitchFamily="18" charset="0"/>
              </a:rPr>
              <a:t>LUYỆN TẬP </a:t>
            </a:r>
          </a:p>
          <a:p>
            <a:pPr algn="ctr">
              <a:spcBef>
                <a:spcPts val="3000"/>
              </a:spcBef>
            </a:pPr>
            <a:r>
              <a:rPr lang="en-US" sz="7200" dirty="0">
                <a:solidFill>
                  <a:srgbClr val="C00000"/>
                </a:solidFill>
                <a:latin typeface="Times New Roman" panose="02020603050405020304" pitchFamily="18" charset="0"/>
                <a:cs typeface="Times New Roman" panose="02020603050405020304" pitchFamily="18" charset="0"/>
              </a:rPr>
              <a:t>CHUNG</a:t>
            </a:r>
          </a:p>
        </p:txBody>
      </p:sp>
      <p:sp>
        <p:nvSpPr>
          <p:cNvPr id="21" name="文本框 9">
            <a:extLst>
              <a:ext uri="{FF2B5EF4-FFF2-40B4-BE49-F238E27FC236}">
                <a16:creationId xmlns:a16="http://schemas.microsoft.com/office/drawing/2014/main" id="{856473D1-E42C-4445-A684-77D40100FD20}"/>
              </a:ext>
            </a:extLst>
          </p:cNvPr>
          <p:cNvSpPr txBox="1"/>
          <p:nvPr/>
        </p:nvSpPr>
        <p:spPr>
          <a:xfrm rot="21336746">
            <a:off x="3587866" y="5976941"/>
            <a:ext cx="4777531" cy="400110"/>
          </a:xfrm>
          <a:prstGeom prst="rect">
            <a:avLst/>
          </a:prstGeom>
          <a:noFill/>
        </p:spPr>
        <p:txBody>
          <a:bodyPr wrap="square" rtlCol="0">
            <a:spAutoFit/>
          </a:bodyPr>
          <a:lstStyle/>
          <a:p>
            <a:pPr algn="ctr"/>
            <a:r>
              <a:rPr lang="en-US" altLang="zh-CN" sz="2000" dirty="0">
                <a:solidFill>
                  <a:srgbClr val="A88755"/>
                </a:solidFill>
                <a:effectLst>
                  <a:outerShdw blurRad="38100" dist="38100" dir="2700000" algn="tl">
                    <a:srgbClr val="000000">
                      <a:alpha val="43137"/>
                    </a:srgbClr>
                  </a:outerShdw>
                </a:effectLst>
                <a:latin typeface="UTM Bitsumishi Pro" pitchFamily="18" charset="0"/>
                <a:ea typeface="仓耳意式布丁体" panose="02020400000000000000" pitchFamily="18" charset="-122"/>
              </a:rPr>
              <a:t>(GIẢM TẢI THEO CÔNG VĂN 3969)</a:t>
            </a:r>
            <a:endParaRPr lang="zh-CN" altLang="en-US" sz="2000" dirty="0">
              <a:solidFill>
                <a:srgbClr val="A88755"/>
              </a:solidFill>
              <a:effectLst>
                <a:outerShdw blurRad="38100" dist="38100" dir="2700000" algn="tl">
                  <a:srgbClr val="000000">
                    <a:alpha val="43137"/>
                  </a:srgbClr>
                </a:outerShdw>
              </a:effectLst>
              <a:latin typeface="UTM Bitsumishi Pro" pitchFamily="18" charset="0"/>
              <a:ea typeface="仓耳意式布丁体" panose="02020400000000000000" pitchFamily="18" charset="-122"/>
            </a:endParaRPr>
          </a:p>
        </p:txBody>
      </p:sp>
    </p:spTree>
    <p:extLst>
      <p:ext uri="{BB962C8B-B14F-4D97-AF65-F5344CB8AC3E}">
        <p14:creationId xmlns:p14="http://schemas.microsoft.com/office/powerpoint/2010/main" val="40650304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par>
                          <p:cTn id="28" fill="hold">
                            <p:stCondLst>
                              <p:cond delay="500"/>
                            </p:stCondLst>
                            <p:childTnLst>
                              <p:par>
                                <p:cTn id="29" presetID="15" presetClass="entr" presetSubtype="0" fill="hold" grpId="1"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ppt_w</p:attrName>
                                        </p:attrNameLst>
                                      </p:cBhvr>
                                      <p:tavLst>
                                        <p:tav tm="0">
                                          <p:val>
                                            <p:fltVal val="0"/>
                                          </p:val>
                                        </p:tav>
                                        <p:tav tm="100000">
                                          <p:val>
                                            <p:strVal val="#ppt_w"/>
                                          </p:val>
                                        </p:tav>
                                      </p:tavLst>
                                    </p:anim>
                                    <p:anim calcmode="lin" valueType="num">
                                      <p:cBhvr>
                                        <p:cTn id="32" dur="1000" fill="hold"/>
                                        <p:tgtEl>
                                          <p:spTgt spid="4"/>
                                        </p:tgtEl>
                                        <p:attrNameLst>
                                          <p:attrName>ppt_h</p:attrName>
                                        </p:attrNameLst>
                                      </p:cBhvr>
                                      <p:tavLst>
                                        <p:tav tm="0">
                                          <p:val>
                                            <p:fltVal val="0"/>
                                          </p:val>
                                        </p:tav>
                                        <p:tav tm="100000">
                                          <p:val>
                                            <p:strVal val="#ppt_h"/>
                                          </p:val>
                                        </p:tav>
                                      </p:tavLst>
                                    </p:anim>
                                    <p:anim calcmode="lin" valueType="num">
                                      <p:cBhvr>
                                        <p:cTn id="33"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left)">
                                      <p:cBhvr>
                                        <p:cTn id="58" dur="500"/>
                                        <p:tgtEl>
                                          <p:spTgt spid="22"/>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3" repeatCount="indefinite" fill="remove" display="0">
                  <p:stCondLst>
                    <p:cond delay="indefinite"/>
                  </p:stCondLst>
                  <p:endCondLst>
                    <p:cond evt="onStopAudio" delay="0">
                      <p:tgtEl>
                        <p:sldTgt/>
                      </p:tgtEl>
                    </p:cond>
                  </p:endCondLst>
                </p:cTn>
                <p:tgtEl>
                  <p:spTgt spid="2"/>
                </p:tgtEl>
              </p:cMediaNode>
            </p:audio>
          </p:childTnLst>
        </p:cTn>
      </p:par>
    </p:tnLst>
    <p:bldLst>
      <p:bldP spid="10" grpId="0"/>
      <p:bldP spid="17" grpId="0" animBg="1"/>
      <p:bldP spid="18" grpId="0" animBg="1"/>
      <p:bldP spid="19" grpId="0" animBg="1"/>
      <p:bldP spid="22" grpId="0" animBg="1"/>
      <p:bldP spid="20" grpId="0"/>
      <p:bldP spid="4" grpId="1"/>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2">
            <a:extLst>
              <a:ext uri="{FF2B5EF4-FFF2-40B4-BE49-F238E27FC236}">
                <a16:creationId xmlns:a16="http://schemas.microsoft.com/office/drawing/2014/main" id="{7563F384-8FEF-41E2-9952-89162F8290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815" t="8110" r="28160" b="5079"/>
          <a:stretch/>
        </p:blipFill>
        <p:spPr>
          <a:xfrm>
            <a:off x="-260143" y="2595023"/>
            <a:ext cx="3339520" cy="4262978"/>
          </a:xfrm>
          <a:prstGeom prst="rect">
            <a:avLst/>
          </a:prstGeom>
        </p:spPr>
      </p:pic>
      <p:sp>
        <p:nvSpPr>
          <p:cNvPr id="18" name="Text Box 32"/>
          <p:cNvSpPr txBox="1">
            <a:spLocks noChangeArrowheads="1"/>
          </p:cNvSpPr>
          <p:nvPr/>
        </p:nvSpPr>
        <p:spPr bwMode="auto">
          <a:xfrm>
            <a:off x="10721746" y="1281705"/>
            <a:ext cx="1295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r" eaLnBrk="1" hangingPunct="1">
              <a:spcBef>
                <a:spcPct val="50000"/>
              </a:spcBef>
            </a:pPr>
            <a:r>
              <a:rPr lang="en-US" sz="2800" dirty="0">
                <a:latin typeface="VNI-Times" pitchFamily="2" charset="0"/>
              </a:rPr>
              <a:t>0,35m</a:t>
            </a:r>
          </a:p>
        </p:txBody>
      </p:sp>
      <p:sp>
        <p:nvSpPr>
          <p:cNvPr id="19" name="Line 47"/>
          <p:cNvSpPr>
            <a:spLocks noChangeShapeType="1"/>
          </p:cNvSpPr>
          <p:nvPr/>
        </p:nvSpPr>
        <p:spPr bwMode="auto">
          <a:xfrm>
            <a:off x="4732426" y="204011"/>
            <a:ext cx="58674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 name="Line 48"/>
          <p:cNvSpPr>
            <a:spLocks noChangeShapeType="1"/>
          </p:cNvSpPr>
          <p:nvPr/>
        </p:nvSpPr>
        <p:spPr bwMode="auto">
          <a:xfrm>
            <a:off x="4808626" y="1499411"/>
            <a:ext cx="58674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Oval 49"/>
          <p:cNvSpPr>
            <a:spLocks noChangeArrowheads="1"/>
          </p:cNvSpPr>
          <p:nvPr/>
        </p:nvSpPr>
        <p:spPr bwMode="auto">
          <a:xfrm>
            <a:off x="4122826" y="204011"/>
            <a:ext cx="1295400" cy="1295400"/>
          </a:xfrm>
          <a:prstGeom prst="ellipse">
            <a:avLst/>
          </a:prstGeom>
          <a:solidFill>
            <a:srgbClr val="FF6699"/>
          </a:solidFill>
          <a:ln w="57150">
            <a:solidFill>
              <a:schemeClr val="tx1"/>
            </a:solidFill>
            <a:round/>
            <a:headEnd/>
            <a:tailEnd/>
          </a:ln>
        </p:spPr>
        <p:txBody>
          <a:bodyPr wrap="none" anchor="ctr"/>
          <a:lstStyle/>
          <a:p>
            <a:pPr eaLnBrk="1" hangingPunct="1"/>
            <a:endParaRPr lang="en-US"/>
          </a:p>
        </p:txBody>
      </p:sp>
      <p:sp>
        <p:nvSpPr>
          <p:cNvPr id="22" name="Oval 50"/>
          <p:cNvSpPr>
            <a:spLocks noChangeArrowheads="1"/>
          </p:cNvSpPr>
          <p:nvPr/>
        </p:nvSpPr>
        <p:spPr bwMode="auto">
          <a:xfrm>
            <a:off x="9990226" y="204011"/>
            <a:ext cx="1295400" cy="1295400"/>
          </a:xfrm>
          <a:prstGeom prst="ellipse">
            <a:avLst/>
          </a:prstGeom>
          <a:solidFill>
            <a:srgbClr val="FF6699"/>
          </a:solidFill>
          <a:ln w="57150">
            <a:solidFill>
              <a:schemeClr val="tx1"/>
            </a:solidFill>
            <a:round/>
            <a:headEnd/>
            <a:tailEnd/>
          </a:ln>
        </p:spPr>
        <p:txBody>
          <a:bodyPr wrap="none" anchor="ctr"/>
          <a:lstStyle/>
          <a:p>
            <a:pPr eaLnBrk="1" hangingPunct="1"/>
            <a:endParaRPr lang="en-US"/>
          </a:p>
        </p:txBody>
      </p:sp>
      <p:sp>
        <p:nvSpPr>
          <p:cNvPr id="23" name="Line 51"/>
          <p:cNvSpPr>
            <a:spLocks noChangeShapeType="1"/>
          </p:cNvSpPr>
          <p:nvPr/>
        </p:nvSpPr>
        <p:spPr bwMode="auto">
          <a:xfrm rot="183329" flipV="1">
            <a:off x="10141039" y="434199"/>
            <a:ext cx="99060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52"/>
          <p:cNvSpPr>
            <a:spLocks noChangeShapeType="1"/>
          </p:cNvSpPr>
          <p:nvPr/>
        </p:nvSpPr>
        <p:spPr bwMode="auto">
          <a:xfrm>
            <a:off x="4778146" y="836471"/>
            <a:ext cx="5943600" cy="0"/>
          </a:xfrm>
          <a:prstGeom prst="line">
            <a:avLst/>
          </a:prstGeom>
          <a:noFill/>
          <a:ln w="57150">
            <a:solidFill>
              <a:schemeClr val="tx1">
                <a:lumMod val="65000"/>
                <a:lumOff val="35000"/>
              </a:schemeClr>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Text Box 53"/>
          <p:cNvSpPr txBox="1">
            <a:spLocks noChangeArrowheads="1"/>
          </p:cNvSpPr>
          <p:nvPr/>
        </p:nvSpPr>
        <p:spPr bwMode="auto">
          <a:xfrm>
            <a:off x="6561226" y="280211"/>
            <a:ext cx="220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sz="2800">
                <a:latin typeface="VNI-Times" pitchFamily="2" charset="0"/>
              </a:rPr>
              <a:t>3,1m</a:t>
            </a:r>
          </a:p>
        </p:txBody>
      </p:sp>
      <p:sp>
        <p:nvSpPr>
          <p:cNvPr id="26" name="Line 55"/>
          <p:cNvSpPr>
            <a:spLocks noChangeShapeType="1"/>
          </p:cNvSpPr>
          <p:nvPr/>
        </p:nvSpPr>
        <p:spPr bwMode="auto">
          <a:xfrm>
            <a:off x="10904626" y="661211"/>
            <a:ext cx="434790" cy="57787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6" name="Block Arc 5"/>
          <p:cNvSpPr/>
          <p:nvPr/>
        </p:nvSpPr>
        <p:spPr>
          <a:xfrm rot="5400000">
            <a:off x="9978730" y="186111"/>
            <a:ext cx="1320053" cy="1334376"/>
          </a:xfrm>
          <a:prstGeom prst="blockArc">
            <a:avLst>
              <a:gd name="adj1" fmla="val 10616557"/>
              <a:gd name="adj2" fmla="val 289307"/>
              <a:gd name="adj3" fmla="val 2933"/>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Block Arc 36"/>
          <p:cNvSpPr/>
          <p:nvPr/>
        </p:nvSpPr>
        <p:spPr>
          <a:xfrm rot="16200000" flipH="1">
            <a:off x="4103043" y="180179"/>
            <a:ext cx="1320053" cy="1334376"/>
          </a:xfrm>
          <a:prstGeom prst="blockArc">
            <a:avLst>
              <a:gd name="adj1" fmla="val 10616557"/>
              <a:gd name="adj2" fmla="val 289307"/>
              <a:gd name="adj3" fmla="val 2933"/>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4797242" y="199639"/>
            <a:ext cx="5807343" cy="593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797543" y="1492704"/>
            <a:ext cx="5807343" cy="593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3914215" y="1848582"/>
            <a:ext cx="7651376" cy="4417231"/>
          </a:xfrm>
          <a:prstGeom prst="roundRect">
            <a:avLst/>
          </a:prstGeom>
          <a:solidFill>
            <a:schemeClr val="bg1"/>
          </a:solidFill>
          <a:ln w="38100">
            <a:solidFill>
              <a:schemeClr val="bg2">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Box 8"/>
          <p:cNvSpPr txBox="1">
            <a:spLocks noChangeArrowheads="1"/>
          </p:cNvSpPr>
          <p:nvPr/>
        </p:nvSpPr>
        <p:spPr bwMode="auto">
          <a:xfrm>
            <a:off x="4306420" y="1956481"/>
            <a:ext cx="7096685" cy="4139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ts val="600"/>
              </a:spcBef>
            </a:pPr>
            <a:r>
              <a:rPr lang="en-US" sz="3400" b="1" u="sng" dirty="0">
                <a:effectLst/>
                <a:latin typeface="Times New Roman" pitchFamily="18" charset="0"/>
                <a:cs typeface="Times New Roman" pitchFamily="18" charset="0"/>
              </a:rPr>
              <a:t>Bài </a:t>
            </a:r>
            <a:r>
              <a:rPr lang="en-US" sz="3400" b="1" u="sng" dirty="0" err="1">
                <a:effectLst/>
                <a:latin typeface="Times New Roman" pitchFamily="18" charset="0"/>
                <a:cs typeface="Times New Roman" pitchFamily="18" charset="0"/>
              </a:rPr>
              <a:t>giải</a:t>
            </a:r>
            <a:endParaRPr lang="en-US" sz="3400" b="1" u="sng" dirty="0">
              <a:effectLst/>
              <a:latin typeface="Times New Roman" pitchFamily="18" charset="0"/>
              <a:cs typeface="Times New Roman" pitchFamily="18" charset="0"/>
            </a:endParaRPr>
          </a:p>
          <a:p>
            <a:pPr algn="ctr">
              <a:spcBef>
                <a:spcPts val="600"/>
              </a:spcBef>
            </a:pPr>
            <a:r>
              <a:rPr lang="en-US" sz="3400" dirty="0" err="1">
                <a:latin typeface="Times New Roman" pitchFamily="18" charset="0"/>
                <a:cs typeface="Times New Roman" pitchFamily="18" charset="0"/>
              </a:rPr>
              <a:t>Độ</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dài</a:t>
            </a:r>
            <a:r>
              <a:rPr lang="en-US" sz="3400" dirty="0">
                <a:latin typeface="Times New Roman" pitchFamily="18" charset="0"/>
                <a:cs typeface="Times New Roman" pitchFamily="18" charset="0"/>
              </a:rPr>
              <a:t> </a:t>
            </a:r>
            <a:r>
              <a:rPr lang="en-US" sz="3400" dirty="0">
                <a:effectLst/>
                <a:latin typeface="Times New Roman" pitchFamily="18" charset="0"/>
                <a:cs typeface="Times New Roman" pitchFamily="18" charset="0"/>
              </a:rPr>
              <a:t>2 </a:t>
            </a:r>
            <a:r>
              <a:rPr lang="en-US" sz="3400" dirty="0" err="1">
                <a:effectLst/>
                <a:latin typeface="Times New Roman" pitchFamily="18" charset="0"/>
                <a:cs typeface="Times New Roman" pitchFamily="18" charset="0"/>
              </a:rPr>
              <a:t>nửa</a:t>
            </a:r>
            <a:r>
              <a:rPr lang="en-US" sz="3400" dirty="0">
                <a:effectLst/>
                <a:latin typeface="Times New Roman" pitchFamily="18" charset="0"/>
                <a:cs typeface="Times New Roman" pitchFamily="18" charset="0"/>
              </a:rPr>
              <a:t> </a:t>
            </a:r>
            <a:r>
              <a:rPr lang="en-US" sz="3400" dirty="0" err="1">
                <a:effectLst/>
                <a:latin typeface="Times New Roman" pitchFamily="18" charset="0"/>
                <a:cs typeface="Times New Roman" pitchFamily="18" charset="0"/>
              </a:rPr>
              <a:t>đường</a:t>
            </a:r>
            <a:r>
              <a:rPr lang="en-US" sz="3400" dirty="0">
                <a:effectLst/>
                <a:latin typeface="Times New Roman" pitchFamily="18" charset="0"/>
                <a:cs typeface="Times New Roman" pitchFamily="18" charset="0"/>
              </a:rPr>
              <a:t> </a:t>
            </a:r>
            <a:r>
              <a:rPr lang="en-US" sz="3400" dirty="0" err="1">
                <a:effectLst/>
                <a:latin typeface="Times New Roman" pitchFamily="18" charset="0"/>
                <a:cs typeface="Times New Roman" pitchFamily="18" charset="0"/>
              </a:rPr>
              <a:t>tròn</a:t>
            </a:r>
            <a:r>
              <a:rPr lang="en-US" sz="3400" dirty="0">
                <a:effectLst/>
                <a:latin typeface="Times New Roman" pitchFamily="18" charset="0"/>
                <a:cs typeface="Times New Roman" pitchFamily="18" charset="0"/>
              </a:rPr>
              <a:t> </a:t>
            </a:r>
            <a:r>
              <a:rPr lang="en-US" sz="3400" dirty="0" err="1">
                <a:latin typeface="Times New Roman" pitchFamily="18" charset="0"/>
                <a:cs typeface="Times New Roman" pitchFamily="18" charset="0"/>
              </a:rPr>
              <a:t>cũng</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bằng</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với</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c</a:t>
            </a:r>
            <a:r>
              <a:rPr lang="en-US" sz="3400" dirty="0" err="1">
                <a:effectLst/>
                <a:latin typeface="Times New Roman" pitchFamily="18" charset="0"/>
                <a:cs typeface="Times New Roman" pitchFamily="18" charset="0"/>
              </a:rPr>
              <a:t>hu</a:t>
            </a:r>
            <a:r>
              <a:rPr lang="en-US" sz="3400" dirty="0">
                <a:effectLst/>
                <a:latin typeface="Times New Roman" pitchFamily="18" charset="0"/>
                <a:cs typeface="Times New Roman" pitchFamily="18" charset="0"/>
              </a:rPr>
              <a:t> vi </a:t>
            </a:r>
            <a:r>
              <a:rPr lang="en-US" sz="3400" dirty="0" err="1">
                <a:effectLst/>
                <a:latin typeface="Times New Roman" pitchFamily="18" charset="0"/>
                <a:cs typeface="Times New Roman" pitchFamily="18" charset="0"/>
              </a:rPr>
              <a:t>hình</a:t>
            </a:r>
            <a:r>
              <a:rPr lang="en-US" sz="3400" dirty="0">
                <a:effectLst/>
                <a:latin typeface="Times New Roman" pitchFamily="18" charset="0"/>
                <a:cs typeface="Times New Roman" pitchFamily="18" charset="0"/>
              </a:rPr>
              <a:t> </a:t>
            </a:r>
            <a:r>
              <a:rPr lang="en-US" sz="3400" dirty="0" err="1">
                <a:effectLst/>
                <a:latin typeface="Times New Roman" pitchFamily="18" charset="0"/>
                <a:cs typeface="Times New Roman" pitchFamily="18" charset="0"/>
              </a:rPr>
              <a:t>tròn</a:t>
            </a:r>
            <a:r>
              <a:rPr lang="en-US" sz="3400" dirty="0">
                <a:effectLst/>
                <a:latin typeface="Times New Roman" pitchFamily="18" charset="0"/>
                <a:cs typeface="Times New Roman" pitchFamily="18" charset="0"/>
              </a:rPr>
              <a:t>:</a:t>
            </a:r>
          </a:p>
          <a:p>
            <a:pPr algn="ctr">
              <a:spcBef>
                <a:spcPts val="600"/>
              </a:spcBef>
            </a:pPr>
            <a:r>
              <a:rPr lang="en-US" sz="3400" dirty="0">
                <a:latin typeface="Times New Roman" pitchFamily="18" charset="0"/>
                <a:cs typeface="Times New Roman" pitchFamily="18" charset="0"/>
              </a:rPr>
              <a:t>0,35 </a:t>
            </a:r>
            <a:r>
              <a:rPr lang="en-US" sz="3400" dirty="0">
                <a:latin typeface="Times New Roman"/>
                <a:cs typeface="Times New Roman"/>
              </a:rPr>
              <a:t>× 3,14 = 1,099 (m)</a:t>
            </a:r>
          </a:p>
          <a:p>
            <a:pPr algn="ctr">
              <a:spcBef>
                <a:spcPts val="600"/>
              </a:spcBef>
            </a:pPr>
            <a:r>
              <a:rPr lang="en-US" sz="3400" dirty="0" err="1">
                <a:latin typeface="Times New Roman"/>
                <a:cs typeface="Times New Roman"/>
              </a:rPr>
              <a:t>Độ</a:t>
            </a:r>
            <a:r>
              <a:rPr lang="en-US" sz="3400" dirty="0">
                <a:latin typeface="Times New Roman"/>
                <a:cs typeface="Times New Roman"/>
              </a:rPr>
              <a:t> </a:t>
            </a:r>
            <a:r>
              <a:rPr lang="en-US" sz="3400" dirty="0" err="1">
                <a:latin typeface="Times New Roman"/>
                <a:cs typeface="Times New Roman"/>
              </a:rPr>
              <a:t>dài</a:t>
            </a:r>
            <a:r>
              <a:rPr lang="en-US" sz="3400" dirty="0">
                <a:latin typeface="Times New Roman"/>
                <a:cs typeface="Times New Roman"/>
              </a:rPr>
              <a:t> </a:t>
            </a:r>
            <a:r>
              <a:rPr lang="en-US" sz="3400" dirty="0" err="1">
                <a:latin typeface="Times New Roman"/>
                <a:cs typeface="Times New Roman"/>
              </a:rPr>
              <a:t>sợi</a:t>
            </a:r>
            <a:r>
              <a:rPr lang="en-US" sz="3400" dirty="0">
                <a:latin typeface="Times New Roman"/>
                <a:cs typeface="Times New Roman"/>
              </a:rPr>
              <a:t> </a:t>
            </a:r>
            <a:r>
              <a:rPr lang="en-US" sz="3400" dirty="0" err="1">
                <a:latin typeface="Times New Roman"/>
                <a:cs typeface="Times New Roman"/>
              </a:rPr>
              <a:t>dây</a:t>
            </a:r>
            <a:r>
              <a:rPr lang="en-US" sz="3400" dirty="0">
                <a:latin typeface="Times New Roman"/>
                <a:cs typeface="Times New Roman"/>
              </a:rPr>
              <a:t>:</a:t>
            </a:r>
          </a:p>
          <a:p>
            <a:pPr algn="ctr">
              <a:spcBef>
                <a:spcPts val="600"/>
              </a:spcBef>
            </a:pPr>
            <a:r>
              <a:rPr lang="en-US" sz="3400" dirty="0">
                <a:effectLst/>
                <a:latin typeface="Times New Roman"/>
                <a:cs typeface="Times New Roman"/>
              </a:rPr>
              <a:t>1,099 + 3,1 </a:t>
            </a:r>
            <a:r>
              <a:rPr lang="en-US" sz="3400" dirty="0">
                <a:latin typeface="Times New Roman"/>
                <a:cs typeface="Times New Roman"/>
              </a:rPr>
              <a:t>×</a:t>
            </a:r>
            <a:r>
              <a:rPr lang="en-US" sz="3400" dirty="0">
                <a:effectLst/>
                <a:latin typeface="Times New Roman"/>
                <a:cs typeface="Times New Roman"/>
              </a:rPr>
              <a:t> 2 = 7,299 (m)</a:t>
            </a:r>
          </a:p>
          <a:p>
            <a:pPr algn="ctr">
              <a:spcBef>
                <a:spcPts val="600"/>
              </a:spcBef>
            </a:pPr>
            <a:r>
              <a:rPr lang="en-US" sz="3400" dirty="0" err="1">
                <a:latin typeface="Times New Roman" pitchFamily="18" charset="0"/>
                <a:cs typeface="Times New Roman" pitchFamily="18" charset="0"/>
              </a:rPr>
              <a:t>Đ</a:t>
            </a:r>
            <a:r>
              <a:rPr lang="en-US" sz="3400" dirty="0" err="1">
                <a:effectLst/>
                <a:latin typeface="Times New Roman" pitchFamily="18" charset="0"/>
                <a:cs typeface="Times New Roman" pitchFamily="18" charset="0"/>
              </a:rPr>
              <a:t>áp</a:t>
            </a:r>
            <a:r>
              <a:rPr lang="en-US" sz="3400" dirty="0">
                <a:effectLst/>
                <a:latin typeface="Times New Roman" pitchFamily="18" charset="0"/>
                <a:cs typeface="Times New Roman" pitchFamily="18" charset="0"/>
              </a:rPr>
              <a:t> </a:t>
            </a:r>
            <a:r>
              <a:rPr lang="en-US" sz="3400" dirty="0" err="1">
                <a:effectLst/>
                <a:latin typeface="Times New Roman" pitchFamily="18" charset="0"/>
                <a:cs typeface="Times New Roman" pitchFamily="18" charset="0"/>
              </a:rPr>
              <a:t>số</a:t>
            </a:r>
            <a:r>
              <a:rPr lang="en-US" sz="3400" dirty="0">
                <a:effectLst/>
                <a:latin typeface="Times New Roman" pitchFamily="18" charset="0"/>
                <a:cs typeface="Times New Roman" pitchFamily="18" charset="0"/>
              </a:rPr>
              <a:t>: 7,299m</a:t>
            </a:r>
            <a:endParaRPr lang="vi-VN" sz="3400" dirty="0">
              <a:effectLst/>
              <a:latin typeface="Times New Roman" pitchFamily="18" charset="0"/>
              <a:cs typeface="Times New Roman" pitchFamily="18" charset="0"/>
            </a:endParaRPr>
          </a:p>
        </p:txBody>
      </p:sp>
      <p:grpSp>
        <p:nvGrpSpPr>
          <p:cNvPr id="35" name="Group 34"/>
          <p:cNvGrpSpPr/>
          <p:nvPr/>
        </p:nvGrpSpPr>
        <p:grpSpPr>
          <a:xfrm>
            <a:off x="311706" y="238730"/>
            <a:ext cx="3417225" cy="1947654"/>
            <a:chOff x="3281082" y="1698569"/>
            <a:chExt cx="4473600" cy="2322103"/>
          </a:xfrm>
        </p:grpSpPr>
        <p:sp>
          <p:nvSpPr>
            <p:cNvPr id="36" name="Rectangular Callout 35"/>
            <p:cNvSpPr/>
            <p:nvPr/>
          </p:nvSpPr>
          <p:spPr>
            <a:xfrm>
              <a:off x="3407920" y="1698569"/>
              <a:ext cx="4346762" cy="2178423"/>
            </a:xfrm>
            <a:prstGeom prst="wedgeRectCallout">
              <a:avLst>
                <a:gd name="adj1" fmla="val -52697"/>
                <a:gd name="adj2" fmla="val 14969"/>
              </a:avLst>
            </a:prstGeom>
            <a:solidFill>
              <a:schemeClr val="bg2">
                <a:lumMod val="10000"/>
              </a:schemeClr>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ular Callout 38"/>
            <p:cNvSpPr/>
            <p:nvPr/>
          </p:nvSpPr>
          <p:spPr>
            <a:xfrm>
              <a:off x="3281082" y="1842248"/>
              <a:ext cx="4346762" cy="2178424"/>
            </a:xfrm>
            <a:prstGeom prst="wedgeRectCallout">
              <a:avLst>
                <a:gd name="adj1" fmla="val -16789"/>
                <a:gd name="adj2" fmla="val 69687"/>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Text Box 8"/>
          <p:cNvSpPr txBox="1">
            <a:spLocks noChangeArrowheads="1"/>
          </p:cNvSpPr>
          <p:nvPr/>
        </p:nvSpPr>
        <p:spPr bwMode="auto">
          <a:xfrm>
            <a:off x="261836" y="319635"/>
            <a:ext cx="337020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sz="2800" b="1" dirty="0" err="1">
                <a:solidFill>
                  <a:schemeClr val="accent2">
                    <a:lumMod val="75000"/>
                  </a:schemeClr>
                </a:solidFill>
                <a:latin typeface="Times New Roman" pitchFamily="18" charset="0"/>
                <a:cs typeface="Times New Roman" pitchFamily="18" charset="0"/>
              </a:rPr>
              <a:t>Bạn</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chú</a:t>
            </a:r>
            <a:r>
              <a:rPr lang="en-US" sz="2800" b="1" dirty="0">
                <a:solidFill>
                  <a:schemeClr val="accent2">
                    <a:lumMod val="75000"/>
                  </a:schemeClr>
                </a:solidFill>
                <a:latin typeface="Times New Roman" pitchFamily="18" charset="0"/>
                <a:cs typeface="Times New Roman" pitchFamily="18" charset="0"/>
              </a:rPr>
              <a:t> ý </a:t>
            </a:r>
            <a:r>
              <a:rPr lang="en-US" sz="2800" b="1" dirty="0" err="1">
                <a:solidFill>
                  <a:schemeClr val="accent2">
                    <a:lumMod val="75000"/>
                  </a:schemeClr>
                </a:solidFill>
                <a:latin typeface="Times New Roman" pitchFamily="18" charset="0"/>
                <a:cs typeface="Times New Roman" pitchFamily="18" charset="0"/>
              </a:rPr>
              <a:t>trình</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tự</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thực</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hiện</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của</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phép</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tính</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và</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tính</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toán</a:t>
            </a:r>
            <a:r>
              <a:rPr lang="en-US" sz="2800" b="1" dirty="0">
                <a:solidFill>
                  <a:schemeClr val="accent2">
                    <a:lumMod val="75000"/>
                  </a:schemeClr>
                </a:solidFill>
                <a:latin typeface="Times New Roman" pitchFamily="18" charset="0"/>
                <a:cs typeface="Times New Roman" pitchFamily="18" charset="0"/>
              </a:rPr>
              <a:t> </a:t>
            </a:r>
          </a:p>
          <a:p>
            <a:pPr algn="ctr"/>
            <a:r>
              <a:rPr lang="en-US" sz="2800" b="1" dirty="0" err="1">
                <a:solidFill>
                  <a:schemeClr val="accent2">
                    <a:lumMod val="75000"/>
                  </a:schemeClr>
                </a:solidFill>
                <a:latin typeface="Times New Roman" pitchFamily="18" charset="0"/>
                <a:cs typeface="Times New Roman" pitchFamily="18" charset="0"/>
              </a:rPr>
              <a:t>cẩn</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thận</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nha</a:t>
            </a:r>
            <a:r>
              <a:rPr lang="en-US" sz="2800" b="1" dirty="0">
                <a:solidFill>
                  <a:schemeClr val="accent2">
                    <a:lumMod val="75000"/>
                  </a:schemeClr>
                </a:solidFill>
                <a:latin typeface="Times New Roman" pitchFamily="18" charset="0"/>
                <a:cs typeface="Times New Roman" pitchFamily="18" charset="0"/>
              </a:rPr>
              <a:t>! </a:t>
            </a:r>
          </a:p>
        </p:txBody>
      </p:sp>
    </p:spTree>
    <p:custDataLst>
      <p:tags r:id="rId1"/>
    </p:custDataLst>
    <p:extLst>
      <p:ext uri="{BB962C8B-B14F-4D97-AF65-F5344CB8AC3E}">
        <p14:creationId xmlns:p14="http://schemas.microsoft.com/office/powerpoint/2010/main" val="15619663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8">
                                            <p:txEl>
                                              <p:pRg st="0" end="0"/>
                                            </p:txEl>
                                          </p:spTgt>
                                        </p:tgtEl>
                                        <p:attrNameLst>
                                          <p:attrName>style.visibility</p:attrName>
                                        </p:attrNameLst>
                                      </p:cBhvr>
                                      <p:to>
                                        <p:strVal val="visible"/>
                                      </p:to>
                                    </p:set>
                                    <p:animEffect transition="in" filter="wipe(left)">
                                      <p:cBhvr>
                                        <p:cTn id="14" dur="500"/>
                                        <p:tgtEl>
                                          <p:spTgt spid="2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8">
                                            <p:txEl>
                                              <p:pRg st="1" end="1"/>
                                            </p:txEl>
                                          </p:spTgt>
                                        </p:tgtEl>
                                        <p:attrNameLst>
                                          <p:attrName>style.visibility</p:attrName>
                                        </p:attrNameLst>
                                      </p:cBhvr>
                                      <p:to>
                                        <p:strVal val="visible"/>
                                      </p:to>
                                    </p:set>
                                    <p:animEffect transition="in" filter="wipe(left)">
                                      <p:cBhvr>
                                        <p:cTn id="19" dur="500"/>
                                        <p:tgtEl>
                                          <p:spTgt spid="28">
                                            <p:txEl>
                                              <p:pRg st="1" end="1"/>
                                            </p:txEl>
                                          </p:spTgt>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par>
                          <p:cTn id="24" fill="hold">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down)">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8">
                                            <p:txEl>
                                              <p:pRg st="2" end="2"/>
                                            </p:txEl>
                                          </p:spTgt>
                                        </p:tgtEl>
                                        <p:attrNameLst>
                                          <p:attrName>style.visibility</p:attrName>
                                        </p:attrNameLst>
                                      </p:cBhvr>
                                      <p:to>
                                        <p:strVal val="visible"/>
                                      </p:to>
                                    </p:set>
                                    <p:animEffect transition="in" filter="wipe(left)">
                                      <p:cBhvr>
                                        <p:cTn id="32" dur="500"/>
                                        <p:tgtEl>
                                          <p:spTgt spid="2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8">
                                            <p:txEl>
                                              <p:pRg st="3" end="3"/>
                                            </p:txEl>
                                          </p:spTgt>
                                        </p:tgtEl>
                                        <p:attrNameLst>
                                          <p:attrName>style.visibility</p:attrName>
                                        </p:attrNameLst>
                                      </p:cBhvr>
                                      <p:to>
                                        <p:strVal val="visible"/>
                                      </p:to>
                                    </p:set>
                                    <p:animEffect transition="in" filter="wipe(left)">
                                      <p:cBhvr>
                                        <p:cTn id="37" dur="500"/>
                                        <p:tgtEl>
                                          <p:spTgt spid="28">
                                            <p:txEl>
                                              <p:pRg st="3" end="3"/>
                                            </p:txEl>
                                          </p:spTgt>
                                        </p:tgtEl>
                                      </p:cBhvr>
                                    </p:animEffect>
                                  </p:childTnLst>
                                </p:cTn>
                              </p:par>
                            </p:childTnLst>
                          </p:cTn>
                        </p:par>
                        <p:par>
                          <p:cTn id="38" fill="hold">
                            <p:stCondLst>
                              <p:cond delay="500"/>
                            </p:stCondLst>
                            <p:childTnLst>
                              <p:par>
                                <p:cTn id="39" presetID="22" presetClass="entr" presetSubtype="8"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par>
                          <p:cTn id="42" fill="hold">
                            <p:stCondLst>
                              <p:cond delay="1000"/>
                            </p:stCondLst>
                            <p:childTnLst>
                              <p:par>
                                <p:cTn id="43" presetID="22" presetClass="entr" presetSubtype="8" fill="hold" nodeType="after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left)">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8">
                                            <p:txEl>
                                              <p:pRg st="4" end="4"/>
                                            </p:txEl>
                                          </p:spTgt>
                                        </p:tgtEl>
                                        <p:attrNameLst>
                                          <p:attrName>style.visibility</p:attrName>
                                        </p:attrNameLst>
                                      </p:cBhvr>
                                      <p:to>
                                        <p:strVal val="visible"/>
                                      </p:to>
                                    </p:set>
                                    <p:animEffect transition="in" filter="wipe(left)">
                                      <p:cBhvr>
                                        <p:cTn id="50" dur="500"/>
                                        <p:tgtEl>
                                          <p:spTgt spid="28">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8">
                                            <p:txEl>
                                              <p:pRg st="5" end="5"/>
                                            </p:txEl>
                                          </p:spTgt>
                                        </p:tgtEl>
                                        <p:attrNameLst>
                                          <p:attrName>style.visibility</p:attrName>
                                        </p:attrNameLst>
                                      </p:cBhvr>
                                      <p:to>
                                        <p:strVal val="visible"/>
                                      </p:to>
                                    </p:set>
                                    <p:animEffect transition="in" filter="wipe(left)">
                                      <p:cBhvr>
                                        <p:cTn id="55" dur="500"/>
                                        <p:tgtEl>
                                          <p:spTgt spid="28">
                                            <p:txEl>
                                              <p:pRg st="5" end="5"/>
                                            </p:txEl>
                                          </p:spTgt>
                                        </p:tgtEl>
                                      </p:cBhvr>
                                    </p:animEffect>
                                  </p:childTnLst>
                                </p:cTn>
                              </p:par>
                            </p:childTnLst>
                          </p:cTn>
                        </p:par>
                        <p:par>
                          <p:cTn id="56" fill="hold">
                            <p:stCondLst>
                              <p:cond delay="500"/>
                            </p:stCondLst>
                            <p:childTnLst>
                              <p:par>
                                <p:cTn id="57" presetID="22" presetClass="entr" presetSubtype="8" fill="hold" nodeType="after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wipe(left)">
                                      <p:cBhvr>
                                        <p:cTn id="59" dur="500"/>
                                        <p:tgtEl>
                                          <p:spTgt spid="35"/>
                                        </p:tgtEl>
                                      </p:cBhvr>
                                    </p:animEffect>
                                  </p:childTnLst>
                                </p:cTn>
                              </p:par>
                            </p:childTnLst>
                          </p:cTn>
                        </p:par>
                        <p:par>
                          <p:cTn id="60" fill="hold">
                            <p:stCondLst>
                              <p:cond delay="1000"/>
                            </p:stCondLst>
                            <p:childTnLst>
                              <p:par>
                                <p:cTn id="61" presetID="10" presetClass="entr" presetSubtype="0" fill="hold" grpId="0" nodeType="after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fade">
                                      <p:cBhvr>
                                        <p:cTn id="6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7" grpId="0" animBg="1"/>
      <p:bldP spid="27" grpId="0" animBg="1"/>
      <p:bldP spid="28" grpId="0" uiExpand="1" build="p"/>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A36EA79A-E2E4-4E06-AC39-1D305EC575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2497"/>
          <a:stretch/>
        </p:blipFill>
        <p:spPr>
          <a:xfrm>
            <a:off x="1" y="0"/>
            <a:ext cx="12192000" cy="6858000"/>
          </a:xfrm>
          <a:prstGeom prst="rect">
            <a:avLst/>
          </a:prstGeom>
        </p:spPr>
      </p:pic>
      <p:pic>
        <p:nvPicPr>
          <p:cNvPr id="3" name="图片 6">
            <a:extLst>
              <a:ext uri="{FF2B5EF4-FFF2-40B4-BE49-F238E27FC236}">
                <a16:creationId xmlns:a16="http://schemas.microsoft.com/office/drawing/2014/main" id="{99E31FB0-D5BE-4DBF-ACAC-50A4D0071D5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939" b="99330" l="2085" r="100000">
                        <a14:foregroundMark x1="65877" y1="23180" x2="90806" y2="8238"/>
                        <a14:foregroundMark x1="77346" y1="40134" x2="90616" y2="55843"/>
                        <a14:foregroundMark x1="6161" y1="57375" x2="26730" y2="65326"/>
                        <a14:foregroundMark x1="9953" y1="54310" x2="30806" y2="59387"/>
                        <a14:foregroundMark x1="2085" y1="57088" x2="6161" y2="53736"/>
                        <a14:foregroundMark x1="13270" y1="82280" x2="29573" y2="82280"/>
                        <a14:foregroundMark x1="42464" y1="67146" x2="60853" y2="68103"/>
                        <a14:foregroundMark x1="32038" y1="97126" x2="42275" y2="92529"/>
                        <a14:foregroundMark x1="70237" y1="86590" x2="76303" y2="94061"/>
                        <a14:backgroundMark x1="65118" y1="27586" x2="67204" y2="18582"/>
                        <a14:backgroundMark x1="72986" y1="39080" x2="79905" y2="38602"/>
                        <a14:backgroundMark x1="11185" y1="84579" x2="16303" y2="79406"/>
                        <a14:backgroundMark x1="3033" y1="58333" x2="8910" y2="51916"/>
                      </a14:backgroundRemoval>
                    </a14:imgEffect>
                  </a14:imgLayer>
                </a14:imgProps>
              </a:ext>
              <a:ext uri="{28A0092B-C50C-407E-A947-70E740481C1C}">
                <a14:useLocalDpi xmlns:a14="http://schemas.microsoft.com/office/drawing/2010/main" val="0"/>
              </a:ext>
            </a:extLst>
          </a:blip>
          <a:stretch>
            <a:fillRect/>
          </a:stretch>
        </p:blipFill>
        <p:spPr>
          <a:xfrm>
            <a:off x="7492730" y="2373019"/>
            <a:ext cx="4383892" cy="4340087"/>
          </a:xfrm>
          <a:prstGeom prst="rect">
            <a:avLst/>
          </a:prstGeom>
        </p:spPr>
      </p:pic>
      <p:grpSp>
        <p:nvGrpSpPr>
          <p:cNvPr id="8" name="Group 7"/>
          <p:cNvGrpSpPr/>
          <p:nvPr/>
        </p:nvGrpSpPr>
        <p:grpSpPr>
          <a:xfrm>
            <a:off x="99984" y="-214489"/>
            <a:ext cx="8208637" cy="5791200"/>
            <a:chOff x="99984" y="-214489"/>
            <a:chExt cx="8208637" cy="5791200"/>
          </a:xfrm>
        </p:grpSpPr>
        <p:pic>
          <p:nvPicPr>
            <p:cNvPr id="6" name="图片 4">
              <a:extLst>
                <a:ext uri="{FF2B5EF4-FFF2-40B4-BE49-F238E27FC236}">
                  <a16:creationId xmlns:a16="http://schemas.microsoft.com/office/drawing/2014/main" id="{54F93534-0800-4B34-932B-5BD4A04D65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84" y="-214489"/>
              <a:ext cx="8208637" cy="5791200"/>
            </a:xfrm>
            <a:prstGeom prst="rect">
              <a:avLst/>
            </a:prstGeom>
          </p:spPr>
        </p:pic>
        <p:sp>
          <p:nvSpPr>
            <p:cNvPr id="7" name="Rectangle 6"/>
            <p:cNvSpPr/>
            <p:nvPr/>
          </p:nvSpPr>
          <p:spPr>
            <a:xfrm>
              <a:off x="1757500" y="1418006"/>
              <a:ext cx="4767478" cy="23863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文本框 8">
            <a:extLst>
              <a:ext uri="{FF2B5EF4-FFF2-40B4-BE49-F238E27FC236}">
                <a16:creationId xmlns:a16="http://schemas.microsoft.com/office/drawing/2014/main" id="{C0B78AAD-E42C-432D-8B23-4157CB7B889D}"/>
              </a:ext>
            </a:extLst>
          </p:cNvPr>
          <p:cNvSpPr txBox="1"/>
          <p:nvPr/>
        </p:nvSpPr>
        <p:spPr>
          <a:xfrm>
            <a:off x="2177934" y="1999645"/>
            <a:ext cx="3813717" cy="1107996"/>
          </a:xfrm>
          <a:prstGeom prst="rect">
            <a:avLst/>
          </a:prstGeom>
          <a:noFill/>
        </p:spPr>
        <p:txBody>
          <a:bodyPr wrap="square" rtlCol="0">
            <a:spAutoFit/>
          </a:bodyPr>
          <a:lstStyle/>
          <a:p>
            <a:pPr algn="ctr"/>
            <a:r>
              <a:rPr lang="en-US" altLang="zh-CN" sz="6600" b="1" dirty="0">
                <a:solidFill>
                  <a:schemeClr val="bg1"/>
                </a:solidFill>
                <a:effectLst>
                  <a:outerShdw blurRad="38100" dist="38100" dir="2700000" algn="tl">
                    <a:srgbClr val="000000">
                      <a:alpha val="43137"/>
                    </a:srgbClr>
                  </a:outerShdw>
                </a:effectLst>
                <a:latin typeface="UTM Facebook" pitchFamily="18" charset="0"/>
                <a:ea typeface="仓耳青禾体-谷力 W05" panose="02020400000000000000" pitchFamily="18" charset="-122"/>
              </a:rPr>
              <a:t>CỦNG CỐ</a:t>
            </a:r>
            <a:endParaRPr lang="zh-CN" altLang="en-US" sz="6600" b="1" dirty="0">
              <a:solidFill>
                <a:schemeClr val="bg1"/>
              </a:solidFill>
              <a:effectLst>
                <a:outerShdw blurRad="38100" dist="38100" dir="2700000" algn="tl">
                  <a:srgbClr val="000000">
                    <a:alpha val="43137"/>
                  </a:srgbClr>
                </a:outerShdw>
              </a:effectLst>
              <a:latin typeface="UTM Facebook" pitchFamily="18" charset="0"/>
              <a:ea typeface="仓耳青禾体-谷力 W05" panose="02020400000000000000" pitchFamily="18" charset="-122"/>
            </a:endParaRPr>
          </a:p>
        </p:txBody>
      </p:sp>
    </p:spTree>
    <p:extLst>
      <p:ext uri="{BB962C8B-B14F-4D97-AF65-F5344CB8AC3E}">
        <p14:creationId xmlns:p14="http://schemas.microsoft.com/office/powerpoint/2010/main" val="13020002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80">
                                          <p:stCondLst>
                                            <p:cond delay="0"/>
                                          </p:stCondLst>
                                        </p:cTn>
                                        <p:tgtEl>
                                          <p:spTgt spid="9"/>
                                        </p:tgtEl>
                                      </p:cBhvr>
                                    </p:animEffect>
                                    <p:anim calcmode="lin" valueType="num">
                                      <p:cBhvr>
                                        <p:cTn id="17"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2" dur="26">
                                          <p:stCondLst>
                                            <p:cond delay="650"/>
                                          </p:stCondLst>
                                        </p:cTn>
                                        <p:tgtEl>
                                          <p:spTgt spid="9"/>
                                        </p:tgtEl>
                                      </p:cBhvr>
                                      <p:to x="100000" y="60000"/>
                                    </p:animScale>
                                    <p:animScale>
                                      <p:cBhvr>
                                        <p:cTn id="23" dur="166" decel="50000">
                                          <p:stCondLst>
                                            <p:cond delay="676"/>
                                          </p:stCondLst>
                                        </p:cTn>
                                        <p:tgtEl>
                                          <p:spTgt spid="9"/>
                                        </p:tgtEl>
                                      </p:cBhvr>
                                      <p:to x="100000" y="100000"/>
                                    </p:animScale>
                                    <p:animScale>
                                      <p:cBhvr>
                                        <p:cTn id="24" dur="26">
                                          <p:stCondLst>
                                            <p:cond delay="1312"/>
                                          </p:stCondLst>
                                        </p:cTn>
                                        <p:tgtEl>
                                          <p:spTgt spid="9"/>
                                        </p:tgtEl>
                                      </p:cBhvr>
                                      <p:to x="100000" y="80000"/>
                                    </p:animScale>
                                    <p:animScale>
                                      <p:cBhvr>
                                        <p:cTn id="25" dur="166" decel="50000">
                                          <p:stCondLst>
                                            <p:cond delay="1338"/>
                                          </p:stCondLst>
                                        </p:cTn>
                                        <p:tgtEl>
                                          <p:spTgt spid="9"/>
                                        </p:tgtEl>
                                      </p:cBhvr>
                                      <p:to x="100000" y="100000"/>
                                    </p:animScale>
                                    <p:animScale>
                                      <p:cBhvr>
                                        <p:cTn id="26" dur="26">
                                          <p:stCondLst>
                                            <p:cond delay="1642"/>
                                          </p:stCondLst>
                                        </p:cTn>
                                        <p:tgtEl>
                                          <p:spTgt spid="9"/>
                                        </p:tgtEl>
                                      </p:cBhvr>
                                      <p:to x="100000" y="90000"/>
                                    </p:animScale>
                                    <p:animScale>
                                      <p:cBhvr>
                                        <p:cTn id="27" dur="166" decel="50000">
                                          <p:stCondLst>
                                            <p:cond delay="1668"/>
                                          </p:stCondLst>
                                        </p:cTn>
                                        <p:tgtEl>
                                          <p:spTgt spid="9"/>
                                        </p:tgtEl>
                                      </p:cBhvr>
                                      <p:to x="100000" y="100000"/>
                                    </p:animScale>
                                    <p:animScale>
                                      <p:cBhvr>
                                        <p:cTn id="28" dur="26">
                                          <p:stCondLst>
                                            <p:cond delay="1808"/>
                                          </p:stCondLst>
                                        </p:cTn>
                                        <p:tgtEl>
                                          <p:spTgt spid="9"/>
                                        </p:tgtEl>
                                      </p:cBhvr>
                                      <p:to x="100000" y="95000"/>
                                    </p:animScale>
                                    <p:animScale>
                                      <p:cBhvr>
                                        <p:cTn id="29"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
            <a:extLst>
              <a:ext uri="{FF2B5EF4-FFF2-40B4-BE49-F238E27FC236}">
                <a16:creationId xmlns:a16="http://schemas.microsoft.com/office/drawing/2014/main" id="{BCE1477B-FEAC-44E2-974F-A0C3850406C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55749" y="-1039276"/>
            <a:ext cx="8189119" cy="5783147"/>
          </a:xfrm>
          <a:prstGeom prst="rect">
            <a:avLst/>
          </a:prstGeom>
        </p:spPr>
      </p:pic>
      <p:grpSp>
        <p:nvGrpSpPr>
          <p:cNvPr id="3" name="组合 38"/>
          <p:cNvGrpSpPr/>
          <p:nvPr/>
        </p:nvGrpSpPr>
        <p:grpSpPr>
          <a:xfrm>
            <a:off x="6211621" y="598920"/>
            <a:ext cx="4572000" cy="1280160"/>
            <a:chOff x="1384299" y="984716"/>
            <a:chExt cx="3008160" cy="558403"/>
          </a:xfrm>
        </p:grpSpPr>
        <p:sp>
          <p:nvSpPr>
            <p:cNvPr id="4" name="任意多边形 10"/>
            <p:cNvSpPr>
              <a:spLocks/>
            </p:cNvSpPr>
            <p:nvPr>
              <p:custDataLst>
                <p:tags r:id="rId10"/>
              </p:custDataLst>
            </p:nvPr>
          </p:nvSpPr>
          <p:spPr bwMode="auto">
            <a:xfrm flipH="1">
              <a:off x="1414226" y="984716"/>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FD8CB1"/>
            </a:solidFill>
            <a:ln w="9525">
              <a:noFill/>
              <a:round/>
              <a:headEnd/>
              <a:tailEnd/>
            </a:ln>
          </p:spPr>
          <p:txBody>
            <a:bodyPr anchor="ctr" anchorCtr="1">
              <a:normAutofit/>
            </a:bodyPr>
            <a:lstStyle/>
            <a:p>
              <a:pPr lvl="0">
                <a:defRPr/>
              </a:pPr>
              <a:r>
                <a:rPr lang="en-US" altLang="zh-CN" sz="4400" kern="0" dirty="0">
                  <a:latin typeface="UTM Avo" pitchFamily="18" charset="0"/>
                  <a:ea typeface="微软雅黑" panose="020B0503020204020204" pitchFamily="34" charset="-122"/>
                  <a:cs typeface="Times New Roman" panose="02020603050405020304" pitchFamily="18" charset="0"/>
                </a:rPr>
                <a:t>A) </a:t>
              </a:r>
              <a:r>
                <a:rPr lang="pt-BR" altLang="zh-CN" sz="4400" kern="0" dirty="0">
                  <a:latin typeface="UTM Avo" pitchFamily="18" charset="0"/>
                  <a:ea typeface="微软雅黑" panose="020B0503020204020204" pitchFamily="34" charset="-122"/>
                  <a:cs typeface="Times New Roman" panose="02020603050405020304" pitchFamily="18" charset="0"/>
                </a:rPr>
                <a:t>h = S x a : 2</a:t>
              </a:r>
              <a:r>
                <a:rPr lang="en-US" altLang="zh-CN" sz="4400" kern="0" dirty="0">
                  <a:latin typeface="UTM Avo" pitchFamily="18" charset="0"/>
                  <a:ea typeface="微软雅黑" panose="020B0503020204020204" pitchFamily="34" charset="-122"/>
                  <a:cs typeface="Times New Roman" panose="02020603050405020304" pitchFamily="18" charset="0"/>
                </a:rPr>
                <a:t> </a:t>
              </a:r>
              <a:endParaRPr lang="zh-CN" altLang="zh-CN" sz="4400" kern="0" dirty="0">
                <a:latin typeface="UTM Avo" pitchFamily="18" charset="0"/>
                <a:ea typeface="微软雅黑" panose="020B0503020204020204" pitchFamily="34" charset="-122"/>
                <a:cs typeface="Times New Roman" panose="02020603050405020304" pitchFamily="18" charset="0"/>
              </a:endParaRPr>
            </a:p>
          </p:txBody>
        </p:sp>
        <p:sp>
          <p:nvSpPr>
            <p:cNvPr id="5" name="Freeform 4"/>
            <p:cNvSpPr>
              <a:spLocks/>
            </p:cNvSpPr>
            <p:nvPr>
              <p:custDataLst>
                <p:tags r:id="rId11"/>
              </p:custDataLst>
            </p:nvPr>
          </p:nvSpPr>
          <p:spPr bwMode="auto">
            <a:xfrm flipH="1">
              <a:off x="1384299" y="1002575"/>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headEnd/>
              <a:tailEnd/>
            </a:ln>
          </p:spPr>
          <p:txBody>
            <a:bodyPr/>
            <a:lstStyle/>
            <a:p>
              <a:pPr>
                <a:defRPr/>
              </a:pPr>
              <a:endParaRPr lang="zh-CN" altLang="zh-CN" sz="2800" kern="0">
                <a:solidFill>
                  <a:srgbClr val="000000"/>
                </a:solidFill>
                <a:latin typeface="Times New Roman" panose="02020603050405020304" pitchFamily="18" charset="0"/>
                <a:cs typeface="Times New Roman" panose="02020603050405020304" pitchFamily="18" charset="0"/>
              </a:endParaRPr>
            </a:p>
          </p:txBody>
        </p:sp>
        <p:sp>
          <p:nvSpPr>
            <p:cNvPr id="6" name="Freeform 16"/>
            <p:cNvSpPr>
              <a:spLocks/>
            </p:cNvSpPr>
            <p:nvPr>
              <p:custDataLst>
                <p:tags r:id="rId12"/>
              </p:custDataLst>
            </p:nvPr>
          </p:nvSpPr>
          <p:spPr bwMode="auto">
            <a:xfrm>
              <a:off x="4226313" y="1002575"/>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headEnd/>
              <a:tailEnd/>
            </a:ln>
          </p:spPr>
          <p:txBody>
            <a:bodyPr/>
            <a:lstStyle/>
            <a:p>
              <a:pPr>
                <a:defRPr/>
              </a:pPr>
              <a:endParaRPr lang="zh-CN" altLang="zh-CN" sz="2800" kern="0">
                <a:solidFill>
                  <a:srgbClr val="000000"/>
                </a:solidFill>
                <a:latin typeface="Times New Roman" panose="02020603050405020304" pitchFamily="18" charset="0"/>
                <a:cs typeface="Times New Roman" panose="02020603050405020304" pitchFamily="18" charset="0"/>
              </a:endParaRPr>
            </a:p>
          </p:txBody>
        </p:sp>
      </p:grpSp>
      <p:grpSp>
        <p:nvGrpSpPr>
          <p:cNvPr id="7" name="组合 39"/>
          <p:cNvGrpSpPr/>
          <p:nvPr/>
        </p:nvGrpSpPr>
        <p:grpSpPr>
          <a:xfrm>
            <a:off x="6141352" y="3331186"/>
            <a:ext cx="4572000" cy="1280160"/>
            <a:chOff x="1384299" y="1757431"/>
            <a:chExt cx="3008160" cy="559594"/>
          </a:xfrm>
        </p:grpSpPr>
        <p:sp>
          <p:nvSpPr>
            <p:cNvPr id="8" name="任意多边形 13"/>
            <p:cNvSpPr>
              <a:spLocks/>
            </p:cNvSpPr>
            <p:nvPr>
              <p:custDataLst>
                <p:tags r:id="rId7"/>
              </p:custDataLst>
            </p:nvPr>
          </p:nvSpPr>
          <p:spPr bwMode="auto">
            <a:xfrm flipH="1">
              <a:off x="1414226" y="1757431"/>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5CD2EA"/>
            </a:solidFill>
            <a:ln w="9525">
              <a:noFill/>
              <a:round/>
              <a:headEnd/>
              <a:tailEnd/>
            </a:ln>
          </p:spPr>
          <p:txBody>
            <a:bodyPr anchor="ctr" anchorCtr="1">
              <a:noAutofit/>
            </a:bodyPr>
            <a:lstStyle/>
            <a:p>
              <a:pPr algn="ctr">
                <a:defRPr/>
              </a:pPr>
              <a:r>
                <a:rPr lang="en-US" altLang="zh-CN" sz="4400" kern="0" dirty="0">
                  <a:latin typeface="UTM Avo" pitchFamily="18" charset="0"/>
                  <a:ea typeface="微软雅黑" panose="020B0503020204020204" pitchFamily="34" charset="-122"/>
                  <a:cs typeface="Times New Roman" panose="02020603050405020304" pitchFamily="18" charset="0"/>
                </a:rPr>
                <a:t>C) </a:t>
              </a:r>
              <a:r>
                <a:rPr lang="pt-BR" altLang="zh-CN" sz="4400" kern="0" dirty="0">
                  <a:latin typeface="UTM Avo" pitchFamily="18" charset="0"/>
                  <a:ea typeface="微软雅黑" panose="020B0503020204020204" pitchFamily="34" charset="-122"/>
                  <a:cs typeface="Times New Roman" panose="02020603050405020304" pitchFamily="18" charset="0"/>
                </a:rPr>
                <a:t>h = S : 2 x a</a:t>
              </a:r>
              <a:r>
                <a:rPr lang="en-US" altLang="zh-CN" sz="4400" kern="0" dirty="0">
                  <a:latin typeface="UTM Avo" pitchFamily="18" charset="0"/>
                  <a:ea typeface="微软雅黑" panose="020B0503020204020204" pitchFamily="34" charset="-122"/>
                  <a:cs typeface="Times New Roman" panose="02020603050405020304" pitchFamily="18" charset="0"/>
                </a:rPr>
                <a:t> </a:t>
              </a:r>
              <a:r>
                <a:rPr lang="en-US" altLang="zh-CN" sz="4400" kern="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 </a:t>
              </a:r>
              <a:endParaRPr lang="zh-CN" altLang="zh-CN" sz="4400" kern="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Freeform 7"/>
            <p:cNvSpPr>
              <a:spLocks/>
            </p:cNvSpPr>
            <p:nvPr>
              <p:custDataLst>
                <p:tags r:id="rId8"/>
              </p:custDataLst>
            </p:nvPr>
          </p:nvSpPr>
          <p:spPr bwMode="auto">
            <a:xfrm flipH="1">
              <a:off x="138429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headEnd/>
              <a:tailEnd/>
            </a:ln>
          </p:spPr>
          <p:txBody>
            <a:bodyPr/>
            <a:lstStyle/>
            <a:p>
              <a:pPr>
                <a:defRPr/>
              </a:pPr>
              <a:endParaRPr lang="zh-CN" altLang="zh-CN" sz="1013" kern="0">
                <a:solidFill>
                  <a:srgbClr val="000000"/>
                </a:solidFill>
                <a:latin typeface="Arial"/>
              </a:endParaRPr>
            </a:p>
          </p:txBody>
        </p:sp>
        <p:sp>
          <p:nvSpPr>
            <p:cNvPr id="10" name="Freeform 19"/>
            <p:cNvSpPr>
              <a:spLocks/>
            </p:cNvSpPr>
            <p:nvPr>
              <p:custDataLst>
                <p:tags r:id="rId9"/>
              </p:custDataLst>
            </p:nvPr>
          </p:nvSpPr>
          <p:spPr bwMode="auto">
            <a:xfrm>
              <a:off x="4226313"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headEnd/>
              <a:tailEnd/>
            </a:ln>
          </p:spPr>
          <p:txBody>
            <a:bodyPr/>
            <a:lstStyle/>
            <a:p>
              <a:pPr>
                <a:defRPr/>
              </a:pPr>
              <a:endParaRPr lang="zh-CN" altLang="zh-CN" sz="1013" kern="0">
                <a:solidFill>
                  <a:srgbClr val="000000"/>
                </a:solidFill>
                <a:latin typeface="Arial"/>
              </a:endParaRPr>
            </a:p>
          </p:txBody>
        </p:sp>
      </p:grpSp>
      <p:grpSp>
        <p:nvGrpSpPr>
          <p:cNvPr id="11" name="组合 40"/>
          <p:cNvGrpSpPr/>
          <p:nvPr/>
        </p:nvGrpSpPr>
        <p:grpSpPr>
          <a:xfrm>
            <a:off x="6182130" y="1935343"/>
            <a:ext cx="4572000" cy="1280160"/>
            <a:chOff x="4751539" y="984715"/>
            <a:chExt cx="3008159" cy="559593"/>
          </a:xfrm>
        </p:grpSpPr>
        <p:sp>
          <p:nvSpPr>
            <p:cNvPr id="12" name="任意多边形 16"/>
            <p:cNvSpPr>
              <a:spLocks/>
            </p:cNvSpPr>
            <p:nvPr>
              <p:custDataLst>
                <p:tags r:id="rId4"/>
              </p:custDataLst>
            </p:nvPr>
          </p:nvSpPr>
          <p:spPr bwMode="auto">
            <a:xfrm flipH="1">
              <a:off x="4781466" y="984715"/>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92D050"/>
            </a:solidFill>
            <a:ln w="9525">
              <a:noFill/>
              <a:round/>
              <a:headEnd/>
              <a:tailEnd/>
            </a:ln>
          </p:spPr>
          <p:txBody>
            <a:bodyPr anchor="ctr" anchorCtr="1">
              <a:noAutofit/>
            </a:bodyPr>
            <a:lstStyle/>
            <a:p>
              <a:pPr lvl="0">
                <a:defRPr/>
              </a:pPr>
              <a:r>
                <a:rPr lang="en-US" altLang="zh-CN" sz="4400" kern="0" dirty="0">
                  <a:latin typeface="UTM Avo" pitchFamily="18" charset="0"/>
                  <a:ea typeface="微软雅黑" panose="020B0503020204020204" pitchFamily="34" charset="-122"/>
                  <a:cs typeface="Times New Roman" panose="02020603050405020304" pitchFamily="18" charset="0"/>
                </a:rPr>
                <a:t>B) </a:t>
              </a:r>
              <a:r>
                <a:rPr lang="pt-BR" altLang="zh-CN" sz="4400" kern="0" dirty="0">
                  <a:latin typeface="UTM Avo" pitchFamily="18" charset="0"/>
                  <a:ea typeface="微软雅黑" panose="020B0503020204020204" pitchFamily="34" charset="-122"/>
                  <a:cs typeface="Times New Roman" panose="02020603050405020304" pitchFamily="18" charset="0"/>
                </a:rPr>
                <a:t>h = S : a x 2</a:t>
              </a:r>
              <a:r>
                <a:rPr lang="en-US" altLang="zh-CN" sz="4400" kern="0" dirty="0">
                  <a:latin typeface="UTM Avo" pitchFamily="18" charset="0"/>
                  <a:ea typeface="微软雅黑" panose="020B0503020204020204" pitchFamily="34" charset="-122"/>
                  <a:cs typeface="Times New Roman" panose="02020603050405020304" pitchFamily="18" charset="0"/>
                </a:rPr>
                <a:t> </a:t>
              </a:r>
              <a:endParaRPr lang="zh-CN" altLang="zh-CN" sz="4400" kern="0" dirty="0">
                <a:latin typeface="UTM Avo" pitchFamily="18" charset="0"/>
                <a:ea typeface="微软雅黑" panose="020B0503020204020204" pitchFamily="34" charset="-122"/>
                <a:cs typeface="Times New Roman" panose="02020603050405020304" pitchFamily="18" charset="0"/>
              </a:endParaRPr>
            </a:p>
          </p:txBody>
        </p:sp>
        <p:sp>
          <p:nvSpPr>
            <p:cNvPr id="13" name="Freeform 10"/>
            <p:cNvSpPr>
              <a:spLocks/>
            </p:cNvSpPr>
            <p:nvPr>
              <p:custDataLst>
                <p:tags r:id="rId5"/>
              </p:custDataLst>
            </p:nvPr>
          </p:nvSpPr>
          <p:spPr bwMode="auto">
            <a:xfrm flipH="1">
              <a:off x="4751539" y="1002574"/>
              <a:ext cx="179561"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headEnd/>
              <a:tailEnd/>
            </a:ln>
          </p:spPr>
          <p:txBody>
            <a:bodyPr/>
            <a:lstStyle/>
            <a:p>
              <a:pPr>
                <a:defRPr/>
              </a:pPr>
              <a:endParaRPr lang="zh-CN" altLang="zh-CN" sz="1013" kern="0">
                <a:solidFill>
                  <a:srgbClr val="000000"/>
                </a:solidFill>
                <a:latin typeface="Arial"/>
              </a:endParaRPr>
            </a:p>
          </p:txBody>
        </p:sp>
        <p:sp>
          <p:nvSpPr>
            <p:cNvPr id="14" name="Freeform 22"/>
            <p:cNvSpPr>
              <a:spLocks/>
            </p:cNvSpPr>
            <p:nvPr>
              <p:custDataLst>
                <p:tags r:id="rId6"/>
              </p:custDataLst>
            </p:nvPr>
          </p:nvSpPr>
          <p:spPr bwMode="auto">
            <a:xfrm>
              <a:off x="7593552" y="1002574"/>
              <a:ext cx="166146"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headEnd/>
              <a:tailEnd/>
            </a:ln>
          </p:spPr>
          <p:txBody>
            <a:bodyPr/>
            <a:lstStyle/>
            <a:p>
              <a:pPr>
                <a:defRPr/>
              </a:pPr>
              <a:endParaRPr lang="zh-CN" altLang="zh-CN" sz="1013" kern="0">
                <a:solidFill>
                  <a:srgbClr val="000000"/>
                </a:solidFill>
                <a:latin typeface="Arial"/>
              </a:endParaRPr>
            </a:p>
          </p:txBody>
        </p:sp>
      </p:grpSp>
      <p:grpSp>
        <p:nvGrpSpPr>
          <p:cNvPr id="15" name="组合 41"/>
          <p:cNvGrpSpPr/>
          <p:nvPr/>
        </p:nvGrpSpPr>
        <p:grpSpPr>
          <a:xfrm>
            <a:off x="6141806" y="4743871"/>
            <a:ext cx="4572000" cy="1280160"/>
            <a:chOff x="4751539" y="1757430"/>
            <a:chExt cx="3008159" cy="559595"/>
          </a:xfrm>
        </p:grpSpPr>
        <p:sp>
          <p:nvSpPr>
            <p:cNvPr id="16" name="任意多边形 19"/>
            <p:cNvSpPr>
              <a:spLocks/>
            </p:cNvSpPr>
            <p:nvPr>
              <p:custDataLst>
                <p:tags r:id="rId1"/>
              </p:custDataLst>
            </p:nvPr>
          </p:nvSpPr>
          <p:spPr bwMode="auto">
            <a:xfrm flipH="1">
              <a:off x="4781466" y="1757430"/>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4"/>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EAB800"/>
            </a:solidFill>
            <a:ln w="9525">
              <a:noFill/>
              <a:round/>
              <a:headEnd/>
              <a:tailEnd/>
            </a:ln>
          </p:spPr>
          <p:txBody>
            <a:bodyPr anchor="ctr" anchorCtr="1">
              <a:noAutofit/>
            </a:bodyPr>
            <a:lstStyle/>
            <a:p>
              <a:pPr algn="ctr">
                <a:defRPr/>
              </a:pPr>
              <a:r>
                <a:rPr lang="en-US" altLang="zh-CN" sz="4400" kern="0" dirty="0">
                  <a:latin typeface="UTM Avo" pitchFamily="18" charset="0"/>
                  <a:ea typeface="微软雅黑" panose="020B0503020204020204" pitchFamily="34" charset="-122"/>
                  <a:cs typeface="Times New Roman" panose="02020603050405020304" pitchFamily="18" charset="0"/>
                </a:rPr>
                <a:t>D) </a:t>
              </a:r>
              <a:r>
                <a:rPr lang="pt-BR" altLang="zh-CN" sz="4400" kern="0" dirty="0">
                  <a:latin typeface="UTM Avo" pitchFamily="18" charset="0"/>
                  <a:ea typeface="微软雅黑" panose="020B0503020204020204" pitchFamily="34" charset="-122"/>
                  <a:cs typeface="Times New Roman" panose="02020603050405020304" pitchFamily="18" charset="0"/>
                </a:rPr>
                <a:t>h = S : a : 2</a:t>
              </a:r>
              <a:r>
                <a:rPr lang="en-US" altLang="zh-CN" sz="4400" kern="0" dirty="0">
                  <a:latin typeface="UTM Avo" pitchFamily="18" charset="0"/>
                  <a:ea typeface="微软雅黑" panose="020B0503020204020204" pitchFamily="34" charset="-122"/>
                  <a:cs typeface="Times New Roman" panose="02020603050405020304" pitchFamily="18" charset="0"/>
                </a:rPr>
                <a:t> </a:t>
              </a:r>
              <a:r>
                <a:rPr lang="en-US" altLang="zh-CN" sz="4400" kern="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 </a:t>
              </a:r>
              <a:endParaRPr lang="zh-CN" altLang="zh-CN" sz="4400" kern="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7" name="Freeform 13"/>
            <p:cNvSpPr>
              <a:spLocks/>
            </p:cNvSpPr>
            <p:nvPr>
              <p:custDataLst>
                <p:tags r:id="rId2"/>
              </p:custDataLst>
            </p:nvPr>
          </p:nvSpPr>
          <p:spPr bwMode="auto">
            <a:xfrm flipH="1">
              <a:off x="475153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headEnd/>
              <a:tailEnd/>
            </a:ln>
          </p:spPr>
          <p:txBody>
            <a:bodyPr/>
            <a:lstStyle/>
            <a:p>
              <a:pPr>
                <a:defRPr/>
              </a:pPr>
              <a:endParaRPr lang="zh-CN" altLang="zh-CN" sz="1013" kern="0">
                <a:solidFill>
                  <a:srgbClr val="000000"/>
                </a:solidFill>
                <a:latin typeface="Arial"/>
              </a:endParaRPr>
            </a:p>
          </p:txBody>
        </p:sp>
        <p:sp>
          <p:nvSpPr>
            <p:cNvPr id="18" name="Freeform 25"/>
            <p:cNvSpPr>
              <a:spLocks/>
            </p:cNvSpPr>
            <p:nvPr>
              <p:custDataLst>
                <p:tags r:id="rId3"/>
              </p:custDataLst>
            </p:nvPr>
          </p:nvSpPr>
          <p:spPr bwMode="auto">
            <a:xfrm>
              <a:off x="7593552"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headEnd/>
              <a:tailEnd/>
            </a:ln>
          </p:spPr>
          <p:txBody>
            <a:bodyPr/>
            <a:lstStyle/>
            <a:p>
              <a:pPr>
                <a:defRPr/>
              </a:pPr>
              <a:endParaRPr lang="zh-CN" altLang="zh-CN" sz="1013" kern="0">
                <a:solidFill>
                  <a:srgbClr val="000000"/>
                </a:solidFill>
                <a:latin typeface="Arial"/>
              </a:endParaRPr>
            </a:p>
          </p:txBody>
        </p:sp>
      </p:grpSp>
      <p:sp>
        <p:nvSpPr>
          <p:cNvPr id="19" name="TextBox 18"/>
          <p:cNvSpPr txBox="1"/>
          <p:nvPr/>
        </p:nvSpPr>
        <p:spPr>
          <a:xfrm>
            <a:off x="1050365" y="1101425"/>
            <a:ext cx="4176890" cy="2246769"/>
          </a:xfrm>
          <a:prstGeom prst="rect">
            <a:avLst/>
          </a:prstGeom>
          <a:noFill/>
        </p:spPr>
        <p:txBody>
          <a:bodyPr wrap="square" rtlCol="0">
            <a:spAutoFit/>
          </a:bodyPr>
          <a:lstStyle/>
          <a:p>
            <a:pPr algn="ctr"/>
            <a:r>
              <a:rPr lang="en-US" sz="2800" b="1" dirty="0" err="1">
                <a:solidFill>
                  <a:srgbClr val="FF0066"/>
                </a:solidFill>
                <a:latin typeface="UTM Avo" pitchFamily="18" charset="0"/>
                <a:cs typeface="Times New Roman" panose="02020603050405020304" pitchFamily="18" charset="0"/>
              </a:rPr>
              <a:t>Muốn</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tính</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chiều</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cao</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của</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hình</a:t>
            </a:r>
            <a:r>
              <a:rPr lang="en-US" sz="2800" b="1" dirty="0">
                <a:solidFill>
                  <a:srgbClr val="FF0066"/>
                </a:solidFill>
                <a:latin typeface="UTM Avo" pitchFamily="18" charset="0"/>
                <a:cs typeface="Times New Roman" panose="02020603050405020304" pitchFamily="18" charset="0"/>
              </a:rPr>
              <a:t> tam </a:t>
            </a:r>
            <a:r>
              <a:rPr lang="en-US" sz="2800" b="1" dirty="0" err="1">
                <a:solidFill>
                  <a:srgbClr val="FF0066"/>
                </a:solidFill>
                <a:latin typeface="UTM Avo" pitchFamily="18" charset="0"/>
                <a:cs typeface="Times New Roman" panose="02020603050405020304" pitchFamily="18" charset="0"/>
              </a:rPr>
              <a:t>giác</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khi</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có</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diện</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tích</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và</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độ</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dài</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đáy</a:t>
            </a:r>
            <a:r>
              <a:rPr lang="en-US" sz="2800" b="1" dirty="0">
                <a:solidFill>
                  <a:srgbClr val="FF0066"/>
                </a:solidFill>
                <a:latin typeface="UTM Avo" pitchFamily="18" charset="0"/>
                <a:cs typeface="Times New Roman" panose="02020603050405020304" pitchFamily="18" charset="0"/>
              </a:rPr>
              <a:t> ta </a:t>
            </a:r>
            <a:r>
              <a:rPr lang="en-US" sz="2800" b="1" dirty="0" err="1">
                <a:solidFill>
                  <a:srgbClr val="FF0066"/>
                </a:solidFill>
                <a:latin typeface="UTM Avo" pitchFamily="18" charset="0"/>
                <a:cs typeface="Times New Roman" panose="02020603050405020304" pitchFamily="18" charset="0"/>
              </a:rPr>
              <a:t>làm</a:t>
            </a:r>
            <a:endParaRPr lang="en-US" sz="2800" b="1" dirty="0">
              <a:solidFill>
                <a:srgbClr val="FF0066"/>
              </a:solidFill>
              <a:latin typeface="UTM Avo" pitchFamily="18" charset="0"/>
              <a:cs typeface="Times New Roman" panose="02020603050405020304" pitchFamily="18" charset="0"/>
            </a:endParaRPr>
          </a:p>
          <a:p>
            <a:pPr algn="ctr"/>
            <a:r>
              <a:rPr lang="en-US" sz="2800" b="1" dirty="0" err="1">
                <a:solidFill>
                  <a:srgbClr val="FF0066"/>
                </a:solidFill>
                <a:latin typeface="UTM Avo" pitchFamily="18" charset="0"/>
                <a:cs typeface="Times New Roman" panose="02020603050405020304" pitchFamily="18" charset="0"/>
              </a:rPr>
              <a:t>thế</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nào</a:t>
            </a:r>
            <a:r>
              <a:rPr lang="en-US" sz="2800" b="1" dirty="0">
                <a:solidFill>
                  <a:srgbClr val="FF0066"/>
                </a:solidFill>
                <a:latin typeface="UTM Avo" pitchFamily="18" charset="0"/>
                <a:cs typeface="Times New Roman" panose="02020603050405020304" pitchFamily="18" charset="0"/>
              </a:rPr>
              <a:t>? </a:t>
            </a:r>
          </a:p>
        </p:txBody>
      </p:sp>
      <p:pic>
        <p:nvPicPr>
          <p:cNvPr id="20"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83621" y="723997"/>
            <a:ext cx="744858" cy="75485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26104" y="3527046"/>
            <a:ext cx="744858" cy="7548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72385" y="4909828"/>
            <a:ext cx="744858" cy="754856"/>
          </a:xfrm>
          <a:prstGeom prst="rect">
            <a:avLst/>
          </a:prstGeom>
          <a:noFill/>
          <a:extLst>
            <a:ext uri="{909E8E84-426E-40DD-AFC4-6F175D3DCCD1}">
              <a14:hiddenFill xmlns:a14="http://schemas.microsoft.com/office/drawing/2010/main">
                <a:solidFill>
                  <a:srgbClr val="FFFFFF"/>
                </a:solidFill>
              </a14:hiddenFill>
            </a:ext>
          </a:extLst>
        </p:spPr>
      </p:pic>
      <p:pic>
        <p:nvPicPr>
          <p:cNvPr id="23" name="图片 2">
            <a:extLst>
              <a:ext uri="{FF2B5EF4-FFF2-40B4-BE49-F238E27FC236}">
                <a16:creationId xmlns:a16="http://schemas.microsoft.com/office/drawing/2014/main" id="{B8415B65-5DD0-4D40-9C00-8C8875F7319C}"/>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55849"/>
          <a:stretch/>
        </p:blipFill>
        <p:spPr>
          <a:xfrm>
            <a:off x="-527557" y="3175412"/>
            <a:ext cx="5681308" cy="3762880"/>
          </a:xfrm>
          <a:prstGeom prst="rect">
            <a:avLst/>
          </a:prstGeom>
        </p:spPr>
      </p:pic>
    </p:spTree>
    <p:extLst>
      <p:ext uri="{BB962C8B-B14F-4D97-AF65-F5344CB8AC3E}">
        <p14:creationId xmlns:p14="http://schemas.microsoft.com/office/powerpoint/2010/main" val="34668692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1000" fill="hold"/>
                                        <p:tgtEl>
                                          <p:spTgt spid="3"/>
                                        </p:tgtEl>
                                        <p:attrNameLst>
                                          <p:attrName>ppt_w</p:attrName>
                                        </p:attrNameLst>
                                      </p:cBhvr>
                                      <p:tavLst>
                                        <p:tav tm="0">
                                          <p:val>
                                            <p:strVal val="#ppt_w+.3"/>
                                          </p:val>
                                        </p:tav>
                                        <p:tav tm="100000">
                                          <p:val>
                                            <p:strVal val="#ppt_w"/>
                                          </p:val>
                                        </p:tav>
                                      </p:tavLst>
                                    </p:anim>
                                    <p:anim calcmode="lin" valueType="num">
                                      <p:cBhvr>
                                        <p:cTn id="25" dur="1000" fill="hold"/>
                                        <p:tgtEl>
                                          <p:spTgt spid="3"/>
                                        </p:tgtEl>
                                        <p:attrNameLst>
                                          <p:attrName>ppt_h</p:attrName>
                                        </p:attrNameLst>
                                      </p:cBhvr>
                                      <p:tavLst>
                                        <p:tav tm="0">
                                          <p:val>
                                            <p:strVal val="#ppt_h"/>
                                          </p:val>
                                        </p:tav>
                                        <p:tav tm="100000">
                                          <p:val>
                                            <p:strVal val="#ppt_h"/>
                                          </p:val>
                                        </p:tav>
                                      </p:tavLst>
                                    </p:anim>
                                    <p:animEffect transition="in" filter="fade">
                                      <p:cBhvr>
                                        <p:cTn id="26" dur="1000"/>
                                        <p:tgtEl>
                                          <p:spTgt spid="3"/>
                                        </p:tgtEl>
                                      </p:cBhvr>
                                    </p:animEffect>
                                  </p:childTnLst>
                                </p:cTn>
                              </p:par>
                            </p:childTnLst>
                          </p:cTn>
                        </p:par>
                        <p:par>
                          <p:cTn id="27" fill="hold">
                            <p:stCondLst>
                              <p:cond delay="1000"/>
                            </p:stCondLst>
                            <p:childTnLst>
                              <p:par>
                                <p:cTn id="28" presetID="50" presetClass="entr" presetSubtype="0" decel="10000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1000" fill="hold"/>
                                        <p:tgtEl>
                                          <p:spTgt spid="11"/>
                                        </p:tgtEl>
                                        <p:attrNameLst>
                                          <p:attrName>ppt_w</p:attrName>
                                        </p:attrNameLst>
                                      </p:cBhvr>
                                      <p:tavLst>
                                        <p:tav tm="0">
                                          <p:val>
                                            <p:strVal val="#ppt_w+.3"/>
                                          </p:val>
                                        </p:tav>
                                        <p:tav tm="100000">
                                          <p:val>
                                            <p:strVal val="#ppt_w"/>
                                          </p:val>
                                        </p:tav>
                                      </p:tavLst>
                                    </p:anim>
                                    <p:anim calcmode="lin" valueType="num">
                                      <p:cBhvr>
                                        <p:cTn id="31" dur="1000" fill="hold"/>
                                        <p:tgtEl>
                                          <p:spTgt spid="11"/>
                                        </p:tgtEl>
                                        <p:attrNameLst>
                                          <p:attrName>ppt_h</p:attrName>
                                        </p:attrNameLst>
                                      </p:cBhvr>
                                      <p:tavLst>
                                        <p:tav tm="0">
                                          <p:val>
                                            <p:strVal val="#ppt_h"/>
                                          </p:val>
                                        </p:tav>
                                        <p:tav tm="100000">
                                          <p:val>
                                            <p:strVal val="#ppt_h"/>
                                          </p:val>
                                        </p:tav>
                                      </p:tavLst>
                                    </p:anim>
                                    <p:animEffect transition="in" filter="fade">
                                      <p:cBhvr>
                                        <p:cTn id="32" dur="1000"/>
                                        <p:tgtEl>
                                          <p:spTgt spid="11"/>
                                        </p:tgtEl>
                                      </p:cBhvr>
                                    </p:animEffect>
                                  </p:childTnLst>
                                </p:cTn>
                              </p:par>
                            </p:childTnLst>
                          </p:cTn>
                        </p:par>
                        <p:par>
                          <p:cTn id="33" fill="hold">
                            <p:stCondLst>
                              <p:cond delay="2000"/>
                            </p:stCondLst>
                            <p:childTnLst>
                              <p:par>
                                <p:cTn id="34" presetID="50" presetClass="entr" presetSubtype="0" decel="100000"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1000" fill="hold"/>
                                        <p:tgtEl>
                                          <p:spTgt spid="7"/>
                                        </p:tgtEl>
                                        <p:attrNameLst>
                                          <p:attrName>ppt_w</p:attrName>
                                        </p:attrNameLst>
                                      </p:cBhvr>
                                      <p:tavLst>
                                        <p:tav tm="0">
                                          <p:val>
                                            <p:strVal val="#ppt_w+.3"/>
                                          </p:val>
                                        </p:tav>
                                        <p:tav tm="100000">
                                          <p:val>
                                            <p:strVal val="#ppt_w"/>
                                          </p:val>
                                        </p:tav>
                                      </p:tavLst>
                                    </p:anim>
                                    <p:anim calcmode="lin" valueType="num">
                                      <p:cBhvr>
                                        <p:cTn id="37" dur="1000" fill="hold"/>
                                        <p:tgtEl>
                                          <p:spTgt spid="7"/>
                                        </p:tgtEl>
                                        <p:attrNameLst>
                                          <p:attrName>ppt_h</p:attrName>
                                        </p:attrNameLst>
                                      </p:cBhvr>
                                      <p:tavLst>
                                        <p:tav tm="0">
                                          <p:val>
                                            <p:strVal val="#ppt_h"/>
                                          </p:val>
                                        </p:tav>
                                        <p:tav tm="100000">
                                          <p:val>
                                            <p:strVal val="#ppt_h"/>
                                          </p:val>
                                        </p:tav>
                                      </p:tavLst>
                                    </p:anim>
                                    <p:animEffect transition="in" filter="fade">
                                      <p:cBhvr>
                                        <p:cTn id="38" dur="1000"/>
                                        <p:tgtEl>
                                          <p:spTgt spid="7"/>
                                        </p:tgtEl>
                                      </p:cBhvr>
                                    </p:animEffect>
                                  </p:childTnLst>
                                </p:cTn>
                              </p:par>
                            </p:childTnLst>
                          </p:cTn>
                        </p:par>
                        <p:par>
                          <p:cTn id="39" fill="hold">
                            <p:stCondLst>
                              <p:cond delay="3000"/>
                            </p:stCondLst>
                            <p:childTnLst>
                              <p:par>
                                <p:cTn id="40" presetID="50" presetClass="entr" presetSubtype="0" decel="100000"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1000" fill="hold"/>
                                        <p:tgtEl>
                                          <p:spTgt spid="15"/>
                                        </p:tgtEl>
                                        <p:attrNameLst>
                                          <p:attrName>ppt_w</p:attrName>
                                        </p:attrNameLst>
                                      </p:cBhvr>
                                      <p:tavLst>
                                        <p:tav tm="0">
                                          <p:val>
                                            <p:strVal val="#ppt_w+.3"/>
                                          </p:val>
                                        </p:tav>
                                        <p:tav tm="100000">
                                          <p:val>
                                            <p:strVal val="#ppt_w"/>
                                          </p:val>
                                        </p:tav>
                                      </p:tavLst>
                                    </p:anim>
                                    <p:anim calcmode="lin" valueType="num">
                                      <p:cBhvr>
                                        <p:cTn id="43" dur="1000" fill="hold"/>
                                        <p:tgtEl>
                                          <p:spTgt spid="15"/>
                                        </p:tgtEl>
                                        <p:attrNameLst>
                                          <p:attrName>ppt_h</p:attrName>
                                        </p:attrNameLst>
                                      </p:cBhvr>
                                      <p:tavLst>
                                        <p:tav tm="0">
                                          <p:val>
                                            <p:strVal val="#ppt_h"/>
                                          </p:val>
                                        </p:tav>
                                        <p:tav tm="100000">
                                          <p:val>
                                            <p:strVal val="#ppt_h"/>
                                          </p:val>
                                        </p:tav>
                                      </p:tavLst>
                                    </p:anim>
                                    <p:animEffect transition="in" filter="fade">
                                      <p:cBhvr>
                                        <p:cTn id="4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14" name="Am-thanh-tra-loi-sai-www_nhacchuongvui_com.wav"/>
                                        </p:tgtEl>
                                      </p:cMediaNode>
                                    </p:audio>
                                  </p:subTnLst>
                                </p:cTn>
                              </p:par>
                            </p:childTnLst>
                          </p:cTn>
                        </p:par>
                        <p:par>
                          <p:cTn id="50" fill="hold">
                            <p:stCondLst>
                              <p:cond delay="0"/>
                            </p:stCondLst>
                            <p:childTnLst>
                              <p:par>
                                <p:cTn id="51" presetID="16" presetClass="exit" presetSubtype="21" fill="hold" nodeType="afterEffect">
                                  <p:stCondLst>
                                    <p:cond delay="750"/>
                                  </p:stCondLst>
                                  <p:childTnLst>
                                    <p:animEffect transition="out" filter="barn(inVertical)">
                                      <p:cBhvr>
                                        <p:cTn id="52" dur="500"/>
                                        <p:tgtEl>
                                          <p:spTgt spid="20"/>
                                        </p:tgtEl>
                                      </p:cBhvr>
                                    </p:animEffect>
                                    <p:set>
                                      <p:cBhvr>
                                        <p:cTn id="5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54" restart="whenNotActive" fill="hold" evtFilter="cancelBubble" nodeType="interactiveSeq">
                <p:stCondLst>
                  <p:cond evt="onClick" delay="0">
                    <p:tgtEl>
                      <p:spTgt spid="7"/>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4" name="Am-thanh-tra-loi-sai-www_nhacchuongvui_com.wav"/>
                                        </p:tgtEl>
                                      </p:cMediaNode>
                                    </p:audio>
                                  </p:subTnLst>
                                </p:cTn>
                              </p:par>
                            </p:childTnLst>
                          </p:cTn>
                        </p:par>
                        <p:par>
                          <p:cTn id="59" fill="hold">
                            <p:stCondLst>
                              <p:cond delay="0"/>
                            </p:stCondLst>
                            <p:childTnLst>
                              <p:par>
                                <p:cTn id="60" presetID="16" presetClass="exit" presetSubtype="21" fill="hold" nodeType="afterEffect">
                                  <p:stCondLst>
                                    <p:cond delay="750"/>
                                  </p:stCondLst>
                                  <p:childTnLst>
                                    <p:animEffect transition="out" filter="barn(inVertical)">
                                      <p:cBhvr>
                                        <p:cTn id="61" dur="500"/>
                                        <p:tgtEl>
                                          <p:spTgt spid="21"/>
                                        </p:tgtEl>
                                      </p:cBhvr>
                                    </p:animEffect>
                                    <p:set>
                                      <p:cBhvr>
                                        <p:cTn id="62"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63" restart="whenNotActive" fill="hold" evtFilter="cancelBubble" nodeType="interactiveSeq">
                <p:stCondLst>
                  <p:cond evt="onClick" delay="0">
                    <p:tgtEl>
                      <p:spTgt spid="15"/>
                    </p:tgtEl>
                  </p:cond>
                </p:stCondLst>
                <p:endSync evt="end" delay="0">
                  <p:rtn val="all"/>
                </p:endSync>
                <p:childTnLst>
                  <p:par>
                    <p:cTn id="64" fill="hold">
                      <p:stCondLst>
                        <p:cond delay="0"/>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14" name="Am-thanh-tra-loi-sai-www_nhacchuongvui_com.wav"/>
                                        </p:tgtEl>
                                      </p:cMediaNode>
                                    </p:audio>
                                  </p:subTnLst>
                                </p:cTn>
                              </p:par>
                            </p:childTnLst>
                          </p:cTn>
                        </p:par>
                        <p:par>
                          <p:cTn id="68" fill="hold">
                            <p:stCondLst>
                              <p:cond delay="0"/>
                            </p:stCondLst>
                            <p:childTnLst>
                              <p:par>
                                <p:cTn id="69" presetID="16" presetClass="exit" presetSubtype="21" fill="hold" nodeType="afterEffect">
                                  <p:stCondLst>
                                    <p:cond delay="750"/>
                                  </p:stCondLst>
                                  <p:childTnLst>
                                    <p:animEffect transition="out" filter="barn(inVertical)">
                                      <p:cBhvr>
                                        <p:cTn id="70" dur="500"/>
                                        <p:tgtEl>
                                          <p:spTgt spid="22"/>
                                        </p:tgtEl>
                                      </p:cBhvr>
                                    </p:animEffect>
                                    <p:set>
                                      <p:cBhvr>
                                        <p:cTn id="7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2" restart="whenNotActive" fill="hold" evtFilter="cancelBubble" nodeType="interactiveSeq">
                <p:stCondLst>
                  <p:cond evt="onClick" delay="0">
                    <p:tgtEl>
                      <p:spTgt spid="11"/>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11"/>
                                        </p:tgtEl>
                                      </p:cBhvr>
                                    </p:animEffect>
                                    <p:animScale>
                                      <p:cBhvr>
                                        <p:cTn id="77" dur="250" autoRev="1" fill="hold"/>
                                        <p:tgtEl>
                                          <p:spTgt spid="11"/>
                                        </p:tgtEl>
                                      </p:cBhvr>
                                      <p:by x="105000" y="105000"/>
                                    </p:animScale>
                                  </p:childTnLst>
                                  <p:subTnLst>
                                    <p:audio>
                                      <p:cMediaNode>
                                        <p:cTn display="0" masterRel="sameClick">
                                          <p:stCondLst>
                                            <p:cond evt="begin" delay="0">
                                              <p:tn val="75"/>
                                            </p:cond>
                                          </p:stCondLst>
                                          <p:endCondLst>
                                            <p:cond evt="onStopAudio" delay="0">
                                              <p:tgtEl>
                                                <p:sldTgt/>
                                              </p:tgtEl>
                                            </p:cond>
                                          </p:endCondLst>
                                        </p:cTn>
                                        <p:tgtEl>
                                          <p:sndTgt r:embed="rId15" name="applause.wav"/>
                                        </p:tgtEl>
                                      </p:cMediaNode>
                                    </p:audio>
                                  </p:subTnLst>
                                </p:cTn>
                              </p:par>
                              <p:par>
                                <p:cTn id="78" presetID="16" presetClass="exit" presetSubtype="21" fill="hold" nodeType="withEffect">
                                  <p:stCondLst>
                                    <p:cond delay="0"/>
                                  </p:stCondLst>
                                  <p:childTnLst>
                                    <p:animEffect transition="out" filter="barn(inVertical)">
                                      <p:cBhvr>
                                        <p:cTn id="79" dur="500"/>
                                        <p:tgtEl>
                                          <p:spTgt spid="3"/>
                                        </p:tgtEl>
                                      </p:cBhvr>
                                    </p:animEffect>
                                    <p:set>
                                      <p:cBhvr>
                                        <p:cTn id="80" dur="1" fill="hold">
                                          <p:stCondLst>
                                            <p:cond delay="499"/>
                                          </p:stCondLst>
                                        </p:cTn>
                                        <p:tgtEl>
                                          <p:spTgt spid="3"/>
                                        </p:tgtEl>
                                        <p:attrNameLst>
                                          <p:attrName>style.visibility</p:attrName>
                                        </p:attrNameLst>
                                      </p:cBhvr>
                                      <p:to>
                                        <p:strVal val="hidden"/>
                                      </p:to>
                                    </p:set>
                                  </p:childTnLst>
                                </p:cTn>
                              </p:par>
                              <p:par>
                                <p:cTn id="81" presetID="16" presetClass="exit" presetSubtype="21" fill="hold" nodeType="withEffect">
                                  <p:stCondLst>
                                    <p:cond delay="0"/>
                                  </p:stCondLst>
                                  <p:childTnLst>
                                    <p:animEffect transition="out" filter="barn(inVertical)">
                                      <p:cBhvr>
                                        <p:cTn id="82" dur="500"/>
                                        <p:tgtEl>
                                          <p:spTgt spid="7"/>
                                        </p:tgtEl>
                                      </p:cBhvr>
                                    </p:animEffect>
                                    <p:set>
                                      <p:cBhvr>
                                        <p:cTn id="83" dur="1" fill="hold">
                                          <p:stCondLst>
                                            <p:cond delay="499"/>
                                          </p:stCondLst>
                                        </p:cTn>
                                        <p:tgtEl>
                                          <p:spTgt spid="7"/>
                                        </p:tgtEl>
                                        <p:attrNameLst>
                                          <p:attrName>style.visibility</p:attrName>
                                        </p:attrNameLst>
                                      </p:cBhvr>
                                      <p:to>
                                        <p:strVal val="hidden"/>
                                      </p:to>
                                    </p:set>
                                  </p:childTnLst>
                                </p:cTn>
                              </p:par>
                              <p:par>
                                <p:cTn id="84" presetID="16" presetClass="exit" presetSubtype="21" fill="hold" nodeType="withEffect">
                                  <p:stCondLst>
                                    <p:cond delay="0"/>
                                  </p:stCondLst>
                                  <p:childTnLst>
                                    <p:animEffect transition="out" filter="barn(inVertical)">
                                      <p:cBhvr>
                                        <p:cTn id="85" dur="500"/>
                                        <p:tgtEl>
                                          <p:spTgt spid="15"/>
                                        </p:tgtEl>
                                      </p:cBhvr>
                                    </p:animEffect>
                                    <p:set>
                                      <p:cBhvr>
                                        <p:cTn id="8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
            <a:extLst>
              <a:ext uri="{FF2B5EF4-FFF2-40B4-BE49-F238E27FC236}">
                <a16:creationId xmlns:a16="http://schemas.microsoft.com/office/drawing/2014/main" id="{BCE1477B-FEAC-44E2-974F-A0C3850406C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55749" y="-1039276"/>
            <a:ext cx="8189119" cy="5783147"/>
          </a:xfrm>
          <a:prstGeom prst="rect">
            <a:avLst/>
          </a:prstGeom>
        </p:spPr>
      </p:pic>
      <p:grpSp>
        <p:nvGrpSpPr>
          <p:cNvPr id="3" name="组合 38"/>
          <p:cNvGrpSpPr/>
          <p:nvPr/>
        </p:nvGrpSpPr>
        <p:grpSpPr>
          <a:xfrm>
            <a:off x="6132598" y="598920"/>
            <a:ext cx="5212080" cy="1280160"/>
            <a:chOff x="1384299" y="984716"/>
            <a:chExt cx="3008160" cy="558403"/>
          </a:xfrm>
        </p:grpSpPr>
        <p:sp>
          <p:nvSpPr>
            <p:cNvPr id="4" name="任意多边形 10"/>
            <p:cNvSpPr>
              <a:spLocks/>
            </p:cNvSpPr>
            <p:nvPr>
              <p:custDataLst>
                <p:tags r:id="rId10"/>
              </p:custDataLst>
            </p:nvPr>
          </p:nvSpPr>
          <p:spPr bwMode="auto">
            <a:xfrm flipH="1">
              <a:off x="1414226" y="984716"/>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FD8CB1"/>
            </a:solidFill>
            <a:ln w="9525">
              <a:noFill/>
              <a:round/>
              <a:headEnd/>
              <a:tailEnd/>
            </a:ln>
          </p:spPr>
          <p:txBody>
            <a:bodyPr anchor="ctr" anchorCtr="1">
              <a:normAutofit/>
            </a:bodyPr>
            <a:lstStyle/>
            <a:p>
              <a:pPr lvl="0">
                <a:defRPr/>
              </a:pPr>
              <a:r>
                <a:rPr lang="en-US" altLang="zh-CN" sz="4000" kern="0" dirty="0">
                  <a:latin typeface="UTM Avo" pitchFamily="18" charset="0"/>
                  <a:ea typeface="微软雅黑" panose="020B0503020204020204" pitchFamily="34" charset="-122"/>
                  <a:cs typeface="Times New Roman" panose="02020603050405020304" pitchFamily="18" charset="0"/>
                </a:rPr>
                <a:t>A) </a:t>
              </a:r>
              <a:r>
                <a:rPr lang="pt-BR" altLang="zh-CN" sz="4000" kern="0" dirty="0">
                  <a:latin typeface="UTM Avo" pitchFamily="18" charset="0"/>
                  <a:ea typeface="微软雅黑" panose="020B0503020204020204" pitchFamily="34" charset="-122"/>
                  <a:cs typeface="Times New Roman" panose="02020603050405020304" pitchFamily="18" charset="0"/>
                </a:rPr>
                <a:t>C = r x r x 3,14</a:t>
              </a:r>
              <a:r>
                <a:rPr lang="en-US" altLang="zh-CN" sz="4000" kern="0" dirty="0">
                  <a:latin typeface="UTM Avo" pitchFamily="18" charset="0"/>
                  <a:ea typeface="微软雅黑" panose="020B0503020204020204" pitchFamily="34" charset="-122"/>
                  <a:cs typeface="Times New Roman" panose="02020603050405020304" pitchFamily="18" charset="0"/>
                </a:rPr>
                <a:t> </a:t>
              </a:r>
              <a:endParaRPr lang="zh-CN" altLang="zh-CN" sz="4000" kern="0" dirty="0">
                <a:latin typeface="UTM Avo" pitchFamily="18" charset="0"/>
                <a:ea typeface="微软雅黑" panose="020B0503020204020204" pitchFamily="34" charset="-122"/>
                <a:cs typeface="Times New Roman" panose="02020603050405020304" pitchFamily="18" charset="0"/>
              </a:endParaRPr>
            </a:p>
          </p:txBody>
        </p:sp>
        <p:sp>
          <p:nvSpPr>
            <p:cNvPr id="5" name="Freeform 4"/>
            <p:cNvSpPr>
              <a:spLocks/>
            </p:cNvSpPr>
            <p:nvPr>
              <p:custDataLst>
                <p:tags r:id="rId11"/>
              </p:custDataLst>
            </p:nvPr>
          </p:nvSpPr>
          <p:spPr bwMode="auto">
            <a:xfrm flipH="1">
              <a:off x="1384299" y="1002575"/>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headEnd/>
              <a:tailEnd/>
            </a:ln>
          </p:spPr>
          <p:txBody>
            <a:bodyPr/>
            <a:lstStyle/>
            <a:p>
              <a:pPr>
                <a:defRPr/>
              </a:pPr>
              <a:endParaRPr lang="zh-CN" altLang="zh-CN" sz="2800" kern="0">
                <a:solidFill>
                  <a:srgbClr val="000000"/>
                </a:solidFill>
                <a:latin typeface="Times New Roman" panose="02020603050405020304" pitchFamily="18" charset="0"/>
                <a:cs typeface="Times New Roman" panose="02020603050405020304" pitchFamily="18" charset="0"/>
              </a:endParaRPr>
            </a:p>
          </p:txBody>
        </p:sp>
        <p:sp>
          <p:nvSpPr>
            <p:cNvPr id="6" name="Freeform 16"/>
            <p:cNvSpPr>
              <a:spLocks/>
            </p:cNvSpPr>
            <p:nvPr>
              <p:custDataLst>
                <p:tags r:id="rId12"/>
              </p:custDataLst>
            </p:nvPr>
          </p:nvSpPr>
          <p:spPr bwMode="auto">
            <a:xfrm>
              <a:off x="4226313" y="1002575"/>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EB0CA"/>
                </a:gs>
                <a:gs pos="100000">
                  <a:srgbClr val="FC5A90"/>
                </a:gs>
              </a:gsLst>
              <a:lin ang="0" scaled="1"/>
            </a:gradFill>
            <a:ln w="9525">
              <a:noFill/>
              <a:round/>
              <a:headEnd/>
              <a:tailEnd/>
            </a:ln>
          </p:spPr>
          <p:txBody>
            <a:bodyPr/>
            <a:lstStyle/>
            <a:p>
              <a:pPr>
                <a:defRPr/>
              </a:pPr>
              <a:endParaRPr lang="zh-CN" altLang="zh-CN" sz="2800" kern="0">
                <a:solidFill>
                  <a:srgbClr val="000000"/>
                </a:solidFill>
                <a:latin typeface="Times New Roman" panose="02020603050405020304" pitchFamily="18" charset="0"/>
                <a:cs typeface="Times New Roman" panose="02020603050405020304" pitchFamily="18" charset="0"/>
              </a:endParaRPr>
            </a:p>
          </p:txBody>
        </p:sp>
      </p:grpSp>
      <p:grpSp>
        <p:nvGrpSpPr>
          <p:cNvPr id="7" name="组合 39"/>
          <p:cNvGrpSpPr/>
          <p:nvPr/>
        </p:nvGrpSpPr>
        <p:grpSpPr>
          <a:xfrm>
            <a:off x="6132598" y="1979858"/>
            <a:ext cx="5212080" cy="1280160"/>
            <a:chOff x="1384299" y="1757431"/>
            <a:chExt cx="3008160" cy="559594"/>
          </a:xfrm>
        </p:grpSpPr>
        <p:sp>
          <p:nvSpPr>
            <p:cNvPr id="8" name="任意多边形 13"/>
            <p:cNvSpPr>
              <a:spLocks/>
            </p:cNvSpPr>
            <p:nvPr>
              <p:custDataLst>
                <p:tags r:id="rId7"/>
              </p:custDataLst>
            </p:nvPr>
          </p:nvSpPr>
          <p:spPr bwMode="auto">
            <a:xfrm flipH="1">
              <a:off x="1414226" y="1757431"/>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5CD2EA"/>
            </a:solidFill>
            <a:ln w="9525">
              <a:noFill/>
              <a:round/>
              <a:headEnd/>
              <a:tailEnd/>
            </a:ln>
          </p:spPr>
          <p:txBody>
            <a:bodyPr anchor="ctr" anchorCtr="1">
              <a:noAutofit/>
            </a:bodyPr>
            <a:lstStyle/>
            <a:p>
              <a:pPr>
                <a:defRPr/>
              </a:pPr>
              <a:r>
                <a:rPr lang="en-US" altLang="zh-CN" sz="4000" kern="0" dirty="0">
                  <a:latin typeface="UTM Avo" pitchFamily="18" charset="0"/>
                  <a:ea typeface="微软雅黑" panose="020B0503020204020204" pitchFamily="34" charset="-122"/>
                  <a:cs typeface="Times New Roman" panose="02020603050405020304" pitchFamily="18" charset="0"/>
                </a:rPr>
                <a:t>B) </a:t>
              </a:r>
              <a:r>
                <a:rPr lang="pt-BR" altLang="zh-CN" sz="4000" kern="0" dirty="0">
                  <a:latin typeface="UTM Avo" pitchFamily="18" charset="0"/>
                  <a:ea typeface="微软雅黑" panose="020B0503020204020204" pitchFamily="34" charset="-122"/>
                  <a:cs typeface="Times New Roman" panose="02020603050405020304" pitchFamily="18" charset="0"/>
                </a:rPr>
                <a:t>C = r x 3,14</a:t>
              </a:r>
              <a:r>
                <a:rPr lang="en-US" altLang="zh-CN" sz="4000" kern="0" dirty="0">
                  <a:latin typeface="UTM Avo" pitchFamily="18" charset="0"/>
                  <a:ea typeface="微软雅黑" panose="020B0503020204020204" pitchFamily="34" charset="-122"/>
                  <a:cs typeface="Times New Roman" panose="02020603050405020304" pitchFamily="18" charset="0"/>
                </a:rPr>
                <a:t> </a:t>
              </a:r>
              <a:r>
                <a:rPr lang="en-US" altLang="zh-CN" sz="4000" kern="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rPr>
                <a:t> </a:t>
              </a:r>
              <a:endParaRPr lang="zh-CN" altLang="zh-CN" sz="4000" kern="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Freeform 7"/>
            <p:cNvSpPr>
              <a:spLocks/>
            </p:cNvSpPr>
            <p:nvPr>
              <p:custDataLst>
                <p:tags r:id="rId8"/>
              </p:custDataLst>
            </p:nvPr>
          </p:nvSpPr>
          <p:spPr bwMode="auto">
            <a:xfrm flipH="1">
              <a:off x="138429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headEnd/>
              <a:tailEnd/>
            </a:ln>
          </p:spPr>
          <p:txBody>
            <a:bodyPr/>
            <a:lstStyle/>
            <a:p>
              <a:pPr>
                <a:defRPr/>
              </a:pPr>
              <a:endParaRPr lang="zh-CN" altLang="zh-CN" sz="1013" kern="0">
                <a:solidFill>
                  <a:srgbClr val="000000"/>
                </a:solidFill>
                <a:latin typeface="Arial"/>
              </a:endParaRPr>
            </a:p>
          </p:txBody>
        </p:sp>
        <p:sp>
          <p:nvSpPr>
            <p:cNvPr id="10" name="Freeform 19"/>
            <p:cNvSpPr>
              <a:spLocks/>
            </p:cNvSpPr>
            <p:nvPr>
              <p:custDataLst>
                <p:tags r:id="rId9"/>
              </p:custDataLst>
            </p:nvPr>
          </p:nvSpPr>
          <p:spPr bwMode="auto">
            <a:xfrm>
              <a:off x="4226313"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B1EAF5"/>
                </a:gs>
                <a:gs pos="100000">
                  <a:srgbClr val="14859C"/>
                </a:gs>
              </a:gsLst>
              <a:lin ang="0" scaled="1"/>
            </a:gradFill>
            <a:ln w="9525">
              <a:noFill/>
              <a:round/>
              <a:headEnd/>
              <a:tailEnd/>
            </a:ln>
          </p:spPr>
          <p:txBody>
            <a:bodyPr/>
            <a:lstStyle/>
            <a:p>
              <a:pPr>
                <a:defRPr/>
              </a:pPr>
              <a:endParaRPr lang="zh-CN" altLang="zh-CN" sz="1013" kern="0">
                <a:solidFill>
                  <a:srgbClr val="000000"/>
                </a:solidFill>
                <a:latin typeface="Arial"/>
              </a:endParaRPr>
            </a:p>
          </p:txBody>
        </p:sp>
      </p:grpSp>
      <p:grpSp>
        <p:nvGrpSpPr>
          <p:cNvPr id="11" name="组合 40"/>
          <p:cNvGrpSpPr/>
          <p:nvPr/>
        </p:nvGrpSpPr>
        <p:grpSpPr>
          <a:xfrm>
            <a:off x="6191631" y="4853234"/>
            <a:ext cx="5212080" cy="1280160"/>
            <a:chOff x="4751539" y="984715"/>
            <a:chExt cx="3008159" cy="559593"/>
          </a:xfrm>
        </p:grpSpPr>
        <p:sp>
          <p:nvSpPr>
            <p:cNvPr id="12" name="任意多边形 16"/>
            <p:cNvSpPr>
              <a:spLocks/>
            </p:cNvSpPr>
            <p:nvPr>
              <p:custDataLst>
                <p:tags r:id="rId4"/>
              </p:custDataLst>
            </p:nvPr>
          </p:nvSpPr>
          <p:spPr bwMode="auto">
            <a:xfrm flipH="1">
              <a:off x="4781466" y="984715"/>
              <a:ext cx="2951402" cy="475060"/>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92D050"/>
            </a:solidFill>
            <a:ln w="9525">
              <a:noFill/>
              <a:round/>
              <a:headEnd/>
              <a:tailEnd/>
            </a:ln>
          </p:spPr>
          <p:txBody>
            <a:bodyPr anchor="ctr" anchorCtr="1">
              <a:noAutofit/>
            </a:bodyPr>
            <a:lstStyle/>
            <a:p>
              <a:pPr lvl="0">
                <a:defRPr/>
              </a:pPr>
              <a:r>
                <a:rPr lang="en-US" altLang="zh-CN" sz="4000" kern="0" dirty="0">
                  <a:latin typeface="UTM Avo" pitchFamily="18" charset="0"/>
                  <a:ea typeface="微软雅黑" panose="020B0503020204020204" pitchFamily="34" charset="-122"/>
                  <a:cs typeface="Times New Roman" panose="02020603050405020304" pitchFamily="18" charset="0"/>
                </a:rPr>
                <a:t>D) </a:t>
              </a:r>
              <a:r>
                <a:rPr lang="pt-BR" altLang="zh-CN" sz="4000" kern="0" dirty="0">
                  <a:latin typeface="UTM Avo" pitchFamily="18" charset="0"/>
                  <a:ea typeface="微软雅黑" panose="020B0503020204020204" pitchFamily="34" charset="-122"/>
                  <a:cs typeface="Times New Roman" panose="02020603050405020304" pitchFamily="18" charset="0"/>
                </a:rPr>
                <a:t>C = d x 3,14</a:t>
              </a:r>
              <a:r>
                <a:rPr lang="en-US" altLang="zh-CN" sz="4000" kern="0" dirty="0">
                  <a:latin typeface="UTM Avo" pitchFamily="18" charset="0"/>
                  <a:ea typeface="微软雅黑" panose="020B0503020204020204" pitchFamily="34" charset="-122"/>
                  <a:cs typeface="Times New Roman" panose="02020603050405020304" pitchFamily="18" charset="0"/>
                </a:rPr>
                <a:t> </a:t>
              </a:r>
              <a:endParaRPr lang="zh-CN" altLang="zh-CN" sz="4000" kern="0" dirty="0">
                <a:latin typeface="UTM Avo" pitchFamily="18" charset="0"/>
                <a:ea typeface="微软雅黑" panose="020B0503020204020204" pitchFamily="34" charset="-122"/>
                <a:cs typeface="Times New Roman" panose="02020603050405020304" pitchFamily="18" charset="0"/>
              </a:endParaRPr>
            </a:p>
          </p:txBody>
        </p:sp>
        <p:sp>
          <p:nvSpPr>
            <p:cNvPr id="13" name="Freeform 10"/>
            <p:cNvSpPr>
              <a:spLocks/>
            </p:cNvSpPr>
            <p:nvPr>
              <p:custDataLst>
                <p:tags r:id="rId5"/>
              </p:custDataLst>
            </p:nvPr>
          </p:nvSpPr>
          <p:spPr bwMode="auto">
            <a:xfrm flipH="1">
              <a:off x="4751539" y="1002574"/>
              <a:ext cx="179561"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headEnd/>
              <a:tailEnd/>
            </a:ln>
          </p:spPr>
          <p:txBody>
            <a:bodyPr/>
            <a:lstStyle/>
            <a:p>
              <a:pPr>
                <a:defRPr/>
              </a:pPr>
              <a:endParaRPr lang="zh-CN" altLang="zh-CN" sz="1013" kern="0">
                <a:solidFill>
                  <a:srgbClr val="000000"/>
                </a:solidFill>
                <a:latin typeface="Arial"/>
              </a:endParaRPr>
            </a:p>
          </p:txBody>
        </p:sp>
        <p:sp>
          <p:nvSpPr>
            <p:cNvPr id="14" name="Freeform 22"/>
            <p:cNvSpPr>
              <a:spLocks/>
            </p:cNvSpPr>
            <p:nvPr>
              <p:custDataLst>
                <p:tags r:id="rId6"/>
              </p:custDataLst>
            </p:nvPr>
          </p:nvSpPr>
          <p:spPr bwMode="auto">
            <a:xfrm>
              <a:off x="7593552" y="1002574"/>
              <a:ext cx="166146" cy="54173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C7E6A4"/>
                </a:gs>
                <a:gs pos="100000">
                  <a:srgbClr val="6CA62C"/>
                </a:gs>
              </a:gsLst>
              <a:lin ang="0" scaled="1"/>
            </a:gradFill>
            <a:ln w="9525">
              <a:noFill/>
              <a:round/>
              <a:headEnd/>
              <a:tailEnd/>
            </a:ln>
          </p:spPr>
          <p:txBody>
            <a:bodyPr/>
            <a:lstStyle/>
            <a:p>
              <a:pPr>
                <a:defRPr/>
              </a:pPr>
              <a:endParaRPr lang="zh-CN" altLang="zh-CN" sz="1013" kern="0">
                <a:solidFill>
                  <a:srgbClr val="000000"/>
                </a:solidFill>
                <a:latin typeface="Arial"/>
              </a:endParaRPr>
            </a:p>
          </p:txBody>
        </p:sp>
      </p:grpSp>
      <p:grpSp>
        <p:nvGrpSpPr>
          <p:cNvPr id="15" name="组合 41"/>
          <p:cNvGrpSpPr/>
          <p:nvPr/>
        </p:nvGrpSpPr>
        <p:grpSpPr>
          <a:xfrm>
            <a:off x="6133052" y="3392543"/>
            <a:ext cx="5212080" cy="1280160"/>
            <a:chOff x="4751539" y="1757430"/>
            <a:chExt cx="3008159" cy="559595"/>
          </a:xfrm>
        </p:grpSpPr>
        <p:sp>
          <p:nvSpPr>
            <p:cNvPr id="16" name="任意多边形 19"/>
            <p:cNvSpPr>
              <a:spLocks/>
            </p:cNvSpPr>
            <p:nvPr>
              <p:custDataLst>
                <p:tags r:id="rId1"/>
              </p:custDataLst>
            </p:nvPr>
          </p:nvSpPr>
          <p:spPr bwMode="auto">
            <a:xfrm flipH="1">
              <a:off x="4781466" y="1757430"/>
              <a:ext cx="2951402" cy="475059"/>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4"/>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EAB800"/>
            </a:solidFill>
            <a:ln w="9525">
              <a:noFill/>
              <a:round/>
              <a:headEnd/>
              <a:tailEnd/>
            </a:ln>
          </p:spPr>
          <p:txBody>
            <a:bodyPr anchor="ctr" anchorCtr="1">
              <a:noAutofit/>
            </a:bodyPr>
            <a:lstStyle/>
            <a:p>
              <a:pPr algn="ctr">
                <a:defRPr/>
              </a:pPr>
              <a:r>
                <a:rPr lang="en-US" altLang="zh-CN" sz="4000" kern="0" dirty="0">
                  <a:latin typeface="UTM Avo" pitchFamily="18" charset="0"/>
                  <a:ea typeface="微软雅黑" panose="020B0503020204020204" pitchFamily="34" charset="-122"/>
                  <a:cs typeface="Times New Roman" panose="02020603050405020304" pitchFamily="18" charset="0"/>
                </a:rPr>
                <a:t>C) </a:t>
              </a:r>
              <a:r>
                <a:rPr lang="pt-BR" altLang="zh-CN" sz="4000" kern="0" dirty="0">
                  <a:latin typeface="UTM Avo" pitchFamily="18" charset="0"/>
                  <a:ea typeface="微软雅黑" panose="020B0503020204020204" pitchFamily="34" charset="-122"/>
                  <a:cs typeface="Times New Roman" panose="02020603050405020304" pitchFamily="18" charset="0"/>
                </a:rPr>
                <a:t>C = d </a:t>
              </a:r>
              <a:r>
                <a:rPr lang="en-US" altLang="zh-CN" sz="4000" kern="0" dirty="0">
                  <a:latin typeface="UTM Avo" pitchFamily="18" charset="0"/>
                  <a:ea typeface="微软雅黑" panose="020B0503020204020204" pitchFamily="34" charset="-122"/>
                  <a:cs typeface="Times New Roman" panose="02020603050405020304" pitchFamily="18" charset="0"/>
                </a:rPr>
                <a:t>x 2 x 3,14</a:t>
              </a:r>
              <a:endParaRPr lang="zh-CN" altLang="zh-CN" sz="4000" kern="0" dirty="0">
                <a:solidFill>
                  <a:srgbClr val="FFFFFF"/>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7" name="Freeform 13"/>
            <p:cNvSpPr>
              <a:spLocks/>
            </p:cNvSpPr>
            <p:nvPr>
              <p:custDataLst>
                <p:tags r:id="rId2"/>
              </p:custDataLst>
            </p:nvPr>
          </p:nvSpPr>
          <p:spPr bwMode="auto">
            <a:xfrm flipH="1">
              <a:off x="4751539" y="1776481"/>
              <a:ext cx="179561"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headEnd/>
              <a:tailEnd/>
            </a:ln>
          </p:spPr>
          <p:txBody>
            <a:bodyPr/>
            <a:lstStyle/>
            <a:p>
              <a:pPr>
                <a:defRPr/>
              </a:pPr>
              <a:endParaRPr lang="zh-CN" altLang="zh-CN" sz="1013" kern="0">
                <a:solidFill>
                  <a:srgbClr val="000000"/>
                </a:solidFill>
                <a:latin typeface="Arial"/>
              </a:endParaRPr>
            </a:p>
          </p:txBody>
        </p:sp>
        <p:sp>
          <p:nvSpPr>
            <p:cNvPr id="18" name="Freeform 25"/>
            <p:cNvSpPr>
              <a:spLocks/>
            </p:cNvSpPr>
            <p:nvPr>
              <p:custDataLst>
                <p:tags r:id="rId3"/>
              </p:custDataLst>
            </p:nvPr>
          </p:nvSpPr>
          <p:spPr bwMode="auto">
            <a:xfrm>
              <a:off x="7593552" y="1776481"/>
              <a:ext cx="166146" cy="540544"/>
            </a:xfrm>
            <a:custGeom>
              <a:avLst/>
              <a:gdLst/>
              <a:ahLst/>
              <a:cxnLst>
                <a:cxn ang="0">
                  <a:pos x="187" y="0"/>
                </a:cxn>
                <a:cxn ang="0">
                  <a:pos x="149" y="11"/>
                </a:cxn>
                <a:cxn ang="0">
                  <a:pos x="22" y="55"/>
                </a:cxn>
                <a:cxn ang="0">
                  <a:pos x="0" y="360"/>
                </a:cxn>
                <a:cxn ang="0">
                  <a:pos x="34" y="518"/>
                </a:cxn>
                <a:cxn ang="0">
                  <a:pos x="128" y="497"/>
                </a:cxn>
                <a:cxn ang="0">
                  <a:pos x="224" y="454"/>
                </a:cxn>
                <a:cxn ang="0">
                  <a:pos x="187" y="0"/>
                </a:cxn>
              </a:cxnLst>
              <a:rect l="0" t="0" r="r" b="b"/>
              <a:pathLst>
                <a:path w="224" h="518">
                  <a:moveTo>
                    <a:pt x="187" y="0"/>
                  </a:moveTo>
                  <a:cubicBezTo>
                    <a:pt x="185" y="4"/>
                    <a:pt x="172" y="5"/>
                    <a:pt x="149" y="11"/>
                  </a:cubicBezTo>
                  <a:cubicBezTo>
                    <a:pt x="127" y="15"/>
                    <a:pt x="27" y="37"/>
                    <a:pt x="22" y="55"/>
                  </a:cubicBezTo>
                  <a:cubicBezTo>
                    <a:pt x="15" y="157"/>
                    <a:pt x="7" y="258"/>
                    <a:pt x="0" y="360"/>
                  </a:cubicBezTo>
                  <a:cubicBezTo>
                    <a:pt x="12" y="413"/>
                    <a:pt x="23" y="466"/>
                    <a:pt x="34" y="518"/>
                  </a:cubicBezTo>
                  <a:cubicBezTo>
                    <a:pt x="65" y="511"/>
                    <a:pt x="87" y="509"/>
                    <a:pt x="128" y="497"/>
                  </a:cubicBezTo>
                  <a:cubicBezTo>
                    <a:pt x="170" y="485"/>
                    <a:pt x="206" y="467"/>
                    <a:pt x="224" y="454"/>
                  </a:cubicBezTo>
                  <a:cubicBezTo>
                    <a:pt x="212" y="302"/>
                    <a:pt x="199" y="151"/>
                    <a:pt x="187" y="0"/>
                  </a:cubicBezTo>
                  <a:close/>
                </a:path>
              </a:pathLst>
            </a:custGeom>
            <a:gradFill rotWithShape="1">
              <a:gsLst>
                <a:gs pos="0">
                  <a:srgbClr val="FFEA9B"/>
                </a:gs>
                <a:gs pos="100000">
                  <a:srgbClr val="DAAB00"/>
                </a:gs>
              </a:gsLst>
              <a:lin ang="0" scaled="1"/>
            </a:gradFill>
            <a:ln w="9525">
              <a:noFill/>
              <a:round/>
              <a:headEnd/>
              <a:tailEnd/>
            </a:ln>
          </p:spPr>
          <p:txBody>
            <a:bodyPr/>
            <a:lstStyle/>
            <a:p>
              <a:pPr>
                <a:defRPr/>
              </a:pPr>
              <a:endParaRPr lang="zh-CN" altLang="zh-CN" sz="1013" kern="0">
                <a:solidFill>
                  <a:srgbClr val="000000"/>
                </a:solidFill>
                <a:latin typeface="Arial"/>
              </a:endParaRPr>
            </a:p>
          </p:txBody>
        </p:sp>
      </p:grpSp>
      <p:sp>
        <p:nvSpPr>
          <p:cNvPr id="19" name="TextBox 18"/>
          <p:cNvSpPr txBox="1"/>
          <p:nvPr/>
        </p:nvSpPr>
        <p:spPr>
          <a:xfrm>
            <a:off x="1050365" y="1259471"/>
            <a:ext cx="4176890" cy="1815882"/>
          </a:xfrm>
          <a:prstGeom prst="rect">
            <a:avLst/>
          </a:prstGeom>
          <a:noFill/>
        </p:spPr>
        <p:txBody>
          <a:bodyPr wrap="square" rtlCol="0">
            <a:spAutoFit/>
          </a:bodyPr>
          <a:lstStyle/>
          <a:p>
            <a:pPr algn="ctr"/>
            <a:r>
              <a:rPr lang="en-US" sz="2800" b="1" dirty="0" err="1">
                <a:solidFill>
                  <a:srgbClr val="FF0066"/>
                </a:solidFill>
                <a:latin typeface="UTM Avo" pitchFamily="18" charset="0"/>
                <a:cs typeface="Times New Roman" panose="02020603050405020304" pitchFamily="18" charset="0"/>
              </a:rPr>
              <a:t>Muốn</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tính</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chu</a:t>
            </a:r>
            <a:r>
              <a:rPr lang="en-US" sz="2800" b="1" dirty="0">
                <a:solidFill>
                  <a:srgbClr val="FF0066"/>
                </a:solidFill>
                <a:latin typeface="UTM Avo" pitchFamily="18" charset="0"/>
                <a:cs typeface="Times New Roman" panose="02020603050405020304" pitchFamily="18" charset="0"/>
              </a:rPr>
              <a:t> vi </a:t>
            </a:r>
            <a:r>
              <a:rPr lang="en-US" sz="2800" b="1" dirty="0" err="1">
                <a:solidFill>
                  <a:srgbClr val="FF0066"/>
                </a:solidFill>
                <a:latin typeface="UTM Avo" pitchFamily="18" charset="0"/>
                <a:cs typeface="Times New Roman" panose="02020603050405020304" pitchFamily="18" charset="0"/>
              </a:rPr>
              <a:t>của</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hình</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tròn</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khi</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có</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đường</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kính</a:t>
            </a:r>
            <a:r>
              <a:rPr lang="en-US" sz="2800" b="1" dirty="0">
                <a:solidFill>
                  <a:srgbClr val="FF0066"/>
                </a:solidFill>
                <a:latin typeface="UTM Avo" pitchFamily="18" charset="0"/>
                <a:cs typeface="Times New Roman" panose="02020603050405020304" pitchFamily="18" charset="0"/>
              </a:rPr>
              <a:t> ta </a:t>
            </a:r>
            <a:r>
              <a:rPr lang="en-US" sz="2800" b="1" dirty="0" err="1">
                <a:solidFill>
                  <a:srgbClr val="FF0066"/>
                </a:solidFill>
                <a:latin typeface="UTM Avo" pitchFamily="18" charset="0"/>
                <a:cs typeface="Times New Roman" panose="02020603050405020304" pitchFamily="18" charset="0"/>
              </a:rPr>
              <a:t>làm</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như</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thế</a:t>
            </a:r>
            <a:r>
              <a:rPr lang="en-US" sz="2800" b="1" dirty="0">
                <a:solidFill>
                  <a:srgbClr val="FF0066"/>
                </a:solidFill>
                <a:latin typeface="UTM Avo" pitchFamily="18" charset="0"/>
                <a:cs typeface="Times New Roman" panose="02020603050405020304" pitchFamily="18" charset="0"/>
              </a:rPr>
              <a:t> </a:t>
            </a:r>
            <a:r>
              <a:rPr lang="en-US" sz="2800" b="1" dirty="0" err="1">
                <a:solidFill>
                  <a:srgbClr val="FF0066"/>
                </a:solidFill>
                <a:latin typeface="UTM Avo" pitchFamily="18" charset="0"/>
                <a:cs typeface="Times New Roman" panose="02020603050405020304" pitchFamily="18" charset="0"/>
              </a:rPr>
              <a:t>nào</a:t>
            </a:r>
            <a:r>
              <a:rPr lang="en-US" sz="2800" b="1" dirty="0">
                <a:solidFill>
                  <a:srgbClr val="FF0066"/>
                </a:solidFill>
                <a:latin typeface="UTM Avo" pitchFamily="18" charset="0"/>
                <a:cs typeface="Times New Roman" panose="02020603050405020304" pitchFamily="18" charset="0"/>
              </a:rPr>
              <a:t>?</a:t>
            </a:r>
          </a:p>
        </p:txBody>
      </p:sp>
      <p:pic>
        <p:nvPicPr>
          <p:cNvPr id="20"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314204" y="723997"/>
            <a:ext cx="744858" cy="75485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326956" y="2175718"/>
            <a:ext cx="744858" cy="7548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373237" y="3558500"/>
            <a:ext cx="744858" cy="754856"/>
          </a:xfrm>
          <a:prstGeom prst="rect">
            <a:avLst/>
          </a:prstGeom>
          <a:noFill/>
          <a:extLst>
            <a:ext uri="{909E8E84-426E-40DD-AFC4-6F175D3DCCD1}">
              <a14:hiddenFill xmlns:a14="http://schemas.microsoft.com/office/drawing/2010/main">
                <a:solidFill>
                  <a:srgbClr val="FFFFFF"/>
                </a:solidFill>
              </a14:hiddenFill>
            </a:ext>
          </a:extLst>
        </p:spPr>
      </p:pic>
      <p:pic>
        <p:nvPicPr>
          <p:cNvPr id="23" name="图片 2">
            <a:extLst>
              <a:ext uri="{FF2B5EF4-FFF2-40B4-BE49-F238E27FC236}">
                <a16:creationId xmlns:a16="http://schemas.microsoft.com/office/drawing/2014/main" id="{B8415B65-5DD0-4D40-9C00-8C8875F7319C}"/>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55849"/>
          <a:stretch/>
        </p:blipFill>
        <p:spPr>
          <a:xfrm>
            <a:off x="-527557" y="3175412"/>
            <a:ext cx="5681308" cy="3762880"/>
          </a:xfrm>
          <a:prstGeom prst="rect">
            <a:avLst/>
          </a:prstGeom>
        </p:spPr>
      </p:pic>
    </p:spTree>
    <p:extLst>
      <p:ext uri="{BB962C8B-B14F-4D97-AF65-F5344CB8AC3E}">
        <p14:creationId xmlns:p14="http://schemas.microsoft.com/office/powerpoint/2010/main" val="18174958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strVal val="#ppt_w+.3"/>
                                          </p:val>
                                        </p:tav>
                                        <p:tav tm="100000">
                                          <p:val>
                                            <p:strVal val="#ppt_w"/>
                                          </p:val>
                                        </p:tav>
                                      </p:tavLst>
                                    </p:anim>
                                    <p:anim calcmode="lin" valueType="num">
                                      <p:cBhvr>
                                        <p:cTn id="14" dur="1000" fill="hold"/>
                                        <p:tgtEl>
                                          <p:spTgt spid="7"/>
                                        </p:tgtEl>
                                        <p:attrNameLst>
                                          <p:attrName>ppt_h</p:attrName>
                                        </p:attrNameLst>
                                      </p:cBhvr>
                                      <p:tavLst>
                                        <p:tav tm="0">
                                          <p:val>
                                            <p:strVal val="#ppt_h"/>
                                          </p:val>
                                        </p:tav>
                                        <p:tav tm="100000">
                                          <p:val>
                                            <p:strVal val="#ppt_h"/>
                                          </p:val>
                                        </p:tav>
                                      </p:tavLst>
                                    </p:anim>
                                    <p:animEffect transition="in" filter="fade">
                                      <p:cBhvr>
                                        <p:cTn id="15" dur="1000"/>
                                        <p:tgtEl>
                                          <p:spTgt spid="7"/>
                                        </p:tgtEl>
                                      </p:cBhvr>
                                    </p:animEffect>
                                  </p:childTnLst>
                                </p:cTn>
                              </p:par>
                            </p:childTnLst>
                          </p:cTn>
                        </p:par>
                        <p:par>
                          <p:cTn id="16" fill="hold">
                            <p:stCondLst>
                              <p:cond delay="2000"/>
                            </p:stCondLst>
                            <p:childTnLst>
                              <p:par>
                                <p:cTn id="17" presetID="50" presetClass="entr" presetSubtype="0" decel="10000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3"/>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par>
                          <p:cTn id="22" fill="hold">
                            <p:stCondLst>
                              <p:cond delay="3000"/>
                            </p:stCondLst>
                            <p:childTnLst>
                              <p:par>
                                <p:cTn id="23" presetID="50" presetClass="entr" presetSubtype="0" decel="10000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strVal val="#ppt_w+.3"/>
                                          </p:val>
                                        </p:tav>
                                        <p:tav tm="100000">
                                          <p:val>
                                            <p:strVal val="#ppt_w"/>
                                          </p:val>
                                        </p:tav>
                                      </p:tavLst>
                                    </p:anim>
                                    <p:anim calcmode="lin" valueType="num">
                                      <p:cBhvr>
                                        <p:cTn id="26" dur="1000" fill="hold"/>
                                        <p:tgtEl>
                                          <p:spTgt spid="11"/>
                                        </p:tgtEl>
                                        <p:attrNameLst>
                                          <p:attrName>ppt_h</p:attrName>
                                        </p:attrNameLst>
                                      </p:cBhvr>
                                      <p:tavLst>
                                        <p:tav tm="0">
                                          <p:val>
                                            <p:strVal val="#ppt_h"/>
                                          </p:val>
                                        </p:tav>
                                        <p:tav tm="100000">
                                          <p:val>
                                            <p:strVal val="#ppt_h"/>
                                          </p:val>
                                        </p:tav>
                                      </p:tavLst>
                                    </p:anim>
                                    <p:animEffect transition="in" filter="fade">
                                      <p:cBhvr>
                                        <p:cTn id="2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14" name="Am-thanh-tra-loi-sai-www_nhacchuongvui_com.wav"/>
                                        </p:tgtEl>
                                      </p:cMediaNode>
                                    </p:audio>
                                  </p:subTnLst>
                                </p:cTn>
                              </p:par>
                            </p:childTnLst>
                          </p:cTn>
                        </p:par>
                        <p:par>
                          <p:cTn id="33" fill="hold">
                            <p:stCondLst>
                              <p:cond delay="0"/>
                            </p:stCondLst>
                            <p:childTnLst>
                              <p:par>
                                <p:cTn id="34" presetID="16" presetClass="exit" presetSubtype="21" fill="hold" nodeType="afterEffect">
                                  <p:stCondLst>
                                    <p:cond delay="750"/>
                                  </p:stCondLst>
                                  <p:childTnLst>
                                    <p:animEffect transition="out" filter="barn(inVertical)">
                                      <p:cBhvr>
                                        <p:cTn id="35" dur="500"/>
                                        <p:tgtEl>
                                          <p:spTgt spid="20"/>
                                        </p:tgtEl>
                                      </p:cBhvr>
                                    </p:animEffect>
                                    <p:set>
                                      <p:cBhvr>
                                        <p:cTn id="36"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14" name="Am-thanh-tra-loi-sai-www_nhacchuongvui_com.wav"/>
                                        </p:tgtEl>
                                      </p:cMediaNode>
                                    </p:audio>
                                  </p:subTnLst>
                                </p:cTn>
                              </p:par>
                            </p:childTnLst>
                          </p:cTn>
                        </p:par>
                        <p:par>
                          <p:cTn id="42" fill="hold">
                            <p:stCondLst>
                              <p:cond delay="0"/>
                            </p:stCondLst>
                            <p:childTnLst>
                              <p:par>
                                <p:cTn id="43" presetID="16" presetClass="exit" presetSubtype="21" fill="hold" nodeType="afterEffect">
                                  <p:stCondLst>
                                    <p:cond delay="750"/>
                                  </p:stCondLst>
                                  <p:childTnLst>
                                    <p:animEffect transition="out" filter="barn(inVertical)">
                                      <p:cBhvr>
                                        <p:cTn id="44" dur="500"/>
                                        <p:tgtEl>
                                          <p:spTgt spid="21"/>
                                        </p:tgtEl>
                                      </p:cBhvr>
                                    </p:animEffect>
                                    <p:set>
                                      <p:cBhvr>
                                        <p:cTn id="4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6" restart="whenNotActive" fill="hold" evtFilter="cancelBubble" nodeType="interactiveSeq">
                <p:stCondLst>
                  <p:cond evt="onClick" delay="0">
                    <p:tgtEl>
                      <p:spTgt spid="15"/>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Am-thanh-tra-loi-sai-www_nhacchuongvui_com.wav"/>
                                        </p:tgtEl>
                                      </p:cMediaNode>
                                    </p:audio>
                                  </p:subTnLst>
                                </p:cTn>
                              </p:par>
                            </p:childTnLst>
                          </p:cTn>
                        </p:par>
                        <p:par>
                          <p:cTn id="51" fill="hold">
                            <p:stCondLst>
                              <p:cond delay="0"/>
                            </p:stCondLst>
                            <p:childTnLst>
                              <p:par>
                                <p:cTn id="52" presetID="16" presetClass="exit" presetSubtype="21" fill="hold" nodeType="afterEffect">
                                  <p:stCondLst>
                                    <p:cond delay="750"/>
                                  </p:stCondLst>
                                  <p:childTnLst>
                                    <p:animEffect transition="out" filter="barn(inVertical)">
                                      <p:cBhvr>
                                        <p:cTn id="53" dur="500"/>
                                        <p:tgtEl>
                                          <p:spTgt spid="22"/>
                                        </p:tgtEl>
                                      </p:cBhvr>
                                    </p:animEffect>
                                    <p:set>
                                      <p:cBhvr>
                                        <p:cTn id="54"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5" restart="whenNotActive" fill="hold" evtFilter="cancelBubble" nodeType="interactiveSeq">
                <p:stCondLst>
                  <p:cond evt="onClick" delay="0">
                    <p:tgtEl>
                      <p:spTgt spid="11"/>
                    </p:tgtEl>
                  </p:cond>
                </p:stCondLst>
                <p:endSync evt="end" delay="0">
                  <p:rtn val="all"/>
                </p:endSync>
                <p:childTnLst>
                  <p:par>
                    <p:cTn id="56" fill="hold">
                      <p:stCondLst>
                        <p:cond delay="0"/>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11"/>
                                        </p:tgtEl>
                                      </p:cBhvr>
                                    </p:animEffect>
                                    <p:animScale>
                                      <p:cBhvr>
                                        <p:cTn id="60" dur="250" autoRev="1" fill="hold"/>
                                        <p:tgtEl>
                                          <p:spTgt spid="11"/>
                                        </p:tgtEl>
                                      </p:cBhvr>
                                      <p:by x="105000" y="105000"/>
                                    </p:animScale>
                                  </p:childTnLst>
                                  <p:subTnLst>
                                    <p:audio>
                                      <p:cMediaNode>
                                        <p:cTn display="0" masterRel="sameClick">
                                          <p:stCondLst>
                                            <p:cond evt="begin" delay="0">
                                              <p:tn val="58"/>
                                            </p:cond>
                                          </p:stCondLst>
                                          <p:endCondLst>
                                            <p:cond evt="onStopAudio" delay="0">
                                              <p:tgtEl>
                                                <p:sldTgt/>
                                              </p:tgtEl>
                                            </p:cond>
                                          </p:endCondLst>
                                        </p:cTn>
                                        <p:tgtEl>
                                          <p:sndTgt r:embed="rId15" name="applause.wav"/>
                                        </p:tgtEl>
                                      </p:cMediaNode>
                                    </p:audio>
                                  </p:subTnLst>
                                </p:cTn>
                              </p:par>
                              <p:par>
                                <p:cTn id="61" presetID="16" presetClass="exit" presetSubtype="21" fill="hold" nodeType="withEffect">
                                  <p:stCondLst>
                                    <p:cond delay="0"/>
                                  </p:stCondLst>
                                  <p:childTnLst>
                                    <p:animEffect transition="out" filter="barn(inVertical)">
                                      <p:cBhvr>
                                        <p:cTn id="62" dur="500"/>
                                        <p:tgtEl>
                                          <p:spTgt spid="3"/>
                                        </p:tgtEl>
                                      </p:cBhvr>
                                    </p:animEffect>
                                    <p:set>
                                      <p:cBhvr>
                                        <p:cTn id="63" dur="1" fill="hold">
                                          <p:stCondLst>
                                            <p:cond delay="499"/>
                                          </p:stCondLst>
                                        </p:cTn>
                                        <p:tgtEl>
                                          <p:spTgt spid="3"/>
                                        </p:tgtEl>
                                        <p:attrNameLst>
                                          <p:attrName>style.visibility</p:attrName>
                                        </p:attrNameLst>
                                      </p:cBhvr>
                                      <p:to>
                                        <p:strVal val="hidden"/>
                                      </p:to>
                                    </p:set>
                                  </p:childTnLst>
                                </p:cTn>
                              </p:par>
                              <p:par>
                                <p:cTn id="64" presetID="16" presetClass="exit" presetSubtype="21" fill="hold" nodeType="withEffect">
                                  <p:stCondLst>
                                    <p:cond delay="0"/>
                                  </p:stCondLst>
                                  <p:childTnLst>
                                    <p:animEffect transition="out" filter="barn(inVertical)">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6" presetClass="exit" presetSubtype="21" fill="hold" nodeType="withEffect">
                                  <p:stCondLst>
                                    <p:cond delay="0"/>
                                  </p:stCondLst>
                                  <p:childTnLst>
                                    <p:animEffect transition="out" filter="barn(inVertical)">
                                      <p:cBhvr>
                                        <p:cTn id="68" dur="500"/>
                                        <p:tgtEl>
                                          <p:spTgt spid="15"/>
                                        </p:tgtEl>
                                      </p:cBhvr>
                                    </p:animEffect>
                                    <p:set>
                                      <p:cBhvr>
                                        <p:cTn id="6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AAC23B3-7745-41E4-BCF5-A27AAA22C6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pic>
        <p:nvPicPr>
          <p:cNvPr id="5" name="图片 4">
            <a:extLst>
              <a:ext uri="{FF2B5EF4-FFF2-40B4-BE49-F238E27FC236}">
                <a16:creationId xmlns:a16="http://schemas.microsoft.com/office/drawing/2014/main" id="{5D3EF64F-6817-4406-BD76-8503C73883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169"/>
          <a:stretch/>
        </p:blipFill>
        <p:spPr>
          <a:xfrm>
            <a:off x="6198543" y="220954"/>
            <a:ext cx="5042614" cy="6140089"/>
          </a:xfrm>
          <a:prstGeom prst="rect">
            <a:avLst/>
          </a:prstGeom>
          <a:ln>
            <a:noFill/>
          </a:ln>
        </p:spPr>
      </p:pic>
      <p:sp>
        <p:nvSpPr>
          <p:cNvPr id="9" name="文本框 8">
            <a:extLst>
              <a:ext uri="{FF2B5EF4-FFF2-40B4-BE49-F238E27FC236}">
                <a16:creationId xmlns:a16="http://schemas.microsoft.com/office/drawing/2014/main" id="{C0B78AAD-E42C-432D-8B23-4157CB7B889D}"/>
              </a:ext>
            </a:extLst>
          </p:cNvPr>
          <p:cNvSpPr txBox="1"/>
          <p:nvPr/>
        </p:nvSpPr>
        <p:spPr>
          <a:xfrm>
            <a:off x="6950923" y="1721336"/>
            <a:ext cx="3813717" cy="830997"/>
          </a:xfrm>
          <a:prstGeom prst="rect">
            <a:avLst/>
          </a:prstGeom>
          <a:noFill/>
        </p:spPr>
        <p:txBody>
          <a:bodyPr wrap="square" rtlCol="0">
            <a:spAutoFit/>
          </a:bodyPr>
          <a:lstStyle/>
          <a:p>
            <a:pPr algn="ctr"/>
            <a:r>
              <a:rPr lang="en-US" altLang="zh-CN" sz="4800" b="1" dirty="0">
                <a:solidFill>
                  <a:srgbClr val="4B4B4B"/>
                </a:solidFill>
                <a:effectLst>
                  <a:outerShdw blurRad="38100" dist="38100" dir="2700000" algn="tl">
                    <a:srgbClr val="000000">
                      <a:alpha val="43137"/>
                    </a:srgbClr>
                  </a:outerShdw>
                </a:effectLst>
                <a:latin typeface="UTM Facebook" pitchFamily="18" charset="0"/>
                <a:ea typeface="仓耳青禾体-谷力 W05" panose="02020400000000000000" pitchFamily="18" charset="-122"/>
              </a:rPr>
              <a:t>DẶN DÒ</a:t>
            </a:r>
            <a:endParaRPr lang="zh-CN" altLang="en-US" sz="4800" b="1" dirty="0">
              <a:solidFill>
                <a:srgbClr val="4B4B4B"/>
              </a:solidFill>
              <a:effectLst>
                <a:outerShdw blurRad="38100" dist="38100" dir="2700000" algn="tl">
                  <a:srgbClr val="000000">
                    <a:alpha val="43137"/>
                  </a:srgbClr>
                </a:outerShdw>
              </a:effectLst>
              <a:latin typeface="UTM Facebook" pitchFamily="18" charset="0"/>
              <a:ea typeface="仓耳青禾体-谷力 W05" panose="02020400000000000000" pitchFamily="18" charset="-122"/>
            </a:endParaRPr>
          </a:p>
        </p:txBody>
      </p:sp>
      <p:sp>
        <p:nvSpPr>
          <p:cNvPr id="14" name="椭圆 13">
            <a:extLst>
              <a:ext uri="{FF2B5EF4-FFF2-40B4-BE49-F238E27FC236}">
                <a16:creationId xmlns:a16="http://schemas.microsoft.com/office/drawing/2014/main" id="{1554D810-1725-4785-A37F-19059CBE4F8F}"/>
              </a:ext>
            </a:extLst>
          </p:cNvPr>
          <p:cNvSpPr/>
          <p:nvPr/>
        </p:nvSpPr>
        <p:spPr>
          <a:xfrm>
            <a:off x="8755315" y="5210760"/>
            <a:ext cx="103423" cy="103423"/>
          </a:xfrm>
          <a:prstGeom prst="ellipse">
            <a:avLst/>
          </a:prstGeom>
          <a:solidFill>
            <a:srgbClr val="4B4B4B"/>
          </a:solidFill>
          <a:ln>
            <a:solidFill>
              <a:srgbClr val="4B4B4B"/>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5" name="椭圆 14">
            <a:extLst>
              <a:ext uri="{FF2B5EF4-FFF2-40B4-BE49-F238E27FC236}">
                <a16:creationId xmlns:a16="http://schemas.microsoft.com/office/drawing/2014/main" id="{806A235A-C5C2-4C00-A92D-0214E7718E84}"/>
              </a:ext>
            </a:extLst>
          </p:cNvPr>
          <p:cNvSpPr/>
          <p:nvPr/>
        </p:nvSpPr>
        <p:spPr>
          <a:xfrm>
            <a:off x="8950918" y="5210760"/>
            <a:ext cx="103423" cy="103423"/>
          </a:xfrm>
          <a:prstGeom prst="ellipse">
            <a:avLst/>
          </a:prstGeom>
          <a:solidFill>
            <a:srgbClr val="4B4B4B"/>
          </a:solidFill>
          <a:ln>
            <a:solidFill>
              <a:srgbClr val="4B4B4B"/>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6" name="椭圆 15">
            <a:extLst>
              <a:ext uri="{FF2B5EF4-FFF2-40B4-BE49-F238E27FC236}">
                <a16:creationId xmlns:a16="http://schemas.microsoft.com/office/drawing/2014/main" id="{2C0B6FBF-AF8A-4A92-9222-94BDACED6C53}"/>
              </a:ext>
            </a:extLst>
          </p:cNvPr>
          <p:cNvSpPr/>
          <p:nvPr/>
        </p:nvSpPr>
        <p:spPr>
          <a:xfrm>
            <a:off x="9146521" y="5210760"/>
            <a:ext cx="103423" cy="103423"/>
          </a:xfrm>
          <a:prstGeom prst="ellipse">
            <a:avLst/>
          </a:prstGeom>
          <a:solidFill>
            <a:srgbClr val="4B4B4B"/>
          </a:solidFill>
          <a:ln>
            <a:solidFill>
              <a:srgbClr val="4B4B4B"/>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grpSp>
        <p:nvGrpSpPr>
          <p:cNvPr id="4" name="Group 3"/>
          <p:cNvGrpSpPr/>
          <p:nvPr/>
        </p:nvGrpSpPr>
        <p:grpSpPr>
          <a:xfrm>
            <a:off x="-145370" y="59634"/>
            <a:ext cx="3803374" cy="6394174"/>
            <a:chOff x="-134624" y="-443301"/>
            <a:chExt cx="3803374" cy="6394174"/>
          </a:xfrm>
        </p:grpSpPr>
        <p:pic>
          <p:nvPicPr>
            <p:cNvPr id="8" name="图片 7">
              <a:extLst>
                <a:ext uri="{FF2B5EF4-FFF2-40B4-BE49-F238E27FC236}">
                  <a16:creationId xmlns:a16="http://schemas.microsoft.com/office/drawing/2014/main" id="{367B971F-C164-4A62-8624-5EBBED8E069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901" b="96671" l="37148" r="68232">
                          <a14:backgroundMark x1="44620" y1="23668" x2="61358" y2="22518"/>
                          <a14:backgroundMark x1="43809" y1="34080" x2="60077" y2="34383"/>
                          <a14:backgroundMark x1="44705" y1="25303" x2="61486" y2="23184"/>
                          <a14:backgroundMark x1="44364" y1="20702" x2="61913" y2="25424"/>
                          <a14:backgroundMark x1="43467" y1="21368" x2="44278" y2="26271"/>
                          <a14:backgroundMark x1="44492" y1="22337" x2="54825" y2="24818"/>
                          <a14:backgroundMark x1="49189" y1="24637" x2="60418" y2="25303"/>
                          <a14:backgroundMark x1="46114" y1="22215" x2="59863" y2="20884"/>
                          <a14:backgroundMark x1="44962" y1="26090" x2="58711" y2="25121"/>
                          <a14:backgroundMark x1="43211" y1="31780" x2="60333" y2="35351"/>
                          <a14:backgroundMark x1="44962" y1="38136" x2="60760" y2="31295"/>
                          <a14:backgroundMark x1="45303" y1="31295" x2="45517" y2="36501"/>
                          <a14:backgroundMark x1="42997" y1="32930" x2="44364" y2="37288"/>
                          <a14:backgroundMark x1="42784" y1="33414" x2="46200" y2="30508"/>
                          <a14:backgroundMark x1="43553" y1="32446" x2="56191" y2="31961"/>
                          <a14:backgroundMark x1="45730" y1="36804" x2="61016" y2="37288"/>
                          <a14:backgroundMark x1="43126" y1="33111" x2="61571" y2="32748"/>
                          <a14:backgroundMark x1="43126" y1="51271" x2="59052" y2="49516"/>
                          <a14:backgroundMark x1="44364" y1="55387" x2="60547" y2="52603"/>
                          <a14:backgroundMark x1="42656" y1="46731" x2="58369" y2="52300"/>
                          <a14:backgroundMark x1="43467" y1="56477" x2="61230" y2="46550"/>
                          <a14:backgroundMark x1="57344" y1="46247" x2="60760" y2="54540"/>
                          <a14:backgroundMark x1="55252" y1="45581" x2="60333" y2="51150"/>
                          <a14:backgroundMark x1="54227" y1="48668" x2="58711" y2="45097"/>
                          <a14:backgroundMark x1="43894" y1="55206" x2="44962" y2="47215"/>
                          <a14:backgroundMark x1="60888" y1="31598" x2="60675" y2="37470"/>
                          <a14:backgroundMark x1="42997" y1="47881" x2="43467" y2="54722"/>
                          <a14:backgroundMark x1="42869" y1="48063" x2="51836" y2="46913"/>
                        </a14:backgroundRemoval>
                      </a14:imgEffect>
                    </a14:imgLayer>
                  </a14:imgProps>
                </a:ext>
                <a:ext uri="{28A0092B-C50C-407E-A947-70E740481C1C}">
                  <a14:useLocalDpi xmlns:a14="http://schemas.microsoft.com/office/drawing/2010/main" val="0"/>
                </a:ext>
              </a:extLst>
            </a:blip>
            <a:srcRect l="32550" t="4831" r="28324" b="1933"/>
            <a:stretch/>
          </p:blipFill>
          <p:spPr>
            <a:xfrm>
              <a:off x="-134624" y="-443301"/>
              <a:ext cx="3803374" cy="6394174"/>
            </a:xfrm>
            <a:prstGeom prst="rect">
              <a:avLst/>
            </a:prstGeom>
          </p:spPr>
        </p:pic>
        <p:sp>
          <p:nvSpPr>
            <p:cNvPr id="2" name="Rectangle 1"/>
            <p:cNvSpPr/>
            <p:nvPr/>
          </p:nvSpPr>
          <p:spPr>
            <a:xfrm>
              <a:off x="702527" y="111511"/>
              <a:ext cx="2107580" cy="3179487"/>
            </a:xfrm>
            <a:prstGeom prst="rect">
              <a:avLst/>
            </a:prstGeom>
            <a:solidFill>
              <a:schemeClr val="tx1">
                <a:lumMod val="75000"/>
                <a:lumOff val="25000"/>
              </a:schemeClr>
            </a:solidFill>
            <a:ln>
              <a:noFill/>
            </a:ln>
            <a:scene3d>
              <a:camera prst="orthographicFront">
                <a:rot lat="1800000" lon="21299988"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图片 6">
            <a:extLst>
              <a:ext uri="{FF2B5EF4-FFF2-40B4-BE49-F238E27FC236}">
                <a16:creationId xmlns:a16="http://schemas.microsoft.com/office/drawing/2014/main" id="{F3B5E54A-130B-4087-A1DB-BDCDB4CEF72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10" t="37552" r="8190" b="5499"/>
          <a:stretch/>
        </p:blipFill>
        <p:spPr>
          <a:xfrm>
            <a:off x="2001077" y="1444486"/>
            <a:ext cx="5254649" cy="5009322"/>
          </a:xfrm>
          <a:prstGeom prst="rect">
            <a:avLst/>
          </a:prstGeom>
        </p:spPr>
      </p:pic>
      <p:sp>
        <p:nvSpPr>
          <p:cNvPr id="6" name="TextBox 5"/>
          <p:cNvSpPr txBox="1"/>
          <p:nvPr/>
        </p:nvSpPr>
        <p:spPr>
          <a:xfrm>
            <a:off x="730795" y="859563"/>
            <a:ext cx="2029551" cy="2554545"/>
          </a:xfrm>
          <a:prstGeom prst="rect">
            <a:avLst/>
          </a:prstGeom>
          <a:noFill/>
        </p:spPr>
        <p:txBody>
          <a:bodyPr wrap="square" rtlCol="0">
            <a:spAutoFit/>
          </a:bodyPr>
          <a:lstStyle/>
          <a:p>
            <a:pPr algn="ctr"/>
            <a:r>
              <a:rPr lang="en-US" sz="4000" dirty="0">
                <a:solidFill>
                  <a:schemeClr val="bg1"/>
                </a:solidFill>
                <a:latin typeface="UTM Demian KT" pitchFamily="18" charset="0"/>
              </a:rPr>
              <a:t>HÌNH HỌC </a:t>
            </a:r>
          </a:p>
          <a:p>
            <a:pPr algn="ctr"/>
            <a:r>
              <a:rPr lang="en-US" sz="4000" dirty="0">
                <a:solidFill>
                  <a:schemeClr val="bg1"/>
                </a:solidFill>
                <a:latin typeface="UTM Demian KT" pitchFamily="18" charset="0"/>
              </a:rPr>
              <a:t>KHÔNG KHÓ!</a:t>
            </a:r>
          </a:p>
        </p:txBody>
      </p:sp>
    </p:spTree>
    <p:extLst>
      <p:ext uri="{BB962C8B-B14F-4D97-AF65-F5344CB8AC3E}">
        <p14:creationId xmlns:p14="http://schemas.microsoft.com/office/powerpoint/2010/main" val="13555927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 by="(-#ppt_w*2)" calcmode="lin" valueType="num">
                                      <p:cBhvr rctx="PPT">
                                        <p:cTn id="20" dur="375" autoRev="1" fill="hold">
                                          <p:stCondLst>
                                            <p:cond delay="0"/>
                                          </p:stCondLst>
                                        </p:cTn>
                                        <p:tgtEl>
                                          <p:spTgt spid="6"/>
                                        </p:tgtEl>
                                        <p:attrNameLst>
                                          <p:attrName>ppt_w</p:attrName>
                                        </p:attrNameLst>
                                      </p:cBhvr>
                                    </p:anim>
                                    <p:anim by="(#ppt_w*0.50)" calcmode="lin" valueType="num">
                                      <p:cBhvr>
                                        <p:cTn id="21" dur="375" decel="50000" autoRev="1" fill="hold">
                                          <p:stCondLst>
                                            <p:cond delay="0"/>
                                          </p:stCondLst>
                                        </p:cTn>
                                        <p:tgtEl>
                                          <p:spTgt spid="6"/>
                                        </p:tgtEl>
                                        <p:attrNameLst>
                                          <p:attrName>ppt_x</p:attrName>
                                        </p:attrNameLst>
                                      </p:cBhvr>
                                    </p:anim>
                                    <p:anim from="(-#ppt_h/2)" to="(#ppt_y)" calcmode="lin" valueType="num">
                                      <p:cBhvr>
                                        <p:cTn id="22" dur="750" fill="hold">
                                          <p:stCondLst>
                                            <p:cond delay="0"/>
                                          </p:stCondLst>
                                        </p:cTn>
                                        <p:tgtEl>
                                          <p:spTgt spid="6"/>
                                        </p:tgtEl>
                                        <p:attrNameLst>
                                          <p:attrName>ppt_y</p:attrName>
                                        </p:attrNameLst>
                                      </p:cBhvr>
                                    </p:anim>
                                    <p:animRot by="21600000">
                                      <p:cBhvr>
                                        <p:cTn id="23" dur="750" fill="hold">
                                          <p:stCondLst>
                                            <p:cond delay="0"/>
                                          </p:stCondLst>
                                        </p:cTn>
                                        <p:tgtEl>
                                          <p:spTgt spid="6"/>
                                        </p:tgtEl>
                                        <p:attrNameLst>
                                          <p:attrName>r</p:attrName>
                                        </p:attrNameLst>
                                      </p:cBhvr>
                                    </p:animRot>
                                  </p:childTnLst>
                                </p:cTn>
                              </p:par>
                              <p:par>
                                <p:cTn id="24" presetID="14" presetClass="entr" presetSubtype="10" fill="hold" grpId="0" nodeType="withEffect">
                                  <p:stCondLst>
                                    <p:cond delay="150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íš1iḑe">
            <a:extLst>
              <a:ext uri="{FF2B5EF4-FFF2-40B4-BE49-F238E27FC236}">
                <a16:creationId xmlns:a16="http://schemas.microsoft.com/office/drawing/2014/main" id="{48BAF56D-FACC-4E4B-B438-C70828B91F40}"/>
              </a:ext>
            </a:extLst>
          </p:cNvPr>
          <p:cNvSpPr/>
          <p:nvPr/>
        </p:nvSpPr>
        <p:spPr bwMode="auto">
          <a:xfrm>
            <a:off x="6793887" y="2767361"/>
            <a:ext cx="377211" cy="53212"/>
          </a:xfrm>
          <a:prstGeom prst="rect">
            <a:avLst/>
          </a:prstGeom>
          <a:solidFill>
            <a:srgbClr val="ECCC8F"/>
          </a:solidFill>
          <a:ln>
            <a:no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0" name="ïş1idè">
            <a:extLst>
              <a:ext uri="{FF2B5EF4-FFF2-40B4-BE49-F238E27FC236}">
                <a16:creationId xmlns:a16="http://schemas.microsoft.com/office/drawing/2014/main" id="{6D42D78F-275B-44F4-926B-4C47D7F3C3D0}"/>
              </a:ext>
            </a:extLst>
          </p:cNvPr>
          <p:cNvSpPr/>
          <p:nvPr/>
        </p:nvSpPr>
        <p:spPr bwMode="auto">
          <a:xfrm>
            <a:off x="6134525" y="1903572"/>
            <a:ext cx="154214" cy="3577236"/>
          </a:xfrm>
          <a:prstGeom prst="rect">
            <a:avLst/>
          </a:prstGeom>
          <a:solidFill>
            <a:srgbClr val="ECCC8F"/>
          </a:solidFill>
          <a:ln>
            <a:no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chemeClr val="lt1"/>
              </a:solidFill>
            </a:endParaRPr>
          </a:p>
        </p:txBody>
      </p:sp>
      <p:pic>
        <p:nvPicPr>
          <p:cNvPr id="11" name="图片 10">
            <a:extLst>
              <a:ext uri="{FF2B5EF4-FFF2-40B4-BE49-F238E27FC236}">
                <a16:creationId xmlns:a16="http://schemas.microsoft.com/office/drawing/2014/main" id="{A18AC4DD-2691-4F2F-941B-261FEADB89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835" y="1640382"/>
            <a:ext cx="5438165" cy="3840426"/>
          </a:xfrm>
          <a:prstGeom prst="rect">
            <a:avLst/>
          </a:prstGeom>
        </p:spPr>
      </p:pic>
      <p:sp>
        <p:nvSpPr>
          <p:cNvPr id="12" name="矩形: 圆角 11">
            <a:extLst>
              <a:ext uri="{FF2B5EF4-FFF2-40B4-BE49-F238E27FC236}">
                <a16:creationId xmlns:a16="http://schemas.microsoft.com/office/drawing/2014/main" id="{38765B58-F99C-4AD1-B366-1489635EF4AF}"/>
              </a:ext>
            </a:extLst>
          </p:cNvPr>
          <p:cNvSpPr/>
          <p:nvPr/>
        </p:nvSpPr>
        <p:spPr>
          <a:xfrm>
            <a:off x="6760870" y="1640382"/>
            <a:ext cx="2642774" cy="629997"/>
          </a:xfrm>
          <a:prstGeom prst="roundRect">
            <a:avLst>
              <a:gd name="adj" fmla="val 50000"/>
            </a:avLst>
          </a:prstGeom>
          <a:solidFill>
            <a:srgbClr val="ECCC8F"/>
          </a:solidFill>
          <a:ln>
            <a:no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3" name="文本框 12">
            <a:extLst>
              <a:ext uri="{FF2B5EF4-FFF2-40B4-BE49-F238E27FC236}">
                <a16:creationId xmlns:a16="http://schemas.microsoft.com/office/drawing/2014/main" id="{1AD20594-5A1A-4A02-858D-37E6CD0084D1}"/>
              </a:ext>
            </a:extLst>
          </p:cNvPr>
          <p:cNvSpPr txBox="1"/>
          <p:nvPr/>
        </p:nvSpPr>
        <p:spPr>
          <a:xfrm>
            <a:off x="6982493" y="1648230"/>
            <a:ext cx="2235314" cy="523220"/>
          </a:xfrm>
          <a:prstGeom prst="rect">
            <a:avLst/>
          </a:prstGeom>
          <a:noFill/>
        </p:spPr>
        <p:txBody>
          <a:bodyPr wrap="square" rtlCol="0">
            <a:spAutoFit/>
          </a:bodyPr>
          <a:lstStyle/>
          <a:p>
            <a:pPr algn="ctr"/>
            <a:r>
              <a:rPr lang="en-US" altLang="zh-CN" sz="2800" b="1" dirty="0" err="1">
                <a:solidFill>
                  <a:srgbClr val="002060"/>
                </a:solidFill>
                <a:effectLst>
                  <a:outerShdw blurRad="38100" dist="38100" dir="2700000" algn="tl">
                    <a:srgbClr val="000000">
                      <a:alpha val="43137"/>
                    </a:srgbClr>
                  </a:outerShdw>
                </a:effectLst>
                <a:latin typeface="Times New Roman" pitchFamily="18" charset="0"/>
                <a:ea typeface="仓耳玄三M W05" panose="02020400000000000000" pitchFamily="18" charset="-122"/>
                <a:cs typeface="Times New Roman" pitchFamily="18" charset="0"/>
              </a:rPr>
              <a:t>Em</a:t>
            </a:r>
            <a:r>
              <a:rPr lang="en-US" altLang="zh-CN" sz="2800" b="1" dirty="0">
                <a:solidFill>
                  <a:srgbClr val="002060"/>
                </a:solidFill>
                <a:effectLst>
                  <a:outerShdw blurRad="38100" dist="38100" dir="2700000" algn="tl">
                    <a:srgbClr val="000000">
                      <a:alpha val="43137"/>
                    </a:srgbClr>
                  </a:outerShdw>
                </a:effectLst>
                <a:latin typeface="Times New Roman" pitchFamily="18" charset="0"/>
                <a:ea typeface="仓耳玄三M W05" panose="02020400000000000000" pitchFamily="18" charset="-122"/>
                <a:cs typeface="Times New Roman" pitchFamily="18" charset="0"/>
              </a:rPr>
              <a:t> </a:t>
            </a:r>
            <a:r>
              <a:rPr lang="en-US" altLang="zh-CN" sz="2800" b="1" dirty="0" err="1">
                <a:solidFill>
                  <a:srgbClr val="002060"/>
                </a:solidFill>
                <a:effectLst>
                  <a:outerShdw blurRad="38100" dist="38100" dir="2700000" algn="tl">
                    <a:srgbClr val="000000">
                      <a:alpha val="43137"/>
                    </a:srgbClr>
                  </a:outerShdw>
                </a:effectLst>
                <a:latin typeface="Times New Roman" pitchFamily="18" charset="0"/>
                <a:ea typeface="仓耳玄三M W05" panose="02020400000000000000" pitchFamily="18" charset="-122"/>
                <a:cs typeface="Times New Roman" pitchFamily="18" charset="0"/>
              </a:rPr>
              <a:t>hãy</a:t>
            </a:r>
            <a:r>
              <a:rPr lang="en-US" altLang="zh-CN" sz="2800" b="1" dirty="0">
                <a:solidFill>
                  <a:srgbClr val="002060"/>
                </a:solidFill>
                <a:effectLst>
                  <a:outerShdw blurRad="38100" dist="38100" dir="2700000" algn="tl">
                    <a:srgbClr val="000000">
                      <a:alpha val="43137"/>
                    </a:srgbClr>
                  </a:outerShdw>
                </a:effectLst>
                <a:latin typeface="Times New Roman" pitchFamily="18" charset="0"/>
                <a:ea typeface="仓耳玄三M W05" panose="02020400000000000000" pitchFamily="18" charset="-122"/>
                <a:cs typeface="Times New Roman" pitchFamily="18" charset="0"/>
              </a:rPr>
              <a:t> </a:t>
            </a:r>
            <a:r>
              <a:rPr lang="en-US" altLang="zh-CN" sz="2800" b="1" dirty="0" err="1">
                <a:solidFill>
                  <a:srgbClr val="002060"/>
                </a:solidFill>
                <a:effectLst>
                  <a:outerShdw blurRad="38100" dist="38100" dir="2700000" algn="tl">
                    <a:srgbClr val="000000">
                      <a:alpha val="43137"/>
                    </a:srgbClr>
                  </a:outerShdw>
                </a:effectLst>
                <a:latin typeface="Times New Roman" pitchFamily="18" charset="0"/>
                <a:ea typeface="仓耳玄三M W05" panose="02020400000000000000" pitchFamily="18" charset="-122"/>
                <a:cs typeface="Times New Roman" pitchFamily="18" charset="0"/>
              </a:rPr>
              <a:t>nhớ</a:t>
            </a:r>
            <a:r>
              <a:rPr lang="en-US" altLang="zh-CN" sz="2800" b="1" dirty="0">
                <a:solidFill>
                  <a:srgbClr val="002060"/>
                </a:solidFill>
                <a:effectLst>
                  <a:outerShdw blurRad="38100" dist="38100" dir="2700000" algn="tl">
                    <a:srgbClr val="000000">
                      <a:alpha val="43137"/>
                    </a:srgbClr>
                  </a:outerShdw>
                </a:effectLst>
                <a:latin typeface="Times New Roman" pitchFamily="18" charset="0"/>
                <a:ea typeface="仓耳玄三M W05" panose="02020400000000000000" pitchFamily="18" charset="-122"/>
                <a:cs typeface="Times New Roman" pitchFamily="18" charset="0"/>
              </a:rPr>
              <a:t>:</a:t>
            </a:r>
            <a:endParaRPr lang="zh-CN" altLang="en-US" sz="2800" b="1" dirty="0">
              <a:solidFill>
                <a:srgbClr val="002060"/>
              </a:solidFill>
              <a:effectLst>
                <a:outerShdw blurRad="38100" dist="38100" dir="2700000" algn="tl">
                  <a:srgbClr val="000000">
                    <a:alpha val="43137"/>
                  </a:srgbClr>
                </a:outerShdw>
              </a:effectLst>
              <a:latin typeface="Times New Roman" pitchFamily="18" charset="0"/>
              <a:ea typeface="仓耳玄三M W05" panose="02020400000000000000" pitchFamily="18" charset="-122"/>
              <a:cs typeface="Times New Roman" pitchFamily="18" charset="0"/>
            </a:endParaRPr>
          </a:p>
        </p:txBody>
      </p:sp>
      <p:sp>
        <p:nvSpPr>
          <p:cNvPr id="14" name="文本框 13">
            <a:extLst>
              <a:ext uri="{FF2B5EF4-FFF2-40B4-BE49-F238E27FC236}">
                <a16:creationId xmlns:a16="http://schemas.microsoft.com/office/drawing/2014/main" id="{D93B3F8A-EE7A-485A-AA76-50495CFDFC35}"/>
              </a:ext>
            </a:extLst>
          </p:cNvPr>
          <p:cNvSpPr txBox="1"/>
          <p:nvPr/>
        </p:nvSpPr>
        <p:spPr>
          <a:xfrm>
            <a:off x="7274545" y="2497455"/>
            <a:ext cx="4477187" cy="1569660"/>
          </a:xfrm>
          <a:prstGeom prst="rect">
            <a:avLst/>
          </a:prstGeom>
          <a:noFill/>
        </p:spPr>
        <p:txBody>
          <a:bodyPr wrap="square" rtlCol="0">
            <a:spAutoFit/>
          </a:bodyPr>
          <a:lstStyle/>
          <a:p>
            <a:pPr algn="just"/>
            <a:r>
              <a:rPr lang="en-US" altLang="zh-CN" sz="3200" dirty="0" err="1">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Ôn</a:t>
            </a:r>
            <a:r>
              <a:rPr lang="en-US" altLang="zh-CN" sz="3200"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a:t>
            </a:r>
            <a:r>
              <a:rPr lang="en-US" altLang="zh-CN" sz="3200" dirty="0" err="1">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lại</a:t>
            </a:r>
            <a:r>
              <a:rPr lang="en-US" altLang="zh-CN" sz="3200"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a:t>
            </a:r>
            <a:r>
              <a:rPr lang="en-US" altLang="zh-CN" sz="3200" dirty="0" err="1">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những</a:t>
            </a:r>
            <a:r>
              <a:rPr lang="en-US" altLang="zh-CN" sz="3200"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a:t>
            </a:r>
            <a:r>
              <a:rPr lang="en-US" altLang="zh-CN" sz="3200" dirty="0" err="1">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công</a:t>
            </a:r>
            <a:r>
              <a:rPr lang="en-US" altLang="zh-CN" sz="3200"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a:t>
            </a:r>
            <a:r>
              <a:rPr lang="en-US" altLang="zh-CN" sz="3200" dirty="0" err="1">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thức</a:t>
            </a:r>
            <a:r>
              <a:rPr lang="en-US" altLang="zh-CN" sz="3200"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t</a:t>
            </a:r>
            <a:r>
              <a:rPr lang="vi-VN" altLang="zh-CN" sz="3200"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ìm yếu tố chưa biết của các hình đã học.</a:t>
            </a:r>
            <a:endParaRPr lang="zh-CN" altLang="en-US" sz="3200"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endParaRPr>
          </a:p>
        </p:txBody>
      </p:sp>
      <p:sp>
        <p:nvSpPr>
          <p:cNvPr id="17" name="ïş1iḑe">
            <a:extLst>
              <a:ext uri="{FF2B5EF4-FFF2-40B4-BE49-F238E27FC236}">
                <a16:creationId xmlns:a16="http://schemas.microsoft.com/office/drawing/2014/main" id="{DB2E8E18-80CB-4047-9811-E565088CBE7F}"/>
              </a:ext>
            </a:extLst>
          </p:cNvPr>
          <p:cNvSpPr/>
          <p:nvPr/>
        </p:nvSpPr>
        <p:spPr bwMode="auto">
          <a:xfrm>
            <a:off x="6786894" y="4319977"/>
            <a:ext cx="506338" cy="506336"/>
          </a:xfrm>
          <a:prstGeom prst="ellipse">
            <a:avLst/>
          </a:prstGeom>
          <a:solidFill>
            <a:srgbClr val="CB2D47"/>
          </a:solidFill>
          <a:ln w="28575">
            <a:solidFill>
              <a:schemeClr val="bg1"/>
            </a:solidFill>
            <a:round/>
          </a:ln>
        </p:spPr>
        <p:txBody>
          <a:bodyPr anchor="ctr"/>
          <a:lstStyle/>
          <a:p>
            <a:pPr algn="ctr"/>
            <a:endParaRPr/>
          </a:p>
        </p:txBody>
      </p:sp>
      <p:sp>
        <p:nvSpPr>
          <p:cNvPr id="18" name="iṧļiḋê">
            <a:extLst>
              <a:ext uri="{FF2B5EF4-FFF2-40B4-BE49-F238E27FC236}">
                <a16:creationId xmlns:a16="http://schemas.microsoft.com/office/drawing/2014/main" id="{3C800539-665D-4B89-A5CF-001FEF747D64}"/>
              </a:ext>
            </a:extLst>
          </p:cNvPr>
          <p:cNvSpPr/>
          <p:nvPr/>
        </p:nvSpPr>
        <p:spPr bwMode="auto">
          <a:xfrm>
            <a:off x="6909027" y="4468154"/>
            <a:ext cx="262071" cy="237512"/>
          </a:xfrm>
          <a:custGeom>
            <a:avLst/>
            <a:gdLst>
              <a:gd name="connsiteX0" fmla="*/ 496512 w 622984"/>
              <a:gd name="connsiteY0" fmla="*/ 492841 h 564606"/>
              <a:gd name="connsiteX1" fmla="*/ 473955 w 622984"/>
              <a:gd name="connsiteY1" fmla="*/ 515853 h 564606"/>
              <a:gd name="connsiteX2" fmla="*/ 496512 w 622984"/>
              <a:gd name="connsiteY2" fmla="*/ 535354 h 564606"/>
              <a:gd name="connsiteX3" fmla="*/ 519457 w 622984"/>
              <a:gd name="connsiteY3" fmla="*/ 515853 h 564606"/>
              <a:gd name="connsiteX4" fmla="*/ 496512 w 622984"/>
              <a:gd name="connsiteY4" fmla="*/ 492841 h 564606"/>
              <a:gd name="connsiteX5" fmla="*/ 249694 w 622984"/>
              <a:gd name="connsiteY5" fmla="*/ 352049 h 564606"/>
              <a:gd name="connsiteX6" fmla="*/ 272741 w 622984"/>
              <a:gd name="connsiteY6" fmla="*/ 374570 h 564606"/>
              <a:gd name="connsiteX7" fmla="*/ 171569 w 622984"/>
              <a:gd name="connsiteY7" fmla="*/ 475137 h 564606"/>
              <a:gd name="connsiteX8" fmla="*/ 177819 w 622984"/>
              <a:gd name="connsiteY8" fmla="*/ 481738 h 564606"/>
              <a:gd name="connsiteX9" fmla="*/ 155163 w 622984"/>
              <a:gd name="connsiteY9" fmla="*/ 510860 h 564606"/>
              <a:gd name="connsiteX10" fmla="*/ 73522 w 622984"/>
              <a:gd name="connsiteY10" fmla="*/ 562891 h 564606"/>
              <a:gd name="connsiteX11" fmla="*/ 60241 w 622984"/>
              <a:gd name="connsiteY11" fmla="*/ 550077 h 564606"/>
              <a:gd name="connsiteX12" fmla="*/ 112585 w 622984"/>
              <a:gd name="connsiteY12" fmla="*/ 468925 h 564606"/>
              <a:gd name="connsiteX13" fmla="*/ 141882 w 622984"/>
              <a:gd name="connsiteY13" fmla="*/ 446015 h 564606"/>
              <a:gd name="connsiteX14" fmla="*/ 148522 w 622984"/>
              <a:gd name="connsiteY14" fmla="*/ 452616 h 564606"/>
              <a:gd name="connsiteX15" fmla="*/ 122234 w 622984"/>
              <a:gd name="connsiteY15" fmla="*/ 15041 h 564606"/>
              <a:gd name="connsiteX16" fmla="*/ 210667 w 622984"/>
              <a:gd name="connsiteY16" fmla="*/ 52502 h 564606"/>
              <a:gd name="connsiteX17" fmla="*/ 242946 w 622984"/>
              <a:gd name="connsiteY17" fmla="*/ 173410 h 564606"/>
              <a:gd name="connsiteX18" fmla="*/ 532291 w 622984"/>
              <a:gd name="connsiteY18" fmla="*/ 463589 h 564606"/>
              <a:gd name="connsiteX19" fmla="*/ 532291 w 622984"/>
              <a:gd name="connsiteY19" fmla="*/ 545105 h 564606"/>
              <a:gd name="connsiteX20" fmla="*/ 493400 w 622984"/>
              <a:gd name="connsiteY20" fmla="*/ 564606 h 564606"/>
              <a:gd name="connsiteX21" fmla="*/ 451010 w 622984"/>
              <a:gd name="connsiteY21" fmla="*/ 545105 h 564606"/>
              <a:gd name="connsiteX22" fmla="*/ 161665 w 622984"/>
              <a:gd name="connsiteY22" fmla="*/ 258046 h 564606"/>
              <a:gd name="connsiteX23" fmla="*/ 34882 w 622984"/>
              <a:gd name="connsiteY23" fmla="*/ 225674 h 564606"/>
              <a:gd name="connsiteX24" fmla="*/ 5715 w 622984"/>
              <a:gd name="connsiteY24" fmla="*/ 104766 h 564606"/>
              <a:gd name="connsiteX25" fmla="*/ 74162 w 622984"/>
              <a:gd name="connsiteY25" fmla="*/ 176530 h 564606"/>
              <a:gd name="connsiteX26" fmla="*/ 142220 w 622984"/>
              <a:gd name="connsiteY26" fmla="*/ 157029 h 564606"/>
              <a:gd name="connsiteX27" fmla="*/ 161665 w 622984"/>
              <a:gd name="connsiteY27" fmla="*/ 88385 h 564606"/>
              <a:gd name="connsiteX28" fmla="*/ 90107 w 622984"/>
              <a:gd name="connsiteY28" fmla="*/ 20130 h 564606"/>
              <a:gd name="connsiteX29" fmla="*/ 122234 w 622984"/>
              <a:gd name="connsiteY29" fmla="*/ 15041 h 564606"/>
              <a:gd name="connsiteX30" fmla="*/ 531841 w 622984"/>
              <a:gd name="connsiteY30" fmla="*/ 0 h 564606"/>
              <a:gd name="connsiteX31" fmla="*/ 622984 w 622984"/>
              <a:gd name="connsiteY31" fmla="*/ 87684 h 564606"/>
              <a:gd name="connsiteX32" fmla="*/ 463289 w 622984"/>
              <a:gd name="connsiteY32" fmla="*/ 247465 h 564606"/>
              <a:gd name="connsiteX33" fmla="*/ 424339 w 622984"/>
              <a:gd name="connsiteY33" fmla="*/ 257207 h 564606"/>
              <a:gd name="connsiteX34" fmla="*/ 362409 w 622984"/>
              <a:gd name="connsiteY34" fmla="*/ 198751 h 564606"/>
              <a:gd name="connsiteX35" fmla="*/ 375263 w 622984"/>
              <a:gd name="connsiteY35" fmla="*/ 159391 h 564606"/>
              <a:gd name="connsiteX36" fmla="*/ 531841 w 622984"/>
              <a:gd name="connsiteY36" fmla="*/ 0 h 564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2984" h="564606">
                <a:moveTo>
                  <a:pt x="496512" y="492841"/>
                </a:moveTo>
                <a:cubicBezTo>
                  <a:pt x="483678" y="492841"/>
                  <a:pt x="473955" y="502592"/>
                  <a:pt x="473955" y="515853"/>
                </a:cubicBezTo>
                <a:cubicBezTo>
                  <a:pt x="473955" y="525604"/>
                  <a:pt x="483678" y="535354"/>
                  <a:pt x="496512" y="535354"/>
                </a:cubicBezTo>
                <a:cubicBezTo>
                  <a:pt x="509734" y="535354"/>
                  <a:pt x="519457" y="525604"/>
                  <a:pt x="519457" y="515853"/>
                </a:cubicBezTo>
                <a:cubicBezTo>
                  <a:pt x="519457" y="502592"/>
                  <a:pt x="509734" y="492841"/>
                  <a:pt x="496512" y="492841"/>
                </a:cubicBezTo>
                <a:close/>
                <a:moveTo>
                  <a:pt x="249694" y="352049"/>
                </a:moveTo>
                <a:lnTo>
                  <a:pt x="272741" y="374570"/>
                </a:lnTo>
                <a:lnTo>
                  <a:pt x="171569" y="475137"/>
                </a:lnTo>
                <a:lnTo>
                  <a:pt x="177819" y="481738"/>
                </a:lnTo>
                <a:lnTo>
                  <a:pt x="155163" y="510860"/>
                </a:lnTo>
                <a:lnTo>
                  <a:pt x="73522" y="562891"/>
                </a:lnTo>
                <a:lnTo>
                  <a:pt x="60241" y="550077"/>
                </a:lnTo>
                <a:lnTo>
                  <a:pt x="112585" y="468925"/>
                </a:lnTo>
                <a:lnTo>
                  <a:pt x="141882" y="446015"/>
                </a:lnTo>
                <a:lnTo>
                  <a:pt x="148522" y="452616"/>
                </a:lnTo>
                <a:close/>
                <a:moveTo>
                  <a:pt x="122234" y="15041"/>
                </a:moveTo>
                <a:cubicBezTo>
                  <a:pt x="154446" y="14694"/>
                  <a:pt x="186166" y="28223"/>
                  <a:pt x="210667" y="52502"/>
                </a:cubicBezTo>
                <a:cubicBezTo>
                  <a:pt x="242946" y="85264"/>
                  <a:pt x="256169" y="130897"/>
                  <a:pt x="242946" y="173410"/>
                </a:cubicBezTo>
                <a:lnTo>
                  <a:pt x="532291" y="463589"/>
                </a:lnTo>
                <a:cubicBezTo>
                  <a:pt x="555236" y="486211"/>
                  <a:pt x="555236" y="522093"/>
                  <a:pt x="532291" y="545105"/>
                </a:cubicBezTo>
                <a:cubicBezTo>
                  <a:pt x="522568" y="557976"/>
                  <a:pt x="506234" y="564606"/>
                  <a:pt x="493400" y="564606"/>
                </a:cubicBezTo>
                <a:cubicBezTo>
                  <a:pt x="477066" y="564606"/>
                  <a:pt x="460733" y="557976"/>
                  <a:pt x="451010" y="545105"/>
                </a:cubicBezTo>
                <a:cubicBezTo>
                  <a:pt x="451010" y="545105"/>
                  <a:pt x="451010" y="545105"/>
                  <a:pt x="161665" y="258046"/>
                </a:cubicBezTo>
                <a:cubicBezTo>
                  <a:pt x="119275" y="270917"/>
                  <a:pt x="70662" y="261556"/>
                  <a:pt x="34882" y="225674"/>
                </a:cubicBezTo>
                <a:cubicBezTo>
                  <a:pt x="2215" y="192911"/>
                  <a:pt x="-7508" y="147278"/>
                  <a:pt x="5715" y="104766"/>
                </a:cubicBezTo>
                <a:cubicBezTo>
                  <a:pt x="5715" y="104766"/>
                  <a:pt x="5715" y="104766"/>
                  <a:pt x="74162" y="176530"/>
                </a:cubicBezTo>
                <a:cubicBezTo>
                  <a:pt x="74162" y="176530"/>
                  <a:pt x="74162" y="176530"/>
                  <a:pt x="142220" y="157029"/>
                </a:cubicBezTo>
                <a:cubicBezTo>
                  <a:pt x="142220" y="157029"/>
                  <a:pt x="142220" y="157029"/>
                  <a:pt x="161665" y="88385"/>
                </a:cubicBezTo>
                <a:cubicBezTo>
                  <a:pt x="161665" y="88385"/>
                  <a:pt x="161665" y="88385"/>
                  <a:pt x="90107" y="20130"/>
                </a:cubicBezTo>
                <a:cubicBezTo>
                  <a:pt x="100704" y="16815"/>
                  <a:pt x="111497" y="15157"/>
                  <a:pt x="122234" y="15041"/>
                </a:cubicBezTo>
                <a:close/>
                <a:moveTo>
                  <a:pt x="531841" y="0"/>
                </a:moveTo>
                <a:cubicBezTo>
                  <a:pt x="531841" y="0"/>
                  <a:pt x="531841" y="0"/>
                  <a:pt x="622984" y="87684"/>
                </a:cubicBezTo>
                <a:cubicBezTo>
                  <a:pt x="622984" y="87684"/>
                  <a:pt x="622984" y="87684"/>
                  <a:pt x="463289" y="247465"/>
                </a:cubicBezTo>
                <a:cubicBezTo>
                  <a:pt x="450436" y="247465"/>
                  <a:pt x="434077" y="250582"/>
                  <a:pt x="424339" y="257207"/>
                </a:cubicBezTo>
                <a:lnTo>
                  <a:pt x="362409" y="198751"/>
                </a:lnTo>
                <a:cubicBezTo>
                  <a:pt x="372147" y="189009"/>
                  <a:pt x="375263" y="172641"/>
                  <a:pt x="375263" y="159391"/>
                </a:cubicBezTo>
                <a:cubicBezTo>
                  <a:pt x="375263" y="159391"/>
                  <a:pt x="375263" y="159391"/>
                  <a:pt x="531841" y="0"/>
                </a:cubicBezTo>
                <a:close/>
              </a:path>
            </a:pathLst>
          </a:custGeom>
          <a:solidFill>
            <a:schemeClr val="bg1"/>
          </a:solidFill>
          <a:ln>
            <a:noFill/>
          </a:ln>
          <a:effectLst/>
        </p:spPr>
        <p:txBody>
          <a:bodyPr anchor="ctr"/>
          <a:lstStyle/>
          <a:p>
            <a:pPr algn="ctr"/>
            <a:endParaRPr/>
          </a:p>
        </p:txBody>
      </p:sp>
      <p:sp>
        <p:nvSpPr>
          <p:cNvPr id="19" name="文本框 18">
            <a:extLst>
              <a:ext uri="{FF2B5EF4-FFF2-40B4-BE49-F238E27FC236}">
                <a16:creationId xmlns:a16="http://schemas.microsoft.com/office/drawing/2014/main" id="{F14557EE-D910-4A3B-9674-AF6274C04868}"/>
              </a:ext>
            </a:extLst>
          </p:cNvPr>
          <p:cNvSpPr txBox="1"/>
          <p:nvPr/>
        </p:nvSpPr>
        <p:spPr>
          <a:xfrm>
            <a:off x="7415365" y="4319977"/>
            <a:ext cx="4234768" cy="1569660"/>
          </a:xfrm>
          <a:prstGeom prst="rect">
            <a:avLst/>
          </a:prstGeom>
          <a:noFill/>
        </p:spPr>
        <p:txBody>
          <a:bodyPr wrap="square" rtlCol="0">
            <a:spAutoFit/>
          </a:bodyPr>
          <a:lstStyle/>
          <a:p>
            <a:pPr algn="just"/>
            <a:r>
              <a:rPr lang="en-US" altLang="zh-CN" sz="3200" dirty="0" err="1">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Chuẩn</a:t>
            </a:r>
            <a:r>
              <a:rPr lang="en-US" altLang="zh-CN" sz="3200"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a:t>
            </a:r>
            <a:r>
              <a:rPr lang="en-US" altLang="zh-CN" sz="3200" dirty="0" err="1">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bị</a:t>
            </a:r>
            <a:r>
              <a:rPr lang="en-US" altLang="zh-CN" sz="3200"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a:t>
            </a:r>
            <a:r>
              <a:rPr lang="en-US" altLang="zh-CN" sz="3200" dirty="0" err="1">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bài</a:t>
            </a:r>
            <a:r>
              <a:rPr lang="en-US" altLang="zh-CN" sz="3200"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a:t>
            </a:r>
            <a:r>
              <a:rPr lang="en-US" altLang="zh-CN" sz="3200" i="1" dirty="0" err="1">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Hình</a:t>
            </a:r>
            <a:r>
              <a:rPr lang="en-US" altLang="zh-CN" sz="3200" i="1"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a:t>
            </a:r>
            <a:r>
              <a:rPr lang="en-US" altLang="zh-CN" sz="3200" i="1" dirty="0" err="1">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hộp</a:t>
            </a:r>
            <a:r>
              <a:rPr lang="en-US" altLang="zh-CN" sz="3200" i="1"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a:t>
            </a:r>
            <a:r>
              <a:rPr lang="en-US" altLang="zh-CN" sz="3200" i="1" dirty="0" err="1">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chữ</a:t>
            </a:r>
            <a:r>
              <a:rPr lang="en-US" altLang="zh-CN" sz="3200" i="1"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a:t>
            </a:r>
            <a:r>
              <a:rPr lang="en-US" altLang="zh-CN" sz="3200" i="1" dirty="0" err="1">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nhật</a:t>
            </a:r>
            <a:r>
              <a:rPr lang="en-US" altLang="zh-CN" sz="3200" i="1"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a:t>
            </a:r>
            <a:r>
              <a:rPr lang="en-US" altLang="zh-CN" sz="3200" i="1" dirty="0" err="1">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Hình</a:t>
            </a:r>
            <a:r>
              <a:rPr lang="en-US" altLang="zh-CN" sz="3200" i="1"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a:t>
            </a:r>
            <a:r>
              <a:rPr lang="en-US" altLang="zh-CN" sz="3200" i="1" dirty="0" err="1">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lập</a:t>
            </a:r>
            <a:r>
              <a:rPr lang="en-US" altLang="zh-CN" sz="3200" i="1"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a:t>
            </a:r>
            <a:r>
              <a:rPr lang="en-US" altLang="zh-CN" sz="3200" i="1" dirty="0" err="1">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phương</a:t>
            </a:r>
            <a:r>
              <a:rPr lang="en-US" altLang="zh-CN" sz="3200" i="1"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a:t>
            </a:r>
            <a:endParaRPr lang="zh-CN" altLang="en-US" sz="3200"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endParaRPr>
          </a:p>
        </p:txBody>
      </p:sp>
    </p:spTree>
    <p:custDataLst>
      <p:tags r:id="rId1"/>
    </p:custDataLst>
    <p:extLst>
      <p:ext uri="{BB962C8B-B14F-4D97-AF65-F5344CB8AC3E}">
        <p14:creationId xmlns:p14="http://schemas.microsoft.com/office/powerpoint/2010/main" val="28911194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0AC8E56-0E34-47EC-BEB2-B75ECD2C2B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pic>
        <p:nvPicPr>
          <p:cNvPr id="7" name="图片 6">
            <a:extLst>
              <a:ext uri="{FF2B5EF4-FFF2-40B4-BE49-F238E27FC236}">
                <a16:creationId xmlns:a16="http://schemas.microsoft.com/office/drawing/2014/main" id="{99E31FB0-D5BE-4DBF-ACAC-50A4D0071D5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939" b="99330" l="2085" r="100000">
                        <a14:foregroundMark x1="65877" y1="23180" x2="90806" y2="8238"/>
                        <a14:foregroundMark x1="77346" y1="40134" x2="90616" y2="55843"/>
                        <a14:foregroundMark x1="6161" y1="57375" x2="26730" y2="65326"/>
                        <a14:foregroundMark x1="9953" y1="54310" x2="30806" y2="59387"/>
                        <a14:foregroundMark x1="2085" y1="57088" x2="6161" y2="53736"/>
                        <a14:foregroundMark x1="13270" y1="82280" x2="29573" y2="82280"/>
                        <a14:foregroundMark x1="42464" y1="67146" x2="60853" y2="68103"/>
                        <a14:foregroundMark x1="32038" y1="97126" x2="42275" y2="92529"/>
                        <a14:foregroundMark x1="70237" y1="86590" x2="76303" y2="94061"/>
                        <a14:backgroundMark x1="65118" y1="27586" x2="67204" y2="18582"/>
                        <a14:backgroundMark x1="72986" y1="39080" x2="79905" y2="38602"/>
                        <a14:backgroundMark x1="11185" y1="84579" x2="16303" y2="79406"/>
                        <a14:backgroundMark x1="3033" y1="58333" x2="8910" y2="51916"/>
                      </a14:backgroundRemoval>
                    </a14:imgEffect>
                  </a14:imgLayer>
                </a14:imgProps>
              </a:ext>
              <a:ext uri="{28A0092B-C50C-407E-A947-70E740481C1C}">
                <a14:useLocalDpi xmlns:a14="http://schemas.microsoft.com/office/drawing/2010/main" val="0"/>
              </a:ext>
            </a:extLst>
          </a:blip>
          <a:stretch>
            <a:fillRect/>
          </a:stretch>
        </p:blipFill>
        <p:spPr>
          <a:xfrm>
            <a:off x="7492730" y="2373019"/>
            <a:ext cx="4383892" cy="4340087"/>
          </a:xfrm>
          <a:prstGeom prst="rect">
            <a:avLst/>
          </a:prstGeom>
        </p:spPr>
      </p:pic>
      <p:pic>
        <p:nvPicPr>
          <p:cNvPr id="11" name="图片 10">
            <a:extLst>
              <a:ext uri="{FF2B5EF4-FFF2-40B4-BE49-F238E27FC236}">
                <a16:creationId xmlns:a16="http://schemas.microsoft.com/office/drawing/2014/main" id="{9ECD9709-B409-43C3-9341-709C3D941A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74235" y="920477"/>
            <a:ext cx="1994704" cy="1345543"/>
          </a:xfrm>
          <a:prstGeom prst="rect">
            <a:avLst/>
          </a:prstGeom>
        </p:spPr>
      </p:pic>
      <p:pic>
        <p:nvPicPr>
          <p:cNvPr id="13" name="图片 12">
            <a:extLst>
              <a:ext uri="{FF2B5EF4-FFF2-40B4-BE49-F238E27FC236}">
                <a16:creationId xmlns:a16="http://schemas.microsoft.com/office/drawing/2014/main" id="{7EA26673-450E-47B4-91B7-168FE92D1F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526" y="4543063"/>
            <a:ext cx="3278024" cy="2314937"/>
          </a:xfrm>
          <a:prstGeom prst="rect">
            <a:avLst/>
          </a:prstGeom>
        </p:spPr>
      </p:pic>
      <p:pic>
        <p:nvPicPr>
          <p:cNvPr id="15" name="图片 14">
            <a:extLst>
              <a:ext uri="{FF2B5EF4-FFF2-40B4-BE49-F238E27FC236}">
                <a16:creationId xmlns:a16="http://schemas.microsoft.com/office/drawing/2014/main" id="{2D0835ED-728B-4427-9983-191204DB30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84219" y="2142217"/>
            <a:ext cx="1905331" cy="1345543"/>
          </a:xfrm>
          <a:prstGeom prst="rect">
            <a:avLst/>
          </a:prstGeom>
        </p:spPr>
      </p:pic>
      <p:sp>
        <p:nvSpPr>
          <p:cNvPr id="22" name="矩形: 圆角 21">
            <a:extLst>
              <a:ext uri="{FF2B5EF4-FFF2-40B4-BE49-F238E27FC236}">
                <a16:creationId xmlns:a16="http://schemas.microsoft.com/office/drawing/2014/main" id="{20200714-B385-4FD4-BC7B-E5016E2CA784}"/>
              </a:ext>
            </a:extLst>
          </p:cNvPr>
          <p:cNvSpPr/>
          <p:nvPr/>
        </p:nvSpPr>
        <p:spPr>
          <a:xfrm rot="21096708">
            <a:off x="8725736" y="1648648"/>
            <a:ext cx="2189404" cy="535916"/>
          </a:xfrm>
          <a:prstGeom prst="roundRect">
            <a:avLst>
              <a:gd name="adj" fmla="val 50000"/>
            </a:avLst>
          </a:prstGeom>
          <a:solidFill>
            <a:srgbClr val="CB2D47"/>
          </a:solidFill>
          <a:ln>
            <a:no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3" name="文本框 22">
            <a:extLst>
              <a:ext uri="{FF2B5EF4-FFF2-40B4-BE49-F238E27FC236}">
                <a16:creationId xmlns:a16="http://schemas.microsoft.com/office/drawing/2014/main" id="{659E38E8-FCB0-483E-BD80-16B7A187D505}"/>
              </a:ext>
            </a:extLst>
          </p:cNvPr>
          <p:cNvSpPr txBox="1"/>
          <p:nvPr/>
        </p:nvSpPr>
        <p:spPr>
          <a:xfrm rot="21096708">
            <a:off x="8990144" y="1757739"/>
            <a:ext cx="1643834" cy="369332"/>
          </a:xfrm>
          <a:prstGeom prst="rect">
            <a:avLst/>
          </a:prstGeom>
          <a:noFill/>
        </p:spPr>
        <p:txBody>
          <a:bodyPr wrap="square" rtlCol="0">
            <a:spAutoFit/>
          </a:bodyPr>
          <a:lstStyle/>
          <a:p>
            <a:pPr algn="dist" defTabSz="914400">
              <a:defRPr/>
            </a:pPr>
            <a:r>
              <a:rPr lang="en-US" altLang="zh-CN" b="1" kern="0" dirty="0">
                <a:solidFill>
                  <a:schemeClr val="bg1"/>
                </a:solidFill>
                <a:latin typeface="仓耳青禾体-谷力 W05" panose="02020400000000000000" pitchFamily="18" charset="-122"/>
                <a:ea typeface="仓耳青禾体-谷力 W05" panose="02020400000000000000" pitchFamily="18" charset="-122"/>
              </a:rPr>
              <a:t>EDUFIVE</a:t>
            </a:r>
            <a:endParaRPr lang="zh-CN" altLang="en-US" b="1" kern="0" dirty="0">
              <a:solidFill>
                <a:schemeClr val="bg1"/>
              </a:solidFill>
              <a:latin typeface="仓耳青禾体-谷力 W05" panose="02020400000000000000" pitchFamily="18" charset="-122"/>
              <a:ea typeface="仓耳青禾体-谷力 W05" panose="02020400000000000000" pitchFamily="18" charset="-122"/>
            </a:endParaRPr>
          </a:p>
        </p:txBody>
      </p:sp>
      <p:pic>
        <p:nvPicPr>
          <p:cNvPr id="2" name="5c00d2c094963">
            <a:hlinkClick r:id="" action="ppaction://media"/>
            <a:extLst>
              <a:ext uri="{FF2B5EF4-FFF2-40B4-BE49-F238E27FC236}">
                <a16:creationId xmlns:a16="http://schemas.microsoft.com/office/drawing/2014/main" id="{BC6F8F6C-E908-476A-90F9-D9140EA3A71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50027" y="1040798"/>
            <a:ext cx="552450" cy="552450"/>
          </a:xfrm>
          <a:prstGeom prst="rect">
            <a:avLst/>
          </a:prstGeom>
        </p:spPr>
      </p:pic>
      <p:sp>
        <p:nvSpPr>
          <p:cNvPr id="4" name="TextBox 3"/>
          <p:cNvSpPr txBox="1"/>
          <p:nvPr/>
        </p:nvSpPr>
        <p:spPr>
          <a:xfrm>
            <a:off x="2372400" y="2461800"/>
            <a:ext cx="7396569" cy="3031599"/>
          </a:xfrm>
          <a:prstGeom prst="rect">
            <a:avLst/>
          </a:prstGeom>
          <a:noFill/>
          <a:ln>
            <a:noFill/>
          </a:ln>
        </p:spPr>
        <p:txBody>
          <a:bodyPr wrap="square" rtlCol="0">
            <a:spAutoFit/>
          </a:bodyPr>
          <a:lstStyle/>
          <a:p>
            <a:pPr algn="ctr">
              <a:spcBef>
                <a:spcPts val="1200"/>
              </a:spcBef>
            </a:pPr>
            <a:r>
              <a:rPr lang="en-US" sz="8800" dirty="0" err="1">
                <a:solidFill>
                  <a:srgbClr val="C00000"/>
                </a:solidFill>
                <a:latin typeface="UTM ThuPhap Thien An" pitchFamily="18" charset="0"/>
              </a:rPr>
              <a:t>Chúc</a:t>
            </a:r>
            <a:r>
              <a:rPr lang="en-US" sz="8800" dirty="0">
                <a:solidFill>
                  <a:srgbClr val="C00000"/>
                </a:solidFill>
                <a:latin typeface="UTM ThuPhap Thien An" pitchFamily="18" charset="0"/>
              </a:rPr>
              <a:t> </a:t>
            </a:r>
            <a:r>
              <a:rPr lang="en-US" sz="8800" dirty="0" err="1">
                <a:solidFill>
                  <a:srgbClr val="C00000"/>
                </a:solidFill>
                <a:latin typeface="UTM ThuPhap Thien An" pitchFamily="18" charset="0"/>
              </a:rPr>
              <a:t>các</a:t>
            </a:r>
            <a:r>
              <a:rPr lang="en-US" sz="8800" dirty="0">
                <a:solidFill>
                  <a:srgbClr val="C00000"/>
                </a:solidFill>
                <a:latin typeface="UTM ThuPhap Thien An" pitchFamily="18" charset="0"/>
              </a:rPr>
              <a:t> </a:t>
            </a:r>
            <a:r>
              <a:rPr lang="en-US" sz="8800" dirty="0" err="1">
                <a:solidFill>
                  <a:srgbClr val="C00000"/>
                </a:solidFill>
                <a:latin typeface="UTM ThuPhap Thien An" pitchFamily="18" charset="0"/>
              </a:rPr>
              <a:t>em</a:t>
            </a:r>
            <a:r>
              <a:rPr lang="en-US" sz="8800" dirty="0">
                <a:solidFill>
                  <a:srgbClr val="C00000"/>
                </a:solidFill>
                <a:latin typeface="UTM ThuPhap Thien An" pitchFamily="18" charset="0"/>
              </a:rPr>
              <a:t> </a:t>
            </a:r>
          </a:p>
          <a:p>
            <a:pPr algn="ctr">
              <a:spcBef>
                <a:spcPts val="1200"/>
              </a:spcBef>
            </a:pPr>
            <a:r>
              <a:rPr lang="en-US" sz="8800" dirty="0" err="1">
                <a:solidFill>
                  <a:srgbClr val="C00000"/>
                </a:solidFill>
                <a:latin typeface="UTM ThuPhap Thien An" pitchFamily="18" charset="0"/>
              </a:rPr>
              <a:t>học</a:t>
            </a:r>
            <a:r>
              <a:rPr lang="en-US" sz="8800" dirty="0">
                <a:solidFill>
                  <a:srgbClr val="C00000"/>
                </a:solidFill>
                <a:latin typeface="UTM ThuPhap Thien An" pitchFamily="18" charset="0"/>
              </a:rPr>
              <a:t> </a:t>
            </a:r>
            <a:r>
              <a:rPr lang="en-US" sz="8800" dirty="0" err="1">
                <a:solidFill>
                  <a:srgbClr val="C00000"/>
                </a:solidFill>
                <a:latin typeface="UTM ThuPhap Thien An" pitchFamily="18" charset="0"/>
              </a:rPr>
              <a:t>tốt</a:t>
            </a:r>
            <a:r>
              <a:rPr lang="en-US" sz="8800" dirty="0">
                <a:solidFill>
                  <a:srgbClr val="C00000"/>
                </a:solidFill>
                <a:latin typeface="UTM ThuPhap Thien An" pitchFamily="18" charset="0"/>
              </a:rPr>
              <a:t>!</a:t>
            </a:r>
          </a:p>
        </p:txBody>
      </p:sp>
    </p:spTree>
    <p:extLst>
      <p:ext uri="{BB962C8B-B14F-4D97-AF65-F5344CB8AC3E}">
        <p14:creationId xmlns:p14="http://schemas.microsoft.com/office/powerpoint/2010/main" val="31419499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par>
                          <p:cTn id="23" fill="hold">
                            <p:stCondLst>
                              <p:cond delay="500"/>
                            </p:stCondLst>
                            <p:childTnLst>
                              <p:par>
                                <p:cTn id="24" presetID="15"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fltVal val="0"/>
                                          </p:val>
                                        </p:tav>
                                        <p:tav tm="100000">
                                          <p:val>
                                            <p:strVal val="#ppt_w"/>
                                          </p:val>
                                        </p:tav>
                                      </p:tavLst>
                                    </p:anim>
                                    <p:anim calcmode="lin" valueType="num">
                                      <p:cBhvr>
                                        <p:cTn id="27" dur="1000" fill="hold"/>
                                        <p:tgtEl>
                                          <p:spTgt spid="4"/>
                                        </p:tgtEl>
                                        <p:attrNameLst>
                                          <p:attrName>ppt_h</p:attrName>
                                        </p:attrNameLst>
                                      </p:cBhvr>
                                      <p:tavLst>
                                        <p:tav tm="0">
                                          <p:val>
                                            <p:fltVal val="0"/>
                                          </p:val>
                                        </p:tav>
                                        <p:tav tm="100000">
                                          <p:val>
                                            <p:strVal val="#ppt_h"/>
                                          </p:val>
                                        </p:tav>
                                      </p:tavLst>
                                    </p:anim>
                                    <p:anim calcmode="lin" valueType="num">
                                      <p:cBhvr>
                                        <p:cTn id="28"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4" repeatCount="indefinite" fill="remove" display="0">
                  <p:stCondLst>
                    <p:cond delay="indefinite"/>
                  </p:stCondLst>
                  <p:endCondLst>
                    <p:cond evt="onStopAudio" delay="0">
                      <p:tgtEl>
                        <p:sldTgt/>
                      </p:tgtEl>
                    </p:cond>
                  </p:endCondLst>
                </p:cTn>
                <p:tgtEl>
                  <p:spTgt spid="2"/>
                </p:tgtEl>
              </p:cMediaNode>
            </p:audio>
          </p:childTnLst>
        </p:cTn>
      </p:par>
    </p:tnLst>
    <p:bldLst>
      <p:bldP spid="22" grpId="0" animBg="1"/>
      <p:bldP spid="2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8"/>
          <p:cNvSpPr txBox="1">
            <a:spLocks noChangeArrowheads="1"/>
          </p:cNvSpPr>
          <p:nvPr/>
        </p:nvSpPr>
        <p:spPr bwMode="auto">
          <a:xfrm>
            <a:off x="564777" y="26895"/>
            <a:ext cx="11268634"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just"/>
            <a:r>
              <a:rPr lang="en-US" sz="3400" b="1" dirty="0">
                <a:effectLst>
                  <a:outerShdw blurRad="38100" dist="38100" dir="2700000" algn="tl">
                    <a:srgbClr val="000000">
                      <a:alpha val="43137"/>
                    </a:srgbClr>
                  </a:outerShdw>
                </a:effectLst>
                <a:latin typeface="Times New Roman" pitchFamily="18" charset="0"/>
                <a:cs typeface="Times New Roman" pitchFamily="18" charset="0"/>
              </a:rPr>
              <a:t>2. </a:t>
            </a:r>
            <a:r>
              <a:rPr lang="vi-VN" sz="3400" b="1" dirty="0">
                <a:effectLst>
                  <a:outerShdw blurRad="38100" dist="38100" dir="2700000" algn="tl">
                    <a:srgbClr val="000000">
                      <a:alpha val="43137"/>
                    </a:srgbClr>
                  </a:outerShdw>
                </a:effectLst>
                <a:latin typeface="Times New Roman" pitchFamily="18" charset="0"/>
                <a:cs typeface="Times New Roman" pitchFamily="18" charset="0"/>
              </a:rPr>
              <a:t>Một chiếc khăn trải bàn hình chữ nhật có chiều dài 2m và chiều rộng 1,5m. </a:t>
            </a:r>
            <a:r>
              <a:rPr lang="en-US" sz="3400" b="1" dirty="0">
                <a:effectLst>
                  <a:outerShdw blurRad="38100" dist="38100" dir="2700000" algn="tl">
                    <a:srgbClr val="000000">
                      <a:alpha val="43137"/>
                    </a:srgbClr>
                  </a:outerShdw>
                </a:effectLst>
                <a:latin typeface="Times New Roman" pitchFamily="18" charset="0"/>
                <a:cs typeface="Times New Roman" pitchFamily="18" charset="0"/>
              </a:rPr>
              <a:t>Ở</a:t>
            </a:r>
            <a:r>
              <a:rPr lang="vi-VN" sz="3400" b="1" dirty="0">
                <a:effectLst>
                  <a:outerShdw blurRad="38100" dist="38100" dir="2700000" algn="tl">
                    <a:srgbClr val="000000">
                      <a:alpha val="43137"/>
                    </a:srgbClr>
                  </a:outerShdw>
                </a:effectLst>
                <a:latin typeface="Times New Roman" pitchFamily="18" charset="0"/>
                <a:cs typeface="Times New Roman" pitchFamily="18" charset="0"/>
              </a:rPr>
              <a:t> giữa khăn người ta thêu họa tiết trang trí hình thoi có các đường chéo bằng chiều dài và chiều rộng của hình chữ nhật. Tính diện tích khăn trải bàn và diện tích hình thoi. </a:t>
            </a:r>
          </a:p>
        </p:txBody>
      </p:sp>
      <p:cxnSp>
        <p:nvCxnSpPr>
          <p:cNvPr id="3" name="Straight Connector 2"/>
          <p:cNvCxnSpPr/>
          <p:nvPr/>
        </p:nvCxnSpPr>
        <p:spPr>
          <a:xfrm>
            <a:off x="8861321" y="579151"/>
            <a:ext cx="2337257"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29" name="Straight Connector 28"/>
          <p:cNvCxnSpPr/>
          <p:nvPr/>
        </p:nvCxnSpPr>
        <p:spPr>
          <a:xfrm>
            <a:off x="564777" y="1116107"/>
            <a:ext cx="3205712"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30" name="Straight Connector 29"/>
          <p:cNvCxnSpPr/>
          <p:nvPr/>
        </p:nvCxnSpPr>
        <p:spPr>
          <a:xfrm>
            <a:off x="4671442" y="1624299"/>
            <a:ext cx="6967402" cy="0"/>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31" name="图片 2">
            <a:extLst>
              <a:ext uri="{FF2B5EF4-FFF2-40B4-BE49-F238E27FC236}">
                <a16:creationId xmlns:a16="http://schemas.microsoft.com/office/drawing/2014/main" id="{7563F384-8FEF-41E2-9952-89162F8290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815" t="8110" r="28160" b="5079"/>
          <a:stretch/>
        </p:blipFill>
        <p:spPr>
          <a:xfrm>
            <a:off x="-260143" y="2595023"/>
            <a:ext cx="3339520" cy="4262978"/>
          </a:xfrm>
          <a:prstGeom prst="rect">
            <a:avLst/>
          </a:prstGeom>
        </p:spPr>
      </p:pic>
      <p:grpSp>
        <p:nvGrpSpPr>
          <p:cNvPr id="11" name="Group 10"/>
          <p:cNvGrpSpPr/>
          <p:nvPr/>
        </p:nvGrpSpPr>
        <p:grpSpPr>
          <a:xfrm>
            <a:off x="4175892" y="3084025"/>
            <a:ext cx="7192019" cy="2303930"/>
            <a:chOff x="3281082" y="1842247"/>
            <a:chExt cx="4458821" cy="2303930"/>
          </a:xfrm>
        </p:grpSpPr>
        <p:sp>
          <p:nvSpPr>
            <p:cNvPr id="32" name="Rectangular Callout 31"/>
            <p:cNvSpPr/>
            <p:nvPr/>
          </p:nvSpPr>
          <p:spPr>
            <a:xfrm>
              <a:off x="3393141" y="1967753"/>
              <a:ext cx="4346762" cy="2178424"/>
            </a:xfrm>
            <a:prstGeom prst="wedgeRectCallout">
              <a:avLst>
                <a:gd name="adj1" fmla="val -52697"/>
                <a:gd name="adj2" fmla="val 14969"/>
              </a:avLst>
            </a:prstGeom>
            <a:solidFill>
              <a:schemeClr val="bg2">
                <a:lumMod val="10000"/>
              </a:schemeClr>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ular Callout 9"/>
            <p:cNvSpPr/>
            <p:nvPr/>
          </p:nvSpPr>
          <p:spPr>
            <a:xfrm>
              <a:off x="3281082" y="1842247"/>
              <a:ext cx="4346762" cy="2178424"/>
            </a:xfrm>
            <a:prstGeom prst="wedgeRectCallout">
              <a:avLst>
                <a:gd name="adj1" fmla="val -61668"/>
                <a:gd name="adj2" fmla="val 31018"/>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Text Box 8"/>
          <p:cNvSpPr txBox="1">
            <a:spLocks noChangeArrowheads="1"/>
          </p:cNvSpPr>
          <p:nvPr/>
        </p:nvSpPr>
        <p:spPr bwMode="auto">
          <a:xfrm>
            <a:off x="4356642" y="3270975"/>
            <a:ext cx="6469402"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sz="3400" dirty="0" err="1">
                <a:latin typeface="Times New Roman" pitchFamily="18" charset="0"/>
                <a:cs typeface="Times New Roman" pitchFamily="18" charset="0"/>
              </a:rPr>
              <a:t>Diện</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tích</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khăn</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trải</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bàn</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cũng</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chính</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là</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diện</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tích</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hình</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chữ</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nhật</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có</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chiều</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dài</a:t>
            </a:r>
            <a:r>
              <a:rPr lang="en-US" sz="3400" dirty="0">
                <a:latin typeface="Times New Roman" pitchFamily="18" charset="0"/>
                <a:cs typeface="Times New Roman" pitchFamily="18" charset="0"/>
              </a:rPr>
              <a:t> 2m, </a:t>
            </a:r>
            <a:r>
              <a:rPr lang="en-US" sz="3400" dirty="0" err="1">
                <a:latin typeface="Times New Roman" pitchFamily="18" charset="0"/>
                <a:cs typeface="Times New Roman" pitchFamily="18" charset="0"/>
              </a:rPr>
              <a:t>chiều</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rộng</a:t>
            </a:r>
            <a:r>
              <a:rPr lang="en-US" sz="3400" dirty="0">
                <a:latin typeface="Times New Roman" pitchFamily="18" charset="0"/>
                <a:cs typeface="Times New Roman" pitchFamily="18" charset="0"/>
              </a:rPr>
              <a:t> 1,5m.</a:t>
            </a:r>
          </a:p>
        </p:txBody>
      </p:sp>
      <p:sp>
        <p:nvSpPr>
          <p:cNvPr id="34" name="Text Box 8"/>
          <p:cNvSpPr txBox="1">
            <a:spLocks noChangeArrowheads="1"/>
          </p:cNvSpPr>
          <p:nvPr/>
        </p:nvSpPr>
        <p:spPr bwMode="auto">
          <a:xfrm>
            <a:off x="4204261" y="3532584"/>
            <a:ext cx="6994317"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sz="3400" dirty="0" err="1">
                <a:latin typeface="Times New Roman" pitchFamily="18" charset="0"/>
                <a:cs typeface="Times New Roman" pitchFamily="18" charset="0"/>
              </a:rPr>
              <a:t>Muốn</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tính</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diện</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tích</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hình</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thoi</a:t>
            </a:r>
            <a:r>
              <a:rPr lang="en-US" sz="3400" dirty="0">
                <a:latin typeface="Times New Roman" pitchFamily="18" charset="0"/>
                <a:cs typeface="Times New Roman" pitchFamily="18" charset="0"/>
              </a:rPr>
              <a:t> ta </a:t>
            </a:r>
            <a:r>
              <a:rPr lang="en-US" sz="3400" dirty="0" err="1">
                <a:latin typeface="Times New Roman" pitchFamily="18" charset="0"/>
                <a:cs typeface="Times New Roman" pitchFamily="18" charset="0"/>
              </a:rPr>
              <a:t>lấy</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tích</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hai</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đường</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chéo</a:t>
            </a:r>
            <a:r>
              <a:rPr lang="en-US" sz="3400" dirty="0">
                <a:latin typeface="Times New Roman" pitchFamily="18" charset="0"/>
                <a:cs typeface="Times New Roman" pitchFamily="18" charset="0"/>
              </a:rPr>
              <a:t> chia 2.</a:t>
            </a:r>
            <a:endParaRPr lang="en-US" sz="3400" dirty="0">
              <a:solidFill>
                <a:schemeClr val="accent2">
                  <a:lumMod val="75000"/>
                </a:schemeClr>
              </a:solidFill>
              <a:latin typeface="Times New Roman" pitchFamily="18" charset="0"/>
              <a:cs typeface="Times New Roman" pitchFamily="18" charset="0"/>
            </a:endParaRPr>
          </a:p>
        </p:txBody>
      </p:sp>
      <p:cxnSp>
        <p:nvCxnSpPr>
          <p:cNvPr id="16" name="Straight Connector 15"/>
          <p:cNvCxnSpPr/>
          <p:nvPr/>
        </p:nvCxnSpPr>
        <p:spPr>
          <a:xfrm>
            <a:off x="632511" y="2121096"/>
            <a:ext cx="4661979"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a:off x="6536599" y="2132385"/>
            <a:ext cx="4526512"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a:off x="632510" y="2606312"/>
            <a:ext cx="3420201" cy="0"/>
          </a:xfrm>
          <a:prstGeom prst="line">
            <a:avLst/>
          </a:prstGeom>
          <a:ln w="38100"/>
        </p:spPr>
        <p:style>
          <a:lnRef idx="3">
            <a:schemeClr val="accent2"/>
          </a:lnRef>
          <a:fillRef idx="0">
            <a:schemeClr val="accent2"/>
          </a:fillRef>
          <a:effectRef idx="2">
            <a:schemeClr val="accent2"/>
          </a:effectRef>
          <a:fontRef idx="minor">
            <a:schemeClr val="tx1"/>
          </a:fontRef>
        </p:style>
      </p:cxnSp>
    </p:spTree>
    <p:custDataLst>
      <p:tags r:id="rId1"/>
    </p:custDataLst>
    <p:extLst>
      <p:ext uri="{BB962C8B-B14F-4D97-AF65-F5344CB8AC3E}">
        <p14:creationId xmlns:p14="http://schemas.microsoft.com/office/powerpoint/2010/main" val="37476388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randombar(horizontal)">
                                      <p:cBhvr>
                                        <p:cTn id="42" dur="500"/>
                                        <p:tgtEl>
                                          <p:spTgt spid="31"/>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500"/>
                                        <p:tgtEl>
                                          <p:spTgt spid="33"/>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1" nodeType="clickEffect">
                                  <p:stCondLst>
                                    <p:cond delay="0"/>
                                  </p:stCondLst>
                                  <p:childTnLst>
                                    <p:set>
                                      <p:cBhvr>
                                        <p:cTn id="55" dur="1" fill="hold">
                                          <p:stCondLst>
                                            <p:cond delay="0"/>
                                          </p:stCondLst>
                                        </p:cTn>
                                        <p:tgtEl>
                                          <p:spTgt spid="33"/>
                                        </p:tgtEl>
                                        <p:attrNameLst>
                                          <p:attrName>style.visibility</p:attrName>
                                        </p:attrNameLst>
                                      </p:cBhvr>
                                      <p:to>
                                        <p:strVal val="hidden"/>
                                      </p:to>
                                    </p:set>
                                  </p:childTnLst>
                                </p:cTn>
                              </p:par>
                            </p:childTnLst>
                          </p:cTn>
                        </p:par>
                        <p:par>
                          <p:cTn id="56" fill="hold">
                            <p:stCondLst>
                              <p:cond delay="0"/>
                            </p:stCondLst>
                            <p:childTnLst>
                              <p:par>
                                <p:cTn id="57" presetID="10" presetClass="entr" presetSubtype="0"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3" grpId="0"/>
      <p:bldP spid="33" grpId="1"/>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2">
            <a:extLst>
              <a:ext uri="{FF2B5EF4-FFF2-40B4-BE49-F238E27FC236}">
                <a16:creationId xmlns:a16="http://schemas.microsoft.com/office/drawing/2014/main" id="{7563F384-8FEF-41E2-9952-89162F8290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815" t="8110" r="28160" b="5079"/>
          <a:stretch/>
        </p:blipFill>
        <p:spPr>
          <a:xfrm>
            <a:off x="-260143" y="2595023"/>
            <a:ext cx="3339520" cy="4262978"/>
          </a:xfrm>
          <a:prstGeom prst="rect">
            <a:avLst/>
          </a:prstGeom>
        </p:spPr>
      </p:pic>
      <p:sp>
        <p:nvSpPr>
          <p:cNvPr id="27" name="Rounded Rectangle 26"/>
          <p:cNvSpPr/>
          <p:nvPr/>
        </p:nvSpPr>
        <p:spPr>
          <a:xfrm>
            <a:off x="4029074" y="911605"/>
            <a:ext cx="7651376" cy="4417231"/>
          </a:xfrm>
          <a:prstGeom prst="roundRect">
            <a:avLst/>
          </a:prstGeom>
          <a:solidFill>
            <a:schemeClr val="bg1"/>
          </a:solidFill>
          <a:ln w="38100">
            <a:solidFill>
              <a:schemeClr val="bg2">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Box 8"/>
          <p:cNvSpPr txBox="1">
            <a:spLocks noChangeArrowheads="1"/>
          </p:cNvSpPr>
          <p:nvPr/>
        </p:nvSpPr>
        <p:spPr bwMode="auto">
          <a:xfrm>
            <a:off x="4421279" y="1019504"/>
            <a:ext cx="7096685" cy="36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spcBef>
                <a:spcPts val="600"/>
              </a:spcBef>
            </a:pPr>
            <a:r>
              <a:rPr lang="en-US" sz="3400" b="1" u="sng" dirty="0">
                <a:effectLst/>
                <a:latin typeface="Times New Roman" pitchFamily="18" charset="0"/>
                <a:cs typeface="Times New Roman" pitchFamily="18" charset="0"/>
              </a:rPr>
              <a:t>Bài </a:t>
            </a:r>
            <a:r>
              <a:rPr lang="en-US" sz="3400" b="1" u="sng" dirty="0" err="1">
                <a:effectLst/>
                <a:latin typeface="Times New Roman" pitchFamily="18" charset="0"/>
                <a:cs typeface="Times New Roman" pitchFamily="18" charset="0"/>
              </a:rPr>
              <a:t>giải</a:t>
            </a:r>
            <a:endParaRPr lang="en-US" sz="3400" b="1" u="sng" dirty="0">
              <a:effectLst/>
              <a:latin typeface="Times New Roman" pitchFamily="18" charset="0"/>
              <a:cs typeface="Times New Roman" pitchFamily="18" charset="0"/>
            </a:endParaRPr>
          </a:p>
          <a:p>
            <a:pPr algn="ctr">
              <a:spcBef>
                <a:spcPts val="600"/>
              </a:spcBef>
            </a:pPr>
            <a:r>
              <a:rPr lang="en-US" sz="3400" dirty="0" err="1">
                <a:latin typeface="Times New Roman" pitchFamily="18" charset="0"/>
                <a:cs typeface="Times New Roman" pitchFamily="18" charset="0"/>
              </a:rPr>
              <a:t>Diện</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tích</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khăn</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trải</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bàn</a:t>
            </a:r>
            <a:r>
              <a:rPr lang="en-US" sz="3400" dirty="0">
                <a:effectLst/>
                <a:latin typeface="Times New Roman" pitchFamily="18" charset="0"/>
                <a:cs typeface="Times New Roman" pitchFamily="18" charset="0"/>
              </a:rPr>
              <a:t>:</a:t>
            </a:r>
          </a:p>
          <a:p>
            <a:pPr algn="ctr">
              <a:spcBef>
                <a:spcPts val="600"/>
              </a:spcBef>
            </a:pPr>
            <a:r>
              <a:rPr lang="en-US" sz="3400" dirty="0">
                <a:latin typeface="Times New Roman" pitchFamily="18" charset="0"/>
                <a:cs typeface="Times New Roman" pitchFamily="18" charset="0"/>
              </a:rPr>
              <a:t>1,5 </a:t>
            </a:r>
            <a:r>
              <a:rPr lang="en-US" sz="3400" dirty="0">
                <a:latin typeface="Times New Roman"/>
                <a:cs typeface="Times New Roman"/>
              </a:rPr>
              <a:t>× 2 = 3 (m</a:t>
            </a:r>
            <a:r>
              <a:rPr lang="en-US" sz="3400" baseline="30000" dirty="0">
                <a:latin typeface="Times New Roman"/>
                <a:cs typeface="Times New Roman"/>
              </a:rPr>
              <a:t>2</a:t>
            </a:r>
            <a:r>
              <a:rPr lang="en-US" sz="3400" dirty="0">
                <a:latin typeface="Times New Roman"/>
                <a:cs typeface="Times New Roman"/>
              </a:rPr>
              <a:t>)</a:t>
            </a:r>
          </a:p>
          <a:p>
            <a:pPr algn="ctr">
              <a:spcBef>
                <a:spcPts val="600"/>
              </a:spcBef>
            </a:pPr>
            <a:r>
              <a:rPr lang="en-US" sz="3400" dirty="0" err="1">
                <a:latin typeface="Times New Roman"/>
                <a:cs typeface="Times New Roman"/>
              </a:rPr>
              <a:t>Diện</a:t>
            </a:r>
            <a:r>
              <a:rPr lang="en-US" sz="3400" dirty="0">
                <a:latin typeface="Times New Roman"/>
                <a:cs typeface="Times New Roman"/>
              </a:rPr>
              <a:t> </a:t>
            </a:r>
            <a:r>
              <a:rPr lang="en-US" sz="3400" dirty="0" err="1">
                <a:latin typeface="Times New Roman"/>
                <a:cs typeface="Times New Roman"/>
              </a:rPr>
              <a:t>tích</a:t>
            </a:r>
            <a:r>
              <a:rPr lang="en-US" sz="3400" dirty="0">
                <a:latin typeface="Times New Roman"/>
                <a:cs typeface="Times New Roman"/>
              </a:rPr>
              <a:t> </a:t>
            </a:r>
            <a:r>
              <a:rPr lang="en-US" sz="3400" dirty="0" err="1">
                <a:latin typeface="Times New Roman"/>
                <a:cs typeface="Times New Roman"/>
              </a:rPr>
              <a:t>hình</a:t>
            </a:r>
            <a:r>
              <a:rPr lang="en-US" sz="3400" dirty="0">
                <a:latin typeface="Times New Roman"/>
                <a:cs typeface="Times New Roman"/>
              </a:rPr>
              <a:t> </a:t>
            </a:r>
            <a:r>
              <a:rPr lang="en-US" sz="3400" dirty="0" err="1">
                <a:latin typeface="Times New Roman"/>
                <a:cs typeface="Times New Roman"/>
              </a:rPr>
              <a:t>thoi</a:t>
            </a:r>
            <a:r>
              <a:rPr lang="en-US" sz="3400" dirty="0">
                <a:latin typeface="Times New Roman"/>
                <a:cs typeface="Times New Roman"/>
              </a:rPr>
              <a:t>:</a:t>
            </a:r>
          </a:p>
          <a:p>
            <a:pPr algn="ctr">
              <a:spcBef>
                <a:spcPts val="600"/>
              </a:spcBef>
            </a:pPr>
            <a:r>
              <a:rPr lang="en-US" sz="3400" dirty="0">
                <a:effectLst/>
                <a:latin typeface="Times New Roman"/>
                <a:cs typeface="Times New Roman"/>
              </a:rPr>
              <a:t>(</a:t>
            </a:r>
            <a:r>
              <a:rPr lang="en-US" sz="3400" dirty="0">
                <a:latin typeface="Times New Roman" pitchFamily="18" charset="0"/>
                <a:cs typeface="Times New Roman" pitchFamily="18" charset="0"/>
              </a:rPr>
              <a:t>1,5 </a:t>
            </a:r>
            <a:r>
              <a:rPr lang="en-US" sz="3400" dirty="0">
                <a:latin typeface="Times New Roman"/>
                <a:cs typeface="Times New Roman"/>
              </a:rPr>
              <a:t>× 2) : 2 </a:t>
            </a:r>
            <a:r>
              <a:rPr lang="en-US" sz="3400" dirty="0">
                <a:effectLst/>
                <a:latin typeface="Times New Roman"/>
                <a:cs typeface="Times New Roman"/>
              </a:rPr>
              <a:t>= 1,5 (m</a:t>
            </a:r>
            <a:r>
              <a:rPr lang="en-US" sz="3400" baseline="30000" dirty="0">
                <a:effectLst/>
                <a:latin typeface="Times New Roman"/>
                <a:cs typeface="Times New Roman"/>
              </a:rPr>
              <a:t>2</a:t>
            </a:r>
            <a:r>
              <a:rPr lang="en-US" sz="3400" dirty="0">
                <a:effectLst/>
                <a:latin typeface="Times New Roman"/>
                <a:cs typeface="Times New Roman"/>
              </a:rPr>
              <a:t>)</a:t>
            </a:r>
          </a:p>
          <a:p>
            <a:pPr algn="ctr">
              <a:spcBef>
                <a:spcPts val="600"/>
              </a:spcBef>
            </a:pPr>
            <a:r>
              <a:rPr lang="en-US" sz="3400" dirty="0" err="1">
                <a:latin typeface="Times New Roman" pitchFamily="18" charset="0"/>
                <a:cs typeface="Times New Roman" pitchFamily="18" charset="0"/>
              </a:rPr>
              <a:t>Đ</a:t>
            </a:r>
            <a:r>
              <a:rPr lang="en-US" sz="3400" dirty="0" err="1">
                <a:effectLst/>
                <a:latin typeface="Times New Roman" pitchFamily="18" charset="0"/>
                <a:cs typeface="Times New Roman" pitchFamily="18" charset="0"/>
              </a:rPr>
              <a:t>áp</a:t>
            </a:r>
            <a:r>
              <a:rPr lang="en-US" sz="3400" dirty="0">
                <a:effectLst/>
                <a:latin typeface="Times New Roman" pitchFamily="18" charset="0"/>
                <a:cs typeface="Times New Roman" pitchFamily="18" charset="0"/>
              </a:rPr>
              <a:t> </a:t>
            </a:r>
            <a:r>
              <a:rPr lang="en-US" sz="3400" dirty="0" err="1">
                <a:effectLst/>
                <a:latin typeface="Times New Roman" pitchFamily="18" charset="0"/>
                <a:cs typeface="Times New Roman" pitchFamily="18" charset="0"/>
              </a:rPr>
              <a:t>số</a:t>
            </a:r>
            <a:r>
              <a:rPr lang="en-US" sz="3400" dirty="0">
                <a:effectLst/>
                <a:latin typeface="Times New Roman" pitchFamily="18" charset="0"/>
                <a:cs typeface="Times New Roman" pitchFamily="18" charset="0"/>
              </a:rPr>
              <a:t>: 3</a:t>
            </a:r>
            <a:r>
              <a:rPr lang="en-US" sz="3400" dirty="0">
                <a:latin typeface="Times New Roman"/>
                <a:cs typeface="Times New Roman"/>
              </a:rPr>
              <a:t> m</a:t>
            </a:r>
            <a:r>
              <a:rPr lang="en-US" sz="3400" baseline="30000" dirty="0">
                <a:latin typeface="Times New Roman"/>
                <a:cs typeface="Times New Roman"/>
              </a:rPr>
              <a:t>2</a:t>
            </a:r>
            <a:r>
              <a:rPr lang="en-US" sz="3400" dirty="0">
                <a:latin typeface="Times New Roman"/>
                <a:cs typeface="Times New Roman"/>
              </a:rPr>
              <a:t> </a:t>
            </a:r>
            <a:r>
              <a:rPr lang="en-US" sz="3400" dirty="0" err="1">
                <a:latin typeface="Times New Roman"/>
                <a:cs typeface="Times New Roman"/>
              </a:rPr>
              <a:t>và</a:t>
            </a:r>
            <a:r>
              <a:rPr lang="en-US" sz="3400" dirty="0">
                <a:latin typeface="Times New Roman"/>
                <a:cs typeface="Times New Roman"/>
              </a:rPr>
              <a:t> 1,5m</a:t>
            </a:r>
            <a:r>
              <a:rPr lang="en-US" sz="3400" baseline="30000" dirty="0">
                <a:latin typeface="Times New Roman"/>
                <a:cs typeface="Times New Roman"/>
              </a:rPr>
              <a:t>2</a:t>
            </a:r>
            <a:endParaRPr lang="vi-VN" sz="3400" dirty="0">
              <a:effectLst/>
              <a:latin typeface="Times New Roman" pitchFamily="18" charset="0"/>
              <a:cs typeface="Times New Roman" pitchFamily="18" charset="0"/>
            </a:endParaRPr>
          </a:p>
        </p:txBody>
      </p:sp>
      <p:grpSp>
        <p:nvGrpSpPr>
          <p:cNvPr id="35" name="Group 34"/>
          <p:cNvGrpSpPr/>
          <p:nvPr/>
        </p:nvGrpSpPr>
        <p:grpSpPr>
          <a:xfrm>
            <a:off x="311706" y="238730"/>
            <a:ext cx="3417225" cy="1947654"/>
            <a:chOff x="3281082" y="1698569"/>
            <a:chExt cx="4473600" cy="2322103"/>
          </a:xfrm>
        </p:grpSpPr>
        <p:sp>
          <p:nvSpPr>
            <p:cNvPr id="36" name="Rectangular Callout 35"/>
            <p:cNvSpPr/>
            <p:nvPr/>
          </p:nvSpPr>
          <p:spPr>
            <a:xfrm>
              <a:off x="3407920" y="1698569"/>
              <a:ext cx="4346762" cy="2178423"/>
            </a:xfrm>
            <a:prstGeom prst="wedgeRectCallout">
              <a:avLst>
                <a:gd name="adj1" fmla="val -52697"/>
                <a:gd name="adj2" fmla="val 14969"/>
              </a:avLst>
            </a:prstGeom>
            <a:solidFill>
              <a:schemeClr val="bg2">
                <a:lumMod val="10000"/>
              </a:schemeClr>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ular Callout 38"/>
            <p:cNvSpPr/>
            <p:nvPr/>
          </p:nvSpPr>
          <p:spPr>
            <a:xfrm>
              <a:off x="3281082" y="1842248"/>
              <a:ext cx="4346762" cy="2178424"/>
            </a:xfrm>
            <a:prstGeom prst="wedgeRectCallout">
              <a:avLst>
                <a:gd name="adj1" fmla="val -16789"/>
                <a:gd name="adj2" fmla="val 69687"/>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Text Box 8"/>
          <p:cNvSpPr txBox="1">
            <a:spLocks noChangeArrowheads="1"/>
          </p:cNvSpPr>
          <p:nvPr/>
        </p:nvSpPr>
        <p:spPr bwMode="auto">
          <a:xfrm>
            <a:off x="261836" y="319635"/>
            <a:ext cx="337020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sz="2800" b="1" dirty="0" err="1">
                <a:solidFill>
                  <a:schemeClr val="accent2">
                    <a:lumMod val="75000"/>
                  </a:schemeClr>
                </a:solidFill>
                <a:latin typeface="Times New Roman" pitchFamily="18" charset="0"/>
                <a:cs typeface="Times New Roman" pitchFamily="18" charset="0"/>
              </a:rPr>
              <a:t>Bạn</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chú</a:t>
            </a:r>
            <a:r>
              <a:rPr lang="en-US" sz="2800" b="1" dirty="0">
                <a:solidFill>
                  <a:schemeClr val="accent2">
                    <a:lumMod val="75000"/>
                  </a:schemeClr>
                </a:solidFill>
                <a:latin typeface="Times New Roman" pitchFamily="18" charset="0"/>
                <a:cs typeface="Times New Roman" pitchFamily="18" charset="0"/>
              </a:rPr>
              <a:t> ý </a:t>
            </a:r>
            <a:r>
              <a:rPr lang="en-US" sz="2800" b="1" dirty="0" err="1">
                <a:solidFill>
                  <a:schemeClr val="accent2">
                    <a:lumMod val="75000"/>
                  </a:schemeClr>
                </a:solidFill>
                <a:latin typeface="Times New Roman" pitchFamily="18" charset="0"/>
                <a:cs typeface="Times New Roman" pitchFamily="18" charset="0"/>
              </a:rPr>
              <a:t>trình</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tự</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thực</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hiện</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của</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phép</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tính</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và</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tính</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toán</a:t>
            </a:r>
            <a:r>
              <a:rPr lang="en-US" sz="2800" b="1" dirty="0">
                <a:solidFill>
                  <a:schemeClr val="accent2">
                    <a:lumMod val="75000"/>
                  </a:schemeClr>
                </a:solidFill>
                <a:latin typeface="Times New Roman" pitchFamily="18" charset="0"/>
                <a:cs typeface="Times New Roman" pitchFamily="18" charset="0"/>
              </a:rPr>
              <a:t> </a:t>
            </a:r>
          </a:p>
          <a:p>
            <a:pPr algn="ctr"/>
            <a:r>
              <a:rPr lang="en-US" sz="2800" b="1" dirty="0" err="1">
                <a:solidFill>
                  <a:schemeClr val="accent2">
                    <a:lumMod val="75000"/>
                  </a:schemeClr>
                </a:solidFill>
                <a:latin typeface="Times New Roman" pitchFamily="18" charset="0"/>
                <a:cs typeface="Times New Roman" pitchFamily="18" charset="0"/>
              </a:rPr>
              <a:t>cẩn</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thận</a:t>
            </a:r>
            <a:r>
              <a:rPr lang="en-US" sz="2800" b="1" dirty="0">
                <a:solidFill>
                  <a:schemeClr val="accent2">
                    <a:lumMod val="75000"/>
                  </a:schemeClr>
                </a:solidFill>
                <a:latin typeface="Times New Roman" pitchFamily="18" charset="0"/>
                <a:cs typeface="Times New Roman" pitchFamily="18" charset="0"/>
              </a:rPr>
              <a:t> </a:t>
            </a:r>
            <a:r>
              <a:rPr lang="en-US" sz="2800" b="1" dirty="0" err="1">
                <a:solidFill>
                  <a:schemeClr val="accent2">
                    <a:lumMod val="75000"/>
                  </a:schemeClr>
                </a:solidFill>
                <a:latin typeface="Times New Roman" pitchFamily="18" charset="0"/>
                <a:cs typeface="Times New Roman" pitchFamily="18" charset="0"/>
              </a:rPr>
              <a:t>nha</a:t>
            </a:r>
            <a:r>
              <a:rPr lang="en-US" sz="2800" b="1" dirty="0">
                <a:solidFill>
                  <a:schemeClr val="accent2">
                    <a:lumMod val="75000"/>
                  </a:schemeClr>
                </a:solidFill>
                <a:latin typeface="Times New Roman" pitchFamily="18" charset="0"/>
                <a:cs typeface="Times New Roman" pitchFamily="18" charset="0"/>
              </a:rPr>
              <a:t>! </a:t>
            </a:r>
          </a:p>
        </p:txBody>
      </p:sp>
    </p:spTree>
    <p:custDataLst>
      <p:tags r:id="rId1"/>
    </p:custDataLst>
    <p:extLst>
      <p:ext uri="{BB962C8B-B14F-4D97-AF65-F5344CB8AC3E}">
        <p14:creationId xmlns:p14="http://schemas.microsoft.com/office/powerpoint/2010/main" val="34182726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8">
                                            <p:txEl>
                                              <p:pRg st="0" end="0"/>
                                            </p:txEl>
                                          </p:spTgt>
                                        </p:tgtEl>
                                        <p:attrNameLst>
                                          <p:attrName>style.visibility</p:attrName>
                                        </p:attrNameLst>
                                      </p:cBhvr>
                                      <p:to>
                                        <p:strVal val="visible"/>
                                      </p:to>
                                    </p:set>
                                    <p:animEffect transition="in" filter="wipe(left)">
                                      <p:cBhvr>
                                        <p:cTn id="14" dur="500"/>
                                        <p:tgtEl>
                                          <p:spTgt spid="2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8">
                                            <p:txEl>
                                              <p:pRg st="1" end="1"/>
                                            </p:txEl>
                                          </p:spTgt>
                                        </p:tgtEl>
                                        <p:attrNameLst>
                                          <p:attrName>style.visibility</p:attrName>
                                        </p:attrNameLst>
                                      </p:cBhvr>
                                      <p:to>
                                        <p:strVal val="visible"/>
                                      </p:to>
                                    </p:set>
                                    <p:animEffect transition="in" filter="wipe(left)">
                                      <p:cBhvr>
                                        <p:cTn id="19" dur="500"/>
                                        <p:tgtEl>
                                          <p:spTgt spid="2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8">
                                            <p:txEl>
                                              <p:pRg st="2" end="2"/>
                                            </p:txEl>
                                          </p:spTgt>
                                        </p:tgtEl>
                                        <p:attrNameLst>
                                          <p:attrName>style.visibility</p:attrName>
                                        </p:attrNameLst>
                                      </p:cBhvr>
                                      <p:to>
                                        <p:strVal val="visible"/>
                                      </p:to>
                                    </p:set>
                                    <p:animEffect transition="in" filter="wipe(left)">
                                      <p:cBhvr>
                                        <p:cTn id="24" dur="500"/>
                                        <p:tgtEl>
                                          <p:spTgt spid="28">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8">
                                            <p:txEl>
                                              <p:pRg st="3" end="3"/>
                                            </p:txEl>
                                          </p:spTgt>
                                        </p:tgtEl>
                                        <p:attrNameLst>
                                          <p:attrName>style.visibility</p:attrName>
                                        </p:attrNameLst>
                                      </p:cBhvr>
                                      <p:to>
                                        <p:strVal val="visible"/>
                                      </p:to>
                                    </p:set>
                                    <p:animEffect transition="in" filter="wipe(left)">
                                      <p:cBhvr>
                                        <p:cTn id="29" dur="500"/>
                                        <p:tgtEl>
                                          <p:spTgt spid="28">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8">
                                            <p:txEl>
                                              <p:pRg st="4" end="4"/>
                                            </p:txEl>
                                          </p:spTgt>
                                        </p:tgtEl>
                                        <p:attrNameLst>
                                          <p:attrName>style.visibility</p:attrName>
                                        </p:attrNameLst>
                                      </p:cBhvr>
                                      <p:to>
                                        <p:strVal val="visible"/>
                                      </p:to>
                                    </p:set>
                                    <p:animEffect transition="in" filter="wipe(left)">
                                      <p:cBhvr>
                                        <p:cTn id="34" dur="500"/>
                                        <p:tgtEl>
                                          <p:spTgt spid="28">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8">
                                            <p:txEl>
                                              <p:pRg st="5" end="5"/>
                                            </p:txEl>
                                          </p:spTgt>
                                        </p:tgtEl>
                                        <p:attrNameLst>
                                          <p:attrName>style.visibility</p:attrName>
                                        </p:attrNameLst>
                                      </p:cBhvr>
                                      <p:to>
                                        <p:strVal val="visible"/>
                                      </p:to>
                                    </p:set>
                                    <p:animEffect transition="in" filter="wipe(left)">
                                      <p:cBhvr>
                                        <p:cTn id="39" dur="500"/>
                                        <p:tgtEl>
                                          <p:spTgt spid="28">
                                            <p:txEl>
                                              <p:pRg st="5" end="5"/>
                                            </p:txEl>
                                          </p:spTgt>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left)">
                                      <p:cBhvr>
                                        <p:cTn id="43" dur="500"/>
                                        <p:tgtEl>
                                          <p:spTgt spid="35"/>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build="p"/>
      <p:bldP spid="4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FE743DA-C536-4317-BD9A-F38160DC79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942" b="40562"/>
          <a:stretch/>
        </p:blipFill>
        <p:spPr>
          <a:xfrm>
            <a:off x="0" y="0"/>
            <a:ext cx="12192000" cy="6858000"/>
          </a:xfrm>
          <a:prstGeom prst="rect">
            <a:avLst/>
          </a:prstGeom>
        </p:spPr>
      </p:pic>
      <p:pic>
        <p:nvPicPr>
          <p:cNvPr id="10" name="图片 9">
            <a:extLst>
              <a:ext uri="{FF2B5EF4-FFF2-40B4-BE49-F238E27FC236}">
                <a16:creationId xmlns:a16="http://schemas.microsoft.com/office/drawing/2014/main" id="{029E6D4F-ECB7-48B9-827B-A52B720828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382" y="1851950"/>
            <a:ext cx="5083330" cy="3429000"/>
          </a:xfrm>
          <a:prstGeom prst="rect">
            <a:avLst/>
          </a:prstGeom>
        </p:spPr>
      </p:pic>
      <p:pic>
        <p:nvPicPr>
          <p:cNvPr id="8" name="图片 7">
            <a:extLst>
              <a:ext uri="{FF2B5EF4-FFF2-40B4-BE49-F238E27FC236}">
                <a16:creationId xmlns:a16="http://schemas.microsoft.com/office/drawing/2014/main" id="{0F8577D5-D206-49B6-9F0B-4BD5DDF1F4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638" r="36492"/>
          <a:stretch/>
        </p:blipFill>
        <p:spPr>
          <a:xfrm>
            <a:off x="2885047" y="521786"/>
            <a:ext cx="2541665" cy="5814427"/>
          </a:xfrm>
          <a:prstGeom prst="rect">
            <a:avLst/>
          </a:prstGeom>
        </p:spPr>
      </p:pic>
      <p:pic>
        <p:nvPicPr>
          <p:cNvPr id="12" name="图片 11">
            <a:extLst>
              <a:ext uri="{FF2B5EF4-FFF2-40B4-BE49-F238E27FC236}">
                <a16:creationId xmlns:a16="http://schemas.microsoft.com/office/drawing/2014/main" id="{311975E8-6972-43CE-9CEC-97432FBCF1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8083" y="4458683"/>
            <a:ext cx="1951299" cy="1951299"/>
          </a:xfrm>
          <a:prstGeom prst="rect">
            <a:avLst/>
          </a:prstGeom>
        </p:spPr>
      </p:pic>
      <p:sp>
        <p:nvSpPr>
          <p:cNvPr id="13" name="iconfont-11910-5686862">
            <a:extLst>
              <a:ext uri="{FF2B5EF4-FFF2-40B4-BE49-F238E27FC236}">
                <a16:creationId xmlns:a16="http://schemas.microsoft.com/office/drawing/2014/main" id="{A83FC913-981B-4E17-BDC2-76570556BD0B}"/>
              </a:ext>
            </a:extLst>
          </p:cNvPr>
          <p:cNvSpPr>
            <a:spLocks noChangeAspect="1"/>
          </p:cNvSpPr>
          <p:nvPr/>
        </p:nvSpPr>
        <p:spPr bwMode="auto">
          <a:xfrm rot="16200000">
            <a:off x="11206759" y="5723624"/>
            <a:ext cx="320765" cy="366309"/>
          </a:xfrm>
          <a:custGeom>
            <a:avLst/>
            <a:gdLst>
              <a:gd name="T0" fmla="*/ 4621 w 9242"/>
              <a:gd name="T1" fmla="*/ 10555 h 10555"/>
              <a:gd name="T2" fmla="*/ 4034 w 9242"/>
              <a:gd name="T3" fmla="*/ 10285 h 10555"/>
              <a:gd name="T4" fmla="*/ 244 w 9242"/>
              <a:gd name="T5" fmla="*/ 5872 h 10555"/>
              <a:gd name="T6" fmla="*/ 127 w 9242"/>
              <a:gd name="T7" fmla="*/ 5043 h 10555"/>
              <a:gd name="T8" fmla="*/ 831 w 9242"/>
              <a:gd name="T9" fmla="*/ 4592 h 10555"/>
              <a:gd name="T10" fmla="*/ 2221 w 9242"/>
              <a:gd name="T11" fmla="*/ 4592 h 10555"/>
              <a:gd name="T12" fmla="*/ 2221 w 9242"/>
              <a:gd name="T13" fmla="*/ 1200 h 10555"/>
              <a:gd name="T14" fmla="*/ 3421 w 9242"/>
              <a:gd name="T15" fmla="*/ 0 h 10555"/>
              <a:gd name="T16" fmla="*/ 5821 w 9242"/>
              <a:gd name="T17" fmla="*/ 0 h 10555"/>
              <a:gd name="T18" fmla="*/ 7021 w 9242"/>
              <a:gd name="T19" fmla="*/ 1200 h 10555"/>
              <a:gd name="T20" fmla="*/ 7021 w 9242"/>
              <a:gd name="T21" fmla="*/ 4591 h 10555"/>
              <a:gd name="T22" fmla="*/ 8411 w 9242"/>
              <a:gd name="T23" fmla="*/ 4591 h 10555"/>
              <a:gd name="T24" fmla="*/ 9115 w 9242"/>
              <a:gd name="T25" fmla="*/ 5042 h 10555"/>
              <a:gd name="T26" fmla="*/ 8999 w 9242"/>
              <a:gd name="T27" fmla="*/ 5871 h 10555"/>
              <a:gd name="T28" fmla="*/ 5209 w 9242"/>
              <a:gd name="T29" fmla="*/ 10285 h 10555"/>
              <a:gd name="T30" fmla="*/ 4621 w 9242"/>
              <a:gd name="T31" fmla="*/ 10555 h 10555"/>
              <a:gd name="T32" fmla="*/ 886 w 9242"/>
              <a:gd name="T33" fmla="*/ 5392 h 10555"/>
              <a:gd name="T34" fmla="*/ 4621 w 9242"/>
              <a:gd name="T35" fmla="*/ 9742 h 10555"/>
              <a:gd name="T36" fmla="*/ 8356 w 9242"/>
              <a:gd name="T37" fmla="*/ 5392 h 10555"/>
              <a:gd name="T38" fmla="*/ 6221 w 9242"/>
              <a:gd name="T39" fmla="*/ 5392 h 10555"/>
              <a:gd name="T40" fmla="*/ 6221 w 9242"/>
              <a:gd name="T41" fmla="*/ 1200 h 10555"/>
              <a:gd name="T42" fmla="*/ 5821 w 9242"/>
              <a:gd name="T43" fmla="*/ 800 h 10555"/>
              <a:gd name="T44" fmla="*/ 3421 w 9242"/>
              <a:gd name="T45" fmla="*/ 800 h 10555"/>
              <a:gd name="T46" fmla="*/ 3021 w 9242"/>
              <a:gd name="T47" fmla="*/ 1200 h 10555"/>
              <a:gd name="T48" fmla="*/ 3021 w 9242"/>
              <a:gd name="T49" fmla="*/ 5391 h 10555"/>
              <a:gd name="T50" fmla="*/ 886 w 9242"/>
              <a:gd name="T51" fmla="*/ 5391 h 10555"/>
              <a:gd name="T52" fmla="*/ 886 w 9242"/>
              <a:gd name="T53" fmla="*/ 5392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42" h="10555">
                <a:moveTo>
                  <a:pt x="4621" y="10555"/>
                </a:moveTo>
                <a:cubicBezTo>
                  <a:pt x="4395" y="10555"/>
                  <a:pt x="4181" y="10456"/>
                  <a:pt x="4034" y="10285"/>
                </a:cubicBezTo>
                <a:lnTo>
                  <a:pt x="244" y="5872"/>
                </a:lnTo>
                <a:cubicBezTo>
                  <a:pt x="44" y="5640"/>
                  <a:pt x="0" y="5322"/>
                  <a:pt x="127" y="5043"/>
                </a:cubicBezTo>
                <a:cubicBezTo>
                  <a:pt x="255" y="4765"/>
                  <a:pt x="525" y="4592"/>
                  <a:pt x="831" y="4592"/>
                </a:cubicBezTo>
                <a:lnTo>
                  <a:pt x="2221" y="4592"/>
                </a:lnTo>
                <a:lnTo>
                  <a:pt x="2221" y="1200"/>
                </a:lnTo>
                <a:cubicBezTo>
                  <a:pt x="2221" y="539"/>
                  <a:pt x="2760" y="0"/>
                  <a:pt x="3421" y="0"/>
                </a:cubicBezTo>
                <a:lnTo>
                  <a:pt x="5821" y="0"/>
                </a:lnTo>
                <a:cubicBezTo>
                  <a:pt x="6482" y="0"/>
                  <a:pt x="7021" y="539"/>
                  <a:pt x="7021" y="1200"/>
                </a:cubicBezTo>
                <a:lnTo>
                  <a:pt x="7021" y="4591"/>
                </a:lnTo>
                <a:lnTo>
                  <a:pt x="8411" y="4591"/>
                </a:lnTo>
                <a:cubicBezTo>
                  <a:pt x="8717" y="4591"/>
                  <a:pt x="8987" y="4764"/>
                  <a:pt x="9115" y="5042"/>
                </a:cubicBezTo>
                <a:cubicBezTo>
                  <a:pt x="9242" y="5321"/>
                  <a:pt x="9199" y="5639"/>
                  <a:pt x="8999" y="5871"/>
                </a:cubicBezTo>
                <a:lnTo>
                  <a:pt x="5209" y="10285"/>
                </a:lnTo>
                <a:cubicBezTo>
                  <a:pt x="5061" y="10457"/>
                  <a:pt x="4847" y="10555"/>
                  <a:pt x="4621" y="10555"/>
                </a:cubicBezTo>
                <a:close/>
                <a:moveTo>
                  <a:pt x="886" y="5392"/>
                </a:moveTo>
                <a:lnTo>
                  <a:pt x="4621" y="9742"/>
                </a:lnTo>
                <a:lnTo>
                  <a:pt x="8356" y="5392"/>
                </a:lnTo>
                <a:lnTo>
                  <a:pt x="6221" y="5392"/>
                </a:lnTo>
                <a:lnTo>
                  <a:pt x="6221" y="1200"/>
                </a:lnTo>
                <a:cubicBezTo>
                  <a:pt x="6221" y="980"/>
                  <a:pt x="6041" y="800"/>
                  <a:pt x="5821" y="800"/>
                </a:cubicBezTo>
                <a:lnTo>
                  <a:pt x="3421" y="800"/>
                </a:lnTo>
                <a:cubicBezTo>
                  <a:pt x="3201" y="800"/>
                  <a:pt x="3021" y="980"/>
                  <a:pt x="3021" y="1200"/>
                </a:cubicBezTo>
                <a:lnTo>
                  <a:pt x="3021" y="5391"/>
                </a:lnTo>
                <a:lnTo>
                  <a:pt x="886" y="5391"/>
                </a:lnTo>
                <a:lnTo>
                  <a:pt x="886" y="5392"/>
                </a:lnTo>
                <a:close/>
              </a:path>
            </a:pathLst>
          </a:custGeom>
          <a:solidFill>
            <a:srgbClr val="4B4B4B"/>
          </a:solidFill>
          <a:ln>
            <a:solidFill>
              <a:srgbClr val="4B4B4B"/>
            </a:solidFill>
          </a:ln>
        </p:spPr>
      </p:sp>
      <p:sp>
        <p:nvSpPr>
          <p:cNvPr id="14" name="iconfont-1054-809968">
            <a:extLst>
              <a:ext uri="{FF2B5EF4-FFF2-40B4-BE49-F238E27FC236}">
                <a16:creationId xmlns:a16="http://schemas.microsoft.com/office/drawing/2014/main" id="{356A7C9B-4256-4AA6-8742-E4819E60BBD9}"/>
              </a:ext>
            </a:extLst>
          </p:cNvPr>
          <p:cNvSpPr>
            <a:spLocks noChangeAspect="1"/>
          </p:cNvSpPr>
          <p:nvPr/>
        </p:nvSpPr>
        <p:spPr bwMode="auto">
          <a:xfrm>
            <a:off x="11372944" y="888670"/>
            <a:ext cx="304842" cy="304842"/>
          </a:xfrm>
          <a:custGeom>
            <a:avLst/>
            <a:gdLst>
              <a:gd name="T0" fmla="*/ 7991 w 12800"/>
              <a:gd name="T1" fmla="*/ 4785 h 12800"/>
              <a:gd name="T2" fmla="*/ 7237 w 12800"/>
              <a:gd name="T3" fmla="*/ 4281 h 12800"/>
              <a:gd name="T4" fmla="*/ 6348 w 12800"/>
              <a:gd name="T5" fmla="*/ 4105 h 12800"/>
              <a:gd name="T6" fmla="*/ 5458 w 12800"/>
              <a:gd name="T7" fmla="*/ 4281 h 12800"/>
              <a:gd name="T8" fmla="*/ 4704 w 12800"/>
              <a:gd name="T9" fmla="*/ 4785 h 12800"/>
              <a:gd name="T10" fmla="*/ 4200 w 12800"/>
              <a:gd name="T11" fmla="*/ 5538 h 12800"/>
              <a:gd name="T12" fmla="*/ 4023 w 12800"/>
              <a:gd name="T13" fmla="*/ 6426 h 12800"/>
              <a:gd name="T14" fmla="*/ 4200 w 12800"/>
              <a:gd name="T15" fmla="*/ 7314 h 12800"/>
              <a:gd name="T16" fmla="*/ 4704 w 12800"/>
              <a:gd name="T17" fmla="*/ 8067 h 12800"/>
              <a:gd name="T18" fmla="*/ 5458 w 12800"/>
              <a:gd name="T19" fmla="*/ 8571 h 12800"/>
              <a:gd name="T20" fmla="*/ 6348 w 12800"/>
              <a:gd name="T21" fmla="*/ 8747 h 12800"/>
              <a:gd name="T22" fmla="*/ 7237 w 12800"/>
              <a:gd name="T23" fmla="*/ 8571 h 12800"/>
              <a:gd name="T24" fmla="*/ 7991 w 12800"/>
              <a:gd name="T25" fmla="*/ 8067 h 12800"/>
              <a:gd name="T26" fmla="*/ 8495 w 12800"/>
              <a:gd name="T27" fmla="*/ 7314 h 12800"/>
              <a:gd name="T28" fmla="*/ 8672 w 12800"/>
              <a:gd name="T29" fmla="*/ 6426 h 12800"/>
              <a:gd name="T30" fmla="*/ 8495 w 12800"/>
              <a:gd name="T31" fmla="*/ 5538 h 12800"/>
              <a:gd name="T32" fmla="*/ 7991 w 12800"/>
              <a:gd name="T33" fmla="*/ 4785 h 12800"/>
              <a:gd name="T34" fmla="*/ 11482 w 12800"/>
              <a:gd name="T35" fmla="*/ 5844 h 12800"/>
              <a:gd name="T36" fmla="*/ 6947 w 12800"/>
              <a:gd name="T37" fmla="*/ 1317 h 12800"/>
              <a:gd name="T38" fmla="*/ 6947 w 12800"/>
              <a:gd name="T39" fmla="*/ 0 h 12800"/>
              <a:gd name="T40" fmla="*/ 5880 w 12800"/>
              <a:gd name="T41" fmla="*/ 0 h 12800"/>
              <a:gd name="T42" fmla="*/ 5880 w 12800"/>
              <a:gd name="T43" fmla="*/ 1334 h 12800"/>
              <a:gd name="T44" fmla="*/ 1318 w 12800"/>
              <a:gd name="T45" fmla="*/ 5844 h 12800"/>
              <a:gd name="T46" fmla="*/ 0 w 12800"/>
              <a:gd name="T47" fmla="*/ 5844 h 12800"/>
              <a:gd name="T48" fmla="*/ 0 w 12800"/>
              <a:gd name="T49" fmla="*/ 6933 h 12800"/>
              <a:gd name="T50" fmla="*/ 1318 w 12800"/>
              <a:gd name="T51" fmla="*/ 6933 h 12800"/>
              <a:gd name="T52" fmla="*/ 5857 w 12800"/>
              <a:gd name="T53" fmla="*/ 11466 h 12800"/>
              <a:gd name="T54" fmla="*/ 5857 w 12800"/>
              <a:gd name="T55" fmla="*/ 12800 h 12800"/>
              <a:gd name="T56" fmla="*/ 6947 w 12800"/>
              <a:gd name="T57" fmla="*/ 12800 h 12800"/>
              <a:gd name="T58" fmla="*/ 6947 w 12800"/>
              <a:gd name="T59" fmla="*/ 11483 h 12800"/>
              <a:gd name="T60" fmla="*/ 11482 w 12800"/>
              <a:gd name="T61" fmla="*/ 6933 h 12800"/>
              <a:gd name="T62" fmla="*/ 12800 w 12800"/>
              <a:gd name="T63" fmla="*/ 6933 h 12800"/>
              <a:gd name="T64" fmla="*/ 12800 w 12800"/>
              <a:gd name="T65" fmla="*/ 5844 h 12800"/>
              <a:gd name="T66" fmla="*/ 11482 w 12800"/>
              <a:gd name="T67" fmla="*/ 5844 h 12800"/>
              <a:gd name="T68" fmla="*/ 6400 w 12800"/>
              <a:gd name="T69" fmla="*/ 10589 h 12800"/>
              <a:gd name="T70" fmla="*/ 2214 w 12800"/>
              <a:gd name="T71" fmla="*/ 6409 h 12800"/>
              <a:gd name="T72" fmla="*/ 6400 w 12800"/>
              <a:gd name="T73" fmla="*/ 2206 h 12800"/>
              <a:gd name="T74" fmla="*/ 10586 w 12800"/>
              <a:gd name="T75" fmla="*/ 6409 h 12800"/>
              <a:gd name="T76" fmla="*/ 6400 w 12800"/>
              <a:gd name="T77" fmla="*/ 10589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800" h="12800">
                <a:moveTo>
                  <a:pt x="7991" y="4785"/>
                </a:moveTo>
                <a:cubicBezTo>
                  <a:pt x="7776" y="4570"/>
                  <a:pt x="7518" y="4398"/>
                  <a:pt x="7237" y="4281"/>
                </a:cubicBezTo>
                <a:cubicBezTo>
                  <a:pt x="6956" y="4165"/>
                  <a:pt x="6652" y="4105"/>
                  <a:pt x="6348" y="4105"/>
                </a:cubicBezTo>
                <a:cubicBezTo>
                  <a:pt x="6043" y="4105"/>
                  <a:pt x="5739" y="4165"/>
                  <a:pt x="5458" y="4281"/>
                </a:cubicBezTo>
                <a:cubicBezTo>
                  <a:pt x="5177" y="4398"/>
                  <a:pt x="4919" y="4570"/>
                  <a:pt x="4704" y="4785"/>
                </a:cubicBezTo>
                <a:cubicBezTo>
                  <a:pt x="4489" y="4999"/>
                  <a:pt x="4317" y="5257"/>
                  <a:pt x="4200" y="5538"/>
                </a:cubicBezTo>
                <a:cubicBezTo>
                  <a:pt x="4084" y="5819"/>
                  <a:pt x="4023" y="6122"/>
                  <a:pt x="4023" y="6426"/>
                </a:cubicBezTo>
                <a:cubicBezTo>
                  <a:pt x="4023" y="6730"/>
                  <a:pt x="4084" y="7033"/>
                  <a:pt x="4200" y="7314"/>
                </a:cubicBezTo>
                <a:cubicBezTo>
                  <a:pt x="4317" y="7595"/>
                  <a:pt x="4489" y="7853"/>
                  <a:pt x="4704" y="8067"/>
                </a:cubicBezTo>
                <a:cubicBezTo>
                  <a:pt x="4919" y="8282"/>
                  <a:pt x="5177" y="8454"/>
                  <a:pt x="5458" y="8571"/>
                </a:cubicBezTo>
                <a:cubicBezTo>
                  <a:pt x="5739" y="8687"/>
                  <a:pt x="6043" y="8747"/>
                  <a:pt x="6348" y="8747"/>
                </a:cubicBezTo>
                <a:cubicBezTo>
                  <a:pt x="6652" y="8747"/>
                  <a:pt x="6956" y="8687"/>
                  <a:pt x="7237" y="8571"/>
                </a:cubicBezTo>
                <a:cubicBezTo>
                  <a:pt x="7518" y="8454"/>
                  <a:pt x="7776" y="8282"/>
                  <a:pt x="7991" y="8067"/>
                </a:cubicBezTo>
                <a:cubicBezTo>
                  <a:pt x="8206" y="7853"/>
                  <a:pt x="8379" y="7595"/>
                  <a:pt x="8495" y="7314"/>
                </a:cubicBezTo>
                <a:cubicBezTo>
                  <a:pt x="8611" y="7034"/>
                  <a:pt x="8672" y="6730"/>
                  <a:pt x="8672" y="6426"/>
                </a:cubicBezTo>
                <a:cubicBezTo>
                  <a:pt x="8672" y="6122"/>
                  <a:pt x="8611" y="5819"/>
                  <a:pt x="8495" y="5538"/>
                </a:cubicBezTo>
                <a:cubicBezTo>
                  <a:pt x="8379" y="5257"/>
                  <a:pt x="8207" y="5000"/>
                  <a:pt x="7991" y="4785"/>
                </a:cubicBezTo>
                <a:close/>
                <a:moveTo>
                  <a:pt x="11482" y="5844"/>
                </a:moveTo>
                <a:cubicBezTo>
                  <a:pt x="11274" y="3350"/>
                  <a:pt x="9445" y="1490"/>
                  <a:pt x="6947" y="1317"/>
                </a:cubicBezTo>
                <a:lnTo>
                  <a:pt x="6947" y="0"/>
                </a:lnTo>
                <a:lnTo>
                  <a:pt x="5880" y="0"/>
                </a:lnTo>
                <a:lnTo>
                  <a:pt x="5880" y="1334"/>
                </a:lnTo>
                <a:cubicBezTo>
                  <a:pt x="3452" y="1559"/>
                  <a:pt x="1526" y="3402"/>
                  <a:pt x="1318" y="5844"/>
                </a:cubicBezTo>
                <a:lnTo>
                  <a:pt x="0" y="5844"/>
                </a:lnTo>
                <a:lnTo>
                  <a:pt x="0" y="6933"/>
                </a:lnTo>
                <a:lnTo>
                  <a:pt x="1318" y="6933"/>
                </a:lnTo>
                <a:cubicBezTo>
                  <a:pt x="1526" y="9375"/>
                  <a:pt x="3429" y="11224"/>
                  <a:pt x="5857" y="11466"/>
                </a:cubicBezTo>
                <a:lnTo>
                  <a:pt x="5857" y="12800"/>
                </a:lnTo>
                <a:lnTo>
                  <a:pt x="6947" y="12800"/>
                </a:lnTo>
                <a:lnTo>
                  <a:pt x="6947" y="11483"/>
                </a:lnTo>
                <a:cubicBezTo>
                  <a:pt x="9444" y="11310"/>
                  <a:pt x="11274" y="9427"/>
                  <a:pt x="11482" y="6933"/>
                </a:cubicBezTo>
                <a:lnTo>
                  <a:pt x="12800" y="6933"/>
                </a:lnTo>
                <a:lnTo>
                  <a:pt x="12800" y="5844"/>
                </a:lnTo>
                <a:lnTo>
                  <a:pt x="11482" y="5844"/>
                </a:lnTo>
                <a:close/>
                <a:moveTo>
                  <a:pt x="6400" y="10589"/>
                </a:moveTo>
                <a:cubicBezTo>
                  <a:pt x="4093" y="10589"/>
                  <a:pt x="2214" y="8695"/>
                  <a:pt x="2214" y="6409"/>
                </a:cubicBezTo>
                <a:cubicBezTo>
                  <a:pt x="2214" y="4122"/>
                  <a:pt x="4111" y="2206"/>
                  <a:pt x="6400" y="2206"/>
                </a:cubicBezTo>
                <a:cubicBezTo>
                  <a:pt x="8707" y="2206"/>
                  <a:pt x="10586" y="4122"/>
                  <a:pt x="10586" y="6409"/>
                </a:cubicBezTo>
                <a:cubicBezTo>
                  <a:pt x="10586" y="8695"/>
                  <a:pt x="8707" y="10589"/>
                  <a:pt x="6400" y="10589"/>
                </a:cubicBezTo>
                <a:close/>
              </a:path>
            </a:pathLst>
          </a:custGeom>
          <a:solidFill>
            <a:srgbClr val="4B4B4B"/>
          </a:solidFill>
          <a:ln>
            <a:solidFill>
              <a:srgbClr val="4B4B4B"/>
            </a:solidFill>
          </a:ln>
        </p:spPr>
      </p:sp>
      <p:sp>
        <p:nvSpPr>
          <p:cNvPr id="18" name="文本框 17">
            <a:extLst>
              <a:ext uri="{FF2B5EF4-FFF2-40B4-BE49-F238E27FC236}">
                <a16:creationId xmlns:a16="http://schemas.microsoft.com/office/drawing/2014/main" id="{EFA0CB3C-92C5-455E-82D6-80E67C05E733}"/>
              </a:ext>
            </a:extLst>
          </p:cNvPr>
          <p:cNvSpPr txBox="1"/>
          <p:nvPr/>
        </p:nvSpPr>
        <p:spPr>
          <a:xfrm rot="154557">
            <a:off x="5992953" y="2329373"/>
            <a:ext cx="4331911" cy="954107"/>
          </a:xfrm>
          <a:prstGeom prst="rect">
            <a:avLst/>
          </a:prstGeom>
          <a:noFill/>
        </p:spPr>
        <p:txBody>
          <a:bodyPr wrap="square" rtlCol="0">
            <a:spAutoFit/>
          </a:bodyPr>
          <a:lstStyle/>
          <a:p>
            <a:r>
              <a:rPr lang="en-US" altLang="zh-CN" sz="2800"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01.</a:t>
            </a:r>
            <a:r>
              <a:rPr lang="vi-VN" altLang="zh-CN" sz="2800"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Tìm một số yếu tố chưa biết của các hình đã học.</a:t>
            </a:r>
            <a:endParaRPr lang="zh-CN" altLang="en-US" sz="2800"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endParaRPr>
          </a:p>
        </p:txBody>
      </p:sp>
      <p:sp>
        <p:nvSpPr>
          <p:cNvPr id="16" name="文本框 17">
            <a:extLst>
              <a:ext uri="{FF2B5EF4-FFF2-40B4-BE49-F238E27FC236}">
                <a16:creationId xmlns:a16="http://schemas.microsoft.com/office/drawing/2014/main" id="{EFA0CB3C-92C5-455E-82D6-80E67C05E733}"/>
              </a:ext>
            </a:extLst>
          </p:cNvPr>
          <p:cNvSpPr txBox="1"/>
          <p:nvPr/>
        </p:nvSpPr>
        <p:spPr>
          <a:xfrm rot="21367123">
            <a:off x="6741974" y="593348"/>
            <a:ext cx="4900807" cy="1200329"/>
          </a:xfrm>
          <a:prstGeom prst="rect">
            <a:avLst/>
          </a:prstGeom>
          <a:noFill/>
        </p:spPr>
        <p:txBody>
          <a:bodyPr wrap="square" rtlCol="0">
            <a:spAutoFit/>
          </a:bodyPr>
          <a:lstStyle/>
          <a:p>
            <a:r>
              <a:rPr lang="en-US" altLang="zh-CN" sz="7200" dirty="0">
                <a:solidFill>
                  <a:schemeClr val="tx2">
                    <a:lumMod val="50000"/>
                  </a:schemeClr>
                </a:solidFill>
                <a:effectLst>
                  <a:outerShdw blurRad="38100" dist="38100" dir="2700000" algn="tl">
                    <a:srgbClr val="000000">
                      <a:alpha val="43137"/>
                    </a:srgbClr>
                  </a:outerShdw>
                </a:effectLst>
                <a:latin typeface="UTM Bitsumishi Pro" pitchFamily="18" charset="0"/>
                <a:ea typeface="仓耳青禾体-谷力 W05" panose="02020400000000000000" pitchFamily="18" charset="-122"/>
              </a:rPr>
              <a:t>MỤC TIÊU</a:t>
            </a:r>
            <a:endParaRPr lang="zh-CN" altLang="en-US" sz="7200" dirty="0">
              <a:solidFill>
                <a:schemeClr val="tx2">
                  <a:lumMod val="50000"/>
                </a:schemeClr>
              </a:solidFill>
              <a:effectLst>
                <a:outerShdw blurRad="38100" dist="38100" dir="2700000" algn="tl">
                  <a:srgbClr val="000000">
                    <a:alpha val="43137"/>
                  </a:srgbClr>
                </a:outerShdw>
              </a:effectLst>
              <a:latin typeface="UTM Bitsumishi Pro" pitchFamily="18" charset="0"/>
              <a:ea typeface="仓耳青禾体-谷力 W05" panose="02020400000000000000" pitchFamily="18" charset="-122"/>
            </a:endParaRPr>
          </a:p>
        </p:txBody>
      </p:sp>
      <p:sp>
        <p:nvSpPr>
          <p:cNvPr id="22" name="文本框 17">
            <a:extLst>
              <a:ext uri="{FF2B5EF4-FFF2-40B4-BE49-F238E27FC236}">
                <a16:creationId xmlns:a16="http://schemas.microsoft.com/office/drawing/2014/main" id="{EFA0CB3C-92C5-455E-82D6-80E67C05E733}"/>
              </a:ext>
            </a:extLst>
          </p:cNvPr>
          <p:cNvSpPr txBox="1"/>
          <p:nvPr/>
        </p:nvSpPr>
        <p:spPr>
          <a:xfrm rot="21367123">
            <a:off x="7714087" y="4104294"/>
            <a:ext cx="4288338" cy="954107"/>
          </a:xfrm>
          <a:prstGeom prst="rect">
            <a:avLst/>
          </a:prstGeom>
          <a:noFill/>
        </p:spPr>
        <p:txBody>
          <a:bodyPr wrap="square" rtlCol="0">
            <a:spAutoFit/>
          </a:bodyPr>
          <a:lstStyle/>
          <a:p>
            <a:r>
              <a:rPr lang="en-US" altLang="zh-CN" sz="2800"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02.</a:t>
            </a:r>
            <a:r>
              <a:rPr lang="vi-VN" altLang="zh-CN" sz="2800"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 Vận dụng giải các bài toán có nội dung thực tế</a:t>
            </a:r>
            <a:r>
              <a:rPr lang="en-US" altLang="zh-CN" sz="2800"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rPr>
              <a:t>.</a:t>
            </a:r>
            <a:endParaRPr lang="zh-CN" altLang="en-US" sz="2800" dirty="0">
              <a:solidFill>
                <a:srgbClr val="4B4B4B"/>
              </a:solidFill>
              <a:effectLst>
                <a:outerShdw blurRad="38100" dist="38100" dir="2700000" algn="tl">
                  <a:srgbClr val="000000">
                    <a:alpha val="43137"/>
                  </a:srgbClr>
                </a:outerShdw>
              </a:effectLst>
              <a:latin typeface="Times New Roman" pitchFamily="18" charset="0"/>
              <a:ea typeface="仓耳青禾体-谷力 W05" panose="02020400000000000000" pitchFamily="18" charset="-122"/>
              <a:cs typeface="Times New Roman" pitchFamily="18" charset="0"/>
            </a:endParaRPr>
          </a:p>
        </p:txBody>
      </p:sp>
    </p:spTree>
    <p:extLst>
      <p:ext uri="{BB962C8B-B14F-4D97-AF65-F5344CB8AC3E}">
        <p14:creationId xmlns:p14="http://schemas.microsoft.com/office/powerpoint/2010/main" val="36410656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3"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1+#ppt_w/2"/>
                                          </p:val>
                                        </p:tav>
                                        <p:tav tm="100000">
                                          <p:val>
                                            <p:strVal val="#ppt_x"/>
                                          </p:val>
                                        </p:tav>
                                      </p:tavLst>
                                    </p:anim>
                                    <p:anim calcmode="lin" valueType="num">
                                      <p:cBhvr additive="base">
                                        <p:cTn id="14" dur="1000" fill="hold"/>
                                        <p:tgtEl>
                                          <p:spTgt spid="8"/>
                                        </p:tgtEl>
                                        <p:attrNameLst>
                                          <p:attrName>ppt_y</p:attrName>
                                        </p:attrNameLst>
                                      </p:cBhvr>
                                      <p:tavLst>
                                        <p:tav tm="0">
                                          <p:val>
                                            <p:strVal val="0-#ppt_h/2"/>
                                          </p:val>
                                        </p:tav>
                                        <p:tav tm="100000">
                                          <p:val>
                                            <p:strVal val="#ppt_y"/>
                                          </p:val>
                                        </p:tav>
                                      </p:tavLst>
                                    </p:anim>
                                  </p:childTnLst>
                                </p:cTn>
                              </p:par>
                            </p:childTnLst>
                          </p:cTn>
                        </p:par>
                        <p:par>
                          <p:cTn id="15" fill="hold">
                            <p:stCondLst>
                              <p:cond delay="2000"/>
                            </p:stCondLst>
                            <p:childTnLst>
                              <p:par>
                                <p:cTn id="16" presetID="14" presetClass="entr" presetSubtype="1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randombar(horizontal)">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6"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AAC23B3-7745-41E4-BCF5-A27AAA22C6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pic>
        <p:nvPicPr>
          <p:cNvPr id="5" name="图片 4">
            <a:extLst>
              <a:ext uri="{FF2B5EF4-FFF2-40B4-BE49-F238E27FC236}">
                <a16:creationId xmlns:a16="http://schemas.microsoft.com/office/drawing/2014/main" id="{5D3EF64F-6817-4406-BD76-8503C73883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169"/>
          <a:stretch/>
        </p:blipFill>
        <p:spPr>
          <a:xfrm>
            <a:off x="6198543" y="220954"/>
            <a:ext cx="5042614" cy="6140089"/>
          </a:xfrm>
          <a:prstGeom prst="rect">
            <a:avLst/>
          </a:prstGeom>
          <a:ln>
            <a:noFill/>
          </a:ln>
        </p:spPr>
      </p:pic>
      <p:sp>
        <p:nvSpPr>
          <p:cNvPr id="9" name="文本框 8">
            <a:extLst>
              <a:ext uri="{FF2B5EF4-FFF2-40B4-BE49-F238E27FC236}">
                <a16:creationId xmlns:a16="http://schemas.microsoft.com/office/drawing/2014/main" id="{C0B78AAD-E42C-432D-8B23-4157CB7B889D}"/>
              </a:ext>
            </a:extLst>
          </p:cNvPr>
          <p:cNvSpPr txBox="1"/>
          <p:nvPr/>
        </p:nvSpPr>
        <p:spPr>
          <a:xfrm>
            <a:off x="6961560" y="982674"/>
            <a:ext cx="3813717" cy="2308324"/>
          </a:xfrm>
          <a:prstGeom prst="rect">
            <a:avLst/>
          </a:prstGeom>
          <a:noFill/>
        </p:spPr>
        <p:txBody>
          <a:bodyPr wrap="square" rtlCol="0">
            <a:spAutoFit/>
          </a:bodyPr>
          <a:lstStyle/>
          <a:p>
            <a:pPr algn="ctr"/>
            <a:r>
              <a:rPr lang="en-US" altLang="zh-CN" sz="4800" b="1" dirty="0">
                <a:solidFill>
                  <a:srgbClr val="4B4B4B"/>
                </a:solidFill>
                <a:effectLst>
                  <a:outerShdw blurRad="38100" dist="38100" dir="2700000" algn="tl">
                    <a:srgbClr val="000000">
                      <a:alpha val="43137"/>
                    </a:srgbClr>
                  </a:outerShdw>
                </a:effectLst>
                <a:latin typeface="UTM Facebook" pitchFamily="18" charset="0"/>
                <a:ea typeface="仓耳青禾体-谷力 W05" panose="02020400000000000000" pitchFamily="18" charset="-122"/>
              </a:rPr>
              <a:t>MỘT SỐ CÔNG THỨC ĐÃ HỌC</a:t>
            </a:r>
            <a:endParaRPr lang="zh-CN" altLang="en-US" sz="4800" b="1" dirty="0">
              <a:solidFill>
                <a:srgbClr val="4B4B4B"/>
              </a:solidFill>
              <a:effectLst>
                <a:outerShdw blurRad="38100" dist="38100" dir="2700000" algn="tl">
                  <a:srgbClr val="000000">
                    <a:alpha val="43137"/>
                  </a:srgbClr>
                </a:outerShdw>
              </a:effectLst>
              <a:latin typeface="UTM Facebook" pitchFamily="18" charset="0"/>
              <a:ea typeface="仓耳青禾体-谷力 W05" panose="02020400000000000000" pitchFamily="18" charset="-122"/>
            </a:endParaRPr>
          </a:p>
        </p:txBody>
      </p:sp>
      <p:sp>
        <p:nvSpPr>
          <p:cNvPr id="14" name="椭圆 13">
            <a:extLst>
              <a:ext uri="{FF2B5EF4-FFF2-40B4-BE49-F238E27FC236}">
                <a16:creationId xmlns:a16="http://schemas.microsoft.com/office/drawing/2014/main" id="{1554D810-1725-4785-A37F-19059CBE4F8F}"/>
              </a:ext>
            </a:extLst>
          </p:cNvPr>
          <p:cNvSpPr/>
          <p:nvPr/>
        </p:nvSpPr>
        <p:spPr>
          <a:xfrm>
            <a:off x="8755315" y="5210760"/>
            <a:ext cx="103423" cy="103423"/>
          </a:xfrm>
          <a:prstGeom prst="ellipse">
            <a:avLst/>
          </a:prstGeom>
          <a:solidFill>
            <a:srgbClr val="4B4B4B"/>
          </a:solidFill>
          <a:ln>
            <a:solidFill>
              <a:srgbClr val="4B4B4B"/>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5" name="椭圆 14">
            <a:extLst>
              <a:ext uri="{FF2B5EF4-FFF2-40B4-BE49-F238E27FC236}">
                <a16:creationId xmlns:a16="http://schemas.microsoft.com/office/drawing/2014/main" id="{806A235A-C5C2-4C00-A92D-0214E7718E84}"/>
              </a:ext>
            </a:extLst>
          </p:cNvPr>
          <p:cNvSpPr/>
          <p:nvPr/>
        </p:nvSpPr>
        <p:spPr>
          <a:xfrm>
            <a:off x="8950918" y="5210760"/>
            <a:ext cx="103423" cy="103423"/>
          </a:xfrm>
          <a:prstGeom prst="ellipse">
            <a:avLst/>
          </a:prstGeom>
          <a:solidFill>
            <a:srgbClr val="4B4B4B"/>
          </a:solidFill>
          <a:ln>
            <a:solidFill>
              <a:srgbClr val="4B4B4B"/>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sp>
        <p:nvSpPr>
          <p:cNvPr id="16" name="椭圆 15">
            <a:extLst>
              <a:ext uri="{FF2B5EF4-FFF2-40B4-BE49-F238E27FC236}">
                <a16:creationId xmlns:a16="http://schemas.microsoft.com/office/drawing/2014/main" id="{2C0B6FBF-AF8A-4A92-9222-94BDACED6C53}"/>
              </a:ext>
            </a:extLst>
          </p:cNvPr>
          <p:cNvSpPr/>
          <p:nvPr/>
        </p:nvSpPr>
        <p:spPr>
          <a:xfrm>
            <a:off x="9146521" y="5210760"/>
            <a:ext cx="103423" cy="103423"/>
          </a:xfrm>
          <a:prstGeom prst="ellipse">
            <a:avLst/>
          </a:prstGeom>
          <a:solidFill>
            <a:srgbClr val="4B4B4B"/>
          </a:solidFill>
          <a:ln>
            <a:solidFill>
              <a:srgbClr val="4B4B4B"/>
            </a:solid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p>
        </p:txBody>
      </p:sp>
      <p:grpSp>
        <p:nvGrpSpPr>
          <p:cNvPr id="4" name="Group 3"/>
          <p:cNvGrpSpPr/>
          <p:nvPr/>
        </p:nvGrpSpPr>
        <p:grpSpPr>
          <a:xfrm>
            <a:off x="-145370" y="59634"/>
            <a:ext cx="3803374" cy="6394174"/>
            <a:chOff x="-134624" y="-443301"/>
            <a:chExt cx="3803374" cy="6394174"/>
          </a:xfrm>
        </p:grpSpPr>
        <p:pic>
          <p:nvPicPr>
            <p:cNvPr id="8" name="图片 7">
              <a:extLst>
                <a:ext uri="{FF2B5EF4-FFF2-40B4-BE49-F238E27FC236}">
                  <a16:creationId xmlns:a16="http://schemas.microsoft.com/office/drawing/2014/main" id="{367B971F-C164-4A62-8624-5EBBED8E069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901" b="96671" l="37148" r="68232">
                          <a14:backgroundMark x1="44620" y1="23668" x2="61358" y2="22518"/>
                          <a14:backgroundMark x1="43809" y1="34080" x2="60077" y2="34383"/>
                          <a14:backgroundMark x1="44705" y1="25303" x2="61486" y2="23184"/>
                          <a14:backgroundMark x1="44364" y1="20702" x2="61913" y2="25424"/>
                          <a14:backgroundMark x1="43467" y1="21368" x2="44278" y2="26271"/>
                          <a14:backgroundMark x1="44492" y1="22337" x2="54825" y2="24818"/>
                          <a14:backgroundMark x1="49189" y1="24637" x2="60418" y2="25303"/>
                          <a14:backgroundMark x1="46114" y1="22215" x2="59863" y2="20884"/>
                          <a14:backgroundMark x1="44962" y1="26090" x2="58711" y2="25121"/>
                          <a14:backgroundMark x1="43211" y1="31780" x2="60333" y2="35351"/>
                          <a14:backgroundMark x1="44962" y1="38136" x2="60760" y2="31295"/>
                          <a14:backgroundMark x1="45303" y1="31295" x2="45517" y2="36501"/>
                          <a14:backgroundMark x1="42997" y1="32930" x2="44364" y2="37288"/>
                          <a14:backgroundMark x1="42784" y1="33414" x2="46200" y2="30508"/>
                          <a14:backgroundMark x1="43553" y1="32446" x2="56191" y2="31961"/>
                          <a14:backgroundMark x1="45730" y1="36804" x2="61016" y2="37288"/>
                          <a14:backgroundMark x1="43126" y1="33111" x2="61571" y2="32748"/>
                          <a14:backgroundMark x1="43126" y1="51271" x2="59052" y2="49516"/>
                          <a14:backgroundMark x1="44364" y1="55387" x2="60547" y2="52603"/>
                          <a14:backgroundMark x1="42656" y1="46731" x2="58369" y2="52300"/>
                          <a14:backgroundMark x1="43467" y1="56477" x2="61230" y2="46550"/>
                          <a14:backgroundMark x1="57344" y1="46247" x2="60760" y2="54540"/>
                          <a14:backgroundMark x1="55252" y1="45581" x2="60333" y2="51150"/>
                          <a14:backgroundMark x1="54227" y1="48668" x2="58711" y2="45097"/>
                          <a14:backgroundMark x1="43894" y1="55206" x2="44962" y2="47215"/>
                          <a14:backgroundMark x1="60888" y1="31598" x2="60675" y2="37470"/>
                          <a14:backgroundMark x1="42997" y1="47881" x2="43467" y2="54722"/>
                          <a14:backgroundMark x1="42869" y1="48063" x2="51836" y2="46913"/>
                        </a14:backgroundRemoval>
                      </a14:imgEffect>
                    </a14:imgLayer>
                  </a14:imgProps>
                </a:ext>
                <a:ext uri="{28A0092B-C50C-407E-A947-70E740481C1C}">
                  <a14:useLocalDpi xmlns:a14="http://schemas.microsoft.com/office/drawing/2010/main" val="0"/>
                </a:ext>
              </a:extLst>
            </a:blip>
            <a:srcRect l="32550" t="4831" r="28324" b="1933"/>
            <a:stretch/>
          </p:blipFill>
          <p:spPr>
            <a:xfrm>
              <a:off x="-134624" y="-443301"/>
              <a:ext cx="3803374" cy="6394174"/>
            </a:xfrm>
            <a:prstGeom prst="rect">
              <a:avLst/>
            </a:prstGeom>
          </p:spPr>
        </p:pic>
        <p:sp>
          <p:nvSpPr>
            <p:cNvPr id="2" name="Rectangle 1"/>
            <p:cNvSpPr/>
            <p:nvPr/>
          </p:nvSpPr>
          <p:spPr>
            <a:xfrm>
              <a:off x="702527" y="111511"/>
              <a:ext cx="2107580" cy="3179487"/>
            </a:xfrm>
            <a:prstGeom prst="rect">
              <a:avLst/>
            </a:prstGeom>
            <a:solidFill>
              <a:schemeClr val="tx1">
                <a:lumMod val="75000"/>
                <a:lumOff val="25000"/>
              </a:schemeClr>
            </a:solidFill>
            <a:ln>
              <a:noFill/>
            </a:ln>
            <a:scene3d>
              <a:camera prst="orthographicFront">
                <a:rot lat="1800000" lon="21299988"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图片 6">
            <a:extLst>
              <a:ext uri="{FF2B5EF4-FFF2-40B4-BE49-F238E27FC236}">
                <a16:creationId xmlns:a16="http://schemas.microsoft.com/office/drawing/2014/main" id="{F3B5E54A-130B-4087-A1DB-BDCDB4CEF72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10" t="37552" r="8190" b="5499"/>
          <a:stretch/>
        </p:blipFill>
        <p:spPr>
          <a:xfrm>
            <a:off x="2001077" y="1444486"/>
            <a:ext cx="5254649" cy="5009322"/>
          </a:xfrm>
          <a:prstGeom prst="rect">
            <a:avLst/>
          </a:prstGeom>
        </p:spPr>
      </p:pic>
      <p:sp>
        <p:nvSpPr>
          <p:cNvPr id="6" name="TextBox 5"/>
          <p:cNvSpPr txBox="1"/>
          <p:nvPr/>
        </p:nvSpPr>
        <p:spPr>
          <a:xfrm>
            <a:off x="730795" y="859563"/>
            <a:ext cx="2029551" cy="2554545"/>
          </a:xfrm>
          <a:prstGeom prst="rect">
            <a:avLst/>
          </a:prstGeom>
          <a:noFill/>
        </p:spPr>
        <p:txBody>
          <a:bodyPr wrap="square" rtlCol="0">
            <a:spAutoFit/>
          </a:bodyPr>
          <a:lstStyle/>
          <a:p>
            <a:pPr algn="ctr"/>
            <a:r>
              <a:rPr lang="en-US" sz="4000" dirty="0">
                <a:solidFill>
                  <a:schemeClr val="bg1"/>
                </a:solidFill>
                <a:latin typeface="UTM Demian KT" pitchFamily="18" charset="0"/>
              </a:rPr>
              <a:t>HÌNH HỌC </a:t>
            </a:r>
          </a:p>
          <a:p>
            <a:pPr algn="ctr"/>
            <a:r>
              <a:rPr lang="en-US" sz="4000" dirty="0">
                <a:solidFill>
                  <a:schemeClr val="bg1"/>
                </a:solidFill>
                <a:latin typeface="UTM Demian KT" pitchFamily="18" charset="0"/>
              </a:rPr>
              <a:t>KHÔNG KHÓ!</a:t>
            </a:r>
          </a:p>
        </p:txBody>
      </p:sp>
    </p:spTree>
    <p:extLst>
      <p:ext uri="{BB962C8B-B14F-4D97-AF65-F5344CB8AC3E}">
        <p14:creationId xmlns:p14="http://schemas.microsoft.com/office/powerpoint/2010/main" val="20331161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 by="(-#ppt_w*2)" calcmode="lin" valueType="num">
                                      <p:cBhvr rctx="PPT">
                                        <p:cTn id="20" dur="375" autoRev="1" fill="hold">
                                          <p:stCondLst>
                                            <p:cond delay="0"/>
                                          </p:stCondLst>
                                        </p:cTn>
                                        <p:tgtEl>
                                          <p:spTgt spid="6"/>
                                        </p:tgtEl>
                                        <p:attrNameLst>
                                          <p:attrName>ppt_w</p:attrName>
                                        </p:attrNameLst>
                                      </p:cBhvr>
                                    </p:anim>
                                    <p:anim by="(#ppt_w*0.50)" calcmode="lin" valueType="num">
                                      <p:cBhvr>
                                        <p:cTn id="21" dur="375" decel="50000" autoRev="1" fill="hold">
                                          <p:stCondLst>
                                            <p:cond delay="0"/>
                                          </p:stCondLst>
                                        </p:cTn>
                                        <p:tgtEl>
                                          <p:spTgt spid="6"/>
                                        </p:tgtEl>
                                        <p:attrNameLst>
                                          <p:attrName>ppt_x</p:attrName>
                                        </p:attrNameLst>
                                      </p:cBhvr>
                                    </p:anim>
                                    <p:anim from="(-#ppt_h/2)" to="(#ppt_y)" calcmode="lin" valueType="num">
                                      <p:cBhvr>
                                        <p:cTn id="22" dur="750" fill="hold">
                                          <p:stCondLst>
                                            <p:cond delay="0"/>
                                          </p:stCondLst>
                                        </p:cTn>
                                        <p:tgtEl>
                                          <p:spTgt spid="6"/>
                                        </p:tgtEl>
                                        <p:attrNameLst>
                                          <p:attrName>ppt_y</p:attrName>
                                        </p:attrNameLst>
                                      </p:cBhvr>
                                    </p:anim>
                                    <p:animRot by="21600000">
                                      <p:cBhvr>
                                        <p:cTn id="23" dur="750" fill="hold">
                                          <p:stCondLst>
                                            <p:cond delay="0"/>
                                          </p:stCondLst>
                                        </p:cTn>
                                        <p:tgtEl>
                                          <p:spTgt spid="6"/>
                                        </p:tgtEl>
                                        <p:attrNameLst>
                                          <p:attrName>r</p:attrName>
                                        </p:attrNameLst>
                                      </p:cBhvr>
                                    </p:animRot>
                                  </p:childTnLst>
                                </p:cTn>
                              </p:par>
                              <p:par>
                                <p:cTn id="24" presetID="14" presetClass="entr" presetSubtype="10" fill="hold" grpId="0" nodeType="withEffect">
                                  <p:stCondLst>
                                    <p:cond delay="150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597045D-D38D-4F20-BE1D-7A8B7ABD376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b="77672"/>
          <a:stretch/>
        </p:blipFill>
        <p:spPr>
          <a:xfrm rot="16200000" flipH="1">
            <a:off x="6119548" y="3345715"/>
            <a:ext cx="3041927" cy="575127"/>
          </a:xfrm>
          <a:prstGeom prst="rect">
            <a:avLst/>
          </a:prstGeom>
        </p:spPr>
      </p:pic>
      <p:sp>
        <p:nvSpPr>
          <p:cNvPr id="4" name="矩形: 圆角 3">
            <a:extLst>
              <a:ext uri="{FF2B5EF4-FFF2-40B4-BE49-F238E27FC236}">
                <a16:creationId xmlns:a16="http://schemas.microsoft.com/office/drawing/2014/main" id="{EE48A9C3-A351-4DF6-9C3C-560A276FE752}"/>
              </a:ext>
            </a:extLst>
          </p:cNvPr>
          <p:cNvSpPr/>
          <p:nvPr/>
        </p:nvSpPr>
        <p:spPr>
          <a:xfrm>
            <a:off x="816644" y="261114"/>
            <a:ext cx="5182213" cy="769440"/>
          </a:xfrm>
          <a:prstGeom prst="roundRect">
            <a:avLst>
              <a:gd name="adj" fmla="val 50000"/>
            </a:avLst>
          </a:prstGeom>
          <a:solidFill>
            <a:srgbClr val="ECCC8F"/>
          </a:solidFill>
          <a:ln>
            <a:no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 name="文本框 4">
            <a:extLst>
              <a:ext uri="{FF2B5EF4-FFF2-40B4-BE49-F238E27FC236}">
                <a16:creationId xmlns:a16="http://schemas.microsoft.com/office/drawing/2014/main" id="{B3F0ECF9-F077-4488-96E4-6641AB6A608B}"/>
              </a:ext>
            </a:extLst>
          </p:cNvPr>
          <p:cNvSpPr txBox="1"/>
          <p:nvPr/>
        </p:nvSpPr>
        <p:spPr>
          <a:xfrm>
            <a:off x="1132220" y="261113"/>
            <a:ext cx="5392669" cy="769441"/>
          </a:xfrm>
          <a:prstGeom prst="rect">
            <a:avLst/>
          </a:prstGeom>
          <a:noFill/>
        </p:spPr>
        <p:txBody>
          <a:bodyPr wrap="square" rtlCol="0">
            <a:spAutoFit/>
          </a:bodyPr>
          <a:lstStyle/>
          <a:p>
            <a:r>
              <a:rPr lang="en-US" altLang="zh-CN" sz="4400" b="1" dirty="0">
                <a:solidFill>
                  <a:schemeClr val="tx2">
                    <a:lumMod val="50000"/>
                  </a:schemeClr>
                </a:solidFill>
                <a:effectLst>
                  <a:outerShdw blurRad="38100" dist="38100" dir="2700000" algn="tl">
                    <a:srgbClr val="000000">
                      <a:alpha val="43137"/>
                    </a:srgbClr>
                  </a:outerShdw>
                </a:effectLst>
                <a:latin typeface="UTM Facebook" pitchFamily="18" charset="0"/>
                <a:ea typeface="仓耳玄三M W05" panose="02020400000000000000" pitchFamily="18" charset="-122"/>
              </a:rPr>
              <a:t>HÌNH TAM GIÁC</a:t>
            </a:r>
            <a:endParaRPr lang="zh-CN" altLang="en-US" sz="4400" b="1" dirty="0">
              <a:solidFill>
                <a:schemeClr val="tx2">
                  <a:lumMod val="50000"/>
                </a:schemeClr>
              </a:solidFill>
              <a:effectLst>
                <a:outerShdw blurRad="38100" dist="38100" dir="2700000" algn="tl">
                  <a:srgbClr val="000000">
                    <a:alpha val="43137"/>
                  </a:srgbClr>
                </a:outerShdw>
              </a:effectLst>
              <a:latin typeface="UTM Facebook" pitchFamily="18" charset="0"/>
              <a:ea typeface="仓耳玄三M W05" panose="02020400000000000000" pitchFamily="18" charset="-122"/>
            </a:endParaRPr>
          </a:p>
        </p:txBody>
      </p:sp>
      <p:grpSp>
        <p:nvGrpSpPr>
          <p:cNvPr id="11" name="Group 10"/>
          <p:cNvGrpSpPr/>
          <p:nvPr/>
        </p:nvGrpSpPr>
        <p:grpSpPr>
          <a:xfrm>
            <a:off x="310069" y="1358442"/>
            <a:ext cx="6514477" cy="4828653"/>
            <a:chOff x="310069" y="1358442"/>
            <a:chExt cx="7341955" cy="4828653"/>
          </a:xfrm>
        </p:grpSpPr>
        <p:pic>
          <p:nvPicPr>
            <p:cNvPr id="3" name="图片 2">
              <a:extLst>
                <a:ext uri="{FF2B5EF4-FFF2-40B4-BE49-F238E27FC236}">
                  <a16:creationId xmlns:a16="http://schemas.microsoft.com/office/drawing/2014/main" id="{9C072751-F249-4058-852C-7A3372BD94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069" y="1358442"/>
              <a:ext cx="7341955" cy="4828653"/>
            </a:xfrm>
            <a:prstGeom prst="rect">
              <a:avLst/>
            </a:prstGeom>
          </p:spPr>
        </p:pic>
        <p:sp>
          <p:nvSpPr>
            <p:cNvPr id="2" name="Rectangle 1"/>
            <p:cNvSpPr/>
            <p:nvPr/>
          </p:nvSpPr>
          <p:spPr>
            <a:xfrm>
              <a:off x="669073" y="1776646"/>
              <a:ext cx="6579220" cy="4021988"/>
            </a:xfrm>
            <a:prstGeom prst="rect">
              <a:avLst/>
            </a:prstGeom>
            <a:solidFill>
              <a:srgbClr val="003E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Isosceles Triangle 11">
            <a:extLst>
              <a:ext uri="{FF2B5EF4-FFF2-40B4-BE49-F238E27FC236}">
                <a16:creationId xmlns:a16="http://schemas.microsoft.com/office/drawing/2014/main" id="{0305F2D3-C2C9-41FC-BD72-B4FB17A3D57D}"/>
              </a:ext>
            </a:extLst>
          </p:cNvPr>
          <p:cNvSpPr/>
          <p:nvPr/>
        </p:nvSpPr>
        <p:spPr>
          <a:xfrm>
            <a:off x="917600" y="2556680"/>
            <a:ext cx="2514600" cy="1744639"/>
          </a:xfrm>
          <a:prstGeom prst="triangle">
            <a:avLst>
              <a:gd name="adj" fmla="val 27484"/>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UTM Avo" panose="02040603050506020204" pitchFamily="18" charset="0"/>
            </a:endParaRPr>
          </a:p>
        </p:txBody>
      </p:sp>
      <p:cxnSp>
        <p:nvCxnSpPr>
          <p:cNvPr id="13" name="Straight Connector 12">
            <a:extLst>
              <a:ext uri="{FF2B5EF4-FFF2-40B4-BE49-F238E27FC236}">
                <a16:creationId xmlns:a16="http://schemas.microsoft.com/office/drawing/2014/main" id="{E976ACC6-58AE-4B60-83AF-DA61D04D6CD6}"/>
              </a:ext>
            </a:extLst>
          </p:cNvPr>
          <p:cNvCxnSpPr>
            <a:cxnSpLocks/>
          </p:cNvCxnSpPr>
          <p:nvPr/>
        </p:nvCxnSpPr>
        <p:spPr>
          <a:xfrm>
            <a:off x="1603400" y="2556679"/>
            <a:ext cx="0" cy="1744639"/>
          </a:xfrm>
          <a:prstGeom prst="line">
            <a:avLst/>
          </a:prstGeom>
          <a:ln w="28575">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0463B80-67DD-49A2-AEB6-7D1DC5DD1BF7}"/>
              </a:ext>
            </a:extLst>
          </p:cNvPr>
          <p:cNvSpPr/>
          <p:nvPr/>
        </p:nvSpPr>
        <p:spPr>
          <a:xfrm>
            <a:off x="1603400" y="4170528"/>
            <a:ext cx="152400" cy="1307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UTM Avo" panose="02040603050506020204" pitchFamily="18" charset="0"/>
            </a:endParaRPr>
          </a:p>
        </p:txBody>
      </p:sp>
      <p:cxnSp>
        <p:nvCxnSpPr>
          <p:cNvPr id="15" name="Straight Arrow Connector 14">
            <a:extLst>
              <a:ext uri="{FF2B5EF4-FFF2-40B4-BE49-F238E27FC236}">
                <a16:creationId xmlns:a16="http://schemas.microsoft.com/office/drawing/2014/main" id="{3657305D-2CCC-4779-AEB9-F699A22F90B0}"/>
              </a:ext>
            </a:extLst>
          </p:cNvPr>
          <p:cNvCxnSpPr>
            <a:cxnSpLocks/>
          </p:cNvCxnSpPr>
          <p:nvPr/>
        </p:nvCxnSpPr>
        <p:spPr>
          <a:xfrm>
            <a:off x="917600" y="4551528"/>
            <a:ext cx="2514600" cy="0"/>
          </a:xfrm>
          <a:prstGeom prst="straightConnector1">
            <a:avLst/>
          </a:prstGeom>
          <a:ln w="1905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0B79D5F-B523-46A8-9E2C-F3E58D62E410}"/>
              </a:ext>
            </a:extLst>
          </p:cNvPr>
          <p:cNvSpPr txBox="1"/>
          <p:nvPr/>
        </p:nvSpPr>
        <p:spPr>
          <a:xfrm>
            <a:off x="1617048" y="3428999"/>
            <a:ext cx="419100" cy="523220"/>
          </a:xfrm>
          <a:prstGeom prst="rect">
            <a:avLst/>
          </a:prstGeom>
          <a:noFill/>
          <a:ln w="19050">
            <a:noFill/>
          </a:ln>
        </p:spPr>
        <p:txBody>
          <a:bodyPr wrap="square" rtlCol="0">
            <a:spAutoFit/>
          </a:bodyPr>
          <a:lstStyle/>
          <a:p>
            <a:r>
              <a:rPr lang="en-US" sz="2800">
                <a:solidFill>
                  <a:schemeClr val="bg1"/>
                </a:solidFill>
                <a:latin typeface="UTM Avo" panose="02040603050506020204" pitchFamily="18" charset="0"/>
              </a:rPr>
              <a:t>h</a:t>
            </a:r>
            <a:endParaRPr lang="en-US">
              <a:solidFill>
                <a:schemeClr val="bg1"/>
              </a:solidFill>
              <a:latin typeface="UTM Avo" panose="02040603050506020204" pitchFamily="18" charset="0"/>
            </a:endParaRPr>
          </a:p>
        </p:txBody>
      </p:sp>
      <p:sp>
        <p:nvSpPr>
          <p:cNvPr id="19" name="TextBox 18">
            <a:extLst>
              <a:ext uri="{FF2B5EF4-FFF2-40B4-BE49-F238E27FC236}">
                <a16:creationId xmlns:a16="http://schemas.microsoft.com/office/drawing/2014/main" id="{CE8F68D0-6476-45B0-A57F-CFB9DA527EF3}"/>
              </a:ext>
            </a:extLst>
          </p:cNvPr>
          <p:cNvSpPr txBox="1"/>
          <p:nvPr/>
        </p:nvSpPr>
        <p:spPr>
          <a:xfrm>
            <a:off x="1889150" y="4453718"/>
            <a:ext cx="571500" cy="523220"/>
          </a:xfrm>
          <a:prstGeom prst="rect">
            <a:avLst/>
          </a:prstGeom>
          <a:noFill/>
          <a:ln w="19050">
            <a:noFill/>
          </a:ln>
        </p:spPr>
        <p:txBody>
          <a:bodyPr wrap="square" rtlCol="0">
            <a:spAutoFit/>
          </a:bodyPr>
          <a:lstStyle/>
          <a:p>
            <a:r>
              <a:rPr lang="en-US" sz="2800">
                <a:solidFill>
                  <a:schemeClr val="bg1"/>
                </a:solidFill>
                <a:latin typeface="UTM Avo" panose="02040603050506020204" pitchFamily="18" charset="0"/>
              </a:rPr>
              <a:t>a</a:t>
            </a:r>
            <a:endParaRPr lang="en-US">
              <a:solidFill>
                <a:schemeClr val="bg1"/>
              </a:solidFill>
              <a:latin typeface="UTM Avo" panose="02040603050506020204" pitchFamily="18" charset="0"/>
            </a:endParaRPr>
          </a:p>
        </p:txBody>
      </p:sp>
      <p:sp>
        <p:nvSpPr>
          <p:cNvPr id="20" name="TextBox 19">
            <a:extLst>
              <a:ext uri="{FF2B5EF4-FFF2-40B4-BE49-F238E27FC236}">
                <a16:creationId xmlns:a16="http://schemas.microsoft.com/office/drawing/2014/main" id="{94AE7AAC-C001-4CFA-A980-ADCD584C4D38}"/>
              </a:ext>
            </a:extLst>
          </p:cNvPr>
          <p:cNvSpPr txBox="1"/>
          <p:nvPr/>
        </p:nvSpPr>
        <p:spPr>
          <a:xfrm>
            <a:off x="7764873" y="1898565"/>
            <a:ext cx="3888151" cy="769441"/>
          </a:xfrm>
          <a:prstGeom prst="rect">
            <a:avLst/>
          </a:prstGeom>
          <a:noFill/>
        </p:spPr>
        <p:txBody>
          <a:bodyPr wrap="square" rtlCol="0">
            <a:spAutoFit/>
          </a:bodyPr>
          <a:lstStyle/>
          <a:p>
            <a:pPr algn="ctr"/>
            <a:r>
              <a:rPr lang="en-US" sz="4400" b="1" dirty="0">
                <a:solidFill>
                  <a:schemeClr val="tx1"/>
                </a:solidFill>
                <a:latin typeface="UTM Avo" panose="02040603050506020204" pitchFamily="18" charset="0"/>
                <a:cs typeface="Times New Roman" pitchFamily="18" charset="0"/>
              </a:rPr>
              <a:t>S = a x h : 2</a:t>
            </a:r>
            <a:endParaRPr lang="vi-VN" sz="4400" dirty="0">
              <a:solidFill>
                <a:schemeClr val="tx1"/>
              </a:solidFill>
              <a:latin typeface="UTM Avo" panose="02040603050506020204" pitchFamily="18" charset="0"/>
              <a:cs typeface="Times New Roman" pitchFamily="18" charset="0"/>
            </a:endParaRPr>
          </a:p>
        </p:txBody>
      </p:sp>
      <p:sp>
        <p:nvSpPr>
          <p:cNvPr id="21" name="Rectangle 20"/>
          <p:cNvSpPr/>
          <p:nvPr/>
        </p:nvSpPr>
        <p:spPr>
          <a:xfrm>
            <a:off x="3869473" y="3139150"/>
            <a:ext cx="2596844" cy="1200329"/>
          </a:xfrm>
          <a:prstGeom prst="rect">
            <a:avLst/>
          </a:prstGeom>
        </p:spPr>
        <p:txBody>
          <a:bodyPr wrap="square">
            <a:spAutoFit/>
          </a:bodyPr>
          <a:lstStyle/>
          <a:p>
            <a:r>
              <a:rPr lang="en-US" sz="2400" dirty="0">
                <a:solidFill>
                  <a:schemeClr val="bg1"/>
                </a:solidFill>
                <a:latin typeface="UTM Avo" panose="02040603050506020204" pitchFamily="18" charset="0"/>
                <a:cs typeface="Times New Roman" pitchFamily="18" charset="0"/>
              </a:rPr>
              <a:t>S </a:t>
            </a:r>
            <a:r>
              <a:rPr lang="en-US" sz="2400" dirty="0" err="1">
                <a:solidFill>
                  <a:schemeClr val="bg1"/>
                </a:solidFill>
                <a:latin typeface="UTM Avo" panose="02040603050506020204" pitchFamily="18" charset="0"/>
                <a:cs typeface="Times New Roman" pitchFamily="18" charset="0"/>
              </a:rPr>
              <a:t>là</a:t>
            </a:r>
            <a:r>
              <a:rPr lang="en-US" sz="2400" dirty="0">
                <a:solidFill>
                  <a:schemeClr val="bg1"/>
                </a:solidFill>
                <a:latin typeface="UTM Avo" panose="02040603050506020204" pitchFamily="18" charset="0"/>
                <a:cs typeface="Times New Roman" pitchFamily="18" charset="0"/>
              </a:rPr>
              <a:t> </a:t>
            </a:r>
            <a:r>
              <a:rPr lang="en-US" sz="2400" dirty="0" err="1">
                <a:solidFill>
                  <a:schemeClr val="bg1"/>
                </a:solidFill>
                <a:latin typeface="UTM Avo" panose="02040603050506020204" pitchFamily="18" charset="0"/>
                <a:cs typeface="Times New Roman" pitchFamily="18" charset="0"/>
              </a:rPr>
              <a:t>diện</a:t>
            </a:r>
            <a:r>
              <a:rPr lang="en-US" sz="2400" dirty="0">
                <a:solidFill>
                  <a:schemeClr val="bg1"/>
                </a:solidFill>
                <a:latin typeface="UTM Avo" panose="02040603050506020204" pitchFamily="18" charset="0"/>
                <a:cs typeface="Times New Roman" pitchFamily="18" charset="0"/>
              </a:rPr>
              <a:t> </a:t>
            </a:r>
            <a:r>
              <a:rPr lang="en-US" sz="2400" dirty="0" err="1">
                <a:solidFill>
                  <a:schemeClr val="bg1"/>
                </a:solidFill>
                <a:latin typeface="UTM Avo" panose="02040603050506020204" pitchFamily="18" charset="0"/>
                <a:cs typeface="Times New Roman" pitchFamily="18" charset="0"/>
              </a:rPr>
              <a:t>tích</a:t>
            </a:r>
            <a:endParaRPr lang="en-US" sz="2400" dirty="0">
              <a:solidFill>
                <a:schemeClr val="bg1"/>
              </a:solidFill>
              <a:latin typeface="UTM Avo" panose="02040603050506020204" pitchFamily="18" charset="0"/>
              <a:cs typeface="Times New Roman" pitchFamily="18" charset="0"/>
            </a:endParaRPr>
          </a:p>
          <a:p>
            <a:r>
              <a:rPr lang="en-US" sz="2400" dirty="0">
                <a:solidFill>
                  <a:schemeClr val="bg1"/>
                </a:solidFill>
                <a:latin typeface="UTM Avo" panose="02040603050506020204" pitchFamily="18" charset="0"/>
                <a:cs typeface="Times New Roman" pitchFamily="18" charset="0"/>
              </a:rPr>
              <a:t>a </a:t>
            </a:r>
            <a:r>
              <a:rPr lang="en-US" sz="2400" dirty="0" err="1">
                <a:solidFill>
                  <a:schemeClr val="bg1"/>
                </a:solidFill>
                <a:latin typeface="UTM Avo" panose="02040603050506020204" pitchFamily="18" charset="0"/>
                <a:cs typeface="Times New Roman" pitchFamily="18" charset="0"/>
              </a:rPr>
              <a:t>là</a:t>
            </a:r>
            <a:r>
              <a:rPr lang="en-US" sz="2400" dirty="0">
                <a:solidFill>
                  <a:schemeClr val="bg1"/>
                </a:solidFill>
                <a:latin typeface="UTM Avo" panose="02040603050506020204" pitchFamily="18" charset="0"/>
                <a:cs typeface="Times New Roman" pitchFamily="18" charset="0"/>
              </a:rPr>
              <a:t> </a:t>
            </a:r>
            <a:r>
              <a:rPr lang="en-US" sz="2400" dirty="0" err="1">
                <a:solidFill>
                  <a:schemeClr val="bg1"/>
                </a:solidFill>
                <a:latin typeface="UTM Avo" panose="02040603050506020204" pitchFamily="18" charset="0"/>
                <a:cs typeface="Times New Roman" pitchFamily="18" charset="0"/>
              </a:rPr>
              <a:t>độ</a:t>
            </a:r>
            <a:r>
              <a:rPr lang="en-US" sz="2400" dirty="0">
                <a:solidFill>
                  <a:schemeClr val="bg1"/>
                </a:solidFill>
                <a:latin typeface="UTM Avo" panose="02040603050506020204" pitchFamily="18" charset="0"/>
                <a:cs typeface="Times New Roman" pitchFamily="18" charset="0"/>
              </a:rPr>
              <a:t> </a:t>
            </a:r>
            <a:r>
              <a:rPr lang="en-US" sz="2400" dirty="0" err="1">
                <a:solidFill>
                  <a:schemeClr val="bg1"/>
                </a:solidFill>
                <a:latin typeface="UTM Avo" panose="02040603050506020204" pitchFamily="18" charset="0"/>
                <a:cs typeface="Times New Roman" pitchFamily="18" charset="0"/>
              </a:rPr>
              <a:t>dài</a:t>
            </a:r>
            <a:r>
              <a:rPr lang="en-US" sz="2400" dirty="0">
                <a:solidFill>
                  <a:schemeClr val="bg1"/>
                </a:solidFill>
                <a:latin typeface="UTM Avo" panose="02040603050506020204" pitchFamily="18" charset="0"/>
                <a:cs typeface="Times New Roman" pitchFamily="18" charset="0"/>
              </a:rPr>
              <a:t> </a:t>
            </a:r>
            <a:r>
              <a:rPr lang="en-US" sz="2400" dirty="0" err="1">
                <a:solidFill>
                  <a:schemeClr val="bg1"/>
                </a:solidFill>
                <a:latin typeface="UTM Avo" panose="02040603050506020204" pitchFamily="18" charset="0"/>
                <a:cs typeface="Times New Roman" pitchFamily="18" charset="0"/>
              </a:rPr>
              <a:t>đáy</a:t>
            </a:r>
            <a:r>
              <a:rPr lang="en-US" sz="2400" dirty="0">
                <a:solidFill>
                  <a:schemeClr val="bg1"/>
                </a:solidFill>
                <a:latin typeface="UTM Avo" panose="02040603050506020204" pitchFamily="18" charset="0"/>
                <a:cs typeface="Times New Roman" pitchFamily="18" charset="0"/>
              </a:rPr>
              <a:t> </a:t>
            </a:r>
          </a:p>
          <a:p>
            <a:r>
              <a:rPr lang="en-US" sz="2400" dirty="0">
                <a:solidFill>
                  <a:schemeClr val="bg1"/>
                </a:solidFill>
                <a:latin typeface="UTM Avo" panose="02040603050506020204" pitchFamily="18" charset="0"/>
                <a:cs typeface="Times New Roman" pitchFamily="18" charset="0"/>
              </a:rPr>
              <a:t>h </a:t>
            </a:r>
            <a:r>
              <a:rPr lang="en-US" sz="2400" dirty="0" err="1">
                <a:solidFill>
                  <a:schemeClr val="bg1"/>
                </a:solidFill>
                <a:latin typeface="UTM Avo" panose="02040603050506020204" pitchFamily="18" charset="0"/>
                <a:cs typeface="Times New Roman" pitchFamily="18" charset="0"/>
              </a:rPr>
              <a:t>là</a:t>
            </a:r>
            <a:r>
              <a:rPr lang="en-US" sz="2400" dirty="0">
                <a:solidFill>
                  <a:schemeClr val="bg1"/>
                </a:solidFill>
                <a:latin typeface="UTM Avo" panose="02040603050506020204" pitchFamily="18" charset="0"/>
                <a:cs typeface="Times New Roman" pitchFamily="18" charset="0"/>
              </a:rPr>
              <a:t> </a:t>
            </a:r>
            <a:r>
              <a:rPr lang="en-US" sz="2400" dirty="0" err="1">
                <a:solidFill>
                  <a:schemeClr val="bg1"/>
                </a:solidFill>
                <a:latin typeface="UTM Avo" panose="02040603050506020204" pitchFamily="18" charset="0"/>
                <a:cs typeface="Times New Roman" pitchFamily="18" charset="0"/>
              </a:rPr>
              <a:t>chiều</a:t>
            </a:r>
            <a:r>
              <a:rPr lang="en-US" sz="2400" dirty="0">
                <a:solidFill>
                  <a:schemeClr val="bg1"/>
                </a:solidFill>
                <a:latin typeface="UTM Avo" panose="02040603050506020204" pitchFamily="18" charset="0"/>
                <a:cs typeface="Times New Roman" pitchFamily="18" charset="0"/>
              </a:rPr>
              <a:t> </a:t>
            </a:r>
            <a:r>
              <a:rPr lang="en-US" sz="2400" dirty="0" err="1">
                <a:solidFill>
                  <a:schemeClr val="bg1"/>
                </a:solidFill>
                <a:latin typeface="UTM Avo" panose="02040603050506020204" pitchFamily="18" charset="0"/>
                <a:cs typeface="Times New Roman" pitchFamily="18" charset="0"/>
              </a:rPr>
              <a:t>cao</a:t>
            </a:r>
            <a:endParaRPr lang="en-US" sz="2000" dirty="0">
              <a:solidFill>
                <a:schemeClr val="bg1"/>
              </a:solidFill>
              <a:latin typeface="UTM Avo" panose="02040603050506020204" pitchFamily="18" charset="0"/>
              <a:cs typeface="Times New Roman" pitchFamily="18" charset="0"/>
            </a:endParaRPr>
          </a:p>
        </p:txBody>
      </p:sp>
      <p:sp>
        <p:nvSpPr>
          <p:cNvPr id="23" name="TextBox 22">
            <a:extLst>
              <a:ext uri="{FF2B5EF4-FFF2-40B4-BE49-F238E27FC236}">
                <a16:creationId xmlns:a16="http://schemas.microsoft.com/office/drawing/2014/main" id="{94AE7AAC-C001-4CFA-A980-ADCD584C4D38}"/>
              </a:ext>
            </a:extLst>
          </p:cNvPr>
          <p:cNvSpPr txBox="1"/>
          <p:nvPr/>
        </p:nvSpPr>
        <p:spPr>
          <a:xfrm>
            <a:off x="7764872" y="3182778"/>
            <a:ext cx="3888151" cy="769441"/>
          </a:xfrm>
          <a:prstGeom prst="rect">
            <a:avLst/>
          </a:prstGeom>
          <a:noFill/>
        </p:spPr>
        <p:txBody>
          <a:bodyPr wrap="square" rtlCol="0">
            <a:spAutoFit/>
          </a:bodyPr>
          <a:lstStyle/>
          <a:p>
            <a:pPr algn="ctr"/>
            <a:r>
              <a:rPr lang="en-US" sz="4400" b="1" dirty="0">
                <a:latin typeface="UTM Avo" panose="02040603050506020204" pitchFamily="18" charset="0"/>
                <a:cs typeface="Times New Roman" pitchFamily="18" charset="0"/>
              </a:rPr>
              <a:t>a</a:t>
            </a:r>
            <a:r>
              <a:rPr lang="en-US" sz="4400" b="1" dirty="0">
                <a:solidFill>
                  <a:schemeClr val="tx1"/>
                </a:solidFill>
                <a:latin typeface="UTM Avo" panose="02040603050506020204" pitchFamily="18" charset="0"/>
                <a:cs typeface="Times New Roman" pitchFamily="18" charset="0"/>
              </a:rPr>
              <a:t> = S </a:t>
            </a:r>
            <a:r>
              <a:rPr lang="en-US" sz="4400" b="1" dirty="0">
                <a:latin typeface="UTM Avo" panose="02040603050506020204" pitchFamily="18" charset="0"/>
                <a:cs typeface="Times New Roman" pitchFamily="18" charset="0"/>
              </a:rPr>
              <a:t>:</a:t>
            </a:r>
            <a:r>
              <a:rPr lang="en-US" sz="4400" b="1" dirty="0">
                <a:solidFill>
                  <a:schemeClr val="tx1"/>
                </a:solidFill>
                <a:latin typeface="UTM Avo" panose="02040603050506020204" pitchFamily="18" charset="0"/>
                <a:cs typeface="Times New Roman" pitchFamily="18" charset="0"/>
              </a:rPr>
              <a:t> h x 2</a:t>
            </a:r>
            <a:endParaRPr lang="vi-VN" sz="4400" dirty="0">
              <a:solidFill>
                <a:schemeClr val="tx1"/>
              </a:solidFill>
              <a:latin typeface="UTM Avo" panose="02040603050506020204" pitchFamily="18" charset="0"/>
              <a:cs typeface="Times New Roman" pitchFamily="18" charset="0"/>
            </a:endParaRPr>
          </a:p>
        </p:txBody>
      </p:sp>
      <p:sp>
        <p:nvSpPr>
          <p:cNvPr id="24" name="TextBox 23">
            <a:extLst>
              <a:ext uri="{FF2B5EF4-FFF2-40B4-BE49-F238E27FC236}">
                <a16:creationId xmlns:a16="http://schemas.microsoft.com/office/drawing/2014/main" id="{94AE7AAC-C001-4CFA-A980-ADCD584C4D38}"/>
              </a:ext>
            </a:extLst>
          </p:cNvPr>
          <p:cNvSpPr txBox="1"/>
          <p:nvPr/>
        </p:nvSpPr>
        <p:spPr>
          <a:xfrm>
            <a:off x="7787175" y="4398809"/>
            <a:ext cx="3888151" cy="769441"/>
          </a:xfrm>
          <a:prstGeom prst="rect">
            <a:avLst/>
          </a:prstGeom>
          <a:noFill/>
        </p:spPr>
        <p:txBody>
          <a:bodyPr wrap="square" rtlCol="0">
            <a:spAutoFit/>
          </a:bodyPr>
          <a:lstStyle/>
          <a:p>
            <a:pPr algn="ctr"/>
            <a:r>
              <a:rPr lang="en-US" sz="4400" b="1" dirty="0">
                <a:latin typeface="UTM Avo" panose="02040603050506020204" pitchFamily="18" charset="0"/>
                <a:cs typeface="Times New Roman" pitchFamily="18" charset="0"/>
              </a:rPr>
              <a:t>h</a:t>
            </a:r>
            <a:r>
              <a:rPr lang="en-US" sz="4400" b="1" dirty="0">
                <a:solidFill>
                  <a:schemeClr val="tx1"/>
                </a:solidFill>
                <a:latin typeface="UTM Avo" panose="02040603050506020204" pitchFamily="18" charset="0"/>
                <a:cs typeface="Times New Roman" pitchFamily="18" charset="0"/>
              </a:rPr>
              <a:t> = S </a:t>
            </a:r>
            <a:r>
              <a:rPr lang="en-US" sz="4400" b="1" dirty="0">
                <a:latin typeface="UTM Avo" panose="02040603050506020204" pitchFamily="18" charset="0"/>
                <a:cs typeface="Times New Roman" pitchFamily="18" charset="0"/>
              </a:rPr>
              <a:t>:</a:t>
            </a:r>
            <a:r>
              <a:rPr lang="en-US" sz="4400" b="1" dirty="0">
                <a:solidFill>
                  <a:schemeClr val="tx1"/>
                </a:solidFill>
                <a:latin typeface="UTM Avo" panose="02040603050506020204" pitchFamily="18" charset="0"/>
                <a:cs typeface="Times New Roman" pitchFamily="18" charset="0"/>
              </a:rPr>
              <a:t> a x 2</a:t>
            </a:r>
            <a:endParaRPr lang="vi-VN" sz="4400" dirty="0">
              <a:solidFill>
                <a:schemeClr val="tx1"/>
              </a:solidFill>
              <a:latin typeface="UTM Avo" panose="02040603050506020204" pitchFamily="18" charset="0"/>
              <a:cs typeface="Times New Roman" pitchFamily="18" charset="0"/>
            </a:endParaRPr>
          </a:p>
        </p:txBody>
      </p:sp>
      <p:pic>
        <p:nvPicPr>
          <p:cNvPr id="25" name="Picture 24">
            <a:extLst>
              <a:ext uri="{FF2B5EF4-FFF2-40B4-BE49-F238E27FC236}">
                <a16:creationId xmlns:a16="http://schemas.microsoft.com/office/drawing/2014/main" id="{E597045D-D38D-4F20-BE1D-7A8B7ABD376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b="77672"/>
          <a:stretch/>
        </p:blipFill>
        <p:spPr>
          <a:xfrm rot="15660443" flipH="1">
            <a:off x="7000983" y="2773029"/>
            <a:ext cx="1489398" cy="517402"/>
          </a:xfrm>
          <a:prstGeom prst="rect">
            <a:avLst/>
          </a:prstGeom>
        </p:spPr>
      </p:pic>
    </p:spTree>
    <p:extLst>
      <p:ext uri="{BB962C8B-B14F-4D97-AF65-F5344CB8AC3E}">
        <p14:creationId xmlns:p14="http://schemas.microsoft.com/office/powerpoint/2010/main" val="24343416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par>
                                <p:cTn id="27" presetID="14" presetClass="entr" presetSubtype="1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par>
                                <p:cTn id="33" presetID="14" presetClass="entr" presetSubtype="1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randombar(horizont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anim calcmode="lin" valueType="num">
                                      <p:cBhvr>
                                        <p:cTn id="41" dur="1000" fill="hold"/>
                                        <p:tgtEl>
                                          <p:spTgt spid="21"/>
                                        </p:tgtEl>
                                        <p:attrNameLst>
                                          <p:attrName>ppt_x</p:attrName>
                                        </p:attrNameLst>
                                      </p:cBhvr>
                                      <p:tavLst>
                                        <p:tav tm="0">
                                          <p:val>
                                            <p:strVal val="#ppt_x"/>
                                          </p:val>
                                        </p:tav>
                                        <p:tav tm="100000">
                                          <p:val>
                                            <p:strVal val="#ppt_x"/>
                                          </p:val>
                                        </p:tav>
                                      </p:tavLst>
                                    </p:anim>
                                    <p:anim calcmode="lin" valueType="num">
                                      <p:cBhvr>
                                        <p:cTn id="4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up)">
                                      <p:cBhvr>
                                        <p:cTn id="54" dur="500"/>
                                        <p:tgtEl>
                                          <p:spTgt spid="25"/>
                                        </p:tgtEl>
                                      </p:cBhvr>
                                    </p:animEffect>
                                  </p:childTnLst>
                                </p:cTn>
                              </p:par>
                            </p:childTnLst>
                          </p:cTn>
                        </p:par>
                        <p:par>
                          <p:cTn id="55" fill="hold">
                            <p:stCondLst>
                              <p:cond delay="500"/>
                            </p:stCondLst>
                            <p:childTnLst>
                              <p:par>
                                <p:cTn id="56" presetID="53" presetClass="entr" presetSubtype="16" fill="hold" grpId="0" nodeType="after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p:cTn id="58" dur="500" fill="hold"/>
                                        <p:tgtEl>
                                          <p:spTgt spid="23"/>
                                        </p:tgtEl>
                                        <p:attrNameLst>
                                          <p:attrName>ppt_w</p:attrName>
                                        </p:attrNameLst>
                                      </p:cBhvr>
                                      <p:tavLst>
                                        <p:tav tm="0">
                                          <p:val>
                                            <p:fltVal val="0"/>
                                          </p:val>
                                        </p:tav>
                                        <p:tav tm="100000">
                                          <p:val>
                                            <p:strVal val="#ppt_w"/>
                                          </p:val>
                                        </p:tav>
                                      </p:tavLst>
                                    </p:anim>
                                    <p:anim calcmode="lin" valueType="num">
                                      <p:cBhvr>
                                        <p:cTn id="59" dur="500" fill="hold"/>
                                        <p:tgtEl>
                                          <p:spTgt spid="23"/>
                                        </p:tgtEl>
                                        <p:attrNameLst>
                                          <p:attrName>ppt_h</p:attrName>
                                        </p:attrNameLst>
                                      </p:cBhvr>
                                      <p:tavLst>
                                        <p:tav tm="0">
                                          <p:val>
                                            <p:fltVal val="0"/>
                                          </p:val>
                                        </p:tav>
                                        <p:tav tm="100000">
                                          <p:val>
                                            <p:strVal val="#ppt_h"/>
                                          </p:val>
                                        </p:tav>
                                      </p:tavLst>
                                    </p:anim>
                                    <p:animEffect transition="in" filter="fade">
                                      <p:cBhvr>
                                        <p:cTn id="60" dur="500"/>
                                        <p:tgtEl>
                                          <p:spTgt spid="23"/>
                                        </p:tgtEl>
                                      </p:cBhvr>
                                    </p:animEffect>
                                  </p:childTnLst>
                                </p:cTn>
                              </p:par>
                            </p:childTnLst>
                          </p:cTn>
                        </p:par>
                        <p:par>
                          <p:cTn id="61" fill="hold">
                            <p:stCondLst>
                              <p:cond delay="1000"/>
                            </p:stCondLst>
                            <p:childTnLst>
                              <p:par>
                                <p:cTn id="62" presetID="10" presetClass="exit" presetSubtype="0" fill="hold" nodeType="afterEffect">
                                  <p:stCondLst>
                                    <p:cond delay="0"/>
                                  </p:stCondLst>
                                  <p:childTnLst>
                                    <p:animEffect transition="out" filter="fade">
                                      <p:cBhvr>
                                        <p:cTn id="63" dur="500"/>
                                        <p:tgtEl>
                                          <p:spTgt spid="25"/>
                                        </p:tgtEl>
                                      </p:cBhvr>
                                    </p:animEffect>
                                    <p:set>
                                      <p:cBhvr>
                                        <p:cTn id="64" dur="1" fill="hold">
                                          <p:stCondLst>
                                            <p:cond delay="499"/>
                                          </p:stCondLst>
                                        </p:cTn>
                                        <p:tgtEl>
                                          <p:spTgt spid="25"/>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wipe(up)">
                                      <p:cBhvr>
                                        <p:cTn id="69" dur="500"/>
                                        <p:tgtEl>
                                          <p:spTgt spid="26"/>
                                        </p:tgtEl>
                                      </p:cBhvr>
                                    </p:animEffect>
                                  </p:childTnLst>
                                </p:cTn>
                              </p:par>
                            </p:childTnLst>
                          </p:cTn>
                        </p:par>
                        <p:par>
                          <p:cTn id="70" fill="hold">
                            <p:stCondLst>
                              <p:cond delay="500"/>
                            </p:stCondLst>
                            <p:childTnLst>
                              <p:par>
                                <p:cTn id="71" presetID="53" presetClass="entr" presetSubtype="16" fill="hold" grpId="0" nodeType="after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500" fill="hold"/>
                                        <p:tgtEl>
                                          <p:spTgt spid="24"/>
                                        </p:tgtEl>
                                        <p:attrNameLst>
                                          <p:attrName>ppt_w</p:attrName>
                                        </p:attrNameLst>
                                      </p:cBhvr>
                                      <p:tavLst>
                                        <p:tav tm="0">
                                          <p:val>
                                            <p:fltVal val="0"/>
                                          </p:val>
                                        </p:tav>
                                        <p:tav tm="100000">
                                          <p:val>
                                            <p:strVal val="#ppt_w"/>
                                          </p:val>
                                        </p:tav>
                                      </p:tavLst>
                                    </p:anim>
                                    <p:anim calcmode="lin" valueType="num">
                                      <p:cBhvr>
                                        <p:cTn id="74" dur="500" fill="hold"/>
                                        <p:tgtEl>
                                          <p:spTgt spid="24"/>
                                        </p:tgtEl>
                                        <p:attrNameLst>
                                          <p:attrName>ppt_h</p:attrName>
                                        </p:attrNameLst>
                                      </p:cBhvr>
                                      <p:tavLst>
                                        <p:tav tm="0">
                                          <p:val>
                                            <p:fltVal val="0"/>
                                          </p:val>
                                        </p:tav>
                                        <p:tav tm="100000">
                                          <p:val>
                                            <p:strVal val="#ppt_h"/>
                                          </p:val>
                                        </p:tav>
                                      </p:tavLst>
                                    </p:anim>
                                    <p:animEffect transition="in" filter="fade">
                                      <p:cBhvr>
                                        <p:cTn id="75" dur="500"/>
                                        <p:tgtEl>
                                          <p:spTgt spid="24"/>
                                        </p:tgtEl>
                                      </p:cBhvr>
                                    </p:animEffect>
                                  </p:childTnLst>
                                </p:cTn>
                              </p:par>
                            </p:childTnLst>
                          </p:cTn>
                        </p:par>
                        <p:par>
                          <p:cTn id="76" fill="hold">
                            <p:stCondLst>
                              <p:cond delay="1000"/>
                            </p:stCondLst>
                            <p:childTnLst>
                              <p:par>
                                <p:cTn id="77" presetID="10" presetClass="exit" presetSubtype="0" fill="hold" nodeType="afterEffect">
                                  <p:stCondLst>
                                    <p:cond delay="0"/>
                                  </p:stCondLst>
                                  <p:childTnLst>
                                    <p:animEffect transition="out" filter="fade">
                                      <p:cBhvr>
                                        <p:cTn id="78" dur="500"/>
                                        <p:tgtEl>
                                          <p:spTgt spid="26"/>
                                        </p:tgtEl>
                                      </p:cBhvr>
                                    </p:animEffect>
                                    <p:set>
                                      <p:cBhvr>
                                        <p:cTn id="79"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2" grpId="0" animBg="1"/>
      <p:bldP spid="14" grpId="0" animBg="1"/>
      <p:bldP spid="18" grpId="0"/>
      <p:bldP spid="19" grpId="0"/>
      <p:bldP spid="20" grpId="0"/>
      <p:bldP spid="21" grpId="0"/>
      <p:bldP spid="23"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597045D-D38D-4F20-BE1D-7A8B7ABD376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b="77672"/>
          <a:stretch/>
        </p:blipFill>
        <p:spPr>
          <a:xfrm rot="16200000" flipH="1">
            <a:off x="5667372" y="3345715"/>
            <a:ext cx="3041927" cy="575127"/>
          </a:xfrm>
          <a:prstGeom prst="rect">
            <a:avLst/>
          </a:prstGeom>
        </p:spPr>
      </p:pic>
      <p:sp>
        <p:nvSpPr>
          <p:cNvPr id="4" name="矩形: 圆角 3">
            <a:extLst>
              <a:ext uri="{FF2B5EF4-FFF2-40B4-BE49-F238E27FC236}">
                <a16:creationId xmlns:a16="http://schemas.microsoft.com/office/drawing/2014/main" id="{EE48A9C3-A351-4DF6-9C3C-560A276FE752}"/>
              </a:ext>
            </a:extLst>
          </p:cNvPr>
          <p:cNvSpPr/>
          <p:nvPr/>
        </p:nvSpPr>
        <p:spPr>
          <a:xfrm>
            <a:off x="816644" y="261114"/>
            <a:ext cx="5182213" cy="769440"/>
          </a:xfrm>
          <a:prstGeom prst="roundRect">
            <a:avLst>
              <a:gd name="adj" fmla="val 50000"/>
            </a:avLst>
          </a:prstGeom>
          <a:solidFill>
            <a:srgbClr val="ECCC8F"/>
          </a:solidFill>
          <a:ln>
            <a:no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 name="文本框 4">
            <a:extLst>
              <a:ext uri="{FF2B5EF4-FFF2-40B4-BE49-F238E27FC236}">
                <a16:creationId xmlns:a16="http://schemas.microsoft.com/office/drawing/2014/main" id="{B3F0ECF9-F077-4488-96E4-6641AB6A608B}"/>
              </a:ext>
            </a:extLst>
          </p:cNvPr>
          <p:cNvSpPr txBox="1"/>
          <p:nvPr/>
        </p:nvSpPr>
        <p:spPr>
          <a:xfrm>
            <a:off x="1132220" y="261113"/>
            <a:ext cx="4675727" cy="769441"/>
          </a:xfrm>
          <a:prstGeom prst="rect">
            <a:avLst/>
          </a:prstGeom>
          <a:noFill/>
        </p:spPr>
        <p:txBody>
          <a:bodyPr wrap="square" rtlCol="0">
            <a:spAutoFit/>
          </a:bodyPr>
          <a:lstStyle/>
          <a:p>
            <a:pPr algn="ctr"/>
            <a:r>
              <a:rPr lang="en-US" altLang="zh-CN" sz="4400" b="1" dirty="0">
                <a:solidFill>
                  <a:schemeClr val="tx2">
                    <a:lumMod val="50000"/>
                  </a:schemeClr>
                </a:solidFill>
                <a:effectLst>
                  <a:outerShdw blurRad="38100" dist="38100" dir="2700000" algn="tl">
                    <a:srgbClr val="000000">
                      <a:alpha val="43137"/>
                    </a:srgbClr>
                  </a:outerShdw>
                </a:effectLst>
                <a:latin typeface="UTM Facebook" pitchFamily="18" charset="0"/>
                <a:ea typeface="仓耳玄三M W05" panose="02020400000000000000" pitchFamily="18" charset="-122"/>
              </a:rPr>
              <a:t>HÌNH THANG</a:t>
            </a:r>
            <a:endParaRPr lang="zh-CN" altLang="en-US" sz="4400" b="1" dirty="0">
              <a:solidFill>
                <a:schemeClr val="tx2">
                  <a:lumMod val="50000"/>
                </a:schemeClr>
              </a:solidFill>
              <a:effectLst>
                <a:outerShdw blurRad="38100" dist="38100" dir="2700000" algn="tl">
                  <a:srgbClr val="000000">
                    <a:alpha val="43137"/>
                  </a:srgbClr>
                </a:outerShdw>
              </a:effectLst>
              <a:latin typeface="UTM Facebook" pitchFamily="18" charset="0"/>
              <a:ea typeface="仓耳玄三M W05" panose="02020400000000000000" pitchFamily="18" charset="-122"/>
            </a:endParaRPr>
          </a:p>
        </p:txBody>
      </p:sp>
      <p:grpSp>
        <p:nvGrpSpPr>
          <p:cNvPr id="11" name="Group 10"/>
          <p:cNvGrpSpPr/>
          <p:nvPr/>
        </p:nvGrpSpPr>
        <p:grpSpPr>
          <a:xfrm>
            <a:off x="310069" y="1358442"/>
            <a:ext cx="6514477" cy="4828653"/>
            <a:chOff x="310069" y="1358442"/>
            <a:chExt cx="7341955" cy="4828653"/>
          </a:xfrm>
        </p:grpSpPr>
        <p:pic>
          <p:nvPicPr>
            <p:cNvPr id="3" name="图片 2">
              <a:extLst>
                <a:ext uri="{FF2B5EF4-FFF2-40B4-BE49-F238E27FC236}">
                  <a16:creationId xmlns:a16="http://schemas.microsoft.com/office/drawing/2014/main" id="{9C072751-F249-4058-852C-7A3372BD94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069" y="1358442"/>
              <a:ext cx="7341955" cy="4828653"/>
            </a:xfrm>
            <a:prstGeom prst="rect">
              <a:avLst/>
            </a:prstGeom>
          </p:spPr>
        </p:pic>
        <p:sp>
          <p:nvSpPr>
            <p:cNvPr id="2" name="Rectangle 1"/>
            <p:cNvSpPr/>
            <p:nvPr/>
          </p:nvSpPr>
          <p:spPr>
            <a:xfrm>
              <a:off x="669073" y="1776646"/>
              <a:ext cx="6579220" cy="4021988"/>
            </a:xfrm>
            <a:prstGeom prst="rect">
              <a:avLst/>
            </a:prstGeom>
            <a:solidFill>
              <a:srgbClr val="003E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94AE7AAC-C001-4CFA-A980-ADCD584C4D38}"/>
              </a:ext>
            </a:extLst>
          </p:cNvPr>
          <p:cNvSpPr txBox="1"/>
          <p:nvPr/>
        </p:nvSpPr>
        <p:spPr>
          <a:xfrm>
            <a:off x="7604104" y="1898565"/>
            <a:ext cx="4514213" cy="677108"/>
          </a:xfrm>
          <a:prstGeom prst="rect">
            <a:avLst/>
          </a:prstGeom>
          <a:noFill/>
        </p:spPr>
        <p:txBody>
          <a:bodyPr wrap="square" rtlCol="0">
            <a:spAutoFit/>
          </a:bodyPr>
          <a:lstStyle/>
          <a:p>
            <a:pPr algn="ctr"/>
            <a:r>
              <a:rPr lang="en-US" sz="3800" b="1" dirty="0">
                <a:solidFill>
                  <a:schemeClr val="tx1"/>
                </a:solidFill>
                <a:latin typeface="UTM Avo" panose="02040603050506020204" pitchFamily="18" charset="0"/>
                <a:cs typeface="Times New Roman" pitchFamily="18" charset="0"/>
              </a:rPr>
              <a:t>S = (a + b) x h : 2</a:t>
            </a:r>
            <a:endParaRPr lang="vi-VN" sz="3800" dirty="0">
              <a:solidFill>
                <a:schemeClr val="tx1"/>
              </a:solidFill>
              <a:latin typeface="UTM Avo" panose="02040603050506020204" pitchFamily="18" charset="0"/>
              <a:cs typeface="Times New Roman" pitchFamily="18" charset="0"/>
            </a:endParaRPr>
          </a:p>
        </p:txBody>
      </p:sp>
      <p:sp>
        <p:nvSpPr>
          <p:cNvPr id="21" name="Rectangle 20"/>
          <p:cNvSpPr/>
          <p:nvPr/>
        </p:nvSpPr>
        <p:spPr>
          <a:xfrm>
            <a:off x="3703987" y="4640433"/>
            <a:ext cx="2762330" cy="1015663"/>
          </a:xfrm>
          <a:prstGeom prst="rect">
            <a:avLst/>
          </a:prstGeom>
        </p:spPr>
        <p:txBody>
          <a:bodyPr wrap="square">
            <a:spAutoFit/>
          </a:bodyPr>
          <a:lstStyle/>
          <a:p>
            <a:r>
              <a:rPr lang="en-US" sz="2000" dirty="0">
                <a:solidFill>
                  <a:schemeClr val="bg1"/>
                </a:solidFill>
                <a:latin typeface="UTM Avo" panose="02040603050506020204" pitchFamily="18" charset="0"/>
                <a:cs typeface="Times New Roman" pitchFamily="18" charset="0"/>
              </a:rPr>
              <a:t>S </a:t>
            </a:r>
            <a:r>
              <a:rPr lang="en-US" sz="2000" dirty="0" err="1">
                <a:solidFill>
                  <a:schemeClr val="bg1"/>
                </a:solidFill>
                <a:latin typeface="UTM Avo" panose="02040603050506020204" pitchFamily="18" charset="0"/>
                <a:cs typeface="Times New Roman" pitchFamily="18" charset="0"/>
              </a:rPr>
              <a:t>là</a:t>
            </a:r>
            <a:r>
              <a:rPr lang="en-US" sz="2000" dirty="0">
                <a:solidFill>
                  <a:schemeClr val="bg1"/>
                </a:solidFill>
                <a:latin typeface="UTM Avo" panose="02040603050506020204" pitchFamily="18" charset="0"/>
                <a:cs typeface="Times New Roman" pitchFamily="18" charset="0"/>
              </a:rPr>
              <a:t> </a:t>
            </a:r>
            <a:r>
              <a:rPr lang="en-US" sz="2000" dirty="0" err="1">
                <a:solidFill>
                  <a:schemeClr val="bg1"/>
                </a:solidFill>
                <a:latin typeface="UTM Avo" panose="02040603050506020204" pitchFamily="18" charset="0"/>
                <a:cs typeface="Times New Roman" pitchFamily="18" charset="0"/>
              </a:rPr>
              <a:t>diện</a:t>
            </a:r>
            <a:r>
              <a:rPr lang="en-US" sz="2000" dirty="0">
                <a:solidFill>
                  <a:schemeClr val="bg1"/>
                </a:solidFill>
                <a:latin typeface="UTM Avo" panose="02040603050506020204" pitchFamily="18" charset="0"/>
                <a:cs typeface="Times New Roman" pitchFamily="18" charset="0"/>
              </a:rPr>
              <a:t> </a:t>
            </a:r>
            <a:r>
              <a:rPr lang="en-US" sz="2000" dirty="0" err="1">
                <a:solidFill>
                  <a:schemeClr val="bg1"/>
                </a:solidFill>
                <a:latin typeface="UTM Avo" panose="02040603050506020204" pitchFamily="18" charset="0"/>
                <a:cs typeface="Times New Roman" pitchFamily="18" charset="0"/>
              </a:rPr>
              <a:t>tích</a:t>
            </a:r>
            <a:endParaRPr lang="en-US" sz="2000" dirty="0">
              <a:solidFill>
                <a:schemeClr val="bg1"/>
              </a:solidFill>
              <a:latin typeface="UTM Avo" panose="02040603050506020204" pitchFamily="18" charset="0"/>
              <a:cs typeface="Times New Roman" pitchFamily="18" charset="0"/>
            </a:endParaRPr>
          </a:p>
          <a:p>
            <a:r>
              <a:rPr lang="en-US" sz="2000" dirty="0">
                <a:solidFill>
                  <a:schemeClr val="bg1"/>
                </a:solidFill>
                <a:latin typeface="UTM Avo" panose="02040603050506020204" pitchFamily="18" charset="0"/>
                <a:cs typeface="Times New Roman" pitchFamily="18" charset="0"/>
              </a:rPr>
              <a:t>a, b </a:t>
            </a:r>
            <a:r>
              <a:rPr lang="en-US" sz="2000" dirty="0" err="1">
                <a:solidFill>
                  <a:schemeClr val="bg1"/>
                </a:solidFill>
                <a:latin typeface="UTM Avo" panose="02040603050506020204" pitchFamily="18" charset="0"/>
                <a:cs typeface="Times New Roman" pitchFamily="18" charset="0"/>
              </a:rPr>
              <a:t>là</a:t>
            </a:r>
            <a:r>
              <a:rPr lang="en-US" sz="2000" dirty="0">
                <a:solidFill>
                  <a:schemeClr val="bg1"/>
                </a:solidFill>
                <a:latin typeface="UTM Avo" panose="02040603050506020204" pitchFamily="18" charset="0"/>
                <a:cs typeface="Times New Roman" pitchFamily="18" charset="0"/>
              </a:rPr>
              <a:t> </a:t>
            </a:r>
            <a:r>
              <a:rPr lang="en-US" sz="2000" dirty="0" err="1">
                <a:solidFill>
                  <a:schemeClr val="bg1"/>
                </a:solidFill>
                <a:latin typeface="UTM Avo" panose="02040603050506020204" pitchFamily="18" charset="0"/>
                <a:cs typeface="Times New Roman" pitchFamily="18" charset="0"/>
              </a:rPr>
              <a:t>độ</a:t>
            </a:r>
            <a:r>
              <a:rPr lang="en-US" sz="2000" dirty="0">
                <a:solidFill>
                  <a:schemeClr val="bg1"/>
                </a:solidFill>
                <a:latin typeface="UTM Avo" panose="02040603050506020204" pitchFamily="18" charset="0"/>
                <a:cs typeface="Times New Roman" pitchFamily="18" charset="0"/>
              </a:rPr>
              <a:t> </a:t>
            </a:r>
            <a:r>
              <a:rPr lang="en-US" sz="2000" dirty="0" err="1">
                <a:solidFill>
                  <a:schemeClr val="bg1"/>
                </a:solidFill>
                <a:latin typeface="UTM Avo" panose="02040603050506020204" pitchFamily="18" charset="0"/>
                <a:cs typeface="Times New Roman" pitchFamily="18" charset="0"/>
              </a:rPr>
              <a:t>dài</a:t>
            </a:r>
            <a:r>
              <a:rPr lang="en-US" sz="2000" dirty="0">
                <a:solidFill>
                  <a:schemeClr val="bg1"/>
                </a:solidFill>
                <a:latin typeface="UTM Avo" panose="02040603050506020204" pitchFamily="18" charset="0"/>
                <a:cs typeface="Times New Roman" pitchFamily="18" charset="0"/>
              </a:rPr>
              <a:t> 2 </a:t>
            </a:r>
            <a:r>
              <a:rPr lang="en-US" sz="2000" dirty="0" err="1">
                <a:solidFill>
                  <a:schemeClr val="bg1"/>
                </a:solidFill>
                <a:latin typeface="UTM Avo" panose="02040603050506020204" pitchFamily="18" charset="0"/>
                <a:cs typeface="Times New Roman" pitchFamily="18" charset="0"/>
              </a:rPr>
              <a:t>đáy</a:t>
            </a:r>
            <a:r>
              <a:rPr lang="en-US" sz="2000" dirty="0">
                <a:solidFill>
                  <a:schemeClr val="bg1"/>
                </a:solidFill>
                <a:latin typeface="UTM Avo" panose="02040603050506020204" pitchFamily="18" charset="0"/>
                <a:cs typeface="Times New Roman" pitchFamily="18" charset="0"/>
              </a:rPr>
              <a:t> </a:t>
            </a:r>
          </a:p>
          <a:p>
            <a:r>
              <a:rPr lang="en-US" sz="2000" dirty="0">
                <a:solidFill>
                  <a:schemeClr val="bg1"/>
                </a:solidFill>
                <a:latin typeface="UTM Avo" panose="02040603050506020204" pitchFamily="18" charset="0"/>
                <a:cs typeface="Times New Roman" pitchFamily="18" charset="0"/>
              </a:rPr>
              <a:t>h </a:t>
            </a:r>
            <a:r>
              <a:rPr lang="en-US" sz="2000" dirty="0" err="1">
                <a:solidFill>
                  <a:schemeClr val="bg1"/>
                </a:solidFill>
                <a:latin typeface="UTM Avo" panose="02040603050506020204" pitchFamily="18" charset="0"/>
                <a:cs typeface="Times New Roman" pitchFamily="18" charset="0"/>
              </a:rPr>
              <a:t>là</a:t>
            </a:r>
            <a:r>
              <a:rPr lang="en-US" sz="2000" dirty="0">
                <a:solidFill>
                  <a:schemeClr val="bg1"/>
                </a:solidFill>
                <a:latin typeface="UTM Avo" panose="02040603050506020204" pitchFamily="18" charset="0"/>
                <a:cs typeface="Times New Roman" pitchFamily="18" charset="0"/>
              </a:rPr>
              <a:t> </a:t>
            </a:r>
            <a:r>
              <a:rPr lang="en-US" sz="2000" dirty="0" err="1">
                <a:solidFill>
                  <a:schemeClr val="bg1"/>
                </a:solidFill>
                <a:latin typeface="UTM Avo" panose="02040603050506020204" pitchFamily="18" charset="0"/>
                <a:cs typeface="Times New Roman" pitchFamily="18" charset="0"/>
              </a:rPr>
              <a:t>chiều</a:t>
            </a:r>
            <a:r>
              <a:rPr lang="en-US" sz="2000" dirty="0">
                <a:solidFill>
                  <a:schemeClr val="bg1"/>
                </a:solidFill>
                <a:latin typeface="UTM Avo" panose="02040603050506020204" pitchFamily="18" charset="0"/>
                <a:cs typeface="Times New Roman" pitchFamily="18" charset="0"/>
              </a:rPr>
              <a:t> </a:t>
            </a:r>
            <a:r>
              <a:rPr lang="en-US" sz="2000" dirty="0" err="1">
                <a:solidFill>
                  <a:schemeClr val="bg1"/>
                </a:solidFill>
                <a:latin typeface="UTM Avo" panose="02040603050506020204" pitchFamily="18" charset="0"/>
                <a:cs typeface="Times New Roman" pitchFamily="18" charset="0"/>
              </a:rPr>
              <a:t>cao</a:t>
            </a:r>
            <a:endParaRPr lang="en-US" dirty="0">
              <a:solidFill>
                <a:schemeClr val="bg1"/>
              </a:solidFill>
              <a:latin typeface="UTM Avo" panose="02040603050506020204" pitchFamily="18" charset="0"/>
              <a:cs typeface="Times New Roman" pitchFamily="18" charset="0"/>
            </a:endParaRPr>
          </a:p>
        </p:txBody>
      </p:sp>
      <p:sp>
        <p:nvSpPr>
          <p:cNvPr id="23" name="TextBox 22">
            <a:extLst>
              <a:ext uri="{FF2B5EF4-FFF2-40B4-BE49-F238E27FC236}">
                <a16:creationId xmlns:a16="http://schemas.microsoft.com/office/drawing/2014/main" id="{94AE7AAC-C001-4CFA-A980-ADCD584C4D38}"/>
              </a:ext>
            </a:extLst>
          </p:cNvPr>
          <p:cNvSpPr txBox="1"/>
          <p:nvPr/>
        </p:nvSpPr>
        <p:spPr>
          <a:xfrm>
            <a:off x="7556360" y="3182778"/>
            <a:ext cx="4096663" cy="677108"/>
          </a:xfrm>
          <a:prstGeom prst="rect">
            <a:avLst/>
          </a:prstGeom>
          <a:noFill/>
        </p:spPr>
        <p:txBody>
          <a:bodyPr wrap="square" rtlCol="0">
            <a:spAutoFit/>
          </a:bodyPr>
          <a:lstStyle/>
          <a:p>
            <a:pPr algn="ctr"/>
            <a:r>
              <a:rPr lang="en-US" sz="3800" b="1" dirty="0">
                <a:latin typeface="UTM Avo" panose="02040603050506020204" pitchFamily="18" charset="0"/>
                <a:cs typeface="Times New Roman" pitchFamily="18" charset="0"/>
              </a:rPr>
              <a:t>a + b</a:t>
            </a:r>
            <a:r>
              <a:rPr lang="en-US" sz="3800" b="1" dirty="0">
                <a:solidFill>
                  <a:schemeClr val="tx1"/>
                </a:solidFill>
                <a:latin typeface="UTM Avo" panose="02040603050506020204" pitchFamily="18" charset="0"/>
                <a:cs typeface="Times New Roman" pitchFamily="18" charset="0"/>
              </a:rPr>
              <a:t> = S </a:t>
            </a:r>
            <a:r>
              <a:rPr lang="en-US" sz="3800" b="1" dirty="0">
                <a:latin typeface="UTM Avo" panose="02040603050506020204" pitchFamily="18" charset="0"/>
                <a:cs typeface="Times New Roman" pitchFamily="18" charset="0"/>
              </a:rPr>
              <a:t>:</a:t>
            </a:r>
            <a:r>
              <a:rPr lang="en-US" sz="3800" b="1" dirty="0">
                <a:solidFill>
                  <a:schemeClr val="tx1"/>
                </a:solidFill>
                <a:latin typeface="UTM Avo" panose="02040603050506020204" pitchFamily="18" charset="0"/>
                <a:cs typeface="Times New Roman" pitchFamily="18" charset="0"/>
              </a:rPr>
              <a:t> h x 2</a:t>
            </a:r>
            <a:endParaRPr lang="vi-VN" sz="3800" dirty="0">
              <a:solidFill>
                <a:schemeClr val="tx1"/>
              </a:solidFill>
              <a:latin typeface="UTM Avo" panose="02040603050506020204" pitchFamily="18" charset="0"/>
              <a:cs typeface="Times New Roman" pitchFamily="18" charset="0"/>
            </a:endParaRPr>
          </a:p>
        </p:txBody>
      </p:sp>
      <p:sp>
        <p:nvSpPr>
          <p:cNvPr id="24" name="TextBox 23">
            <a:extLst>
              <a:ext uri="{FF2B5EF4-FFF2-40B4-BE49-F238E27FC236}">
                <a16:creationId xmlns:a16="http://schemas.microsoft.com/office/drawing/2014/main" id="{94AE7AAC-C001-4CFA-A980-ADCD584C4D38}"/>
              </a:ext>
            </a:extLst>
          </p:cNvPr>
          <p:cNvSpPr txBox="1"/>
          <p:nvPr/>
        </p:nvSpPr>
        <p:spPr>
          <a:xfrm>
            <a:off x="7576457" y="4398809"/>
            <a:ext cx="4572000" cy="677108"/>
          </a:xfrm>
          <a:prstGeom prst="rect">
            <a:avLst/>
          </a:prstGeom>
          <a:noFill/>
        </p:spPr>
        <p:txBody>
          <a:bodyPr wrap="square" rtlCol="0">
            <a:spAutoFit/>
          </a:bodyPr>
          <a:lstStyle/>
          <a:p>
            <a:pPr algn="ctr"/>
            <a:r>
              <a:rPr lang="en-US" sz="3800" b="1" dirty="0">
                <a:latin typeface="UTM Avo" panose="02040603050506020204" pitchFamily="18" charset="0"/>
                <a:cs typeface="Times New Roman" pitchFamily="18" charset="0"/>
              </a:rPr>
              <a:t>h</a:t>
            </a:r>
            <a:r>
              <a:rPr lang="en-US" sz="3800" b="1" dirty="0">
                <a:solidFill>
                  <a:schemeClr val="tx1"/>
                </a:solidFill>
                <a:latin typeface="UTM Avo" panose="02040603050506020204" pitchFamily="18" charset="0"/>
                <a:cs typeface="Times New Roman" pitchFamily="18" charset="0"/>
              </a:rPr>
              <a:t> = S </a:t>
            </a:r>
            <a:r>
              <a:rPr lang="en-US" sz="3800" b="1" dirty="0">
                <a:latin typeface="UTM Avo" panose="02040603050506020204" pitchFamily="18" charset="0"/>
                <a:cs typeface="Times New Roman" pitchFamily="18" charset="0"/>
              </a:rPr>
              <a:t>:</a:t>
            </a:r>
            <a:r>
              <a:rPr lang="en-US" sz="3800" b="1" dirty="0">
                <a:solidFill>
                  <a:schemeClr val="tx1"/>
                </a:solidFill>
                <a:latin typeface="UTM Avo" panose="02040603050506020204" pitchFamily="18" charset="0"/>
                <a:cs typeface="Times New Roman" pitchFamily="18" charset="0"/>
              </a:rPr>
              <a:t> (a + b) x 2</a:t>
            </a:r>
            <a:endParaRPr lang="vi-VN" sz="3800" dirty="0">
              <a:solidFill>
                <a:schemeClr val="tx1"/>
              </a:solidFill>
              <a:latin typeface="UTM Avo" panose="02040603050506020204" pitchFamily="18" charset="0"/>
              <a:cs typeface="Times New Roman" pitchFamily="18" charset="0"/>
            </a:endParaRPr>
          </a:p>
        </p:txBody>
      </p:sp>
      <p:pic>
        <p:nvPicPr>
          <p:cNvPr id="25" name="Picture 24">
            <a:extLst>
              <a:ext uri="{FF2B5EF4-FFF2-40B4-BE49-F238E27FC236}">
                <a16:creationId xmlns:a16="http://schemas.microsoft.com/office/drawing/2014/main" id="{E597045D-D38D-4F20-BE1D-7A8B7ABD376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b="77672"/>
          <a:stretch/>
        </p:blipFill>
        <p:spPr>
          <a:xfrm rot="16200000" flipH="1">
            <a:off x="6630849" y="2655346"/>
            <a:ext cx="1489398" cy="517402"/>
          </a:xfrm>
          <a:prstGeom prst="rect">
            <a:avLst/>
          </a:prstGeom>
        </p:spPr>
      </p:pic>
      <p:sp>
        <p:nvSpPr>
          <p:cNvPr id="22" name="Text Box 39">
            <a:extLst>
              <a:ext uri="{FF2B5EF4-FFF2-40B4-BE49-F238E27FC236}">
                <a16:creationId xmlns:a16="http://schemas.microsoft.com/office/drawing/2014/main" id="{26AE22D9-DC75-4CA5-B853-4CD4CC4A1603}"/>
              </a:ext>
            </a:extLst>
          </p:cNvPr>
          <p:cNvSpPr txBox="1">
            <a:spLocks noChangeArrowheads="1"/>
          </p:cNvSpPr>
          <p:nvPr/>
        </p:nvSpPr>
        <p:spPr bwMode="auto">
          <a:xfrm>
            <a:off x="3563338" y="2169348"/>
            <a:ext cx="50778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dirty="0">
                <a:solidFill>
                  <a:schemeClr val="bg1"/>
                </a:solidFill>
              </a:rPr>
              <a:t>B</a:t>
            </a:r>
          </a:p>
        </p:txBody>
      </p:sp>
      <p:sp>
        <p:nvSpPr>
          <p:cNvPr id="27" name="Text Box 40">
            <a:extLst>
              <a:ext uri="{FF2B5EF4-FFF2-40B4-BE49-F238E27FC236}">
                <a16:creationId xmlns:a16="http://schemas.microsoft.com/office/drawing/2014/main" id="{53518B8A-FAD4-4D77-BB97-B83EA846CA0C}"/>
              </a:ext>
            </a:extLst>
          </p:cNvPr>
          <p:cNvSpPr txBox="1">
            <a:spLocks noChangeArrowheads="1"/>
          </p:cNvSpPr>
          <p:nvPr/>
        </p:nvSpPr>
        <p:spPr bwMode="auto">
          <a:xfrm>
            <a:off x="4715143" y="3882932"/>
            <a:ext cx="50778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dirty="0">
                <a:solidFill>
                  <a:schemeClr val="bg1"/>
                </a:solidFill>
              </a:rPr>
              <a:t>C</a:t>
            </a:r>
          </a:p>
        </p:txBody>
      </p:sp>
      <p:sp>
        <p:nvSpPr>
          <p:cNvPr id="28" name="Text Box 41">
            <a:extLst>
              <a:ext uri="{FF2B5EF4-FFF2-40B4-BE49-F238E27FC236}">
                <a16:creationId xmlns:a16="http://schemas.microsoft.com/office/drawing/2014/main" id="{E015C867-EF93-4D11-8F45-414A614A69B4}"/>
              </a:ext>
            </a:extLst>
          </p:cNvPr>
          <p:cNvSpPr txBox="1">
            <a:spLocks noChangeArrowheads="1"/>
          </p:cNvSpPr>
          <p:nvPr/>
        </p:nvSpPr>
        <p:spPr bwMode="auto">
          <a:xfrm>
            <a:off x="666065" y="3875589"/>
            <a:ext cx="50778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dirty="0">
                <a:solidFill>
                  <a:schemeClr val="bg1"/>
                </a:solidFill>
              </a:rPr>
              <a:t>D</a:t>
            </a:r>
          </a:p>
        </p:txBody>
      </p:sp>
      <p:sp>
        <p:nvSpPr>
          <p:cNvPr id="29" name="Text Box 42">
            <a:extLst>
              <a:ext uri="{FF2B5EF4-FFF2-40B4-BE49-F238E27FC236}">
                <a16:creationId xmlns:a16="http://schemas.microsoft.com/office/drawing/2014/main" id="{EABC5A09-3FFC-4DDB-ADC7-62E574784857}"/>
              </a:ext>
            </a:extLst>
          </p:cNvPr>
          <p:cNvSpPr txBox="1">
            <a:spLocks noChangeArrowheads="1"/>
          </p:cNvSpPr>
          <p:nvPr/>
        </p:nvSpPr>
        <p:spPr bwMode="auto">
          <a:xfrm>
            <a:off x="1637713" y="4189044"/>
            <a:ext cx="50778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a:solidFill>
                  <a:schemeClr val="bg1"/>
                </a:solidFill>
              </a:rPr>
              <a:t>H</a:t>
            </a:r>
          </a:p>
        </p:txBody>
      </p:sp>
      <p:sp>
        <p:nvSpPr>
          <p:cNvPr id="30" name="Text Box 43">
            <a:extLst>
              <a:ext uri="{FF2B5EF4-FFF2-40B4-BE49-F238E27FC236}">
                <a16:creationId xmlns:a16="http://schemas.microsoft.com/office/drawing/2014/main" id="{20299C28-9C1F-4004-8E96-EFC34F809133}"/>
              </a:ext>
            </a:extLst>
          </p:cNvPr>
          <p:cNvSpPr txBox="1">
            <a:spLocks noChangeArrowheads="1"/>
          </p:cNvSpPr>
          <p:nvPr/>
        </p:nvSpPr>
        <p:spPr bwMode="auto">
          <a:xfrm>
            <a:off x="1372587" y="2169348"/>
            <a:ext cx="50778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a:solidFill>
                  <a:schemeClr val="bg1"/>
                </a:solidFill>
              </a:rPr>
              <a:t>A</a:t>
            </a:r>
          </a:p>
        </p:txBody>
      </p:sp>
      <p:sp>
        <p:nvSpPr>
          <p:cNvPr id="33" name="Line 50">
            <a:extLst>
              <a:ext uri="{FF2B5EF4-FFF2-40B4-BE49-F238E27FC236}">
                <a16:creationId xmlns:a16="http://schemas.microsoft.com/office/drawing/2014/main" id="{54FFCC0E-CE53-408C-A4D5-3D2FC091D07C}"/>
              </a:ext>
            </a:extLst>
          </p:cNvPr>
          <p:cNvSpPr>
            <a:spLocks noChangeShapeType="1"/>
          </p:cNvSpPr>
          <p:nvPr/>
        </p:nvSpPr>
        <p:spPr bwMode="auto">
          <a:xfrm>
            <a:off x="1880376" y="2626547"/>
            <a:ext cx="0" cy="1443955"/>
          </a:xfrm>
          <a:prstGeom prst="line">
            <a:avLst/>
          </a:prstGeom>
          <a:noFill/>
          <a:ln w="44450">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grpSp>
        <p:nvGrpSpPr>
          <p:cNvPr id="34" name="Group 51">
            <a:extLst>
              <a:ext uri="{FF2B5EF4-FFF2-40B4-BE49-F238E27FC236}">
                <a16:creationId xmlns:a16="http://schemas.microsoft.com/office/drawing/2014/main" id="{6CD878D8-12DB-4928-B95F-916FDA500BB9}"/>
              </a:ext>
            </a:extLst>
          </p:cNvPr>
          <p:cNvGrpSpPr>
            <a:grpSpLocks/>
          </p:cNvGrpSpPr>
          <p:nvPr/>
        </p:nvGrpSpPr>
        <p:grpSpPr bwMode="auto">
          <a:xfrm>
            <a:off x="1891608" y="3872181"/>
            <a:ext cx="161747" cy="160439"/>
            <a:chOff x="1872" y="3024"/>
            <a:chExt cx="144" cy="144"/>
          </a:xfrm>
        </p:grpSpPr>
        <p:sp>
          <p:nvSpPr>
            <p:cNvPr id="35" name="Line 52">
              <a:extLst>
                <a:ext uri="{FF2B5EF4-FFF2-40B4-BE49-F238E27FC236}">
                  <a16:creationId xmlns:a16="http://schemas.microsoft.com/office/drawing/2014/main" id="{B4568A38-3A34-4018-B1ED-7C71593800A0}"/>
                </a:ext>
              </a:extLst>
            </p:cNvPr>
            <p:cNvSpPr>
              <a:spLocks noChangeShapeType="1"/>
            </p:cNvSpPr>
            <p:nvPr/>
          </p:nvSpPr>
          <p:spPr bwMode="auto">
            <a:xfrm>
              <a:off x="1872" y="3024"/>
              <a:ext cx="144"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sp>
          <p:nvSpPr>
            <p:cNvPr id="36" name="Line 53">
              <a:extLst>
                <a:ext uri="{FF2B5EF4-FFF2-40B4-BE49-F238E27FC236}">
                  <a16:creationId xmlns:a16="http://schemas.microsoft.com/office/drawing/2014/main" id="{F4CEE8BA-497F-41C4-86D7-FC0A9D9F7141}"/>
                </a:ext>
              </a:extLst>
            </p:cNvPr>
            <p:cNvSpPr>
              <a:spLocks noChangeShapeType="1"/>
            </p:cNvSpPr>
            <p:nvPr/>
          </p:nvSpPr>
          <p:spPr bwMode="auto">
            <a:xfrm>
              <a:off x="2016" y="3024"/>
              <a:ext cx="0" cy="144"/>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endParaRPr>
            </a:p>
          </p:txBody>
        </p:sp>
      </p:grpSp>
      <p:sp>
        <p:nvSpPr>
          <p:cNvPr id="41" name="Text Box 54">
            <a:extLst>
              <a:ext uri="{FF2B5EF4-FFF2-40B4-BE49-F238E27FC236}">
                <a16:creationId xmlns:a16="http://schemas.microsoft.com/office/drawing/2014/main" id="{561DA4F0-E60D-493F-B566-923B5375E599}"/>
              </a:ext>
            </a:extLst>
          </p:cNvPr>
          <p:cNvSpPr txBox="1">
            <a:spLocks noChangeArrowheads="1"/>
          </p:cNvSpPr>
          <p:nvPr/>
        </p:nvSpPr>
        <p:spPr bwMode="auto">
          <a:xfrm>
            <a:off x="2481508" y="1838277"/>
            <a:ext cx="50778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dirty="0">
                <a:solidFill>
                  <a:schemeClr val="bg1"/>
                </a:solidFill>
              </a:rPr>
              <a:t>b</a:t>
            </a:r>
          </a:p>
        </p:txBody>
      </p:sp>
      <p:sp>
        <p:nvSpPr>
          <p:cNvPr id="42" name="AutoShape 55">
            <a:extLst>
              <a:ext uri="{FF2B5EF4-FFF2-40B4-BE49-F238E27FC236}">
                <a16:creationId xmlns:a16="http://schemas.microsoft.com/office/drawing/2014/main" id="{3D2E8A63-811A-46B4-B545-C0203BE31308}"/>
              </a:ext>
            </a:extLst>
          </p:cNvPr>
          <p:cNvSpPr>
            <a:spLocks/>
          </p:cNvSpPr>
          <p:nvPr/>
        </p:nvSpPr>
        <p:spPr bwMode="auto">
          <a:xfrm rot="16200000">
            <a:off x="2573071" y="1640283"/>
            <a:ext cx="160439" cy="1523367"/>
          </a:xfrm>
          <a:prstGeom prst="rightBrace">
            <a:avLst>
              <a:gd name="adj1" fmla="val 66667"/>
              <a:gd name="adj2" fmla="val 50000"/>
            </a:avLst>
          </a:prstGeom>
          <a:noFill/>
          <a:ln w="12700">
            <a:solidFill>
              <a:schemeClr val="bg1"/>
            </a:solidFill>
            <a:prstDash val="lg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endParaRPr lang="vi-VN" altLang="en-US" b="1">
              <a:solidFill>
                <a:schemeClr val="bg1"/>
              </a:solidFill>
            </a:endParaRPr>
          </a:p>
        </p:txBody>
      </p:sp>
      <p:sp>
        <p:nvSpPr>
          <p:cNvPr id="43" name="Text Box 56">
            <a:extLst>
              <a:ext uri="{FF2B5EF4-FFF2-40B4-BE49-F238E27FC236}">
                <a16:creationId xmlns:a16="http://schemas.microsoft.com/office/drawing/2014/main" id="{C9A83551-84FB-4B0D-B5F7-0D293E73D440}"/>
              </a:ext>
            </a:extLst>
          </p:cNvPr>
          <p:cNvSpPr txBox="1">
            <a:spLocks noChangeArrowheads="1"/>
          </p:cNvSpPr>
          <p:nvPr/>
        </p:nvSpPr>
        <p:spPr bwMode="auto">
          <a:xfrm>
            <a:off x="2292574" y="3065424"/>
            <a:ext cx="50778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a:solidFill>
                  <a:schemeClr val="bg1"/>
                </a:solidFill>
              </a:rPr>
              <a:t>h</a:t>
            </a:r>
          </a:p>
        </p:txBody>
      </p:sp>
      <p:sp>
        <p:nvSpPr>
          <p:cNvPr id="44" name="AutoShape 57">
            <a:extLst>
              <a:ext uri="{FF2B5EF4-FFF2-40B4-BE49-F238E27FC236}">
                <a16:creationId xmlns:a16="http://schemas.microsoft.com/office/drawing/2014/main" id="{53082E33-A9D3-4B4B-AC5E-2DA9FDAEC757}"/>
              </a:ext>
            </a:extLst>
          </p:cNvPr>
          <p:cNvSpPr>
            <a:spLocks/>
          </p:cNvSpPr>
          <p:nvPr/>
        </p:nvSpPr>
        <p:spPr bwMode="auto">
          <a:xfrm rot="5400000">
            <a:off x="2877486" y="2555252"/>
            <a:ext cx="71306" cy="3360135"/>
          </a:xfrm>
          <a:prstGeom prst="rightBrace">
            <a:avLst>
              <a:gd name="adj1" fmla="val 330859"/>
              <a:gd name="adj2" fmla="val 50000"/>
            </a:avLst>
          </a:prstGeom>
          <a:noFill/>
          <a:ln w="12700">
            <a:solidFill>
              <a:schemeClr val="bg1"/>
            </a:solidFill>
            <a:prstDash val="lgDash"/>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endParaRPr lang="vi-VN" altLang="en-US" b="1">
              <a:solidFill>
                <a:schemeClr val="bg1"/>
              </a:solidFill>
            </a:endParaRPr>
          </a:p>
        </p:txBody>
      </p:sp>
      <p:sp>
        <p:nvSpPr>
          <p:cNvPr id="45" name="Text Box 58">
            <a:extLst>
              <a:ext uri="{FF2B5EF4-FFF2-40B4-BE49-F238E27FC236}">
                <a16:creationId xmlns:a16="http://schemas.microsoft.com/office/drawing/2014/main" id="{831D2176-1B0D-4A98-9565-DFC26B618DC9}"/>
              </a:ext>
            </a:extLst>
          </p:cNvPr>
          <p:cNvSpPr txBox="1">
            <a:spLocks noChangeArrowheads="1"/>
          </p:cNvSpPr>
          <p:nvPr/>
        </p:nvSpPr>
        <p:spPr bwMode="auto">
          <a:xfrm>
            <a:off x="2749676" y="4176771"/>
            <a:ext cx="507789" cy="5232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b="1" dirty="0">
                <a:solidFill>
                  <a:schemeClr val="bg1"/>
                </a:solidFill>
              </a:rPr>
              <a:t>a</a:t>
            </a:r>
          </a:p>
        </p:txBody>
      </p:sp>
      <p:sp>
        <p:nvSpPr>
          <p:cNvPr id="46" name="AutoShape 59">
            <a:extLst>
              <a:ext uri="{FF2B5EF4-FFF2-40B4-BE49-F238E27FC236}">
                <a16:creationId xmlns:a16="http://schemas.microsoft.com/office/drawing/2014/main" id="{A9630C1B-3221-4E23-A57A-8E0A736DCABF}"/>
              </a:ext>
            </a:extLst>
          </p:cNvPr>
          <p:cNvSpPr>
            <a:spLocks/>
          </p:cNvSpPr>
          <p:nvPr/>
        </p:nvSpPr>
        <p:spPr bwMode="auto">
          <a:xfrm>
            <a:off x="2082446" y="2659362"/>
            <a:ext cx="178519" cy="1384904"/>
          </a:xfrm>
          <a:prstGeom prst="rightBrace">
            <a:avLst>
              <a:gd name="adj1" fmla="val 76729"/>
              <a:gd name="adj2" fmla="val 50000"/>
            </a:avLst>
          </a:prstGeom>
          <a:noFill/>
          <a:ln w="12700">
            <a:solidFill>
              <a:schemeClr val="bg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endParaRPr lang="vi-VN" altLang="en-US">
              <a:solidFill>
                <a:schemeClr val="bg1"/>
              </a:solidFill>
            </a:endParaRP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2220" y="2607955"/>
            <a:ext cx="3524250"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33759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par>
                                <p:cTn id="36" presetID="10" presetClass="entr" presetSubtype="0" fill="hold" nodeType="with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500"/>
                                        <p:tgtEl>
                                          <p:spTgt spid="4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500"/>
                                        <p:tgtEl>
                                          <p:spTgt spid="4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500"/>
                                        <p:tgtEl>
                                          <p:spTgt spid="4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500"/>
                                        <p:tgtEl>
                                          <p:spTgt spid="4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fade">
                                      <p:cBhvr>
                                        <p:cTn id="56" dur="500"/>
                                        <p:tgtEl>
                                          <p:spTgt spid="46"/>
                                        </p:tgtEl>
                                      </p:cBhvr>
                                    </p:animEffect>
                                  </p:childTnLst>
                                </p:cTn>
                              </p:par>
                              <p:par>
                                <p:cTn id="57" presetID="10" presetClass="entr" presetSubtype="0" fill="hold" nodeType="withEffect">
                                  <p:stCondLst>
                                    <p:cond delay="0"/>
                                  </p:stCondLst>
                                  <p:childTnLst>
                                    <p:set>
                                      <p:cBhvr>
                                        <p:cTn id="58" dur="1" fill="hold">
                                          <p:stCondLst>
                                            <p:cond delay="0"/>
                                          </p:stCondLst>
                                        </p:cTn>
                                        <p:tgtEl>
                                          <p:spTgt spid="1026"/>
                                        </p:tgtEl>
                                        <p:attrNameLst>
                                          <p:attrName>style.visibility</p:attrName>
                                        </p:attrNameLst>
                                      </p:cBhvr>
                                      <p:to>
                                        <p:strVal val="visible"/>
                                      </p:to>
                                    </p:set>
                                    <p:animEffect transition="in" filter="fade">
                                      <p:cBhvr>
                                        <p:cTn id="59" dur="500"/>
                                        <p:tgtEl>
                                          <p:spTgt spid="1026"/>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1000"/>
                                        <p:tgtEl>
                                          <p:spTgt spid="21"/>
                                        </p:tgtEl>
                                      </p:cBhvr>
                                    </p:animEffect>
                                    <p:anim calcmode="lin" valueType="num">
                                      <p:cBhvr>
                                        <p:cTn id="65" dur="1000" fill="hold"/>
                                        <p:tgtEl>
                                          <p:spTgt spid="21"/>
                                        </p:tgtEl>
                                        <p:attrNameLst>
                                          <p:attrName>ppt_x</p:attrName>
                                        </p:attrNameLst>
                                      </p:cBhvr>
                                      <p:tavLst>
                                        <p:tav tm="0">
                                          <p:val>
                                            <p:strVal val="#ppt_x"/>
                                          </p:val>
                                        </p:tav>
                                        <p:tav tm="100000">
                                          <p:val>
                                            <p:strVal val="#ppt_x"/>
                                          </p:val>
                                        </p:tav>
                                      </p:tavLst>
                                    </p:anim>
                                    <p:anim calcmode="lin" valueType="num">
                                      <p:cBhvr>
                                        <p:cTn id="6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p:cTn id="71" dur="500" fill="hold"/>
                                        <p:tgtEl>
                                          <p:spTgt spid="20"/>
                                        </p:tgtEl>
                                        <p:attrNameLst>
                                          <p:attrName>ppt_w</p:attrName>
                                        </p:attrNameLst>
                                      </p:cBhvr>
                                      <p:tavLst>
                                        <p:tav tm="0">
                                          <p:val>
                                            <p:fltVal val="0"/>
                                          </p:val>
                                        </p:tav>
                                        <p:tav tm="100000">
                                          <p:val>
                                            <p:strVal val="#ppt_w"/>
                                          </p:val>
                                        </p:tav>
                                      </p:tavLst>
                                    </p:anim>
                                    <p:anim calcmode="lin" valueType="num">
                                      <p:cBhvr>
                                        <p:cTn id="72" dur="500" fill="hold"/>
                                        <p:tgtEl>
                                          <p:spTgt spid="20"/>
                                        </p:tgtEl>
                                        <p:attrNameLst>
                                          <p:attrName>ppt_h</p:attrName>
                                        </p:attrNameLst>
                                      </p:cBhvr>
                                      <p:tavLst>
                                        <p:tav tm="0">
                                          <p:val>
                                            <p:fltVal val="0"/>
                                          </p:val>
                                        </p:tav>
                                        <p:tav tm="100000">
                                          <p:val>
                                            <p:strVal val="#ppt_h"/>
                                          </p:val>
                                        </p:tav>
                                      </p:tavLst>
                                    </p:anim>
                                    <p:animEffect transition="in" filter="fade">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nodeType="click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wipe(up)">
                                      <p:cBhvr>
                                        <p:cTn id="78" dur="500"/>
                                        <p:tgtEl>
                                          <p:spTgt spid="25"/>
                                        </p:tgtEl>
                                      </p:cBhvr>
                                    </p:animEffect>
                                  </p:childTnLst>
                                </p:cTn>
                              </p:par>
                            </p:childTnLst>
                          </p:cTn>
                        </p:par>
                        <p:par>
                          <p:cTn id="79" fill="hold">
                            <p:stCondLst>
                              <p:cond delay="500"/>
                            </p:stCondLst>
                            <p:childTnLst>
                              <p:par>
                                <p:cTn id="80" presetID="53" presetClass="entr" presetSubtype="16" fill="hold" grpId="0" nodeType="afterEffect">
                                  <p:stCondLst>
                                    <p:cond delay="0"/>
                                  </p:stCondLst>
                                  <p:childTnLst>
                                    <p:set>
                                      <p:cBhvr>
                                        <p:cTn id="81" dur="1" fill="hold">
                                          <p:stCondLst>
                                            <p:cond delay="0"/>
                                          </p:stCondLst>
                                        </p:cTn>
                                        <p:tgtEl>
                                          <p:spTgt spid="23"/>
                                        </p:tgtEl>
                                        <p:attrNameLst>
                                          <p:attrName>style.visibility</p:attrName>
                                        </p:attrNameLst>
                                      </p:cBhvr>
                                      <p:to>
                                        <p:strVal val="visible"/>
                                      </p:to>
                                    </p:set>
                                    <p:anim calcmode="lin" valueType="num">
                                      <p:cBhvr>
                                        <p:cTn id="82" dur="500" fill="hold"/>
                                        <p:tgtEl>
                                          <p:spTgt spid="23"/>
                                        </p:tgtEl>
                                        <p:attrNameLst>
                                          <p:attrName>ppt_w</p:attrName>
                                        </p:attrNameLst>
                                      </p:cBhvr>
                                      <p:tavLst>
                                        <p:tav tm="0">
                                          <p:val>
                                            <p:fltVal val="0"/>
                                          </p:val>
                                        </p:tav>
                                        <p:tav tm="100000">
                                          <p:val>
                                            <p:strVal val="#ppt_w"/>
                                          </p:val>
                                        </p:tav>
                                      </p:tavLst>
                                    </p:anim>
                                    <p:anim calcmode="lin" valueType="num">
                                      <p:cBhvr>
                                        <p:cTn id="83" dur="500" fill="hold"/>
                                        <p:tgtEl>
                                          <p:spTgt spid="23"/>
                                        </p:tgtEl>
                                        <p:attrNameLst>
                                          <p:attrName>ppt_h</p:attrName>
                                        </p:attrNameLst>
                                      </p:cBhvr>
                                      <p:tavLst>
                                        <p:tav tm="0">
                                          <p:val>
                                            <p:fltVal val="0"/>
                                          </p:val>
                                        </p:tav>
                                        <p:tav tm="100000">
                                          <p:val>
                                            <p:strVal val="#ppt_h"/>
                                          </p:val>
                                        </p:tav>
                                      </p:tavLst>
                                    </p:anim>
                                    <p:animEffect transition="in" filter="fade">
                                      <p:cBhvr>
                                        <p:cTn id="84" dur="500"/>
                                        <p:tgtEl>
                                          <p:spTgt spid="23"/>
                                        </p:tgtEl>
                                      </p:cBhvr>
                                    </p:animEffect>
                                  </p:childTnLst>
                                </p:cTn>
                              </p:par>
                            </p:childTnLst>
                          </p:cTn>
                        </p:par>
                        <p:par>
                          <p:cTn id="85" fill="hold">
                            <p:stCondLst>
                              <p:cond delay="1000"/>
                            </p:stCondLst>
                            <p:childTnLst>
                              <p:par>
                                <p:cTn id="86" presetID="10" presetClass="exit" presetSubtype="0" fill="hold" nodeType="afterEffect">
                                  <p:stCondLst>
                                    <p:cond delay="0"/>
                                  </p:stCondLst>
                                  <p:childTnLst>
                                    <p:animEffect transition="out" filter="fade">
                                      <p:cBhvr>
                                        <p:cTn id="87" dur="500"/>
                                        <p:tgtEl>
                                          <p:spTgt spid="25"/>
                                        </p:tgtEl>
                                      </p:cBhvr>
                                    </p:animEffect>
                                    <p:set>
                                      <p:cBhvr>
                                        <p:cTn id="88" dur="1" fill="hold">
                                          <p:stCondLst>
                                            <p:cond delay="499"/>
                                          </p:stCondLst>
                                        </p:cTn>
                                        <p:tgtEl>
                                          <p:spTgt spid="25"/>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26"/>
                                        </p:tgtEl>
                                        <p:attrNameLst>
                                          <p:attrName>style.visibility</p:attrName>
                                        </p:attrNameLst>
                                      </p:cBhvr>
                                      <p:to>
                                        <p:strVal val="visible"/>
                                      </p:to>
                                    </p:set>
                                    <p:animEffect transition="in" filter="wipe(up)">
                                      <p:cBhvr>
                                        <p:cTn id="93" dur="500"/>
                                        <p:tgtEl>
                                          <p:spTgt spid="26"/>
                                        </p:tgtEl>
                                      </p:cBhvr>
                                    </p:animEffect>
                                  </p:childTnLst>
                                </p:cTn>
                              </p:par>
                            </p:childTnLst>
                          </p:cTn>
                        </p:par>
                        <p:par>
                          <p:cTn id="94" fill="hold">
                            <p:stCondLst>
                              <p:cond delay="500"/>
                            </p:stCondLst>
                            <p:childTnLst>
                              <p:par>
                                <p:cTn id="95" presetID="53" presetClass="entr" presetSubtype="16" fill="hold" grpId="0" nodeType="afterEffect">
                                  <p:stCondLst>
                                    <p:cond delay="0"/>
                                  </p:stCondLst>
                                  <p:childTnLst>
                                    <p:set>
                                      <p:cBhvr>
                                        <p:cTn id="96" dur="1" fill="hold">
                                          <p:stCondLst>
                                            <p:cond delay="0"/>
                                          </p:stCondLst>
                                        </p:cTn>
                                        <p:tgtEl>
                                          <p:spTgt spid="24"/>
                                        </p:tgtEl>
                                        <p:attrNameLst>
                                          <p:attrName>style.visibility</p:attrName>
                                        </p:attrNameLst>
                                      </p:cBhvr>
                                      <p:to>
                                        <p:strVal val="visible"/>
                                      </p:to>
                                    </p:set>
                                    <p:anim calcmode="lin" valueType="num">
                                      <p:cBhvr>
                                        <p:cTn id="97" dur="500" fill="hold"/>
                                        <p:tgtEl>
                                          <p:spTgt spid="24"/>
                                        </p:tgtEl>
                                        <p:attrNameLst>
                                          <p:attrName>ppt_w</p:attrName>
                                        </p:attrNameLst>
                                      </p:cBhvr>
                                      <p:tavLst>
                                        <p:tav tm="0">
                                          <p:val>
                                            <p:fltVal val="0"/>
                                          </p:val>
                                        </p:tav>
                                        <p:tav tm="100000">
                                          <p:val>
                                            <p:strVal val="#ppt_w"/>
                                          </p:val>
                                        </p:tav>
                                      </p:tavLst>
                                    </p:anim>
                                    <p:anim calcmode="lin" valueType="num">
                                      <p:cBhvr>
                                        <p:cTn id="98" dur="500" fill="hold"/>
                                        <p:tgtEl>
                                          <p:spTgt spid="24"/>
                                        </p:tgtEl>
                                        <p:attrNameLst>
                                          <p:attrName>ppt_h</p:attrName>
                                        </p:attrNameLst>
                                      </p:cBhvr>
                                      <p:tavLst>
                                        <p:tav tm="0">
                                          <p:val>
                                            <p:fltVal val="0"/>
                                          </p:val>
                                        </p:tav>
                                        <p:tav tm="100000">
                                          <p:val>
                                            <p:strVal val="#ppt_h"/>
                                          </p:val>
                                        </p:tav>
                                      </p:tavLst>
                                    </p:anim>
                                    <p:animEffect transition="in" filter="fade">
                                      <p:cBhvr>
                                        <p:cTn id="99" dur="500"/>
                                        <p:tgtEl>
                                          <p:spTgt spid="24"/>
                                        </p:tgtEl>
                                      </p:cBhvr>
                                    </p:animEffect>
                                  </p:childTnLst>
                                </p:cTn>
                              </p:par>
                            </p:childTnLst>
                          </p:cTn>
                        </p:par>
                        <p:par>
                          <p:cTn id="100" fill="hold">
                            <p:stCondLst>
                              <p:cond delay="1000"/>
                            </p:stCondLst>
                            <p:childTnLst>
                              <p:par>
                                <p:cTn id="101" presetID="10" presetClass="exit" presetSubtype="0" fill="hold" nodeType="afterEffect">
                                  <p:stCondLst>
                                    <p:cond delay="0"/>
                                  </p:stCondLst>
                                  <p:childTnLst>
                                    <p:animEffect transition="out" filter="fade">
                                      <p:cBhvr>
                                        <p:cTn id="102" dur="500"/>
                                        <p:tgtEl>
                                          <p:spTgt spid="26"/>
                                        </p:tgtEl>
                                      </p:cBhvr>
                                    </p:animEffect>
                                    <p:set>
                                      <p:cBhvr>
                                        <p:cTn id="103"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0" grpId="0"/>
      <p:bldP spid="21" grpId="0"/>
      <p:bldP spid="23" grpId="0"/>
      <p:bldP spid="24" grpId="0"/>
      <p:bldP spid="22" grpId="0"/>
      <p:bldP spid="27" grpId="0"/>
      <p:bldP spid="28" grpId="0"/>
      <p:bldP spid="29" grpId="0"/>
      <p:bldP spid="30" grpId="0"/>
      <p:bldP spid="33" grpId="0" animBg="1"/>
      <p:bldP spid="41" grpId="0"/>
      <p:bldP spid="42" grpId="0" animBg="1"/>
      <p:bldP spid="43" grpId="0"/>
      <p:bldP spid="44" grpId="0" animBg="1"/>
      <p:bldP spid="45" grpId="0"/>
      <p:bldP spid="4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EE48A9C3-A351-4DF6-9C3C-560A276FE752}"/>
              </a:ext>
            </a:extLst>
          </p:cNvPr>
          <p:cNvSpPr/>
          <p:nvPr/>
        </p:nvSpPr>
        <p:spPr>
          <a:xfrm>
            <a:off x="816644" y="261114"/>
            <a:ext cx="5182213" cy="769440"/>
          </a:xfrm>
          <a:prstGeom prst="roundRect">
            <a:avLst>
              <a:gd name="adj" fmla="val 50000"/>
            </a:avLst>
          </a:prstGeom>
          <a:solidFill>
            <a:srgbClr val="ECCC8F"/>
          </a:solidFill>
          <a:ln>
            <a:noFill/>
          </a:ln>
          <a:effectLst>
            <a:outerShdw blurRad="279400" dist="38100" dir="2700000" sx="101000" sy="101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5" name="文本框 4">
            <a:extLst>
              <a:ext uri="{FF2B5EF4-FFF2-40B4-BE49-F238E27FC236}">
                <a16:creationId xmlns:a16="http://schemas.microsoft.com/office/drawing/2014/main" id="{B3F0ECF9-F077-4488-96E4-6641AB6A608B}"/>
              </a:ext>
            </a:extLst>
          </p:cNvPr>
          <p:cNvSpPr txBox="1"/>
          <p:nvPr/>
        </p:nvSpPr>
        <p:spPr>
          <a:xfrm>
            <a:off x="1132220" y="261113"/>
            <a:ext cx="4675727" cy="769441"/>
          </a:xfrm>
          <a:prstGeom prst="rect">
            <a:avLst/>
          </a:prstGeom>
          <a:noFill/>
        </p:spPr>
        <p:txBody>
          <a:bodyPr wrap="square" rtlCol="0">
            <a:spAutoFit/>
          </a:bodyPr>
          <a:lstStyle/>
          <a:p>
            <a:pPr algn="ctr"/>
            <a:r>
              <a:rPr lang="en-US" altLang="zh-CN" sz="4400" b="1" dirty="0">
                <a:solidFill>
                  <a:schemeClr val="tx2">
                    <a:lumMod val="50000"/>
                  </a:schemeClr>
                </a:solidFill>
                <a:effectLst>
                  <a:outerShdw blurRad="38100" dist="38100" dir="2700000" algn="tl">
                    <a:srgbClr val="000000">
                      <a:alpha val="43137"/>
                    </a:srgbClr>
                  </a:outerShdw>
                </a:effectLst>
                <a:latin typeface="UTM Facebook" pitchFamily="18" charset="0"/>
                <a:ea typeface="仓耳玄三M W05" panose="02020400000000000000" pitchFamily="18" charset="-122"/>
              </a:rPr>
              <a:t>HÌNH TRÒN</a:t>
            </a:r>
            <a:endParaRPr lang="zh-CN" altLang="en-US" sz="4400" b="1" dirty="0">
              <a:solidFill>
                <a:schemeClr val="tx2">
                  <a:lumMod val="50000"/>
                </a:schemeClr>
              </a:solidFill>
              <a:effectLst>
                <a:outerShdw blurRad="38100" dist="38100" dir="2700000" algn="tl">
                  <a:srgbClr val="000000">
                    <a:alpha val="43137"/>
                  </a:srgbClr>
                </a:outerShdw>
              </a:effectLst>
              <a:latin typeface="UTM Facebook" pitchFamily="18" charset="0"/>
              <a:ea typeface="仓耳玄三M W05" panose="02020400000000000000" pitchFamily="18" charset="-122"/>
            </a:endParaRPr>
          </a:p>
        </p:txBody>
      </p:sp>
      <p:grpSp>
        <p:nvGrpSpPr>
          <p:cNvPr id="11" name="Group 10"/>
          <p:cNvGrpSpPr/>
          <p:nvPr/>
        </p:nvGrpSpPr>
        <p:grpSpPr>
          <a:xfrm>
            <a:off x="310069" y="1358442"/>
            <a:ext cx="6514477" cy="4828653"/>
            <a:chOff x="310069" y="1358442"/>
            <a:chExt cx="7341955" cy="4828653"/>
          </a:xfrm>
        </p:grpSpPr>
        <p:pic>
          <p:nvPicPr>
            <p:cNvPr id="3" name="图片 2">
              <a:extLst>
                <a:ext uri="{FF2B5EF4-FFF2-40B4-BE49-F238E27FC236}">
                  <a16:creationId xmlns:a16="http://schemas.microsoft.com/office/drawing/2014/main" id="{9C072751-F249-4058-852C-7A3372BD94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069" y="1358442"/>
              <a:ext cx="7341955" cy="4828653"/>
            </a:xfrm>
            <a:prstGeom prst="rect">
              <a:avLst/>
            </a:prstGeom>
          </p:spPr>
        </p:pic>
        <p:sp>
          <p:nvSpPr>
            <p:cNvPr id="2" name="Rectangle 1"/>
            <p:cNvSpPr/>
            <p:nvPr/>
          </p:nvSpPr>
          <p:spPr>
            <a:xfrm>
              <a:off x="669073" y="1776646"/>
              <a:ext cx="6579220" cy="4021988"/>
            </a:xfrm>
            <a:prstGeom prst="rect">
              <a:avLst/>
            </a:prstGeom>
            <a:solidFill>
              <a:srgbClr val="003E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94AE7AAC-C001-4CFA-A980-ADCD584C4D38}"/>
              </a:ext>
            </a:extLst>
          </p:cNvPr>
          <p:cNvSpPr txBox="1"/>
          <p:nvPr/>
        </p:nvSpPr>
        <p:spPr>
          <a:xfrm>
            <a:off x="7451362" y="4770082"/>
            <a:ext cx="4514213" cy="677108"/>
          </a:xfrm>
          <a:prstGeom prst="rect">
            <a:avLst/>
          </a:prstGeom>
          <a:noFill/>
        </p:spPr>
        <p:txBody>
          <a:bodyPr wrap="square" rtlCol="0">
            <a:spAutoFit/>
          </a:bodyPr>
          <a:lstStyle/>
          <a:p>
            <a:r>
              <a:rPr lang="en-US" sz="3800" b="1" dirty="0">
                <a:solidFill>
                  <a:schemeClr val="tx1"/>
                </a:solidFill>
                <a:latin typeface="UTM Avo" panose="02040603050506020204" pitchFamily="18" charset="0"/>
                <a:cs typeface="Times New Roman" pitchFamily="18" charset="0"/>
              </a:rPr>
              <a:t>S = r x r x 3,14</a:t>
            </a:r>
            <a:endParaRPr lang="vi-VN" sz="3800" dirty="0">
              <a:solidFill>
                <a:schemeClr val="tx1"/>
              </a:solidFill>
              <a:latin typeface="UTM Avo" panose="02040603050506020204" pitchFamily="18" charset="0"/>
              <a:cs typeface="Times New Roman" pitchFamily="18" charset="0"/>
            </a:endParaRPr>
          </a:p>
        </p:txBody>
      </p:sp>
      <p:sp>
        <p:nvSpPr>
          <p:cNvPr id="21" name="Rectangle 20"/>
          <p:cNvSpPr/>
          <p:nvPr/>
        </p:nvSpPr>
        <p:spPr>
          <a:xfrm>
            <a:off x="3558221" y="2994746"/>
            <a:ext cx="2907119" cy="1631216"/>
          </a:xfrm>
          <a:prstGeom prst="rect">
            <a:avLst/>
          </a:prstGeom>
        </p:spPr>
        <p:txBody>
          <a:bodyPr wrap="square">
            <a:spAutoFit/>
          </a:bodyPr>
          <a:lstStyle/>
          <a:p>
            <a:r>
              <a:rPr lang="en-US" sz="2000" dirty="0">
                <a:solidFill>
                  <a:schemeClr val="bg1"/>
                </a:solidFill>
                <a:latin typeface="UTM Avo" panose="02040603050506020204" pitchFamily="18" charset="0"/>
                <a:cs typeface="Times New Roman" pitchFamily="18" charset="0"/>
              </a:rPr>
              <a:t>S </a:t>
            </a:r>
            <a:r>
              <a:rPr lang="en-US" sz="2000" dirty="0" err="1">
                <a:solidFill>
                  <a:schemeClr val="bg1"/>
                </a:solidFill>
                <a:latin typeface="UTM Avo" panose="02040603050506020204" pitchFamily="18" charset="0"/>
                <a:cs typeface="Times New Roman" pitchFamily="18" charset="0"/>
              </a:rPr>
              <a:t>là</a:t>
            </a:r>
            <a:r>
              <a:rPr lang="en-US" sz="2000" dirty="0">
                <a:solidFill>
                  <a:schemeClr val="bg1"/>
                </a:solidFill>
                <a:latin typeface="UTM Avo" panose="02040603050506020204" pitchFamily="18" charset="0"/>
                <a:cs typeface="Times New Roman" pitchFamily="18" charset="0"/>
              </a:rPr>
              <a:t> </a:t>
            </a:r>
            <a:r>
              <a:rPr lang="en-US" sz="2000" dirty="0" err="1">
                <a:solidFill>
                  <a:schemeClr val="bg1"/>
                </a:solidFill>
                <a:latin typeface="UTM Avo" panose="02040603050506020204" pitchFamily="18" charset="0"/>
                <a:cs typeface="Times New Roman" pitchFamily="18" charset="0"/>
              </a:rPr>
              <a:t>diện</a:t>
            </a:r>
            <a:r>
              <a:rPr lang="en-US" sz="2000" dirty="0">
                <a:solidFill>
                  <a:schemeClr val="bg1"/>
                </a:solidFill>
                <a:latin typeface="UTM Avo" panose="02040603050506020204" pitchFamily="18" charset="0"/>
                <a:cs typeface="Times New Roman" pitchFamily="18" charset="0"/>
              </a:rPr>
              <a:t> </a:t>
            </a:r>
            <a:r>
              <a:rPr lang="en-US" sz="2000" dirty="0" err="1">
                <a:solidFill>
                  <a:schemeClr val="bg1"/>
                </a:solidFill>
                <a:latin typeface="UTM Avo" panose="02040603050506020204" pitchFamily="18" charset="0"/>
                <a:cs typeface="Times New Roman" pitchFamily="18" charset="0"/>
              </a:rPr>
              <a:t>tích</a:t>
            </a:r>
            <a:r>
              <a:rPr lang="en-US" sz="2000" dirty="0">
                <a:solidFill>
                  <a:schemeClr val="bg1"/>
                </a:solidFill>
                <a:latin typeface="UTM Avo" panose="02040603050506020204" pitchFamily="18" charset="0"/>
                <a:cs typeface="Times New Roman" pitchFamily="18" charset="0"/>
              </a:rPr>
              <a:t> </a:t>
            </a:r>
            <a:r>
              <a:rPr lang="en-US" sz="2000" dirty="0" err="1">
                <a:solidFill>
                  <a:schemeClr val="bg1"/>
                </a:solidFill>
                <a:latin typeface="UTM Avo" panose="02040603050506020204" pitchFamily="18" charset="0"/>
                <a:cs typeface="Times New Roman" pitchFamily="18" charset="0"/>
              </a:rPr>
              <a:t>hình</a:t>
            </a:r>
            <a:r>
              <a:rPr lang="en-US" sz="2000" dirty="0">
                <a:solidFill>
                  <a:schemeClr val="bg1"/>
                </a:solidFill>
                <a:latin typeface="UTM Avo" panose="02040603050506020204" pitchFamily="18" charset="0"/>
                <a:cs typeface="Times New Roman" pitchFamily="18" charset="0"/>
              </a:rPr>
              <a:t> </a:t>
            </a:r>
            <a:r>
              <a:rPr lang="en-US" sz="2000" dirty="0" err="1">
                <a:solidFill>
                  <a:schemeClr val="bg1"/>
                </a:solidFill>
                <a:latin typeface="UTM Avo" panose="02040603050506020204" pitchFamily="18" charset="0"/>
                <a:cs typeface="Times New Roman" pitchFamily="18" charset="0"/>
              </a:rPr>
              <a:t>tròn</a:t>
            </a:r>
            <a:endParaRPr lang="en-US" sz="2000" dirty="0">
              <a:solidFill>
                <a:schemeClr val="bg1"/>
              </a:solidFill>
              <a:latin typeface="UTM Avo" panose="02040603050506020204" pitchFamily="18" charset="0"/>
              <a:cs typeface="Times New Roman" pitchFamily="18" charset="0"/>
            </a:endParaRPr>
          </a:p>
          <a:p>
            <a:r>
              <a:rPr lang="en-US" sz="2000" dirty="0">
                <a:solidFill>
                  <a:schemeClr val="bg1"/>
                </a:solidFill>
                <a:latin typeface="UTM Avo" panose="02040603050506020204" pitchFamily="18" charset="0"/>
                <a:cs typeface="Times New Roman" pitchFamily="18" charset="0"/>
              </a:rPr>
              <a:t>C </a:t>
            </a:r>
            <a:r>
              <a:rPr lang="en-US" sz="2000" dirty="0" err="1">
                <a:solidFill>
                  <a:schemeClr val="bg1"/>
                </a:solidFill>
                <a:latin typeface="UTM Avo" panose="02040603050506020204" pitchFamily="18" charset="0"/>
                <a:cs typeface="Times New Roman" pitchFamily="18" charset="0"/>
              </a:rPr>
              <a:t>là</a:t>
            </a:r>
            <a:r>
              <a:rPr lang="en-US" sz="2000" dirty="0">
                <a:solidFill>
                  <a:schemeClr val="bg1"/>
                </a:solidFill>
                <a:latin typeface="UTM Avo" panose="02040603050506020204" pitchFamily="18" charset="0"/>
                <a:cs typeface="Times New Roman" pitchFamily="18" charset="0"/>
              </a:rPr>
              <a:t> </a:t>
            </a:r>
            <a:r>
              <a:rPr lang="en-US" sz="2000" dirty="0" err="1">
                <a:solidFill>
                  <a:schemeClr val="bg1"/>
                </a:solidFill>
                <a:latin typeface="UTM Avo" panose="02040603050506020204" pitchFamily="18" charset="0"/>
                <a:cs typeface="Times New Roman" pitchFamily="18" charset="0"/>
              </a:rPr>
              <a:t>chu</a:t>
            </a:r>
            <a:r>
              <a:rPr lang="en-US" sz="2000" dirty="0">
                <a:solidFill>
                  <a:schemeClr val="bg1"/>
                </a:solidFill>
                <a:latin typeface="UTM Avo" panose="02040603050506020204" pitchFamily="18" charset="0"/>
                <a:cs typeface="Times New Roman" pitchFamily="18" charset="0"/>
              </a:rPr>
              <a:t> vi </a:t>
            </a:r>
            <a:r>
              <a:rPr lang="en-US" sz="2000" dirty="0" err="1">
                <a:solidFill>
                  <a:schemeClr val="bg1"/>
                </a:solidFill>
                <a:latin typeface="UTM Avo" panose="02040603050506020204" pitchFamily="18" charset="0"/>
                <a:cs typeface="Times New Roman" pitchFamily="18" charset="0"/>
              </a:rPr>
              <a:t>hình</a:t>
            </a:r>
            <a:r>
              <a:rPr lang="en-US" sz="2000" dirty="0">
                <a:solidFill>
                  <a:schemeClr val="bg1"/>
                </a:solidFill>
                <a:latin typeface="UTM Avo" panose="02040603050506020204" pitchFamily="18" charset="0"/>
                <a:cs typeface="Times New Roman" pitchFamily="18" charset="0"/>
              </a:rPr>
              <a:t> </a:t>
            </a:r>
            <a:r>
              <a:rPr lang="en-US" sz="2000" dirty="0" err="1">
                <a:solidFill>
                  <a:schemeClr val="bg1"/>
                </a:solidFill>
                <a:latin typeface="UTM Avo" panose="02040603050506020204" pitchFamily="18" charset="0"/>
                <a:cs typeface="Times New Roman" pitchFamily="18" charset="0"/>
              </a:rPr>
              <a:t>tròn</a:t>
            </a:r>
            <a:endParaRPr lang="en-US" sz="2000" dirty="0">
              <a:solidFill>
                <a:schemeClr val="bg1"/>
              </a:solidFill>
              <a:latin typeface="UTM Avo" panose="02040603050506020204" pitchFamily="18" charset="0"/>
              <a:cs typeface="Times New Roman" pitchFamily="18" charset="0"/>
            </a:endParaRPr>
          </a:p>
          <a:p>
            <a:r>
              <a:rPr lang="en-US" sz="2000" dirty="0">
                <a:solidFill>
                  <a:schemeClr val="bg1"/>
                </a:solidFill>
                <a:latin typeface="UTM Avo" panose="02040603050506020204" pitchFamily="18" charset="0"/>
                <a:cs typeface="Times New Roman" pitchFamily="18" charset="0"/>
              </a:rPr>
              <a:t>r </a:t>
            </a:r>
            <a:r>
              <a:rPr lang="en-US" sz="2000" dirty="0" err="1">
                <a:solidFill>
                  <a:schemeClr val="bg1"/>
                </a:solidFill>
                <a:latin typeface="UTM Avo" panose="02040603050506020204" pitchFamily="18" charset="0"/>
                <a:cs typeface="Times New Roman" pitchFamily="18" charset="0"/>
              </a:rPr>
              <a:t>là</a:t>
            </a:r>
            <a:r>
              <a:rPr lang="en-US" sz="2000" dirty="0">
                <a:solidFill>
                  <a:schemeClr val="bg1"/>
                </a:solidFill>
                <a:latin typeface="UTM Avo" panose="02040603050506020204" pitchFamily="18" charset="0"/>
                <a:cs typeface="Times New Roman" pitchFamily="18" charset="0"/>
              </a:rPr>
              <a:t> </a:t>
            </a:r>
            <a:r>
              <a:rPr lang="en-US" sz="2000" dirty="0" err="1">
                <a:solidFill>
                  <a:schemeClr val="bg1"/>
                </a:solidFill>
                <a:latin typeface="UTM Avo" panose="02040603050506020204" pitchFamily="18" charset="0"/>
                <a:cs typeface="Times New Roman" pitchFamily="18" charset="0"/>
              </a:rPr>
              <a:t>bán</a:t>
            </a:r>
            <a:r>
              <a:rPr lang="en-US" sz="2000" dirty="0">
                <a:solidFill>
                  <a:schemeClr val="bg1"/>
                </a:solidFill>
                <a:latin typeface="UTM Avo" panose="02040603050506020204" pitchFamily="18" charset="0"/>
                <a:cs typeface="Times New Roman" pitchFamily="18" charset="0"/>
              </a:rPr>
              <a:t> </a:t>
            </a:r>
            <a:r>
              <a:rPr lang="en-US" sz="2000" dirty="0" err="1">
                <a:solidFill>
                  <a:schemeClr val="bg1"/>
                </a:solidFill>
                <a:latin typeface="UTM Avo" panose="02040603050506020204" pitchFamily="18" charset="0"/>
                <a:cs typeface="Times New Roman" pitchFamily="18" charset="0"/>
              </a:rPr>
              <a:t>kính</a:t>
            </a:r>
            <a:endParaRPr lang="en-US" sz="2000" dirty="0">
              <a:solidFill>
                <a:schemeClr val="bg1"/>
              </a:solidFill>
              <a:latin typeface="UTM Avo" panose="02040603050506020204" pitchFamily="18" charset="0"/>
              <a:cs typeface="Times New Roman" pitchFamily="18" charset="0"/>
            </a:endParaRPr>
          </a:p>
          <a:p>
            <a:r>
              <a:rPr lang="en-US" sz="2000" dirty="0">
                <a:solidFill>
                  <a:schemeClr val="bg1"/>
                </a:solidFill>
                <a:latin typeface="UTM Avo" panose="02040603050506020204" pitchFamily="18" charset="0"/>
                <a:cs typeface="Times New Roman" pitchFamily="18" charset="0"/>
              </a:rPr>
              <a:t>d </a:t>
            </a:r>
            <a:r>
              <a:rPr lang="en-US" sz="2000" dirty="0" err="1">
                <a:solidFill>
                  <a:schemeClr val="bg1"/>
                </a:solidFill>
                <a:latin typeface="UTM Avo" panose="02040603050506020204" pitchFamily="18" charset="0"/>
                <a:cs typeface="Times New Roman" pitchFamily="18" charset="0"/>
              </a:rPr>
              <a:t>là</a:t>
            </a:r>
            <a:r>
              <a:rPr lang="en-US" sz="2000" dirty="0">
                <a:solidFill>
                  <a:schemeClr val="bg1"/>
                </a:solidFill>
                <a:latin typeface="UTM Avo" panose="02040603050506020204" pitchFamily="18" charset="0"/>
                <a:cs typeface="Times New Roman" pitchFamily="18" charset="0"/>
              </a:rPr>
              <a:t> </a:t>
            </a:r>
            <a:r>
              <a:rPr lang="en-US" sz="2000" dirty="0" err="1">
                <a:solidFill>
                  <a:schemeClr val="bg1"/>
                </a:solidFill>
                <a:latin typeface="UTM Avo" panose="02040603050506020204" pitchFamily="18" charset="0"/>
                <a:cs typeface="Times New Roman" pitchFamily="18" charset="0"/>
              </a:rPr>
              <a:t>đường</a:t>
            </a:r>
            <a:r>
              <a:rPr lang="en-US" sz="2000" dirty="0">
                <a:solidFill>
                  <a:schemeClr val="bg1"/>
                </a:solidFill>
                <a:latin typeface="UTM Avo" panose="02040603050506020204" pitchFamily="18" charset="0"/>
                <a:cs typeface="Times New Roman" pitchFamily="18" charset="0"/>
              </a:rPr>
              <a:t> </a:t>
            </a:r>
            <a:r>
              <a:rPr lang="en-US" sz="2000" dirty="0" err="1">
                <a:solidFill>
                  <a:schemeClr val="bg1"/>
                </a:solidFill>
                <a:latin typeface="UTM Avo" panose="02040603050506020204" pitchFamily="18" charset="0"/>
                <a:cs typeface="Times New Roman" pitchFamily="18" charset="0"/>
              </a:rPr>
              <a:t>kính</a:t>
            </a:r>
            <a:endParaRPr lang="en-US" sz="2000" dirty="0">
              <a:solidFill>
                <a:schemeClr val="bg1"/>
              </a:solidFill>
              <a:latin typeface="UTM Avo" panose="02040603050506020204" pitchFamily="18" charset="0"/>
              <a:cs typeface="Times New Roman" pitchFamily="18" charset="0"/>
            </a:endParaRPr>
          </a:p>
          <a:p>
            <a:r>
              <a:rPr lang="en-US" sz="2000" dirty="0">
                <a:solidFill>
                  <a:schemeClr val="bg1"/>
                </a:solidFill>
                <a:latin typeface="UTM Avo" panose="02040603050506020204" pitchFamily="18" charset="0"/>
                <a:cs typeface="Times New Roman" pitchFamily="18" charset="0"/>
              </a:rPr>
              <a:t>3,14 </a:t>
            </a:r>
            <a:r>
              <a:rPr lang="en-US" sz="2000" dirty="0" err="1">
                <a:solidFill>
                  <a:schemeClr val="bg1"/>
                </a:solidFill>
                <a:latin typeface="UTM Avo" panose="02040603050506020204" pitchFamily="18" charset="0"/>
                <a:cs typeface="Times New Roman" pitchFamily="18" charset="0"/>
              </a:rPr>
              <a:t>là</a:t>
            </a:r>
            <a:r>
              <a:rPr lang="en-US" sz="2000" dirty="0">
                <a:solidFill>
                  <a:schemeClr val="bg1"/>
                </a:solidFill>
                <a:latin typeface="UTM Avo" panose="02040603050506020204" pitchFamily="18" charset="0"/>
                <a:cs typeface="Times New Roman" pitchFamily="18" charset="0"/>
              </a:rPr>
              <a:t> </a:t>
            </a:r>
            <a:r>
              <a:rPr lang="en-US" sz="2000" dirty="0" err="1">
                <a:solidFill>
                  <a:schemeClr val="bg1"/>
                </a:solidFill>
                <a:latin typeface="UTM Avo" panose="02040603050506020204" pitchFamily="18" charset="0"/>
                <a:cs typeface="Times New Roman" pitchFamily="18" charset="0"/>
              </a:rPr>
              <a:t>hằng</a:t>
            </a:r>
            <a:r>
              <a:rPr lang="en-US" sz="2000" dirty="0">
                <a:solidFill>
                  <a:schemeClr val="bg1"/>
                </a:solidFill>
                <a:latin typeface="UTM Avo" panose="02040603050506020204" pitchFamily="18" charset="0"/>
                <a:cs typeface="Times New Roman" pitchFamily="18" charset="0"/>
              </a:rPr>
              <a:t> </a:t>
            </a:r>
            <a:r>
              <a:rPr lang="en-US" sz="2000" dirty="0" err="1">
                <a:solidFill>
                  <a:schemeClr val="bg1"/>
                </a:solidFill>
                <a:latin typeface="UTM Avo" panose="02040603050506020204" pitchFamily="18" charset="0"/>
                <a:cs typeface="Times New Roman" pitchFamily="18" charset="0"/>
              </a:rPr>
              <a:t>số</a:t>
            </a:r>
            <a:endParaRPr lang="en-US" sz="2000" dirty="0">
              <a:solidFill>
                <a:schemeClr val="bg1"/>
              </a:solidFill>
              <a:latin typeface="UTM Avo" panose="02040603050506020204" pitchFamily="18" charset="0"/>
              <a:cs typeface="Times New Roman" pitchFamily="18" charset="0"/>
            </a:endParaRPr>
          </a:p>
        </p:txBody>
      </p:sp>
      <p:sp>
        <p:nvSpPr>
          <p:cNvPr id="23" name="TextBox 22">
            <a:extLst>
              <a:ext uri="{FF2B5EF4-FFF2-40B4-BE49-F238E27FC236}">
                <a16:creationId xmlns:a16="http://schemas.microsoft.com/office/drawing/2014/main" id="{94AE7AAC-C001-4CFA-A980-ADCD584C4D38}"/>
              </a:ext>
            </a:extLst>
          </p:cNvPr>
          <p:cNvSpPr txBox="1"/>
          <p:nvPr/>
        </p:nvSpPr>
        <p:spPr>
          <a:xfrm>
            <a:off x="7422469" y="2084147"/>
            <a:ext cx="4096663" cy="677108"/>
          </a:xfrm>
          <a:prstGeom prst="rect">
            <a:avLst/>
          </a:prstGeom>
          <a:noFill/>
        </p:spPr>
        <p:txBody>
          <a:bodyPr wrap="square" rtlCol="0">
            <a:spAutoFit/>
          </a:bodyPr>
          <a:lstStyle/>
          <a:p>
            <a:r>
              <a:rPr lang="en-US" sz="3800" b="1" dirty="0">
                <a:latin typeface="UTM Avo" panose="02040603050506020204" pitchFamily="18" charset="0"/>
                <a:cs typeface="Times New Roman" pitchFamily="18" charset="0"/>
              </a:rPr>
              <a:t>C = r x 2 x 3,14</a:t>
            </a:r>
            <a:endParaRPr lang="vi-VN" sz="3800" dirty="0">
              <a:solidFill>
                <a:schemeClr val="tx1"/>
              </a:solidFill>
              <a:latin typeface="UTM Avo" panose="02040603050506020204" pitchFamily="18" charset="0"/>
              <a:cs typeface="Times New Roman" pitchFamily="18" charset="0"/>
            </a:endParaRPr>
          </a:p>
        </p:txBody>
      </p:sp>
      <p:sp>
        <p:nvSpPr>
          <p:cNvPr id="24" name="TextBox 23">
            <a:extLst>
              <a:ext uri="{FF2B5EF4-FFF2-40B4-BE49-F238E27FC236}">
                <a16:creationId xmlns:a16="http://schemas.microsoft.com/office/drawing/2014/main" id="{94AE7AAC-C001-4CFA-A980-ADCD584C4D38}"/>
              </a:ext>
            </a:extLst>
          </p:cNvPr>
          <p:cNvSpPr txBox="1"/>
          <p:nvPr/>
        </p:nvSpPr>
        <p:spPr>
          <a:xfrm>
            <a:off x="7451362" y="5479464"/>
            <a:ext cx="4572000" cy="677108"/>
          </a:xfrm>
          <a:prstGeom prst="rect">
            <a:avLst/>
          </a:prstGeom>
          <a:noFill/>
        </p:spPr>
        <p:txBody>
          <a:bodyPr wrap="square" rtlCol="0">
            <a:spAutoFit/>
          </a:bodyPr>
          <a:lstStyle/>
          <a:p>
            <a:r>
              <a:rPr lang="en-US" sz="3800" b="1" dirty="0">
                <a:solidFill>
                  <a:schemeClr val="accent2">
                    <a:lumMod val="75000"/>
                  </a:schemeClr>
                </a:solidFill>
                <a:latin typeface="UTM Avo" panose="02040603050506020204" pitchFamily="18" charset="0"/>
                <a:cs typeface="Times New Roman" pitchFamily="18" charset="0"/>
              </a:rPr>
              <a:t>r x r = S : 3,14</a:t>
            </a:r>
            <a:endParaRPr lang="vi-VN" sz="3800" dirty="0">
              <a:solidFill>
                <a:schemeClr val="accent2">
                  <a:lumMod val="75000"/>
                </a:schemeClr>
              </a:solidFill>
              <a:latin typeface="UTM Avo" panose="02040603050506020204" pitchFamily="18" charset="0"/>
              <a:cs typeface="Times New Roman" pitchFamily="18" charset="0"/>
            </a:endParaRPr>
          </a:p>
        </p:txBody>
      </p:sp>
      <p:sp>
        <p:nvSpPr>
          <p:cNvPr id="31" name="Oval 30"/>
          <p:cNvSpPr/>
          <p:nvPr/>
        </p:nvSpPr>
        <p:spPr>
          <a:xfrm>
            <a:off x="833520" y="2562259"/>
            <a:ext cx="2421018" cy="2421018"/>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7" name="TextBox 36"/>
          <p:cNvSpPr txBox="1"/>
          <p:nvPr/>
        </p:nvSpPr>
        <p:spPr>
          <a:xfrm>
            <a:off x="2076581" y="3749472"/>
            <a:ext cx="481222" cy="584775"/>
          </a:xfrm>
          <a:prstGeom prst="rect">
            <a:avLst/>
          </a:prstGeom>
          <a:noFill/>
          <a:ln w="28575">
            <a:noFill/>
          </a:ln>
        </p:spPr>
        <p:txBody>
          <a:bodyPr wrap="none" rtlCol="0">
            <a:spAutoFit/>
          </a:bodyPr>
          <a:lstStyle/>
          <a:p>
            <a:r>
              <a:rPr lang="en-US" sz="3200" dirty="0">
                <a:solidFill>
                  <a:schemeClr val="bg1"/>
                </a:solidFill>
                <a:latin typeface="Times New Roman" pitchFamily="18" charset="0"/>
                <a:cs typeface="Times New Roman" pitchFamily="18" charset="0"/>
              </a:rPr>
              <a:t>O</a:t>
            </a:r>
            <a:endParaRPr lang="en-US" sz="1600" dirty="0">
              <a:solidFill>
                <a:schemeClr val="bg1"/>
              </a:solidFill>
              <a:latin typeface="Times New Roman" pitchFamily="18" charset="0"/>
              <a:cs typeface="Times New Roman" pitchFamily="18" charset="0"/>
            </a:endParaRPr>
          </a:p>
        </p:txBody>
      </p:sp>
      <p:sp>
        <p:nvSpPr>
          <p:cNvPr id="38" name="TextBox 37"/>
          <p:cNvSpPr txBox="1"/>
          <p:nvPr/>
        </p:nvSpPr>
        <p:spPr>
          <a:xfrm>
            <a:off x="1901575" y="3461630"/>
            <a:ext cx="396261" cy="646331"/>
          </a:xfrm>
          <a:prstGeom prst="rect">
            <a:avLst/>
          </a:prstGeom>
          <a:noFill/>
          <a:ln w="28575">
            <a:noFill/>
          </a:ln>
        </p:spPr>
        <p:txBody>
          <a:bodyPr wrap="none" rtlCol="0">
            <a:spAutoFit/>
          </a:bodyPr>
          <a:lstStyle/>
          <a:p>
            <a:r>
              <a:rPr lang="en-US" sz="3600" dirty="0">
                <a:solidFill>
                  <a:schemeClr val="bg1"/>
                </a:solidFill>
                <a:latin typeface="Times New Roman" pitchFamily="18" charset="0"/>
                <a:cs typeface="Times New Roman" pitchFamily="18" charset="0"/>
                <a:sym typeface="Wingdings"/>
              </a:rPr>
              <a:t></a:t>
            </a:r>
            <a:endParaRPr lang="en-US" dirty="0">
              <a:solidFill>
                <a:schemeClr val="bg1"/>
              </a:solidFill>
              <a:latin typeface="Times New Roman" pitchFamily="18" charset="0"/>
              <a:cs typeface="Times New Roman" pitchFamily="18" charset="0"/>
            </a:endParaRPr>
          </a:p>
        </p:txBody>
      </p:sp>
      <p:sp>
        <p:nvSpPr>
          <p:cNvPr id="40" name="TextBox 39"/>
          <p:cNvSpPr txBox="1"/>
          <p:nvPr/>
        </p:nvSpPr>
        <p:spPr>
          <a:xfrm>
            <a:off x="2687077" y="3189484"/>
            <a:ext cx="338554" cy="646331"/>
          </a:xfrm>
          <a:prstGeom prst="rect">
            <a:avLst/>
          </a:prstGeom>
          <a:noFill/>
          <a:ln w="28575">
            <a:noFill/>
          </a:ln>
        </p:spPr>
        <p:txBody>
          <a:bodyPr wrap="none" rtlCol="0">
            <a:spAutoFit/>
          </a:bodyPr>
          <a:lstStyle/>
          <a:p>
            <a:r>
              <a:rPr lang="en-US" sz="3600" dirty="0">
                <a:solidFill>
                  <a:schemeClr val="bg1"/>
                </a:solidFill>
                <a:latin typeface="Times New Roman" pitchFamily="18" charset="0"/>
                <a:cs typeface="Times New Roman" pitchFamily="18" charset="0"/>
              </a:rPr>
              <a:t>r</a:t>
            </a:r>
            <a:endParaRPr lang="en-US" sz="2400" dirty="0">
              <a:solidFill>
                <a:schemeClr val="bg1"/>
              </a:solidFill>
              <a:latin typeface="Times New Roman" pitchFamily="18" charset="0"/>
              <a:cs typeface="Times New Roman" pitchFamily="18" charset="0"/>
            </a:endParaRPr>
          </a:p>
        </p:txBody>
      </p:sp>
      <p:cxnSp>
        <p:nvCxnSpPr>
          <p:cNvPr id="52" name="Straight Connector 51"/>
          <p:cNvCxnSpPr>
            <a:stCxn id="37" idx="1"/>
          </p:cNvCxnSpPr>
          <p:nvPr/>
        </p:nvCxnSpPr>
        <p:spPr>
          <a:xfrm>
            <a:off x="2076581" y="4041860"/>
            <a:ext cx="31235" cy="65224"/>
          </a:xfrm>
          <a:prstGeom prst="line">
            <a:avLst/>
          </a:prstGeom>
          <a:ln w="28575">
            <a:noFill/>
          </a:ln>
        </p:spPr>
        <p:style>
          <a:lnRef idx="3">
            <a:schemeClr val="accent2"/>
          </a:lnRef>
          <a:fillRef idx="0">
            <a:schemeClr val="accent2"/>
          </a:fillRef>
          <a:effectRef idx="2">
            <a:schemeClr val="accent2"/>
          </a:effectRef>
          <a:fontRef idx="minor">
            <a:schemeClr val="tx1"/>
          </a:fontRef>
        </p:style>
      </p:cxnSp>
      <p:cxnSp>
        <p:nvCxnSpPr>
          <p:cNvPr id="53" name="Straight Connector 52"/>
          <p:cNvCxnSpPr>
            <a:endCxn id="31" idx="6"/>
          </p:cNvCxnSpPr>
          <p:nvPr/>
        </p:nvCxnSpPr>
        <p:spPr>
          <a:xfrm>
            <a:off x="2086917" y="3772768"/>
            <a:ext cx="1167621" cy="0"/>
          </a:xfrm>
          <a:prstGeom prst="line">
            <a:avLst/>
          </a:prstGeom>
          <a:ln w="38100">
            <a:solidFill>
              <a:schemeClr val="bg1"/>
            </a:solidFill>
          </a:ln>
        </p:spPr>
        <p:style>
          <a:lnRef idx="3">
            <a:schemeClr val="accent2"/>
          </a:lnRef>
          <a:fillRef idx="0">
            <a:schemeClr val="accent2"/>
          </a:fillRef>
          <a:effectRef idx="2">
            <a:schemeClr val="accent2"/>
          </a:effectRef>
          <a:fontRef idx="minor">
            <a:schemeClr val="tx1"/>
          </a:fontRef>
        </p:style>
      </p:cxnSp>
      <p:sp>
        <p:nvSpPr>
          <p:cNvPr id="54" name="TextBox 53">
            <a:extLst>
              <a:ext uri="{FF2B5EF4-FFF2-40B4-BE49-F238E27FC236}">
                <a16:creationId xmlns:a16="http://schemas.microsoft.com/office/drawing/2014/main" id="{94AE7AAC-C001-4CFA-A980-ADCD584C4D38}"/>
              </a:ext>
            </a:extLst>
          </p:cNvPr>
          <p:cNvSpPr txBox="1"/>
          <p:nvPr/>
        </p:nvSpPr>
        <p:spPr>
          <a:xfrm>
            <a:off x="7422469" y="1374134"/>
            <a:ext cx="4514213" cy="677108"/>
          </a:xfrm>
          <a:prstGeom prst="rect">
            <a:avLst/>
          </a:prstGeom>
          <a:noFill/>
        </p:spPr>
        <p:txBody>
          <a:bodyPr wrap="square" rtlCol="0">
            <a:spAutoFit/>
          </a:bodyPr>
          <a:lstStyle/>
          <a:p>
            <a:r>
              <a:rPr lang="en-US" sz="3800" b="1" dirty="0">
                <a:solidFill>
                  <a:schemeClr val="tx1"/>
                </a:solidFill>
                <a:latin typeface="UTM Avo" panose="02040603050506020204" pitchFamily="18" charset="0"/>
                <a:cs typeface="Times New Roman" pitchFamily="18" charset="0"/>
              </a:rPr>
              <a:t>C =   d    x 3,14</a:t>
            </a:r>
            <a:endParaRPr lang="vi-VN" sz="3800" dirty="0">
              <a:solidFill>
                <a:schemeClr val="tx1"/>
              </a:solidFill>
              <a:latin typeface="UTM Avo" panose="02040603050506020204" pitchFamily="18" charset="0"/>
              <a:cs typeface="Times New Roman" pitchFamily="18" charset="0"/>
            </a:endParaRPr>
          </a:p>
        </p:txBody>
      </p:sp>
      <p:sp>
        <p:nvSpPr>
          <p:cNvPr id="56" name="TextBox 55">
            <a:extLst>
              <a:ext uri="{FF2B5EF4-FFF2-40B4-BE49-F238E27FC236}">
                <a16:creationId xmlns:a16="http://schemas.microsoft.com/office/drawing/2014/main" id="{94AE7AAC-C001-4CFA-A980-ADCD584C4D38}"/>
              </a:ext>
            </a:extLst>
          </p:cNvPr>
          <p:cNvSpPr txBox="1"/>
          <p:nvPr/>
        </p:nvSpPr>
        <p:spPr>
          <a:xfrm>
            <a:off x="7422469" y="2847676"/>
            <a:ext cx="4096663" cy="677108"/>
          </a:xfrm>
          <a:prstGeom prst="rect">
            <a:avLst/>
          </a:prstGeom>
          <a:noFill/>
        </p:spPr>
        <p:txBody>
          <a:bodyPr wrap="square" rtlCol="0">
            <a:spAutoFit/>
          </a:bodyPr>
          <a:lstStyle/>
          <a:p>
            <a:r>
              <a:rPr lang="en-US" sz="3800" b="1" dirty="0">
                <a:solidFill>
                  <a:schemeClr val="accent2">
                    <a:lumMod val="75000"/>
                  </a:schemeClr>
                </a:solidFill>
                <a:latin typeface="UTM Avo" panose="02040603050506020204" pitchFamily="18" charset="0"/>
                <a:cs typeface="Times New Roman" pitchFamily="18" charset="0"/>
              </a:rPr>
              <a:t>d = C : 3,14</a:t>
            </a:r>
            <a:endParaRPr lang="vi-VN" sz="3800" dirty="0">
              <a:solidFill>
                <a:schemeClr val="accent2">
                  <a:lumMod val="75000"/>
                </a:schemeClr>
              </a:solidFill>
              <a:latin typeface="UTM Avo" panose="02040603050506020204" pitchFamily="18" charset="0"/>
              <a:cs typeface="Times New Roman" pitchFamily="18" charset="0"/>
            </a:endParaRPr>
          </a:p>
        </p:txBody>
      </p:sp>
      <p:sp>
        <p:nvSpPr>
          <p:cNvPr id="57" name="TextBox 56">
            <a:extLst>
              <a:ext uri="{FF2B5EF4-FFF2-40B4-BE49-F238E27FC236}">
                <a16:creationId xmlns:a16="http://schemas.microsoft.com/office/drawing/2014/main" id="{94AE7AAC-C001-4CFA-A980-ADCD584C4D38}"/>
              </a:ext>
            </a:extLst>
          </p:cNvPr>
          <p:cNvSpPr txBox="1"/>
          <p:nvPr/>
        </p:nvSpPr>
        <p:spPr>
          <a:xfrm>
            <a:off x="7422469" y="3573903"/>
            <a:ext cx="4096663" cy="677108"/>
          </a:xfrm>
          <a:prstGeom prst="rect">
            <a:avLst/>
          </a:prstGeom>
          <a:noFill/>
        </p:spPr>
        <p:txBody>
          <a:bodyPr wrap="square" rtlCol="0">
            <a:spAutoFit/>
          </a:bodyPr>
          <a:lstStyle/>
          <a:p>
            <a:r>
              <a:rPr lang="en-US" sz="3800" b="1" dirty="0">
                <a:solidFill>
                  <a:schemeClr val="accent2">
                    <a:lumMod val="75000"/>
                  </a:schemeClr>
                </a:solidFill>
                <a:latin typeface="UTM Avo" panose="02040603050506020204" pitchFamily="18" charset="0"/>
                <a:cs typeface="Times New Roman" pitchFamily="18" charset="0"/>
              </a:rPr>
              <a:t>r = C : 3,14 : 2</a:t>
            </a:r>
            <a:endParaRPr lang="vi-VN" sz="3800" dirty="0">
              <a:solidFill>
                <a:schemeClr val="accent2">
                  <a:lumMod val="75000"/>
                </a:schemeClr>
              </a:solidFill>
              <a:latin typeface="UTM Avo" panose="02040603050506020204" pitchFamily="18" charset="0"/>
              <a:cs typeface="Times New Roman" pitchFamily="18" charset="0"/>
            </a:endParaRPr>
          </a:p>
        </p:txBody>
      </p:sp>
      <p:cxnSp>
        <p:nvCxnSpPr>
          <p:cNvPr id="59" name="Straight Connector 58"/>
          <p:cNvCxnSpPr/>
          <p:nvPr/>
        </p:nvCxnSpPr>
        <p:spPr>
          <a:xfrm flipV="1">
            <a:off x="1121462" y="2994746"/>
            <a:ext cx="1869164" cy="1576823"/>
          </a:xfrm>
          <a:prstGeom prst="line">
            <a:avLst/>
          </a:prstGeom>
          <a:ln w="38100">
            <a:solidFill>
              <a:schemeClr val="bg1"/>
            </a:solidFill>
          </a:ln>
        </p:spPr>
        <p:style>
          <a:lnRef idx="3">
            <a:schemeClr val="accent2"/>
          </a:lnRef>
          <a:fillRef idx="0">
            <a:schemeClr val="accent2"/>
          </a:fillRef>
          <a:effectRef idx="2">
            <a:schemeClr val="accent2"/>
          </a:effectRef>
          <a:fontRef idx="minor">
            <a:schemeClr val="tx1"/>
          </a:fontRef>
        </p:style>
      </p:cxnSp>
      <p:sp>
        <p:nvSpPr>
          <p:cNvPr id="64" name="TextBox 63"/>
          <p:cNvSpPr txBox="1"/>
          <p:nvPr/>
        </p:nvSpPr>
        <p:spPr>
          <a:xfrm rot="19178209">
            <a:off x="1128529" y="3637861"/>
            <a:ext cx="415498" cy="646331"/>
          </a:xfrm>
          <a:prstGeom prst="rect">
            <a:avLst/>
          </a:prstGeom>
          <a:noFill/>
          <a:ln w="28575">
            <a:noFill/>
          </a:ln>
        </p:spPr>
        <p:txBody>
          <a:bodyPr wrap="none" rtlCol="0">
            <a:spAutoFit/>
          </a:bodyPr>
          <a:lstStyle/>
          <a:p>
            <a:r>
              <a:rPr lang="en-US" sz="3600" dirty="0">
                <a:solidFill>
                  <a:schemeClr val="bg1"/>
                </a:solidFill>
                <a:latin typeface="Times New Roman" pitchFamily="18" charset="0"/>
                <a:cs typeface="Times New Roman" pitchFamily="18" charset="0"/>
              </a:rPr>
              <a:t>d</a:t>
            </a:r>
            <a:endParaRPr lang="en-US" sz="24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9544011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fade">
                                      <p:cBhvr>
                                        <p:cTn id="20" dur="500"/>
                                        <p:tgtEl>
                                          <p:spTgt spid="5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500"/>
                                        <p:tgtEl>
                                          <p:spTgt spid="64"/>
                                        </p:tgtEl>
                                      </p:cBhvr>
                                    </p:animEffect>
                                  </p:childTnLst>
                                </p:cTn>
                              </p:par>
                              <p:par>
                                <p:cTn id="36" presetID="10" presetClass="entr" presetSubtype="0"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fade">
                                      <p:cBhvr>
                                        <p:cTn id="38" dur="500"/>
                                        <p:tgtEl>
                                          <p:spTgt spid="52"/>
                                        </p:tgtEl>
                                      </p:cBhvr>
                                    </p:animEffect>
                                  </p:childTnLst>
                                </p:cTn>
                              </p:par>
                              <p:par>
                                <p:cTn id="39" presetID="10" presetClass="entr" presetSubtype="0"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500"/>
                                        <p:tgtEl>
                                          <p:spTgt spid="53"/>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54"/>
                                        </p:tgtEl>
                                        <p:attrNameLst>
                                          <p:attrName>style.visibility</p:attrName>
                                        </p:attrNameLst>
                                      </p:cBhvr>
                                      <p:to>
                                        <p:strVal val="visible"/>
                                      </p:to>
                                    </p:set>
                                    <p:anim calcmode="lin" valueType="num">
                                      <p:cBhvr>
                                        <p:cTn id="53" dur="500" fill="hold"/>
                                        <p:tgtEl>
                                          <p:spTgt spid="54"/>
                                        </p:tgtEl>
                                        <p:attrNameLst>
                                          <p:attrName>ppt_w</p:attrName>
                                        </p:attrNameLst>
                                      </p:cBhvr>
                                      <p:tavLst>
                                        <p:tav tm="0">
                                          <p:val>
                                            <p:fltVal val="0"/>
                                          </p:val>
                                        </p:tav>
                                        <p:tav tm="100000">
                                          <p:val>
                                            <p:strVal val="#ppt_w"/>
                                          </p:val>
                                        </p:tav>
                                      </p:tavLst>
                                    </p:anim>
                                    <p:anim calcmode="lin" valueType="num">
                                      <p:cBhvr>
                                        <p:cTn id="54" dur="500" fill="hold"/>
                                        <p:tgtEl>
                                          <p:spTgt spid="54"/>
                                        </p:tgtEl>
                                        <p:attrNameLst>
                                          <p:attrName>ppt_h</p:attrName>
                                        </p:attrNameLst>
                                      </p:cBhvr>
                                      <p:tavLst>
                                        <p:tav tm="0">
                                          <p:val>
                                            <p:fltVal val="0"/>
                                          </p:val>
                                        </p:tav>
                                        <p:tav tm="100000">
                                          <p:val>
                                            <p:strVal val="#ppt_h"/>
                                          </p:val>
                                        </p:tav>
                                      </p:tavLst>
                                    </p:anim>
                                    <p:animEffect transition="in" filter="fade">
                                      <p:cBhvr>
                                        <p:cTn id="55" dur="500"/>
                                        <p:tgtEl>
                                          <p:spTgt spid="54"/>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p:cTn id="60" dur="500" fill="hold"/>
                                        <p:tgtEl>
                                          <p:spTgt spid="23"/>
                                        </p:tgtEl>
                                        <p:attrNameLst>
                                          <p:attrName>ppt_w</p:attrName>
                                        </p:attrNameLst>
                                      </p:cBhvr>
                                      <p:tavLst>
                                        <p:tav tm="0">
                                          <p:val>
                                            <p:fltVal val="0"/>
                                          </p:val>
                                        </p:tav>
                                        <p:tav tm="100000">
                                          <p:val>
                                            <p:strVal val="#ppt_w"/>
                                          </p:val>
                                        </p:tav>
                                      </p:tavLst>
                                    </p:anim>
                                    <p:anim calcmode="lin" valueType="num">
                                      <p:cBhvr>
                                        <p:cTn id="61" dur="500" fill="hold"/>
                                        <p:tgtEl>
                                          <p:spTgt spid="23"/>
                                        </p:tgtEl>
                                        <p:attrNameLst>
                                          <p:attrName>ppt_h</p:attrName>
                                        </p:attrNameLst>
                                      </p:cBhvr>
                                      <p:tavLst>
                                        <p:tav tm="0">
                                          <p:val>
                                            <p:fltVal val="0"/>
                                          </p:val>
                                        </p:tav>
                                        <p:tav tm="100000">
                                          <p:val>
                                            <p:strVal val="#ppt_h"/>
                                          </p:val>
                                        </p:tav>
                                      </p:tavLst>
                                    </p:anim>
                                    <p:animEffect transition="in" filter="fade">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56"/>
                                        </p:tgtEl>
                                        <p:attrNameLst>
                                          <p:attrName>style.visibility</p:attrName>
                                        </p:attrNameLst>
                                      </p:cBhvr>
                                      <p:to>
                                        <p:strVal val="visible"/>
                                      </p:to>
                                    </p:set>
                                    <p:anim calcmode="lin" valueType="num">
                                      <p:cBhvr>
                                        <p:cTn id="67" dur="500" fill="hold"/>
                                        <p:tgtEl>
                                          <p:spTgt spid="56"/>
                                        </p:tgtEl>
                                        <p:attrNameLst>
                                          <p:attrName>ppt_w</p:attrName>
                                        </p:attrNameLst>
                                      </p:cBhvr>
                                      <p:tavLst>
                                        <p:tav tm="0">
                                          <p:val>
                                            <p:fltVal val="0"/>
                                          </p:val>
                                        </p:tav>
                                        <p:tav tm="100000">
                                          <p:val>
                                            <p:strVal val="#ppt_w"/>
                                          </p:val>
                                        </p:tav>
                                      </p:tavLst>
                                    </p:anim>
                                    <p:anim calcmode="lin" valueType="num">
                                      <p:cBhvr>
                                        <p:cTn id="68" dur="500" fill="hold"/>
                                        <p:tgtEl>
                                          <p:spTgt spid="56"/>
                                        </p:tgtEl>
                                        <p:attrNameLst>
                                          <p:attrName>ppt_h</p:attrName>
                                        </p:attrNameLst>
                                      </p:cBhvr>
                                      <p:tavLst>
                                        <p:tav tm="0">
                                          <p:val>
                                            <p:fltVal val="0"/>
                                          </p:val>
                                        </p:tav>
                                        <p:tav tm="100000">
                                          <p:val>
                                            <p:strVal val="#ppt_h"/>
                                          </p:val>
                                        </p:tav>
                                      </p:tavLst>
                                    </p:anim>
                                    <p:animEffect transition="in" filter="fade">
                                      <p:cBhvr>
                                        <p:cTn id="69" dur="500"/>
                                        <p:tgtEl>
                                          <p:spTgt spid="56"/>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57"/>
                                        </p:tgtEl>
                                        <p:attrNameLst>
                                          <p:attrName>style.visibility</p:attrName>
                                        </p:attrNameLst>
                                      </p:cBhvr>
                                      <p:to>
                                        <p:strVal val="visible"/>
                                      </p:to>
                                    </p:set>
                                    <p:anim calcmode="lin" valueType="num">
                                      <p:cBhvr>
                                        <p:cTn id="74" dur="500" fill="hold"/>
                                        <p:tgtEl>
                                          <p:spTgt spid="57"/>
                                        </p:tgtEl>
                                        <p:attrNameLst>
                                          <p:attrName>ppt_w</p:attrName>
                                        </p:attrNameLst>
                                      </p:cBhvr>
                                      <p:tavLst>
                                        <p:tav tm="0">
                                          <p:val>
                                            <p:fltVal val="0"/>
                                          </p:val>
                                        </p:tav>
                                        <p:tav tm="100000">
                                          <p:val>
                                            <p:strVal val="#ppt_w"/>
                                          </p:val>
                                        </p:tav>
                                      </p:tavLst>
                                    </p:anim>
                                    <p:anim calcmode="lin" valueType="num">
                                      <p:cBhvr>
                                        <p:cTn id="75" dur="500" fill="hold"/>
                                        <p:tgtEl>
                                          <p:spTgt spid="57"/>
                                        </p:tgtEl>
                                        <p:attrNameLst>
                                          <p:attrName>ppt_h</p:attrName>
                                        </p:attrNameLst>
                                      </p:cBhvr>
                                      <p:tavLst>
                                        <p:tav tm="0">
                                          <p:val>
                                            <p:fltVal val="0"/>
                                          </p:val>
                                        </p:tav>
                                        <p:tav tm="100000">
                                          <p:val>
                                            <p:strVal val="#ppt_h"/>
                                          </p:val>
                                        </p:tav>
                                      </p:tavLst>
                                    </p:anim>
                                    <p:animEffect transition="in" filter="fade">
                                      <p:cBhvr>
                                        <p:cTn id="76" dur="500"/>
                                        <p:tgtEl>
                                          <p:spTgt spid="57"/>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20"/>
                                        </p:tgtEl>
                                        <p:attrNameLst>
                                          <p:attrName>style.visibility</p:attrName>
                                        </p:attrNameLst>
                                      </p:cBhvr>
                                      <p:to>
                                        <p:strVal val="visible"/>
                                      </p:to>
                                    </p:set>
                                    <p:anim calcmode="lin" valueType="num">
                                      <p:cBhvr>
                                        <p:cTn id="81" dur="500" fill="hold"/>
                                        <p:tgtEl>
                                          <p:spTgt spid="20"/>
                                        </p:tgtEl>
                                        <p:attrNameLst>
                                          <p:attrName>ppt_w</p:attrName>
                                        </p:attrNameLst>
                                      </p:cBhvr>
                                      <p:tavLst>
                                        <p:tav tm="0">
                                          <p:val>
                                            <p:fltVal val="0"/>
                                          </p:val>
                                        </p:tav>
                                        <p:tav tm="100000">
                                          <p:val>
                                            <p:strVal val="#ppt_w"/>
                                          </p:val>
                                        </p:tav>
                                      </p:tavLst>
                                    </p:anim>
                                    <p:anim calcmode="lin" valueType="num">
                                      <p:cBhvr>
                                        <p:cTn id="82" dur="500" fill="hold"/>
                                        <p:tgtEl>
                                          <p:spTgt spid="20"/>
                                        </p:tgtEl>
                                        <p:attrNameLst>
                                          <p:attrName>ppt_h</p:attrName>
                                        </p:attrNameLst>
                                      </p:cBhvr>
                                      <p:tavLst>
                                        <p:tav tm="0">
                                          <p:val>
                                            <p:fltVal val="0"/>
                                          </p:val>
                                        </p:tav>
                                        <p:tav tm="100000">
                                          <p:val>
                                            <p:strVal val="#ppt_h"/>
                                          </p:val>
                                        </p:tav>
                                      </p:tavLst>
                                    </p:anim>
                                    <p:animEffect transition="in" filter="fade">
                                      <p:cBhvr>
                                        <p:cTn id="83" dur="500"/>
                                        <p:tgtEl>
                                          <p:spTgt spid="20"/>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24"/>
                                        </p:tgtEl>
                                        <p:attrNameLst>
                                          <p:attrName>style.visibility</p:attrName>
                                        </p:attrNameLst>
                                      </p:cBhvr>
                                      <p:to>
                                        <p:strVal val="visible"/>
                                      </p:to>
                                    </p:set>
                                    <p:anim calcmode="lin" valueType="num">
                                      <p:cBhvr>
                                        <p:cTn id="88" dur="500" fill="hold"/>
                                        <p:tgtEl>
                                          <p:spTgt spid="24"/>
                                        </p:tgtEl>
                                        <p:attrNameLst>
                                          <p:attrName>ppt_w</p:attrName>
                                        </p:attrNameLst>
                                      </p:cBhvr>
                                      <p:tavLst>
                                        <p:tav tm="0">
                                          <p:val>
                                            <p:fltVal val="0"/>
                                          </p:val>
                                        </p:tav>
                                        <p:tav tm="100000">
                                          <p:val>
                                            <p:strVal val="#ppt_w"/>
                                          </p:val>
                                        </p:tav>
                                      </p:tavLst>
                                    </p:anim>
                                    <p:anim calcmode="lin" valueType="num">
                                      <p:cBhvr>
                                        <p:cTn id="89" dur="500" fill="hold"/>
                                        <p:tgtEl>
                                          <p:spTgt spid="24"/>
                                        </p:tgtEl>
                                        <p:attrNameLst>
                                          <p:attrName>ppt_h</p:attrName>
                                        </p:attrNameLst>
                                      </p:cBhvr>
                                      <p:tavLst>
                                        <p:tav tm="0">
                                          <p:val>
                                            <p:fltVal val="0"/>
                                          </p:val>
                                        </p:tav>
                                        <p:tav tm="100000">
                                          <p:val>
                                            <p:strVal val="#ppt_h"/>
                                          </p:val>
                                        </p:tav>
                                      </p:tavLst>
                                    </p:anim>
                                    <p:animEffect transition="in" filter="fade">
                                      <p:cBhvr>
                                        <p:cTn id="9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0" grpId="0"/>
      <p:bldP spid="21" grpId="0"/>
      <p:bldP spid="23" grpId="0"/>
      <p:bldP spid="24" grpId="0"/>
      <p:bldP spid="31" grpId="0" animBg="1"/>
      <p:bldP spid="37" grpId="0"/>
      <p:bldP spid="38" grpId="0"/>
      <p:bldP spid="40" grpId="0"/>
      <p:bldP spid="54" grpId="0"/>
      <p:bldP spid="56" grpId="0"/>
      <p:bldP spid="57" grpId="0"/>
      <p:bldP spid="6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36EA79A-E2E4-4E06-AC39-1D305EC575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2497"/>
          <a:stretch/>
        </p:blipFill>
        <p:spPr>
          <a:xfrm>
            <a:off x="1" y="0"/>
            <a:ext cx="12192000" cy="6858000"/>
          </a:xfrm>
          <a:prstGeom prst="rect">
            <a:avLst/>
          </a:prstGeom>
        </p:spPr>
      </p:pic>
      <p:pic>
        <p:nvPicPr>
          <p:cNvPr id="5" name="图片 4">
            <a:extLst>
              <a:ext uri="{FF2B5EF4-FFF2-40B4-BE49-F238E27FC236}">
                <a16:creationId xmlns:a16="http://schemas.microsoft.com/office/drawing/2014/main" id="{62583395-4904-407B-BD09-DB650CEC42C2}"/>
              </a:ext>
            </a:extLst>
          </p:cNvPr>
          <p:cNvPicPr>
            <a:picLocks noChangeAspect="1"/>
          </p:cNvPicPr>
          <p:nvPr/>
        </p:nvPicPr>
        <p:blipFill rotWithShape="1">
          <a:blip r:embed="rId3" cstate="print">
            <a:duotone>
              <a:prstClr val="black"/>
              <a:schemeClr val="accent6">
                <a:tint val="45000"/>
                <a:satMod val="400000"/>
              </a:schemeClr>
            </a:duotone>
            <a:extLst>
              <a:ext uri="{28A0092B-C50C-407E-A947-70E740481C1C}">
                <a14:useLocalDpi xmlns:a14="http://schemas.microsoft.com/office/drawing/2010/main" val="0"/>
              </a:ext>
            </a:extLst>
          </a:blip>
          <a:srcRect b="46275"/>
          <a:stretch/>
        </p:blipFill>
        <p:spPr>
          <a:xfrm>
            <a:off x="4218248" y="194115"/>
            <a:ext cx="7875114" cy="6347012"/>
          </a:xfrm>
          <a:prstGeom prst="rect">
            <a:avLst/>
          </a:prstGeom>
        </p:spPr>
      </p:pic>
      <p:pic>
        <p:nvPicPr>
          <p:cNvPr id="7" name="图片 6">
            <a:extLst>
              <a:ext uri="{FF2B5EF4-FFF2-40B4-BE49-F238E27FC236}">
                <a16:creationId xmlns:a16="http://schemas.microsoft.com/office/drawing/2014/main" id="{B651715B-813F-4D72-B539-49286D1CE5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3544" y="316873"/>
            <a:ext cx="9711145" cy="6858000"/>
          </a:xfrm>
          <a:prstGeom prst="rect">
            <a:avLst/>
          </a:prstGeom>
        </p:spPr>
      </p:pic>
      <p:sp>
        <p:nvSpPr>
          <p:cNvPr id="13" name="iconfont-11910-5686862">
            <a:extLst>
              <a:ext uri="{FF2B5EF4-FFF2-40B4-BE49-F238E27FC236}">
                <a16:creationId xmlns:a16="http://schemas.microsoft.com/office/drawing/2014/main" id="{953D5B06-2FE0-4ED9-A454-41E23A19128B}"/>
              </a:ext>
            </a:extLst>
          </p:cNvPr>
          <p:cNvSpPr>
            <a:spLocks noChangeAspect="1"/>
          </p:cNvSpPr>
          <p:nvPr/>
        </p:nvSpPr>
        <p:spPr bwMode="auto">
          <a:xfrm rot="16200000">
            <a:off x="11206759" y="5723624"/>
            <a:ext cx="320765" cy="366309"/>
          </a:xfrm>
          <a:custGeom>
            <a:avLst/>
            <a:gdLst>
              <a:gd name="T0" fmla="*/ 4621 w 9242"/>
              <a:gd name="T1" fmla="*/ 10555 h 10555"/>
              <a:gd name="T2" fmla="*/ 4034 w 9242"/>
              <a:gd name="T3" fmla="*/ 10285 h 10555"/>
              <a:gd name="T4" fmla="*/ 244 w 9242"/>
              <a:gd name="T5" fmla="*/ 5872 h 10555"/>
              <a:gd name="T6" fmla="*/ 127 w 9242"/>
              <a:gd name="T7" fmla="*/ 5043 h 10555"/>
              <a:gd name="T8" fmla="*/ 831 w 9242"/>
              <a:gd name="T9" fmla="*/ 4592 h 10555"/>
              <a:gd name="T10" fmla="*/ 2221 w 9242"/>
              <a:gd name="T11" fmla="*/ 4592 h 10555"/>
              <a:gd name="T12" fmla="*/ 2221 w 9242"/>
              <a:gd name="T13" fmla="*/ 1200 h 10555"/>
              <a:gd name="T14" fmla="*/ 3421 w 9242"/>
              <a:gd name="T15" fmla="*/ 0 h 10555"/>
              <a:gd name="T16" fmla="*/ 5821 w 9242"/>
              <a:gd name="T17" fmla="*/ 0 h 10555"/>
              <a:gd name="T18" fmla="*/ 7021 w 9242"/>
              <a:gd name="T19" fmla="*/ 1200 h 10555"/>
              <a:gd name="T20" fmla="*/ 7021 w 9242"/>
              <a:gd name="T21" fmla="*/ 4591 h 10555"/>
              <a:gd name="T22" fmla="*/ 8411 w 9242"/>
              <a:gd name="T23" fmla="*/ 4591 h 10555"/>
              <a:gd name="T24" fmla="*/ 9115 w 9242"/>
              <a:gd name="T25" fmla="*/ 5042 h 10555"/>
              <a:gd name="T26" fmla="*/ 8999 w 9242"/>
              <a:gd name="T27" fmla="*/ 5871 h 10555"/>
              <a:gd name="T28" fmla="*/ 5209 w 9242"/>
              <a:gd name="T29" fmla="*/ 10285 h 10555"/>
              <a:gd name="T30" fmla="*/ 4621 w 9242"/>
              <a:gd name="T31" fmla="*/ 10555 h 10555"/>
              <a:gd name="T32" fmla="*/ 886 w 9242"/>
              <a:gd name="T33" fmla="*/ 5392 h 10555"/>
              <a:gd name="T34" fmla="*/ 4621 w 9242"/>
              <a:gd name="T35" fmla="*/ 9742 h 10555"/>
              <a:gd name="T36" fmla="*/ 8356 w 9242"/>
              <a:gd name="T37" fmla="*/ 5392 h 10555"/>
              <a:gd name="T38" fmla="*/ 6221 w 9242"/>
              <a:gd name="T39" fmla="*/ 5392 h 10555"/>
              <a:gd name="T40" fmla="*/ 6221 w 9242"/>
              <a:gd name="T41" fmla="*/ 1200 h 10555"/>
              <a:gd name="T42" fmla="*/ 5821 w 9242"/>
              <a:gd name="T43" fmla="*/ 800 h 10555"/>
              <a:gd name="T44" fmla="*/ 3421 w 9242"/>
              <a:gd name="T45" fmla="*/ 800 h 10555"/>
              <a:gd name="T46" fmla="*/ 3021 w 9242"/>
              <a:gd name="T47" fmla="*/ 1200 h 10555"/>
              <a:gd name="T48" fmla="*/ 3021 w 9242"/>
              <a:gd name="T49" fmla="*/ 5391 h 10555"/>
              <a:gd name="T50" fmla="*/ 886 w 9242"/>
              <a:gd name="T51" fmla="*/ 5391 h 10555"/>
              <a:gd name="T52" fmla="*/ 886 w 9242"/>
              <a:gd name="T53" fmla="*/ 5392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42" h="10555">
                <a:moveTo>
                  <a:pt x="4621" y="10555"/>
                </a:moveTo>
                <a:cubicBezTo>
                  <a:pt x="4395" y="10555"/>
                  <a:pt x="4181" y="10456"/>
                  <a:pt x="4034" y="10285"/>
                </a:cubicBezTo>
                <a:lnTo>
                  <a:pt x="244" y="5872"/>
                </a:lnTo>
                <a:cubicBezTo>
                  <a:pt x="44" y="5640"/>
                  <a:pt x="0" y="5322"/>
                  <a:pt x="127" y="5043"/>
                </a:cubicBezTo>
                <a:cubicBezTo>
                  <a:pt x="255" y="4765"/>
                  <a:pt x="525" y="4592"/>
                  <a:pt x="831" y="4592"/>
                </a:cubicBezTo>
                <a:lnTo>
                  <a:pt x="2221" y="4592"/>
                </a:lnTo>
                <a:lnTo>
                  <a:pt x="2221" y="1200"/>
                </a:lnTo>
                <a:cubicBezTo>
                  <a:pt x="2221" y="539"/>
                  <a:pt x="2760" y="0"/>
                  <a:pt x="3421" y="0"/>
                </a:cubicBezTo>
                <a:lnTo>
                  <a:pt x="5821" y="0"/>
                </a:lnTo>
                <a:cubicBezTo>
                  <a:pt x="6482" y="0"/>
                  <a:pt x="7021" y="539"/>
                  <a:pt x="7021" y="1200"/>
                </a:cubicBezTo>
                <a:lnTo>
                  <a:pt x="7021" y="4591"/>
                </a:lnTo>
                <a:lnTo>
                  <a:pt x="8411" y="4591"/>
                </a:lnTo>
                <a:cubicBezTo>
                  <a:pt x="8717" y="4591"/>
                  <a:pt x="8987" y="4764"/>
                  <a:pt x="9115" y="5042"/>
                </a:cubicBezTo>
                <a:cubicBezTo>
                  <a:pt x="9242" y="5321"/>
                  <a:pt x="9199" y="5639"/>
                  <a:pt x="8999" y="5871"/>
                </a:cubicBezTo>
                <a:lnTo>
                  <a:pt x="5209" y="10285"/>
                </a:lnTo>
                <a:cubicBezTo>
                  <a:pt x="5061" y="10457"/>
                  <a:pt x="4847" y="10555"/>
                  <a:pt x="4621" y="10555"/>
                </a:cubicBezTo>
                <a:close/>
                <a:moveTo>
                  <a:pt x="886" y="5392"/>
                </a:moveTo>
                <a:lnTo>
                  <a:pt x="4621" y="9742"/>
                </a:lnTo>
                <a:lnTo>
                  <a:pt x="8356" y="5392"/>
                </a:lnTo>
                <a:lnTo>
                  <a:pt x="6221" y="5392"/>
                </a:lnTo>
                <a:lnTo>
                  <a:pt x="6221" y="1200"/>
                </a:lnTo>
                <a:cubicBezTo>
                  <a:pt x="6221" y="980"/>
                  <a:pt x="6041" y="800"/>
                  <a:pt x="5821" y="800"/>
                </a:cubicBezTo>
                <a:lnTo>
                  <a:pt x="3421" y="800"/>
                </a:lnTo>
                <a:cubicBezTo>
                  <a:pt x="3201" y="800"/>
                  <a:pt x="3021" y="980"/>
                  <a:pt x="3021" y="1200"/>
                </a:cubicBezTo>
                <a:lnTo>
                  <a:pt x="3021" y="5391"/>
                </a:lnTo>
                <a:lnTo>
                  <a:pt x="886" y="5391"/>
                </a:lnTo>
                <a:lnTo>
                  <a:pt x="886" y="5392"/>
                </a:lnTo>
                <a:close/>
              </a:path>
            </a:pathLst>
          </a:custGeom>
          <a:solidFill>
            <a:srgbClr val="4B4B4B"/>
          </a:solidFill>
          <a:ln>
            <a:solidFill>
              <a:srgbClr val="4B4B4B"/>
            </a:solidFill>
          </a:ln>
        </p:spPr>
      </p:sp>
      <p:sp>
        <p:nvSpPr>
          <p:cNvPr id="14" name="iconfont-1054-809968">
            <a:extLst>
              <a:ext uri="{FF2B5EF4-FFF2-40B4-BE49-F238E27FC236}">
                <a16:creationId xmlns:a16="http://schemas.microsoft.com/office/drawing/2014/main" id="{86357334-3EBB-46F9-8481-F9B7BB8B629C}"/>
              </a:ext>
            </a:extLst>
          </p:cNvPr>
          <p:cNvSpPr>
            <a:spLocks noChangeAspect="1"/>
          </p:cNvSpPr>
          <p:nvPr/>
        </p:nvSpPr>
        <p:spPr bwMode="auto">
          <a:xfrm>
            <a:off x="11372944" y="888670"/>
            <a:ext cx="304842" cy="304842"/>
          </a:xfrm>
          <a:custGeom>
            <a:avLst/>
            <a:gdLst>
              <a:gd name="T0" fmla="*/ 7991 w 12800"/>
              <a:gd name="T1" fmla="*/ 4785 h 12800"/>
              <a:gd name="T2" fmla="*/ 7237 w 12800"/>
              <a:gd name="T3" fmla="*/ 4281 h 12800"/>
              <a:gd name="T4" fmla="*/ 6348 w 12800"/>
              <a:gd name="T5" fmla="*/ 4105 h 12800"/>
              <a:gd name="T6" fmla="*/ 5458 w 12800"/>
              <a:gd name="T7" fmla="*/ 4281 h 12800"/>
              <a:gd name="T8" fmla="*/ 4704 w 12800"/>
              <a:gd name="T9" fmla="*/ 4785 h 12800"/>
              <a:gd name="T10" fmla="*/ 4200 w 12800"/>
              <a:gd name="T11" fmla="*/ 5538 h 12800"/>
              <a:gd name="T12" fmla="*/ 4023 w 12800"/>
              <a:gd name="T13" fmla="*/ 6426 h 12800"/>
              <a:gd name="T14" fmla="*/ 4200 w 12800"/>
              <a:gd name="T15" fmla="*/ 7314 h 12800"/>
              <a:gd name="T16" fmla="*/ 4704 w 12800"/>
              <a:gd name="T17" fmla="*/ 8067 h 12800"/>
              <a:gd name="T18" fmla="*/ 5458 w 12800"/>
              <a:gd name="T19" fmla="*/ 8571 h 12800"/>
              <a:gd name="T20" fmla="*/ 6348 w 12800"/>
              <a:gd name="T21" fmla="*/ 8747 h 12800"/>
              <a:gd name="T22" fmla="*/ 7237 w 12800"/>
              <a:gd name="T23" fmla="*/ 8571 h 12800"/>
              <a:gd name="T24" fmla="*/ 7991 w 12800"/>
              <a:gd name="T25" fmla="*/ 8067 h 12800"/>
              <a:gd name="T26" fmla="*/ 8495 w 12800"/>
              <a:gd name="T27" fmla="*/ 7314 h 12800"/>
              <a:gd name="T28" fmla="*/ 8672 w 12800"/>
              <a:gd name="T29" fmla="*/ 6426 h 12800"/>
              <a:gd name="T30" fmla="*/ 8495 w 12800"/>
              <a:gd name="T31" fmla="*/ 5538 h 12800"/>
              <a:gd name="T32" fmla="*/ 7991 w 12800"/>
              <a:gd name="T33" fmla="*/ 4785 h 12800"/>
              <a:gd name="T34" fmla="*/ 11482 w 12800"/>
              <a:gd name="T35" fmla="*/ 5844 h 12800"/>
              <a:gd name="T36" fmla="*/ 6947 w 12800"/>
              <a:gd name="T37" fmla="*/ 1317 h 12800"/>
              <a:gd name="T38" fmla="*/ 6947 w 12800"/>
              <a:gd name="T39" fmla="*/ 0 h 12800"/>
              <a:gd name="T40" fmla="*/ 5880 w 12800"/>
              <a:gd name="T41" fmla="*/ 0 h 12800"/>
              <a:gd name="T42" fmla="*/ 5880 w 12800"/>
              <a:gd name="T43" fmla="*/ 1334 h 12800"/>
              <a:gd name="T44" fmla="*/ 1318 w 12800"/>
              <a:gd name="T45" fmla="*/ 5844 h 12800"/>
              <a:gd name="T46" fmla="*/ 0 w 12800"/>
              <a:gd name="T47" fmla="*/ 5844 h 12800"/>
              <a:gd name="T48" fmla="*/ 0 w 12800"/>
              <a:gd name="T49" fmla="*/ 6933 h 12800"/>
              <a:gd name="T50" fmla="*/ 1318 w 12800"/>
              <a:gd name="T51" fmla="*/ 6933 h 12800"/>
              <a:gd name="T52" fmla="*/ 5857 w 12800"/>
              <a:gd name="T53" fmla="*/ 11466 h 12800"/>
              <a:gd name="T54" fmla="*/ 5857 w 12800"/>
              <a:gd name="T55" fmla="*/ 12800 h 12800"/>
              <a:gd name="T56" fmla="*/ 6947 w 12800"/>
              <a:gd name="T57" fmla="*/ 12800 h 12800"/>
              <a:gd name="T58" fmla="*/ 6947 w 12800"/>
              <a:gd name="T59" fmla="*/ 11483 h 12800"/>
              <a:gd name="T60" fmla="*/ 11482 w 12800"/>
              <a:gd name="T61" fmla="*/ 6933 h 12800"/>
              <a:gd name="T62" fmla="*/ 12800 w 12800"/>
              <a:gd name="T63" fmla="*/ 6933 h 12800"/>
              <a:gd name="T64" fmla="*/ 12800 w 12800"/>
              <a:gd name="T65" fmla="*/ 5844 h 12800"/>
              <a:gd name="T66" fmla="*/ 11482 w 12800"/>
              <a:gd name="T67" fmla="*/ 5844 h 12800"/>
              <a:gd name="T68" fmla="*/ 6400 w 12800"/>
              <a:gd name="T69" fmla="*/ 10589 h 12800"/>
              <a:gd name="T70" fmla="*/ 2214 w 12800"/>
              <a:gd name="T71" fmla="*/ 6409 h 12800"/>
              <a:gd name="T72" fmla="*/ 6400 w 12800"/>
              <a:gd name="T73" fmla="*/ 2206 h 12800"/>
              <a:gd name="T74" fmla="*/ 10586 w 12800"/>
              <a:gd name="T75" fmla="*/ 6409 h 12800"/>
              <a:gd name="T76" fmla="*/ 6400 w 12800"/>
              <a:gd name="T77" fmla="*/ 10589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800" h="12800">
                <a:moveTo>
                  <a:pt x="7991" y="4785"/>
                </a:moveTo>
                <a:cubicBezTo>
                  <a:pt x="7776" y="4570"/>
                  <a:pt x="7518" y="4398"/>
                  <a:pt x="7237" y="4281"/>
                </a:cubicBezTo>
                <a:cubicBezTo>
                  <a:pt x="6956" y="4165"/>
                  <a:pt x="6652" y="4105"/>
                  <a:pt x="6348" y="4105"/>
                </a:cubicBezTo>
                <a:cubicBezTo>
                  <a:pt x="6043" y="4105"/>
                  <a:pt x="5739" y="4165"/>
                  <a:pt x="5458" y="4281"/>
                </a:cubicBezTo>
                <a:cubicBezTo>
                  <a:pt x="5177" y="4398"/>
                  <a:pt x="4919" y="4570"/>
                  <a:pt x="4704" y="4785"/>
                </a:cubicBezTo>
                <a:cubicBezTo>
                  <a:pt x="4489" y="4999"/>
                  <a:pt x="4317" y="5257"/>
                  <a:pt x="4200" y="5538"/>
                </a:cubicBezTo>
                <a:cubicBezTo>
                  <a:pt x="4084" y="5819"/>
                  <a:pt x="4023" y="6122"/>
                  <a:pt x="4023" y="6426"/>
                </a:cubicBezTo>
                <a:cubicBezTo>
                  <a:pt x="4023" y="6730"/>
                  <a:pt x="4084" y="7033"/>
                  <a:pt x="4200" y="7314"/>
                </a:cubicBezTo>
                <a:cubicBezTo>
                  <a:pt x="4317" y="7595"/>
                  <a:pt x="4489" y="7853"/>
                  <a:pt x="4704" y="8067"/>
                </a:cubicBezTo>
                <a:cubicBezTo>
                  <a:pt x="4919" y="8282"/>
                  <a:pt x="5177" y="8454"/>
                  <a:pt x="5458" y="8571"/>
                </a:cubicBezTo>
                <a:cubicBezTo>
                  <a:pt x="5739" y="8687"/>
                  <a:pt x="6043" y="8747"/>
                  <a:pt x="6348" y="8747"/>
                </a:cubicBezTo>
                <a:cubicBezTo>
                  <a:pt x="6652" y="8747"/>
                  <a:pt x="6956" y="8687"/>
                  <a:pt x="7237" y="8571"/>
                </a:cubicBezTo>
                <a:cubicBezTo>
                  <a:pt x="7518" y="8454"/>
                  <a:pt x="7776" y="8282"/>
                  <a:pt x="7991" y="8067"/>
                </a:cubicBezTo>
                <a:cubicBezTo>
                  <a:pt x="8206" y="7853"/>
                  <a:pt x="8379" y="7595"/>
                  <a:pt x="8495" y="7314"/>
                </a:cubicBezTo>
                <a:cubicBezTo>
                  <a:pt x="8611" y="7034"/>
                  <a:pt x="8672" y="6730"/>
                  <a:pt x="8672" y="6426"/>
                </a:cubicBezTo>
                <a:cubicBezTo>
                  <a:pt x="8672" y="6122"/>
                  <a:pt x="8611" y="5819"/>
                  <a:pt x="8495" y="5538"/>
                </a:cubicBezTo>
                <a:cubicBezTo>
                  <a:pt x="8379" y="5257"/>
                  <a:pt x="8207" y="5000"/>
                  <a:pt x="7991" y="4785"/>
                </a:cubicBezTo>
                <a:close/>
                <a:moveTo>
                  <a:pt x="11482" y="5844"/>
                </a:moveTo>
                <a:cubicBezTo>
                  <a:pt x="11274" y="3350"/>
                  <a:pt x="9445" y="1490"/>
                  <a:pt x="6947" y="1317"/>
                </a:cubicBezTo>
                <a:lnTo>
                  <a:pt x="6947" y="0"/>
                </a:lnTo>
                <a:lnTo>
                  <a:pt x="5880" y="0"/>
                </a:lnTo>
                <a:lnTo>
                  <a:pt x="5880" y="1334"/>
                </a:lnTo>
                <a:cubicBezTo>
                  <a:pt x="3452" y="1559"/>
                  <a:pt x="1526" y="3402"/>
                  <a:pt x="1318" y="5844"/>
                </a:cubicBezTo>
                <a:lnTo>
                  <a:pt x="0" y="5844"/>
                </a:lnTo>
                <a:lnTo>
                  <a:pt x="0" y="6933"/>
                </a:lnTo>
                <a:lnTo>
                  <a:pt x="1318" y="6933"/>
                </a:lnTo>
                <a:cubicBezTo>
                  <a:pt x="1526" y="9375"/>
                  <a:pt x="3429" y="11224"/>
                  <a:pt x="5857" y="11466"/>
                </a:cubicBezTo>
                <a:lnTo>
                  <a:pt x="5857" y="12800"/>
                </a:lnTo>
                <a:lnTo>
                  <a:pt x="6947" y="12800"/>
                </a:lnTo>
                <a:lnTo>
                  <a:pt x="6947" y="11483"/>
                </a:lnTo>
                <a:cubicBezTo>
                  <a:pt x="9444" y="11310"/>
                  <a:pt x="11274" y="9427"/>
                  <a:pt x="11482" y="6933"/>
                </a:cubicBezTo>
                <a:lnTo>
                  <a:pt x="12800" y="6933"/>
                </a:lnTo>
                <a:lnTo>
                  <a:pt x="12800" y="5844"/>
                </a:lnTo>
                <a:lnTo>
                  <a:pt x="11482" y="5844"/>
                </a:lnTo>
                <a:close/>
                <a:moveTo>
                  <a:pt x="6400" y="10589"/>
                </a:moveTo>
                <a:cubicBezTo>
                  <a:pt x="4093" y="10589"/>
                  <a:pt x="2214" y="8695"/>
                  <a:pt x="2214" y="6409"/>
                </a:cubicBezTo>
                <a:cubicBezTo>
                  <a:pt x="2214" y="4122"/>
                  <a:pt x="4111" y="2206"/>
                  <a:pt x="6400" y="2206"/>
                </a:cubicBezTo>
                <a:cubicBezTo>
                  <a:pt x="8707" y="2206"/>
                  <a:pt x="10586" y="4122"/>
                  <a:pt x="10586" y="6409"/>
                </a:cubicBezTo>
                <a:cubicBezTo>
                  <a:pt x="10586" y="8695"/>
                  <a:pt x="8707" y="10589"/>
                  <a:pt x="6400" y="10589"/>
                </a:cubicBezTo>
                <a:close/>
              </a:path>
            </a:pathLst>
          </a:custGeom>
          <a:solidFill>
            <a:srgbClr val="4B4B4B"/>
          </a:solidFill>
          <a:ln>
            <a:solidFill>
              <a:srgbClr val="4B4B4B"/>
            </a:solidFill>
          </a:ln>
        </p:spPr>
      </p:sp>
      <p:sp>
        <p:nvSpPr>
          <p:cNvPr id="11" name="文本框 8">
            <a:extLst>
              <a:ext uri="{FF2B5EF4-FFF2-40B4-BE49-F238E27FC236}">
                <a16:creationId xmlns:a16="http://schemas.microsoft.com/office/drawing/2014/main" id="{C0B78AAD-E42C-432D-8B23-4157CB7B889D}"/>
              </a:ext>
            </a:extLst>
          </p:cNvPr>
          <p:cNvSpPr txBox="1"/>
          <p:nvPr/>
        </p:nvSpPr>
        <p:spPr>
          <a:xfrm>
            <a:off x="6096001" y="1574345"/>
            <a:ext cx="3813717" cy="2554545"/>
          </a:xfrm>
          <a:prstGeom prst="rect">
            <a:avLst/>
          </a:prstGeom>
          <a:noFill/>
        </p:spPr>
        <p:txBody>
          <a:bodyPr wrap="square" rtlCol="0">
            <a:spAutoFit/>
            <a:scene3d>
              <a:camera prst="isometricOffAxis1Right"/>
              <a:lightRig rig="threePt" dir="t"/>
            </a:scene3d>
          </a:bodyPr>
          <a:lstStyle/>
          <a:p>
            <a:pPr algn="ctr"/>
            <a:r>
              <a:rPr lang="en-US" altLang="zh-CN" sz="8000" b="1" dirty="0">
                <a:solidFill>
                  <a:srgbClr val="4B4B4B"/>
                </a:solidFill>
                <a:effectLst>
                  <a:outerShdw blurRad="38100" dist="38100" dir="2700000" algn="tl">
                    <a:srgbClr val="000000">
                      <a:alpha val="43137"/>
                    </a:srgbClr>
                  </a:outerShdw>
                </a:effectLst>
                <a:latin typeface="UTM Facebook" pitchFamily="18" charset="0"/>
                <a:ea typeface="仓耳青禾体-谷力 W05" panose="02020400000000000000" pitchFamily="18" charset="-122"/>
              </a:rPr>
              <a:t>VẬN DỤNG</a:t>
            </a:r>
            <a:endParaRPr lang="zh-CN" altLang="en-US" sz="8000" b="1" dirty="0">
              <a:solidFill>
                <a:srgbClr val="4B4B4B"/>
              </a:solidFill>
              <a:effectLst>
                <a:outerShdw blurRad="38100" dist="38100" dir="2700000" algn="tl">
                  <a:srgbClr val="000000">
                    <a:alpha val="43137"/>
                  </a:srgbClr>
                </a:outerShdw>
              </a:effectLst>
              <a:latin typeface="UTM Facebook" pitchFamily="18" charset="0"/>
              <a:ea typeface="仓耳青禾体-谷力 W05" panose="02020400000000000000" pitchFamily="18" charset="-122"/>
            </a:endParaRPr>
          </a:p>
        </p:txBody>
      </p:sp>
    </p:spTree>
    <p:extLst>
      <p:ext uri="{BB962C8B-B14F-4D97-AF65-F5344CB8AC3E}">
        <p14:creationId xmlns:p14="http://schemas.microsoft.com/office/powerpoint/2010/main" val="689507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150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Text Box 8"/>
              <p:cNvSpPr txBox="1">
                <a:spLocks noChangeArrowheads="1"/>
              </p:cNvSpPr>
              <p:nvPr/>
            </p:nvSpPr>
            <p:spPr bwMode="auto">
              <a:xfrm>
                <a:off x="134471" y="228600"/>
                <a:ext cx="11739282" cy="136646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just"/>
                <a:r>
                  <a:rPr lang="en-US" sz="3400" b="1" dirty="0">
                    <a:effectLst>
                      <a:outerShdw blurRad="38100" dist="38100" dir="2700000" algn="tl">
                        <a:srgbClr val="000000">
                          <a:alpha val="43137"/>
                        </a:srgbClr>
                      </a:outerShdw>
                    </a:effectLst>
                    <a:latin typeface="Times New Roman" pitchFamily="18" charset="0"/>
                    <a:cs typeface="Times New Roman" pitchFamily="18" charset="0"/>
                  </a:rPr>
                  <a:t>1. Cho </a:t>
                </a:r>
                <a:r>
                  <a:rPr lang="en-US" sz="3400" b="1" dirty="0" err="1">
                    <a:effectLst>
                      <a:outerShdw blurRad="38100" dist="38100" dir="2700000" algn="tl">
                        <a:srgbClr val="000000">
                          <a:alpha val="43137"/>
                        </a:srgbClr>
                      </a:outerShdw>
                    </a:effectLst>
                    <a:latin typeface="Times New Roman" pitchFamily="18" charset="0"/>
                    <a:cs typeface="Times New Roman" pitchFamily="18" charset="0"/>
                  </a:rPr>
                  <a:t>hình</a:t>
                </a:r>
                <a:r>
                  <a:rPr lang="en-US" sz="3400" b="1" dirty="0">
                    <a:effectLst>
                      <a:outerShdw blurRad="38100" dist="38100" dir="2700000" algn="tl">
                        <a:srgbClr val="000000">
                          <a:alpha val="43137"/>
                        </a:srgbClr>
                      </a:outerShdw>
                    </a:effectLst>
                    <a:latin typeface="Times New Roman" pitchFamily="18" charset="0"/>
                    <a:cs typeface="Times New Roman" pitchFamily="18" charset="0"/>
                  </a:rPr>
                  <a:t> tam </a:t>
                </a:r>
                <a:r>
                  <a:rPr lang="en-US" sz="3400" b="1" dirty="0" err="1">
                    <a:effectLst>
                      <a:outerShdw blurRad="38100" dist="38100" dir="2700000" algn="tl">
                        <a:srgbClr val="000000">
                          <a:alpha val="43137"/>
                        </a:srgbClr>
                      </a:outerShdw>
                    </a:effectLst>
                    <a:latin typeface="Times New Roman" pitchFamily="18" charset="0"/>
                    <a:cs typeface="Times New Roman" pitchFamily="18" charset="0"/>
                  </a:rPr>
                  <a:t>giác</a:t>
                </a:r>
                <a:r>
                  <a:rPr lang="en-US" sz="3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400" b="1" dirty="0" err="1">
                    <a:effectLst>
                      <a:outerShdw blurRad="38100" dist="38100" dir="2700000" algn="tl">
                        <a:srgbClr val="000000">
                          <a:alpha val="43137"/>
                        </a:srgbClr>
                      </a:outerShdw>
                    </a:effectLst>
                    <a:latin typeface="Times New Roman" pitchFamily="18" charset="0"/>
                    <a:cs typeface="Times New Roman" pitchFamily="18" charset="0"/>
                  </a:rPr>
                  <a:t>có</a:t>
                </a:r>
                <a:r>
                  <a:rPr lang="en-US" sz="3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400" b="1" dirty="0" err="1">
                    <a:effectLst>
                      <a:outerShdw blurRad="38100" dist="38100" dir="2700000" algn="tl">
                        <a:srgbClr val="000000">
                          <a:alpha val="43137"/>
                        </a:srgbClr>
                      </a:outerShdw>
                    </a:effectLst>
                    <a:latin typeface="Times New Roman" pitchFamily="18" charset="0"/>
                    <a:cs typeface="Times New Roman" pitchFamily="18" charset="0"/>
                  </a:rPr>
                  <a:t>diện</a:t>
                </a:r>
                <a:r>
                  <a:rPr lang="en-US" sz="3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400" b="1" dirty="0" err="1">
                    <a:effectLst>
                      <a:outerShdw blurRad="38100" dist="38100" dir="2700000" algn="tl">
                        <a:srgbClr val="000000">
                          <a:alpha val="43137"/>
                        </a:srgbClr>
                      </a:outerShdw>
                    </a:effectLst>
                    <a:latin typeface="Times New Roman" pitchFamily="18" charset="0"/>
                    <a:cs typeface="Times New Roman" pitchFamily="18" charset="0"/>
                  </a:rPr>
                  <a:t>tích</a:t>
                </a:r>
                <a:r>
                  <a:rPr lang="en-US" sz="3400" b="1" dirty="0">
                    <a:effectLst>
                      <a:outerShdw blurRad="38100" dist="38100" dir="2700000" algn="tl">
                        <a:srgbClr val="000000">
                          <a:alpha val="43137"/>
                        </a:srgbClr>
                      </a:outerShdw>
                    </a:effectLst>
                    <a:latin typeface="Times New Roman" pitchFamily="18" charset="0"/>
                    <a:cs typeface="Times New Roman" pitchFamily="18" charset="0"/>
                  </a:rPr>
                  <a:t> </a:t>
                </a:r>
                <a14:m>
                  <m:oMath xmlns:m="http://schemas.openxmlformats.org/officeDocument/2006/math">
                    <m:f>
                      <m:fPr>
                        <m:ctrlPr>
                          <a:rPr lang="en-US" sz="3400" b="1" i="1" smtClean="0">
                            <a:effectLst>
                              <a:outerShdw blurRad="38100" dist="38100" dir="2700000" algn="tl">
                                <a:srgbClr val="000000">
                                  <a:alpha val="43137"/>
                                </a:srgbClr>
                              </a:outerShdw>
                            </a:effectLst>
                            <a:latin typeface="Cambria Math" panose="02040503050406030204" pitchFamily="18" charset="0"/>
                          </a:rPr>
                        </m:ctrlPr>
                      </m:fPr>
                      <m:num>
                        <m:r>
                          <a:rPr lang="en-US" sz="3400" b="1" i="1" smtClean="0">
                            <a:effectLst>
                              <a:outerShdw blurRad="38100" dist="38100" dir="2700000" algn="tl">
                                <a:srgbClr val="000000">
                                  <a:alpha val="43137"/>
                                </a:srgbClr>
                              </a:outerShdw>
                            </a:effectLst>
                            <a:latin typeface="Cambria Math"/>
                          </a:rPr>
                          <m:t>𝟓</m:t>
                        </m:r>
                      </m:num>
                      <m:den>
                        <m:r>
                          <a:rPr lang="en-US" sz="3400" b="1" i="1" smtClean="0">
                            <a:effectLst>
                              <a:outerShdw blurRad="38100" dist="38100" dir="2700000" algn="tl">
                                <a:srgbClr val="000000">
                                  <a:alpha val="43137"/>
                                </a:srgbClr>
                              </a:outerShdw>
                            </a:effectLst>
                            <a:latin typeface="Cambria Math"/>
                          </a:rPr>
                          <m:t>𝟖</m:t>
                        </m:r>
                      </m:den>
                    </m:f>
                  </m:oMath>
                </a14:m>
                <a:r>
                  <a:rPr lang="en-US" sz="3400" b="1" dirty="0">
                    <a:effectLst>
                      <a:outerShdw blurRad="38100" dist="38100" dir="2700000" algn="tl">
                        <a:srgbClr val="000000">
                          <a:alpha val="43137"/>
                        </a:srgbClr>
                      </a:outerShdw>
                    </a:effectLst>
                    <a:latin typeface="Times New Roman" pitchFamily="18" charset="0"/>
                    <a:cs typeface="Times New Roman" pitchFamily="18" charset="0"/>
                  </a:rPr>
                  <a:t> m</a:t>
                </a:r>
                <a:r>
                  <a:rPr lang="en-US" sz="3400" b="1" baseline="30000" dirty="0">
                    <a:effectLst>
                      <a:outerShdw blurRad="38100" dist="38100" dir="2700000" algn="tl">
                        <a:srgbClr val="000000">
                          <a:alpha val="43137"/>
                        </a:srgbClr>
                      </a:outerShdw>
                    </a:effectLst>
                    <a:latin typeface="Times New Roman" pitchFamily="18" charset="0"/>
                    <a:cs typeface="Times New Roman" pitchFamily="18" charset="0"/>
                  </a:rPr>
                  <a:t>2</a:t>
                </a:r>
                <a:r>
                  <a:rPr lang="en-US" sz="3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400" b="1" dirty="0" err="1">
                    <a:effectLst>
                      <a:outerShdw blurRad="38100" dist="38100" dir="2700000" algn="tl">
                        <a:srgbClr val="000000">
                          <a:alpha val="43137"/>
                        </a:srgbClr>
                      </a:outerShdw>
                    </a:effectLst>
                    <a:latin typeface="Times New Roman" pitchFamily="18" charset="0"/>
                    <a:cs typeface="Times New Roman" pitchFamily="18" charset="0"/>
                  </a:rPr>
                  <a:t>và</a:t>
                </a:r>
                <a:r>
                  <a:rPr lang="en-US" sz="3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400" b="1" dirty="0" err="1">
                    <a:effectLst>
                      <a:outerShdw blurRad="38100" dist="38100" dir="2700000" algn="tl">
                        <a:srgbClr val="000000">
                          <a:alpha val="43137"/>
                        </a:srgbClr>
                      </a:outerShdw>
                    </a:effectLst>
                    <a:latin typeface="Times New Roman" pitchFamily="18" charset="0"/>
                    <a:cs typeface="Times New Roman" pitchFamily="18" charset="0"/>
                  </a:rPr>
                  <a:t>chiều</a:t>
                </a:r>
                <a:r>
                  <a:rPr lang="en-US" sz="34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400" b="1" dirty="0" err="1">
                    <a:effectLst>
                      <a:outerShdw blurRad="38100" dist="38100" dir="2700000" algn="tl">
                        <a:srgbClr val="000000">
                          <a:alpha val="43137"/>
                        </a:srgbClr>
                      </a:outerShdw>
                    </a:effectLst>
                    <a:latin typeface="Times New Roman" pitchFamily="18" charset="0"/>
                    <a:cs typeface="Times New Roman" pitchFamily="18" charset="0"/>
                  </a:rPr>
                  <a:t>cao</a:t>
                </a:r>
                <a:r>
                  <a:rPr lang="en-US" sz="3400" b="1" dirty="0">
                    <a:effectLst>
                      <a:outerShdw blurRad="38100" dist="38100" dir="2700000" algn="tl">
                        <a:srgbClr val="000000">
                          <a:alpha val="43137"/>
                        </a:srgbClr>
                      </a:outerShdw>
                    </a:effectLst>
                    <a:latin typeface="Times New Roman" pitchFamily="18" charset="0"/>
                    <a:cs typeface="Times New Roman" pitchFamily="18" charset="0"/>
                  </a:rPr>
                  <a:t> </a:t>
                </a:r>
                <a14:m>
                  <m:oMath xmlns:m="http://schemas.openxmlformats.org/officeDocument/2006/math">
                    <m:f>
                      <m:fPr>
                        <m:ctrlPr>
                          <a:rPr lang="en-US" sz="3400" b="1" i="1" smtClean="0">
                            <a:effectLst>
                              <a:outerShdw blurRad="38100" dist="38100" dir="2700000" algn="tl">
                                <a:srgbClr val="000000">
                                  <a:alpha val="43137"/>
                                </a:srgbClr>
                              </a:outerShdw>
                            </a:effectLst>
                            <a:latin typeface="Cambria Math" panose="02040503050406030204" pitchFamily="18" charset="0"/>
                          </a:rPr>
                        </m:ctrlPr>
                      </m:fPr>
                      <m:num>
                        <m:r>
                          <a:rPr lang="en-US" sz="3400" b="1" i="1" smtClean="0">
                            <a:effectLst>
                              <a:outerShdw blurRad="38100" dist="38100" dir="2700000" algn="tl">
                                <a:srgbClr val="000000">
                                  <a:alpha val="43137"/>
                                </a:srgbClr>
                              </a:outerShdw>
                            </a:effectLst>
                            <a:latin typeface="Cambria Math"/>
                          </a:rPr>
                          <m:t>𝟏</m:t>
                        </m:r>
                      </m:num>
                      <m:den>
                        <m:r>
                          <a:rPr lang="en-US" sz="3400" b="1" i="1" smtClean="0">
                            <a:effectLst>
                              <a:outerShdw blurRad="38100" dist="38100" dir="2700000" algn="tl">
                                <a:srgbClr val="000000">
                                  <a:alpha val="43137"/>
                                </a:srgbClr>
                              </a:outerShdw>
                            </a:effectLst>
                            <a:latin typeface="Cambria Math"/>
                          </a:rPr>
                          <m:t>𝟐</m:t>
                        </m:r>
                      </m:den>
                    </m:f>
                  </m:oMath>
                </a14:m>
                <a:r>
                  <a:rPr lang="en-US" sz="3400" b="1" dirty="0">
                    <a:effectLst>
                      <a:outerShdw blurRad="38100" dist="38100" dir="2700000" algn="tl">
                        <a:srgbClr val="000000">
                          <a:alpha val="43137"/>
                        </a:srgbClr>
                      </a:outerShdw>
                    </a:effectLst>
                    <a:latin typeface="Times New Roman" pitchFamily="18" charset="0"/>
                    <a:cs typeface="Times New Roman" pitchFamily="18" charset="0"/>
                  </a:rPr>
                  <a:t> m. </a:t>
                </a:r>
                <a:r>
                  <a:rPr lang="vi-VN" sz="3400" b="1" dirty="0">
                    <a:effectLst>
                      <a:outerShdw blurRad="38100" dist="38100" dir="2700000" algn="tl">
                        <a:srgbClr val="000000">
                          <a:alpha val="43137"/>
                        </a:srgbClr>
                      </a:outerShdw>
                    </a:effectLst>
                    <a:latin typeface="Times New Roman" pitchFamily="18" charset="0"/>
                    <a:cs typeface="Times New Roman" pitchFamily="18" charset="0"/>
                  </a:rPr>
                  <a:t>Tính độ dài đáy của hình tam giác đó.</a:t>
                </a:r>
                <a:endParaRPr lang="en-US" sz="3400" b="1" dirty="0">
                  <a:effectLst>
                    <a:outerShdw blurRad="38100" dist="38100" dir="2700000" algn="tl">
                      <a:srgbClr val="000000">
                        <a:alpha val="43137"/>
                      </a:srgbClr>
                    </a:outerShdw>
                  </a:effectLst>
                  <a:latin typeface="Times New Roman" pitchFamily="18" charset="0"/>
                  <a:cs typeface="Times New Roman" pitchFamily="18" charset="0"/>
                </a:endParaRPr>
              </a:p>
            </p:txBody>
          </p:sp>
        </mc:Choice>
        <mc:Fallback xmlns="">
          <p:sp>
            <p:nvSpPr>
              <p:cNvPr id="15" name="Text Box 8"/>
              <p:cNvSpPr txBox="1">
                <a:spLocks noRot="1" noChangeAspect="1" noMove="1" noResize="1" noEditPoints="1" noAdjustHandles="1" noChangeArrowheads="1" noChangeShapeType="1" noTextEdit="1"/>
              </p:cNvSpPr>
              <p:nvPr/>
            </p:nvSpPr>
            <p:spPr bwMode="auto">
              <a:xfrm>
                <a:off x="134471" y="228600"/>
                <a:ext cx="11739282" cy="1366464"/>
              </a:xfrm>
              <a:prstGeom prst="rect">
                <a:avLst/>
              </a:prstGeom>
              <a:blipFill rotWithShape="1">
                <a:blip r:embed="rId3"/>
                <a:stretch>
                  <a:fillRect l="-1506" r="-1869" b="-1785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cxnSp>
        <p:nvCxnSpPr>
          <p:cNvPr id="3" name="Straight Connector 2"/>
          <p:cNvCxnSpPr/>
          <p:nvPr/>
        </p:nvCxnSpPr>
        <p:spPr>
          <a:xfrm>
            <a:off x="4914900" y="1089212"/>
            <a:ext cx="2521324"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29" name="Straight Connector 28"/>
          <p:cNvCxnSpPr/>
          <p:nvPr/>
        </p:nvCxnSpPr>
        <p:spPr>
          <a:xfrm>
            <a:off x="8111938" y="1089212"/>
            <a:ext cx="2521324"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30" name="Straight Connector 29"/>
          <p:cNvCxnSpPr/>
          <p:nvPr/>
        </p:nvCxnSpPr>
        <p:spPr>
          <a:xfrm>
            <a:off x="134471" y="1595064"/>
            <a:ext cx="1976717" cy="0"/>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31" name="图片 2">
            <a:extLst>
              <a:ext uri="{FF2B5EF4-FFF2-40B4-BE49-F238E27FC236}">
                <a16:creationId xmlns:a16="http://schemas.microsoft.com/office/drawing/2014/main" id="{7563F384-8FEF-41E2-9952-89162F8290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815" t="8110" r="28160" b="5079"/>
          <a:stretch/>
        </p:blipFill>
        <p:spPr>
          <a:xfrm>
            <a:off x="-260143" y="2595023"/>
            <a:ext cx="3339520" cy="4262978"/>
          </a:xfrm>
          <a:prstGeom prst="rect">
            <a:avLst/>
          </a:prstGeom>
        </p:spPr>
      </p:pic>
      <p:grpSp>
        <p:nvGrpSpPr>
          <p:cNvPr id="11" name="Group 10"/>
          <p:cNvGrpSpPr/>
          <p:nvPr/>
        </p:nvGrpSpPr>
        <p:grpSpPr>
          <a:xfrm>
            <a:off x="3281082" y="1842247"/>
            <a:ext cx="4458821" cy="2303930"/>
            <a:chOff x="3281082" y="1842247"/>
            <a:chExt cx="4458821" cy="2303930"/>
          </a:xfrm>
        </p:grpSpPr>
        <p:sp>
          <p:nvSpPr>
            <p:cNvPr id="32" name="Rectangular Callout 31"/>
            <p:cNvSpPr/>
            <p:nvPr/>
          </p:nvSpPr>
          <p:spPr>
            <a:xfrm>
              <a:off x="3393141" y="1967753"/>
              <a:ext cx="4346762" cy="2178424"/>
            </a:xfrm>
            <a:prstGeom prst="wedgeRectCallout">
              <a:avLst>
                <a:gd name="adj1" fmla="val -52697"/>
                <a:gd name="adj2" fmla="val 14969"/>
              </a:avLst>
            </a:prstGeom>
            <a:solidFill>
              <a:schemeClr val="bg2">
                <a:lumMod val="10000"/>
              </a:schemeClr>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ular Callout 9"/>
            <p:cNvSpPr/>
            <p:nvPr/>
          </p:nvSpPr>
          <p:spPr>
            <a:xfrm>
              <a:off x="3281082" y="1842247"/>
              <a:ext cx="4346762" cy="2178424"/>
            </a:xfrm>
            <a:prstGeom prst="wedgeRectCallout">
              <a:avLst>
                <a:gd name="adj1" fmla="val -61668"/>
                <a:gd name="adj2" fmla="val 31018"/>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Text Box 8"/>
          <p:cNvSpPr txBox="1">
            <a:spLocks noChangeArrowheads="1"/>
          </p:cNvSpPr>
          <p:nvPr/>
        </p:nvSpPr>
        <p:spPr bwMode="auto">
          <a:xfrm>
            <a:off x="3393141" y="1837378"/>
            <a:ext cx="4234703"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sz="3400" dirty="0" err="1">
                <a:latin typeface="Times New Roman" pitchFamily="18" charset="0"/>
                <a:cs typeface="Times New Roman" pitchFamily="18" charset="0"/>
              </a:rPr>
              <a:t>Muốn</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tính</a:t>
            </a:r>
            <a:r>
              <a:rPr lang="en-US" sz="3400" dirty="0">
                <a:latin typeface="Times New Roman" pitchFamily="18" charset="0"/>
                <a:cs typeface="Times New Roman" pitchFamily="18" charset="0"/>
              </a:rPr>
              <a:t> </a:t>
            </a:r>
            <a:r>
              <a:rPr lang="en-US" sz="3400" b="1" i="1" dirty="0" err="1">
                <a:latin typeface="Times New Roman" pitchFamily="18" charset="0"/>
                <a:cs typeface="Times New Roman" pitchFamily="18" charset="0"/>
              </a:rPr>
              <a:t>độ</a:t>
            </a:r>
            <a:r>
              <a:rPr lang="en-US" sz="3400" b="1" i="1" dirty="0">
                <a:latin typeface="Times New Roman" pitchFamily="18" charset="0"/>
                <a:cs typeface="Times New Roman" pitchFamily="18" charset="0"/>
              </a:rPr>
              <a:t> </a:t>
            </a:r>
            <a:r>
              <a:rPr lang="en-US" sz="3400" b="1" i="1" dirty="0" err="1">
                <a:latin typeface="Times New Roman" pitchFamily="18" charset="0"/>
                <a:cs typeface="Times New Roman" pitchFamily="18" charset="0"/>
              </a:rPr>
              <a:t>dài</a:t>
            </a:r>
            <a:r>
              <a:rPr lang="en-US" sz="3400" b="1" i="1" dirty="0">
                <a:latin typeface="Times New Roman" pitchFamily="18" charset="0"/>
                <a:cs typeface="Times New Roman" pitchFamily="18" charset="0"/>
              </a:rPr>
              <a:t> </a:t>
            </a:r>
            <a:r>
              <a:rPr lang="en-US" sz="3400" b="1" i="1" dirty="0" err="1">
                <a:latin typeface="Times New Roman" pitchFamily="18" charset="0"/>
                <a:cs typeface="Times New Roman" pitchFamily="18" charset="0"/>
              </a:rPr>
              <a:t>đáy</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của</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hình</a:t>
            </a:r>
            <a:r>
              <a:rPr lang="en-US" sz="3400" dirty="0">
                <a:latin typeface="Times New Roman" pitchFamily="18" charset="0"/>
                <a:cs typeface="Times New Roman" pitchFamily="18" charset="0"/>
              </a:rPr>
              <a:t> tam </a:t>
            </a:r>
            <a:r>
              <a:rPr lang="en-US" sz="3400" dirty="0" err="1">
                <a:latin typeface="Times New Roman" pitchFamily="18" charset="0"/>
                <a:cs typeface="Times New Roman" pitchFamily="18" charset="0"/>
              </a:rPr>
              <a:t>giác</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khi</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có</a:t>
            </a:r>
            <a:r>
              <a:rPr lang="en-US" sz="3400" dirty="0">
                <a:latin typeface="Times New Roman" pitchFamily="18" charset="0"/>
                <a:cs typeface="Times New Roman" pitchFamily="18" charset="0"/>
              </a:rPr>
              <a:t> </a:t>
            </a:r>
            <a:r>
              <a:rPr lang="en-US" sz="3400" b="1" i="1" dirty="0" err="1">
                <a:latin typeface="Times New Roman" pitchFamily="18" charset="0"/>
                <a:cs typeface="Times New Roman" pitchFamily="18" charset="0"/>
              </a:rPr>
              <a:t>diện</a:t>
            </a:r>
            <a:r>
              <a:rPr lang="en-US" sz="3400" b="1" i="1" dirty="0">
                <a:latin typeface="Times New Roman" pitchFamily="18" charset="0"/>
                <a:cs typeface="Times New Roman" pitchFamily="18" charset="0"/>
              </a:rPr>
              <a:t> </a:t>
            </a:r>
            <a:r>
              <a:rPr lang="en-US" sz="3400" b="1" i="1" dirty="0" err="1">
                <a:latin typeface="Times New Roman" pitchFamily="18" charset="0"/>
                <a:cs typeface="Times New Roman" pitchFamily="18" charset="0"/>
              </a:rPr>
              <a:t>tích</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và</a:t>
            </a:r>
            <a:r>
              <a:rPr lang="en-US" sz="3400" dirty="0">
                <a:latin typeface="Times New Roman" pitchFamily="18" charset="0"/>
                <a:cs typeface="Times New Roman" pitchFamily="18" charset="0"/>
              </a:rPr>
              <a:t> </a:t>
            </a:r>
            <a:r>
              <a:rPr lang="en-US" sz="3400" b="1" i="1" dirty="0" err="1">
                <a:latin typeface="Times New Roman" pitchFamily="18" charset="0"/>
                <a:cs typeface="Times New Roman" pitchFamily="18" charset="0"/>
              </a:rPr>
              <a:t>chiều</a:t>
            </a:r>
            <a:r>
              <a:rPr lang="en-US" sz="3400" b="1" i="1" dirty="0">
                <a:latin typeface="Times New Roman" pitchFamily="18" charset="0"/>
                <a:cs typeface="Times New Roman" pitchFamily="18" charset="0"/>
              </a:rPr>
              <a:t> </a:t>
            </a:r>
            <a:r>
              <a:rPr lang="en-US" sz="3400" b="1" i="1" dirty="0" err="1">
                <a:latin typeface="Times New Roman" pitchFamily="18" charset="0"/>
                <a:cs typeface="Times New Roman" pitchFamily="18" charset="0"/>
              </a:rPr>
              <a:t>cao</a:t>
            </a:r>
            <a:r>
              <a:rPr lang="en-US" sz="3400" b="1" i="1" dirty="0">
                <a:latin typeface="Times New Roman" pitchFamily="18" charset="0"/>
                <a:cs typeface="Times New Roman" pitchFamily="18" charset="0"/>
              </a:rPr>
              <a:t> </a:t>
            </a:r>
            <a:r>
              <a:rPr lang="en-US" sz="3400" dirty="0">
                <a:latin typeface="Times New Roman" pitchFamily="18" charset="0"/>
                <a:cs typeface="Times New Roman" pitchFamily="18" charset="0"/>
              </a:rPr>
              <a:t>ta </a:t>
            </a:r>
            <a:r>
              <a:rPr lang="en-US" sz="3400" dirty="0" err="1">
                <a:latin typeface="Times New Roman" pitchFamily="18" charset="0"/>
                <a:cs typeface="Times New Roman" pitchFamily="18" charset="0"/>
              </a:rPr>
              <a:t>làm</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thế</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nào</a:t>
            </a:r>
            <a:r>
              <a:rPr lang="en-US" sz="3400" dirty="0">
                <a:latin typeface="Times New Roman" pitchFamily="18" charset="0"/>
                <a:cs typeface="Times New Roman" pitchFamily="18" charset="0"/>
              </a:rPr>
              <a:t>?</a:t>
            </a:r>
          </a:p>
        </p:txBody>
      </p:sp>
      <p:sp>
        <p:nvSpPr>
          <p:cNvPr id="34" name="Text Box 8"/>
          <p:cNvSpPr txBox="1">
            <a:spLocks noChangeArrowheads="1"/>
          </p:cNvSpPr>
          <p:nvPr/>
        </p:nvSpPr>
        <p:spPr bwMode="auto">
          <a:xfrm>
            <a:off x="3393141" y="1842247"/>
            <a:ext cx="4043083"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sz="3400" b="1" i="1" dirty="0" err="1">
                <a:latin typeface="Times New Roman" pitchFamily="18" charset="0"/>
                <a:cs typeface="Times New Roman" pitchFamily="18" charset="0"/>
              </a:rPr>
              <a:t>Độ</a:t>
            </a:r>
            <a:r>
              <a:rPr lang="en-US" sz="3400" b="1" i="1" dirty="0">
                <a:latin typeface="Times New Roman" pitchFamily="18" charset="0"/>
                <a:cs typeface="Times New Roman" pitchFamily="18" charset="0"/>
              </a:rPr>
              <a:t> </a:t>
            </a:r>
            <a:r>
              <a:rPr lang="en-US" sz="3400" b="1" i="1" dirty="0" err="1">
                <a:latin typeface="Times New Roman" pitchFamily="18" charset="0"/>
                <a:cs typeface="Times New Roman" pitchFamily="18" charset="0"/>
              </a:rPr>
              <a:t>dài</a:t>
            </a:r>
            <a:r>
              <a:rPr lang="en-US" sz="3400" b="1" i="1" dirty="0">
                <a:latin typeface="Times New Roman" pitchFamily="18" charset="0"/>
                <a:cs typeface="Times New Roman" pitchFamily="18" charset="0"/>
              </a:rPr>
              <a:t> </a:t>
            </a:r>
            <a:r>
              <a:rPr lang="en-US" sz="3400" b="1" i="1" dirty="0" err="1">
                <a:latin typeface="Times New Roman" pitchFamily="18" charset="0"/>
                <a:cs typeface="Times New Roman" pitchFamily="18" charset="0"/>
              </a:rPr>
              <a:t>đáy</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bằng</a:t>
            </a:r>
            <a:r>
              <a:rPr lang="en-US" sz="3400" dirty="0">
                <a:latin typeface="Times New Roman" pitchFamily="18" charset="0"/>
                <a:cs typeface="Times New Roman" pitchFamily="18" charset="0"/>
              </a:rPr>
              <a:t> </a:t>
            </a:r>
          </a:p>
          <a:p>
            <a:pPr algn="ctr"/>
            <a:r>
              <a:rPr lang="en-US" sz="3400" b="1" i="1" dirty="0" err="1">
                <a:latin typeface="Times New Roman" pitchFamily="18" charset="0"/>
                <a:cs typeface="Times New Roman" pitchFamily="18" charset="0"/>
              </a:rPr>
              <a:t>diện</a:t>
            </a:r>
            <a:r>
              <a:rPr lang="en-US" sz="3400" b="1" i="1" dirty="0">
                <a:latin typeface="Times New Roman" pitchFamily="18" charset="0"/>
                <a:cs typeface="Times New Roman" pitchFamily="18" charset="0"/>
              </a:rPr>
              <a:t> </a:t>
            </a:r>
            <a:r>
              <a:rPr lang="en-US" sz="3400" b="1" i="1" dirty="0" err="1">
                <a:latin typeface="Times New Roman" pitchFamily="18" charset="0"/>
                <a:cs typeface="Times New Roman" pitchFamily="18" charset="0"/>
              </a:rPr>
              <a:t>tích</a:t>
            </a:r>
            <a:r>
              <a:rPr lang="en-US" sz="3400" dirty="0">
                <a:latin typeface="Times New Roman" pitchFamily="18" charset="0"/>
                <a:cs typeface="Times New Roman" pitchFamily="18" charset="0"/>
              </a:rPr>
              <a:t> chia </a:t>
            </a:r>
            <a:r>
              <a:rPr lang="en-US" sz="3400" dirty="0" err="1">
                <a:latin typeface="Times New Roman" pitchFamily="18" charset="0"/>
                <a:cs typeface="Times New Roman" pitchFamily="18" charset="0"/>
              </a:rPr>
              <a:t>cho</a:t>
            </a:r>
            <a:r>
              <a:rPr lang="en-US" sz="3400" dirty="0">
                <a:latin typeface="Times New Roman" pitchFamily="18" charset="0"/>
                <a:cs typeface="Times New Roman" pitchFamily="18" charset="0"/>
              </a:rPr>
              <a:t> </a:t>
            </a:r>
          </a:p>
          <a:p>
            <a:pPr algn="ctr"/>
            <a:r>
              <a:rPr lang="en-US" sz="3400" b="1" i="1" dirty="0" err="1">
                <a:latin typeface="Times New Roman" pitchFamily="18" charset="0"/>
                <a:cs typeface="Times New Roman" pitchFamily="18" charset="0"/>
              </a:rPr>
              <a:t>chiều</a:t>
            </a:r>
            <a:r>
              <a:rPr lang="en-US" sz="3400" b="1" i="1" dirty="0">
                <a:latin typeface="Times New Roman" pitchFamily="18" charset="0"/>
                <a:cs typeface="Times New Roman" pitchFamily="18" charset="0"/>
              </a:rPr>
              <a:t> </a:t>
            </a:r>
            <a:r>
              <a:rPr lang="en-US" sz="3400" b="1" i="1" dirty="0" err="1">
                <a:latin typeface="Times New Roman" pitchFamily="18" charset="0"/>
                <a:cs typeface="Times New Roman" pitchFamily="18" charset="0"/>
              </a:rPr>
              <a:t>cao</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rồi</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nhân</a:t>
            </a:r>
            <a:r>
              <a:rPr lang="en-US" sz="3400" dirty="0">
                <a:latin typeface="Times New Roman" pitchFamily="18" charset="0"/>
                <a:cs typeface="Times New Roman" pitchFamily="18" charset="0"/>
              </a:rPr>
              <a:t> 2.</a:t>
            </a:r>
          </a:p>
          <a:p>
            <a:pPr algn="ctr"/>
            <a:r>
              <a:rPr lang="en-US" sz="3400" b="1" dirty="0">
                <a:solidFill>
                  <a:schemeClr val="accent2">
                    <a:lumMod val="75000"/>
                  </a:schemeClr>
                </a:solidFill>
                <a:latin typeface="Times New Roman" pitchFamily="18" charset="0"/>
                <a:cs typeface="Times New Roman" pitchFamily="18" charset="0"/>
              </a:rPr>
              <a:t>a = S : h </a:t>
            </a:r>
            <a:r>
              <a:rPr lang="en-US" sz="3400" b="1" dirty="0">
                <a:solidFill>
                  <a:schemeClr val="accent2">
                    <a:lumMod val="75000"/>
                  </a:schemeClr>
                </a:solidFill>
                <a:latin typeface="Times New Roman"/>
                <a:cs typeface="Times New Roman"/>
              </a:rPr>
              <a:t>×</a:t>
            </a:r>
            <a:r>
              <a:rPr lang="en-US" sz="3400" b="1" dirty="0">
                <a:solidFill>
                  <a:schemeClr val="accent2">
                    <a:lumMod val="75000"/>
                  </a:schemeClr>
                </a:solidFill>
                <a:latin typeface="Times New Roman" pitchFamily="18" charset="0"/>
                <a:cs typeface="Times New Roman" pitchFamily="18" charset="0"/>
              </a:rPr>
              <a:t> 2</a:t>
            </a:r>
          </a:p>
        </p:txBody>
      </p:sp>
      <p:sp>
        <p:nvSpPr>
          <p:cNvPr id="35" name="Rounded Rectangle 34"/>
          <p:cNvSpPr/>
          <p:nvPr/>
        </p:nvSpPr>
        <p:spPr>
          <a:xfrm>
            <a:off x="3914215" y="1848582"/>
            <a:ext cx="7651376" cy="4417231"/>
          </a:xfrm>
          <a:prstGeom prst="roundRect">
            <a:avLst/>
          </a:prstGeom>
          <a:solidFill>
            <a:schemeClr val="bg1"/>
          </a:solidFill>
          <a:ln w="38100">
            <a:solidFill>
              <a:schemeClr val="bg2">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6" name="Text Box 8"/>
              <p:cNvSpPr txBox="1">
                <a:spLocks noChangeArrowheads="1"/>
              </p:cNvSpPr>
              <p:nvPr/>
            </p:nvSpPr>
            <p:spPr bwMode="auto">
              <a:xfrm>
                <a:off x="4306420" y="1956481"/>
                <a:ext cx="7096685" cy="417704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sz="3400" b="1" u="sng" dirty="0">
                    <a:effectLst/>
                    <a:latin typeface="Times New Roman" pitchFamily="18" charset="0"/>
                    <a:cs typeface="Times New Roman" pitchFamily="18" charset="0"/>
                  </a:rPr>
                  <a:t>Bài </a:t>
                </a:r>
                <a:r>
                  <a:rPr lang="en-US" sz="3400" b="1" u="sng" dirty="0" err="1">
                    <a:effectLst/>
                    <a:latin typeface="Times New Roman" pitchFamily="18" charset="0"/>
                    <a:cs typeface="Times New Roman" pitchFamily="18" charset="0"/>
                  </a:rPr>
                  <a:t>giải</a:t>
                </a:r>
                <a:endParaRPr lang="en-US" sz="3400" b="1" u="sng" dirty="0">
                  <a:effectLst/>
                  <a:latin typeface="Times New Roman" pitchFamily="18" charset="0"/>
                  <a:cs typeface="Times New Roman" pitchFamily="18" charset="0"/>
                </a:endParaRPr>
              </a:p>
              <a:p>
                <a:pPr algn="ctr">
                  <a:lnSpc>
                    <a:spcPct val="150000"/>
                  </a:lnSpc>
                </a:pPr>
                <a:r>
                  <a:rPr lang="vi-VN" sz="3400" dirty="0">
                    <a:effectLst/>
                    <a:latin typeface="Times New Roman" pitchFamily="18" charset="0"/>
                    <a:cs typeface="Times New Roman" pitchFamily="18" charset="0"/>
                  </a:rPr>
                  <a:t>Độ dài cạnh đáy của hình tam giác là</a:t>
                </a:r>
                <a:r>
                  <a:rPr lang="en-US" sz="3400" dirty="0">
                    <a:effectLst/>
                    <a:latin typeface="Times New Roman" pitchFamily="18" charset="0"/>
                    <a:cs typeface="Times New Roman" pitchFamily="18" charset="0"/>
                  </a:rPr>
                  <a:t>:</a:t>
                </a:r>
              </a:p>
              <a:p>
                <a:pPr algn="ctr">
                  <a:lnSpc>
                    <a:spcPct val="150000"/>
                  </a:lnSpc>
                </a:pPr>
                <a14:m>
                  <m:oMath xmlns:m="http://schemas.openxmlformats.org/officeDocument/2006/math">
                    <m:f>
                      <m:fPr>
                        <m:ctrlPr>
                          <a:rPr lang="vi-VN" sz="4400" i="1" smtClean="0">
                            <a:effectLst/>
                            <a:latin typeface="Cambria Math" panose="02040503050406030204" pitchFamily="18" charset="0"/>
                            <a:cs typeface="Times New Roman" pitchFamily="18" charset="0"/>
                          </a:rPr>
                        </m:ctrlPr>
                      </m:fPr>
                      <m:num>
                        <m:r>
                          <a:rPr lang="en-US" sz="4400" b="0" i="0" smtClean="0">
                            <a:effectLst/>
                            <a:latin typeface="Cambria Math"/>
                            <a:cs typeface="Times New Roman" pitchFamily="18" charset="0"/>
                          </a:rPr>
                          <m:t>5</m:t>
                        </m:r>
                      </m:num>
                      <m:den>
                        <m:r>
                          <a:rPr lang="en-US" sz="4400" b="0" i="0" smtClean="0">
                            <a:effectLst/>
                            <a:latin typeface="Cambria Math"/>
                            <a:cs typeface="Times New Roman" pitchFamily="18" charset="0"/>
                          </a:rPr>
                          <m:t>8</m:t>
                        </m:r>
                      </m:den>
                    </m:f>
                    <m:r>
                      <a:rPr lang="en-US" sz="4400" b="0" i="0" smtClean="0">
                        <a:effectLst/>
                        <a:latin typeface="Cambria Math"/>
                        <a:cs typeface="Times New Roman" pitchFamily="18" charset="0"/>
                      </a:rPr>
                      <m:t>  : </m:t>
                    </m:r>
                    <m:f>
                      <m:fPr>
                        <m:ctrlPr>
                          <a:rPr lang="en-US" sz="4400" i="1" smtClean="0">
                            <a:effectLst/>
                            <a:latin typeface="Cambria Math" panose="02040503050406030204" pitchFamily="18" charset="0"/>
                            <a:cs typeface="Times New Roman" pitchFamily="18" charset="0"/>
                          </a:rPr>
                        </m:ctrlPr>
                      </m:fPr>
                      <m:num>
                        <m:r>
                          <a:rPr lang="en-US" sz="4400" b="0" i="0" smtClean="0">
                            <a:effectLst/>
                            <a:latin typeface="Cambria Math"/>
                            <a:cs typeface="Times New Roman" pitchFamily="18" charset="0"/>
                          </a:rPr>
                          <m:t>1</m:t>
                        </m:r>
                      </m:num>
                      <m:den>
                        <m:r>
                          <a:rPr lang="en-US" sz="4400" b="0" i="0" smtClean="0">
                            <a:effectLst/>
                            <a:latin typeface="Cambria Math"/>
                            <a:cs typeface="Times New Roman" pitchFamily="18" charset="0"/>
                          </a:rPr>
                          <m:t>2</m:t>
                        </m:r>
                      </m:den>
                    </m:f>
                    <m:r>
                      <a:rPr lang="en-US" sz="4400" b="0" i="0" smtClean="0">
                        <a:effectLst/>
                        <a:latin typeface="Cambria Math"/>
                        <a:cs typeface="Times New Roman" pitchFamily="18" charset="0"/>
                      </a:rPr>
                      <m:t> </m:t>
                    </m:r>
                  </m:oMath>
                </a14:m>
                <a:r>
                  <a:rPr lang="en-US" sz="3400" dirty="0">
                    <a:effectLst/>
                    <a:latin typeface="Times New Roman"/>
                    <a:cs typeface="Times New Roman"/>
                  </a:rPr>
                  <a:t> ×</a:t>
                </a:r>
                <a:r>
                  <a:rPr lang="en-US" sz="3400" dirty="0">
                    <a:effectLst/>
                    <a:latin typeface="Times New Roman" pitchFamily="18" charset="0"/>
                    <a:cs typeface="Times New Roman" pitchFamily="18" charset="0"/>
                  </a:rPr>
                  <a:t> 2 = </a:t>
                </a:r>
                <a14:m>
                  <m:oMath xmlns:m="http://schemas.openxmlformats.org/officeDocument/2006/math">
                    <m:r>
                      <a:rPr lang="en-US" sz="4400" b="0" i="0">
                        <a:effectLst/>
                        <a:latin typeface="Cambria Math"/>
                        <a:ea typeface="Cambria Math"/>
                        <a:cs typeface="Times New Roman" pitchFamily="18" charset="0"/>
                      </a:rPr>
                      <m:t> </m:t>
                    </m:r>
                    <m:f>
                      <m:fPr>
                        <m:ctrlPr>
                          <a:rPr lang="en-US" sz="4400" i="1">
                            <a:effectLst/>
                            <a:latin typeface="Cambria Math" panose="02040503050406030204" pitchFamily="18" charset="0"/>
                            <a:ea typeface="Cambria Math"/>
                            <a:cs typeface="Times New Roman" pitchFamily="18" charset="0"/>
                          </a:rPr>
                        </m:ctrlPr>
                      </m:fPr>
                      <m:num>
                        <m:r>
                          <a:rPr lang="en-US" sz="4400" b="0" i="0">
                            <a:effectLst/>
                            <a:latin typeface="Cambria Math"/>
                            <a:ea typeface="Cambria Math"/>
                            <a:cs typeface="Times New Roman" pitchFamily="18" charset="0"/>
                          </a:rPr>
                          <m:t>5</m:t>
                        </m:r>
                      </m:num>
                      <m:den>
                        <m:r>
                          <a:rPr lang="en-US" sz="4400" b="0" i="0">
                            <a:effectLst/>
                            <a:latin typeface="Cambria Math"/>
                            <a:ea typeface="Cambria Math"/>
                            <a:cs typeface="Times New Roman" pitchFamily="18" charset="0"/>
                          </a:rPr>
                          <m:t>2</m:t>
                        </m:r>
                      </m:den>
                    </m:f>
                    <m:r>
                      <a:rPr lang="en-US" sz="4400" b="0" i="0">
                        <a:effectLst/>
                        <a:latin typeface="Cambria Math"/>
                        <a:ea typeface="Cambria Math"/>
                        <a:cs typeface="Times New Roman" pitchFamily="18" charset="0"/>
                      </a:rPr>
                      <m:t> </m:t>
                    </m:r>
                  </m:oMath>
                </a14:m>
                <a:r>
                  <a:rPr lang="en-US" sz="3400" dirty="0">
                    <a:effectLst/>
                    <a:latin typeface="Times New Roman" pitchFamily="18" charset="0"/>
                    <a:cs typeface="Times New Roman" pitchFamily="18" charset="0"/>
                  </a:rPr>
                  <a:t>(m)</a:t>
                </a:r>
              </a:p>
              <a:p>
                <a:pPr algn="ctr">
                  <a:lnSpc>
                    <a:spcPct val="150000"/>
                  </a:lnSpc>
                </a:pPr>
                <a:r>
                  <a:rPr lang="en-US" sz="3400" dirty="0" err="1">
                    <a:effectLst/>
                    <a:latin typeface="Times New Roman" pitchFamily="18" charset="0"/>
                    <a:cs typeface="Times New Roman" pitchFamily="18" charset="0"/>
                  </a:rPr>
                  <a:t>Đáp</a:t>
                </a:r>
                <a:r>
                  <a:rPr lang="en-US" sz="3400" dirty="0">
                    <a:effectLst/>
                    <a:latin typeface="Times New Roman" pitchFamily="18" charset="0"/>
                    <a:cs typeface="Times New Roman" pitchFamily="18" charset="0"/>
                  </a:rPr>
                  <a:t> </a:t>
                </a:r>
                <a:r>
                  <a:rPr lang="en-US" sz="3400" dirty="0" err="1">
                    <a:effectLst/>
                    <a:latin typeface="Times New Roman" pitchFamily="18" charset="0"/>
                    <a:cs typeface="Times New Roman" pitchFamily="18" charset="0"/>
                  </a:rPr>
                  <a:t>số</a:t>
                </a:r>
                <a:r>
                  <a:rPr lang="en-US" sz="3400" dirty="0">
                    <a:effectLst/>
                    <a:latin typeface="Times New Roman" pitchFamily="18" charset="0"/>
                    <a:cs typeface="Times New Roman" pitchFamily="18" charset="0"/>
                  </a:rPr>
                  <a:t>: </a:t>
                </a:r>
                <a14:m>
                  <m:oMath xmlns:m="http://schemas.openxmlformats.org/officeDocument/2006/math">
                    <m:f>
                      <m:fPr>
                        <m:ctrlPr>
                          <a:rPr lang="en-US" sz="4000" i="1" smtClean="0">
                            <a:effectLst/>
                            <a:latin typeface="Cambria Math" panose="02040503050406030204" pitchFamily="18" charset="0"/>
                            <a:cs typeface="Times New Roman" pitchFamily="18" charset="0"/>
                          </a:rPr>
                        </m:ctrlPr>
                      </m:fPr>
                      <m:num>
                        <m:r>
                          <a:rPr lang="en-US" sz="4000" b="0" i="0" smtClean="0">
                            <a:effectLst/>
                            <a:latin typeface="Cambria Math"/>
                            <a:cs typeface="Times New Roman" pitchFamily="18" charset="0"/>
                          </a:rPr>
                          <m:t>5</m:t>
                        </m:r>
                      </m:num>
                      <m:den>
                        <m:r>
                          <a:rPr lang="en-US" sz="4000" b="0" i="0" smtClean="0">
                            <a:effectLst/>
                            <a:latin typeface="Cambria Math"/>
                            <a:cs typeface="Times New Roman" pitchFamily="18" charset="0"/>
                          </a:rPr>
                          <m:t>2</m:t>
                        </m:r>
                      </m:den>
                    </m:f>
                  </m:oMath>
                </a14:m>
                <a:r>
                  <a:rPr lang="en-US" sz="4000" dirty="0">
                    <a:effectLst/>
                    <a:latin typeface="Times New Roman" pitchFamily="18" charset="0"/>
                    <a:cs typeface="Times New Roman" pitchFamily="18" charset="0"/>
                  </a:rPr>
                  <a:t> </a:t>
                </a:r>
                <a:r>
                  <a:rPr lang="en-US" sz="3400" dirty="0">
                    <a:effectLst/>
                    <a:latin typeface="Times New Roman" pitchFamily="18" charset="0"/>
                    <a:cs typeface="Times New Roman" pitchFamily="18" charset="0"/>
                  </a:rPr>
                  <a:t>m</a:t>
                </a:r>
                <a:endParaRPr lang="vi-VN" sz="3400" dirty="0">
                  <a:effectLst/>
                  <a:latin typeface="Times New Roman" pitchFamily="18" charset="0"/>
                  <a:cs typeface="Times New Roman" pitchFamily="18" charset="0"/>
                </a:endParaRPr>
              </a:p>
            </p:txBody>
          </p:sp>
        </mc:Choice>
        <mc:Fallback xmlns="">
          <p:sp>
            <p:nvSpPr>
              <p:cNvPr id="36" name="Text Box 8"/>
              <p:cNvSpPr txBox="1">
                <a:spLocks noRot="1" noChangeAspect="1" noMove="1" noResize="1" noEditPoints="1" noAdjustHandles="1" noChangeArrowheads="1" noChangeShapeType="1" noTextEdit="1"/>
              </p:cNvSpPr>
              <p:nvPr/>
            </p:nvSpPr>
            <p:spPr bwMode="auto">
              <a:xfrm>
                <a:off x="4306420" y="1956481"/>
                <a:ext cx="7096685" cy="4177041"/>
              </a:xfrm>
              <a:prstGeom prst="rect">
                <a:avLst/>
              </a:prstGeom>
              <a:blipFill rotWithShape="1">
                <a:blip r:embed="rId5"/>
                <a:stretch>
                  <a:fillRect t="-219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22897639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left)">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randombar(horizontal)">
                                      <p:cBhvr>
                                        <p:cTn id="27" dur="500"/>
                                        <p:tgtEl>
                                          <p:spTgt spid="31"/>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33"/>
                                        </p:tgtEl>
                                        <p:attrNameLst>
                                          <p:attrName>style.visibility</p:attrName>
                                        </p:attrNameLst>
                                      </p:cBhvr>
                                      <p:to>
                                        <p:strVal val="hidden"/>
                                      </p:to>
                                    </p:set>
                                  </p:childTnLst>
                                </p:cTn>
                              </p:par>
                            </p:childTnLst>
                          </p:cTn>
                        </p:par>
                        <p:par>
                          <p:cTn id="41" fill="hold">
                            <p:stCondLst>
                              <p:cond delay="0"/>
                            </p:stCondLst>
                            <p:childTnLst>
                              <p:par>
                                <p:cTn id="42" presetID="10" presetClass="entr" presetSubtype="0" fill="hold" grpId="0" nodeType="after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fade">
                                      <p:cBhvr>
                                        <p:cTn id="44" dur="500"/>
                                        <p:tgtEl>
                                          <p:spTgt spid="3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34"/>
                                        </p:tgtEl>
                                      </p:cBhvr>
                                    </p:animEffect>
                                    <p:set>
                                      <p:cBhvr>
                                        <p:cTn id="52" dur="1" fill="hold">
                                          <p:stCondLst>
                                            <p:cond delay="499"/>
                                          </p:stCondLst>
                                        </p:cTn>
                                        <p:tgtEl>
                                          <p:spTgt spid="3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500"/>
                                        <p:tgtEl>
                                          <p:spTgt spid="35"/>
                                        </p:tgtEl>
                                      </p:cBhvr>
                                    </p:animEffect>
                                    <p:anim calcmode="lin" valueType="num">
                                      <p:cBhvr>
                                        <p:cTn id="58" dur="500" fill="hold"/>
                                        <p:tgtEl>
                                          <p:spTgt spid="35"/>
                                        </p:tgtEl>
                                        <p:attrNameLst>
                                          <p:attrName>ppt_x</p:attrName>
                                        </p:attrNameLst>
                                      </p:cBhvr>
                                      <p:tavLst>
                                        <p:tav tm="0">
                                          <p:val>
                                            <p:strVal val="#ppt_x"/>
                                          </p:val>
                                        </p:tav>
                                        <p:tav tm="100000">
                                          <p:val>
                                            <p:strVal val="#ppt_x"/>
                                          </p:val>
                                        </p:tav>
                                      </p:tavLst>
                                    </p:anim>
                                    <p:anim calcmode="lin" valueType="num">
                                      <p:cBhvr>
                                        <p:cTn id="59"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36">
                                            <p:txEl>
                                              <p:pRg st="0" end="0"/>
                                            </p:txEl>
                                          </p:spTgt>
                                        </p:tgtEl>
                                        <p:attrNameLst>
                                          <p:attrName>style.visibility</p:attrName>
                                        </p:attrNameLst>
                                      </p:cBhvr>
                                      <p:to>
                                        <p:strVal val="visible"/>
                                      </p:to>
                                    </p:set>
                                    <p:animEffect transition="in" filter="wipe(left)">
                                      <p:cBhvr>
                                        <p:cTn id="64" dur="500"/>
                                        <p:tgtEl>
                                          <p:spTgt spid="36">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36">
                                            <p:txEl>
                                              <p:pRg st="1" end="1"/>
                                            </p:txEl>
                                          </p:spTgt>
                                        </p:tgtEl>
                                        <p:attrNameLst>
                                          <p:attrName>style.visibility</p:attrName>
                                        </p:attrNameLst>
                                      </p:cBhvr>
                                      <p:to>
                                        <p:strVal val="visible"/>
                                      </p:to>
                                    </p:set>
                                    <p:animEffect transition="in" filter="wipe(left)">
                                      <p:cBhvr>
                                        <p:cTn id="69" dur="500"/>
                                        <p:tgtEl>
                                          <p:spTgt spid="36">
                                            <p:txEl>
                                              <p:pRg st="1" end="1"/>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36">
                                            <p:txEl>
                                              <p:pRg st="2" end="2"/>
                                            </p:txEl>
                                          </p:spTgt>
                                        </p:tgtEl>
                                        <p:attrNameLst>
                                          <p:attrName>style.visibility</p:attrName>
                                        </p:attrNameLst>
                                      </p:cBhvr>
                                      <p:to>
                                        <p:strVal val="visible"/>
                                      </p:to>
                                    </p:set>
                                    <p:animEffect transition="in" filter="wipe(left)">
                                      <p:cBhvr>
                                        <p:cTn id="74" dur="500"/>
                                        <p:tgtEl>
                                          <p:spTgt spid="36">
                                            <p:txEl>
                                              <p:pRg st="2" end="2"/>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36">
                                            <p:txEl>
                                              <p:pRg st="3" end="3"/>
                                            </p:txEl>
                                          </p:spTgt>
                                        </p:tgtEl>
                                        <p:attrNameLst>
                                          <p:attrName>style.visibility</p:attrName>
                                        </p:attrNameLst>
                                      </p:cBhvr>
                                      <p:to>
                                        <p:strVal val="visible"/>
                                      </p:to>
                                    </p:set>
                                    <p:animEffect transition="in" filter="wipe(left)">
                                      <p:cBhvr>
                                        <p:cTn id="79" dur="500"/>
                                        <p:tgtEl>
                                          <p:spTgt spid="3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3" grpId="0"/>
      <p:bldP spid="33" grpId="1"/>
      <p:bldP spid="34" grpId="0"/>
      <p:bldP spid="34" grpId="1"/>
      <p:bldP spid="35" grpId="0" animBg="1"/>
      <p:bldP spid="3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8"/>
          <p:cNvSpPr txBox="1">
            <a:spLocks noChangeArrowheads="1"/>
          </p:cNvSpPr>
          <p:nvPr/>
        </p:nvSpPr>
        <p:spPr bwMode="auto">
          <a:xfrm>
            <a:off x="564777" y="26895"/>
            <a:ext cx="11268634"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just"/>
            <a:r>
              <a:rPr lang="en-US" sz="3400" b="1" dirty="0">
                <a:effectLst>
                  <a:outerShdw blurRad="38100" dist="38100" dir="2700000" algn="tl">
                    <a:srgbClr val="000000">
                      <a:alpha val="43137"/>
                    </a:srgbClr>
                  </a:outerShdw>
                </a:effectLst>
                <a:latin typeface="Times New Roman" pitchFamily="18" charset="0"/>
                <a:cs typeface="Times New Roman" pitchFamily="18" charset="0"/>
              </a:rPr>
              <a:t>3. </a:t>
            </a:r>
            <a:r>
              <a:rPr lang="vi-VN" sz="3400" b="1" dirty="0">
                <a:effectLst>
                  <a:outerShdw blurRad="38100" dist="38100" dir="2700000" algn="tl">
                    <a:srgbClr val="000000">
                      <a:alpha val="43137"/>
                    </a:srgbClr>
                  </a:outerShdw>
                </a:effectLst>
                <a:latin typeface="Times New Roman" pitchFamily="18" charset="0"/>
                <a:cs typeface="Times New Roman" pitchFamily="18" charset="0"/>
              </a:rPr>
              <a:t>Một sợi dây nối hai bánh xe ròng rọc (như hình vẽ). Đường kính của bánh xe có độ dài 0,35m. Hai trục cách nhau 3,1m. Tính độ dài sợi dây.</a:t>
            </a:r>
            <a:endParaRPr lang="en-US" sz="3400" b="1" dirty="0">
              <a:effectLst>
                <a:outerShdw blurRad="38100" dist="38100" dir="2700000" algn="tl">
                  <a:srgbClr val="000000">
                    <a:alpha val="43137"/>
                  </a:srgbClr>
                </a:outerShdw>
              </a:effectLst>
              <a:latin typeface="Times New Roman" pitchFamily="18" charset="0"/>
              <a:cs typeface="Times New Roman" pitchFamily="18" charset="0"/>
            </a:endParaRPr>
          </a:p>
        </p:txBody>
      </p:sp>
      <p:cxnSp>
        <p:nvCxnSpPr>
          <p:cNvPr id="3" name="Straight Connector 2"/>
          <p:cNvCxnSpPr/>
          <p:nvPr/>
        </p:nvCxnSpPr>
        <p:spPr>
          <a:xfrm>
            <a:off x="657785" y="1116107"/>
            <a:ext cx="8123144"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29" name="Straight Connector 28"/>
          <p:cNvCxnSpPr/>
          <p:nvPr/>
        </p:nvCxnSpPr>
        <p:spPr>
          <a:xfrm>
            <a:off x="9044267" y="1116107"/>
            <a:ext cx="2627780"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30" name="Straight Connector 29"/>
          <p:cNvCxnSpPr/>
          <p:nvPr/>
        </p:nvCxnSpPr>
        <p:spPr>
          <a:xfrm>
            <a:off x="605118" y="1646877"/>
            <a:ext cx="1976717" cy="0"/>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31" name="图片 2">
            <a:extLst>
              <a:ext uri="{FF2B5EF4-FFF2-40B4-BE49-F238E27FC236}">
                <a16:creationId xmlns:a16="http://schemas.microsoft.com/office/drawing/2014/main" id="{7563F384-8FEF-41E2-9952-89162F8290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815" t="8110" r="28160" b="5079"/>
          <a:stretch/>
        </p:blipFill>
        <p:spPr>
          <a:xfrm>
            <a:off x="-260143" y="2595023"/>
            <a:ext cx="3339520" cy="4262978"/>
          </a:xfrm>
          <a:prstGeom prst="rect">
            <a:avLst/>
          </a:prstGeom>
        </p:spPr>
      </p:pic>
      <p:grpSp>
        <p:nvGrpSpPr>
          <p:cNvPr id="11" name="Group 10"/>
          <p:cNvGrpSpPr/>
          <p:nvPr/>
        </p:nvGrpSpPr>
        <p:grpSpPr>
          <a:xfrm>
            <a:off x="3806638" y="3540672"/>
            <a:ext cx="7606555" cy="2618080"/>
            <a:chOff x="3281082" y="1842247"/>
            <a:chExt cx="4443113" cy="2339986"/>
          </a:xfrm>
        </p:grpSpPr>
        <p:sp>
          <p:nvSpPr>
            <p:cNvPr id="32" name="Rectangular Callout 31"/>
            <p:cNvSpPr/>
            <p:nvPr/>
          </p:nvSpPr>
          <p:spPr>
            <a:xfrm>
              <a:off x="3377433" y="2003809"/>
              <a:ext cx="4346762" cy="2178424"/>
            </a:xfrm>
            <a:prstGeom prst="wedgeRectCallout">
              <a:avLst>
                <a:gd name="adj1" fmla="val -51432"/>
                <a:gd name="adj2" fmla="val 14969"/>
              </a:avLst>
            </a:prstGeom>
            <a:solidFill>
              <a:schemeClr val="bg2">
                <a:lumMod val="10000"/>
              </a:schemeClr>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ular Callout 9"/>
            <p:cNvSpPr/>
            <p:nvPr/>
          </p:nvSpPr>
          <p:spPr>
            <a:xfrm>
              <a:off x="3281082" y="1842247"/>
              <a:ext cx="4346762" cy="2178424"/>
            </a:xfrm>
            <a:prstGeom prst="wedgeRectCallout">
              <a:avLst>
                <a:gd name="adj1" fmla="val -59138"/>
                <a:gd name="adj2" fmla="val -25257"/>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Text Box 8"/>
          <p:cNvSpPr txBox="1">
            <a:spLocks noChangeArrowheads="1"/>
          </p:cNvSpPr>
          <p:nvPr/>
        </p:nvSpPr>
        <p:spPr bwMode="auto">
          <a:xfrm>
            <a:off x="3823673" y="3540672"/>
            <a:ext cx="7236759"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sz="3400" dirty="0" err="1">
                <a:latin typeface="Times New Roman" pitchFamily="18" charset="0"/>
                <a:cs typeface="Times New Roman" pitchFamily="18" charset="0"/>
              </a:rPr>
              <a:t>Muốn</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tính</a:t>
            </a:r>
            <a:r>
              <a:rPr lang="en-US" sz="3400" dirty="0">
                <a:latin typeface="Times New Roman" pitchFamily="18" charset="0"/>
                <a:cs typeface="Times New Roman" pitchFamily="18" charset="0"/>
              </a:rPr>
              <a:t> </a:t>
            </a:r>
            <a:r>
              <a:rPr lang="en-US" sz="3400" b="1" i="1" dirty="0" err="1">
                <a:latin typeface="Times New Roman" pitchFamily="18" charset="0"/>
                <a:cs typeface="Times New Roman" pitchFamily="18" charset="0"/>
              </a:rPr>
              <a:t>độ</a:t>
            </a:r>
            <a:r>
              <a:rPr lang="en-US" sz="3400" b="1" i="1" dirty="0">
                <a:latin typeface="Times New Roman" pitchFamily="18" charset="0"/>
                <a:cs typeface="Times New Roman" pitchFamily="18" charset="0"/>
              </a:rPr>
              <a:t> </a:t>
            </a:r>
            <a:r>
              <a:rPr lang="en-US" sz="3400" b="1" i="1" dirty="0" err="1">
                <a:latin typeface="Times New Roman" pitchFamily="18" charset="0"/>
                <a:cs typeface="Times New Roman" pitchFamily="18" charset="0"/>
              </a:rPr>
              <a:t>dài</a:t>
            </a:r>
            <a:r>
              <a:rPr lang="en-US" sz="3400" b="1" i="1" dirty="0">
                <a:latin typeface="Times New Roman" pitchFamily="18" charset="0"/>
                <a:cs typeface="Times New Roman" pitchFamily="18" charset="0"/>
              </a:rPr>
              <a:t> </a:t>
            </a:r>
            <a:r>
              <a:rPr lang="en-US" sz="3400" b="1" i="1" dirty="0" err="1">
                <a:latin typeface="Times New Roman" pitchFamily="18" charset="0"/>
                <a:cs typeface="Times New Roman" pitchFamily="18" charset="0"/>
              </a:rPr>
              <a:t>của</a:t>
            </a:r>
            <a:r>
              <a:rPr lang="en-US" sz="3400" b="1" i="1" dirty="0">
                <a:latin typeface="Times New Roman" pitchFamily="18" charset="0"/>
                <a:cs typeface="Times New Roman" pitchFamily="18" charset="0"/>
              </a:rPr>
              <a:t> </a:t>
            </a:r>
            <a:r>
              <a:rPr lang="en-US" sz="3400" b="1" i="1" dirty="0" err="1">
                <a:latin typeface="Times New Roman" pitchFamily="18" charset="0"/>
                <a:cs typeface="Times New Roman" pitchFamily="18" charset="0"/>
              </a:rPr>
              <a:t>sợi</a:t>
            </a:r>
            <a:r>
              <a:rPr lang="en-US" sz="3400" b="1" i="1" dirty="0">
                <a:latin typeface="Times New Roman" pitchFamily="18" charset="0"/>
                <a:cs typeface="Times New Roman" pitchFamily="18" charset="0"/>
              </a:rPr>
              <a:t> </a:t>
            </a:r>
            <a:r>
              <a:rPr lang="en-US" sz="3400" b="1" i="1" dirty="0" err="1">
                <a:latin typeface="Times New Roman" pitchFamily="18" charset="0"/>
                <a:cs typeface="Times New Roman" pitchFamily="18" charset="0"/>
              </a:rPr>
              <a:t>dây</a:t>
            </a:r>
            <a:r>
              <a:rPr lang="en-US" sz="3400" b="1" i="1" dirty="0">
                <a:latin typeface="Times New Roman" pitchFamily="18" charset="0"/>
                <a:cs typeface="Times New Roman" pitchFamily="18" charset="0"/>
              </a:rPr>
              <a:t> </a:t>
            </a:r>
          </a:p>
          <a:p>
            <a:pPr algn="ctr"/>
            <a:r>
              <a:rPr lang="en-US" sz="3400" dirty="0">
                <a:latin typeface="Times New Roman" pitchFamily="18" charset="0"/>
                <a:cs typeface="Times New Roman" pitchFamily="18" charset="0"/>
              </a:rPr>
              <a:t>ta </a:t>
            </a:r>
            <a:r>
              <a:rPr lang="en-US" sz="3400" dirty="0" err="1">
                <a:latin typeface="Times New Roman" pitchFamily="18" charset="0"/>
                <a:cs typeface="Times New Roman" pitchFamily="18" charset="0"/>
              </a:rPr>
              <a:t>làm</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thế</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nào</a:t>
            </a:r>
            <a:r>
              <a:rPr lang="en-US" sz="3400" dirty="0">
                <a:latin typeface="Times New Roman" pitchFamily="18" charset="0"/>
                <a:cs typeface="Times New Roman" pitchFamily="18" charset="0"/>
              </a:rPr>
              <a:t>?</a:t>
            </a:r>
          </a:p>
        </p:txBody>
      </p:sp>
      <p:sp>
        <p:nvSpPr>
          <p:cNvPr id="34" name="Text Box 8"/>
          <p:cNvSpPr txBox="1">
            <a:spLocks noChangeArrowheads="1"/>
          </p:cNvSpPr>
          <p:nvPr/>
        </p:nvSpPr>
        <p:spPr bwMode="auto">
          <a:xfrm>
            <a:off x="3751729" y="4751834"/>
            <a:ext cx="745662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a:r>
              <a:rPr lang="en-US" sz="3400" i="1" dirty="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Ta </a:t>
            </a:r>
            <a:r>
              <a:rPr lang="en-US" sz="3400" i="1" dirty="0" err="1">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tính</a:t>
            </a:r>
            <a:r>
              <a:rPr lang="en-US" sz="3400" i="1" dirty="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400" i="1" dirty="0" err="1">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độ</a:t>
            </a:r>
            <a:r>
              <a:rPr lang="en-US" sz="3400" i="1" dirty="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400" i="1" dirty="0" err="1">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dài</a:t>
            </a:r>
            <a:r>
              <a:rPr lang="en-US" sz="3400" i="1" dirty="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 2 </a:t>
            </a:r>
            <a:r>
              <a:rPr lang="en-US" sz="3400" i="1" dirty="0" err="1">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nửa</a:t>
            </a:r>
            <a:r>
              <a:rPr lang="en-US" sz="3400" i="1" dirty="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400" i="1" dirty="0" err="1">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chu</a:t>
            </a:r>
            <a:r>
              <a:rPr lang="en-US" sz="3400" i="1" dirty="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 vi </a:t>
            </a:r>
            <a:r>
              <a:rPr lang="en-US" sz="3400" i="1" dirty="0" err="1">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hình</a:t>
            </a:r>
            <a:r>
              <a:rPr lang="en-US" sz="3400" i="1" dirty="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400" i="1" dirty="0" err="1">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tròn</a:t>
            </a:r>
            <a:r>
              <a:rPr lang="en-US" sz="3400" i="1" dirty="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400" i="1" dirty="0" err="1">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3400" i="1" dirty="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 </a:t>
            </a:r>
          </a:p>
          <a:p>
            <a:pPr algn="ctr"/>
            <a:r>
              <a:rPr lang="en-US" sz="3400" i="1" dirty="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2 </a:t>
            </a:r>
            <a:r>
              <a:rPr lang="en-US" sz="3400" i="1" dirty="0" err="1">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lần</a:t>
            </a:r>
            <a:r>
              <a:rPr lang="en-US" sz="3400" i="1" dirty="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400" i="1" dirty="0" err="1">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khoảng</a:t>
            </a:r>
            <a:r>
              <a:rPr lang="en-US" sz="3400" i="1" dirty="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400" i="1" dirty="0" err="1">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cách</a:t>
            </a:r>
            <a:r>
              <a:rPr lang="en-US" sz="3400" i="1" dirty="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400" i="1" dirty="0" err="1">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giữa</a:t>
            </a:r>
            <a:r>
              <a:rPr lang="en-US" sz="3400" i="1" dirty="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400" i="1" dirty="0" err="1">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tâm</a:t>
            </a:r>
            <a:r>
              <a:rPr lang="en-US" sz="3400" i="1" dirty="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400" i="1" dirty="0" err="1">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hai</a:t>
            </a:r>
            <a:r>
              <a:rPr lang="en-US" sz="3400" i="1" dirty="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400" i="1" dirty="0" err="1">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hình</a:t>
            </a:r>
            <a:r>
              <a:rPr lang="en-US" sz="3400" i="1" dirty="0">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400" i="1" dirty="0" err="1">
                <a:solidFill>
                  <a:srgbClr val="CB2D47"/>
                </a:solidFill>
                <a:effectLst>
                  <a:outerShdw blurRad="38100" dist="38100" dir="2700000" algn="tl">
                    <a:srgbClr val="000000">
                      <a:alpha val="43137"/>
                    </a:srgbClr>
                  </a:outerShdw>
                </a:effectLst>
                <a:latin typeface="Times New Roman" pitchFamily="18" charset="0"/>
                <a:cs typeface="Times New Roman" pitchFamily="18" charset="0"/>
              </a:rPr>
              <a:t>tròn</a:t>
            </a:r>
            <a:endParaRPr lang="en-US" sz="3400" i="1" dirty="0">
              <a:solidFill>
                <a:srgbClr val="CB2D47"/>
              </a:solidFill>
              <a:effectLst>
                <a:outerShdw blurRad="38100" dist="38100" dir="2700000" algn="tl">
                  <a:srgbClr val="000000">
                    <a:alpha val="43137"/>
                  </a:srgbClr>
                </a:outerShdw>
              </a:effectLst>
              <a:latin typeface="Times New Roman" pitchFamily="18" charset="0"/>
              <a:cs typeface="Times New Roman" pitchFamily="18" charset="0"/>
            </a:endParaRPr>
          </a:p>
        </p:txBody>
      </p:sp>
      <p:cxnSp>
        <p:nvCxnSpPr>
          <p:cNvPr id="16" name="Straight Connector 15"/>
          <p:cNvCxnSpPr/>
          <p:nvPr/>
        </p:nvCxnSpPr>
        <p:spPr>
          <a:xfrm>
            <a:off x="2925856" y="1635673"/>
            <a:ext cx="3273238" cy="0"/>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18" name="Text Box 32"/>
          <p:cNvSpPr txBox="1">
            <a:spLocks noChangeArrowheads="1"/>
          </p:cNvSpPr>
          <p:nvPr/>
        </p:nvSpPr>
        <p:spPr bwMode="auto">
          <a:xfrm>
            <a:off x="10601886" y="2944132"/>
            <a:ext cx="1295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r" eaLnBrk="1" hangingPunct="1">
              <a:spcBef>
                <a:spcPct val="50000"/>
              </a:spcBef>
            </a:pPr>
            <a:r>
              <a:rPr lang="en-US" sz="2800" dirty="0">
                <a:latin typeface="VNI-Times" pitchFamily="2" charset="0"/>
              </a:rPr>
              <a:t>0,35m</a:t>
            </a:r>
          </a:p>
        </p:txBody>
      </p:sp>
      <p:sp>
        <p:nvSpPr>
          <p:cNvPr id="19" name="Line 47"/>
          <p:cNvSpPr>
            <a:spLocks noChangeShapeType="1"/>
          </p:cNvSpPr>
          <p:nvPr/>
        </p:nvSpPr>
        <p:spPr bwMode="auto">
          <a:xfrm>
            <a:off x="4456581" y="1909062"/>
            <a:ext cx="58674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 name="Line 48"/>
          <p:cNvSpPr>
            <a:spLocks noChangeShapeType="1"/>
          </p:cNvSpPr>
          <p:nvPr/>
        </p:nvSpPr>
        <p:spPr bwMode="auto">
          <a:xfrm>
            <a:off x="4532781" y="3204462"/>
            <a:ext cx="58674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Oval 49"/>
          <p:cNvSpPr>
            <a:spLocks noChangeArrowheads="1"/>
          </p:cNvSpPr>
          <p:nvPr/>
        </p:nvSpPr>
        <p:spPr bwMode="auto">
          <a:xfrm>
            <a:off x="3846981" y="1909062"/>
            <a:ext cx="1295400" cy="1295400"/>
          </a:xfrm>
          <a:prstGeom prst="ellipse">
            <a:avLst/>
          </a:prstGeom>
          <a:solidFill>
            <a:srgbClr val="FF6699"/>
          </a:solidFill>
          <a:ln w="57150">
            <a:solidFill>
              <a:schemeClr val="tx1"/>
            </a:solidFill>
            <a:round/>
            <a:headEnd/>
            <a:tailEnd/>
          </a:ln>
        </p:spPr>
        <p:txBody>
          <a:bodyPr wrap="none" anchor="ctr"/>
          <a:lstStyle/>
          <a:p>
            <a:pPr eaLnBrk="1" hangingPunct="1"/>
            <a:endParaRPr lang="en-US"/>
          </a:p>
        </p:txBody>
      </p:sp>
      <p:sp>
        <p:nvSpPr>
          <p:cNvPr id="22" name="Oval 50"/>
          <p:cNvSpPr>
            <a:spLocks noChangeArrowheads="1"/>
          </p:cNvSpPr>
          <p:nvPr/>
        </p:nvSpPr>
        <p:spPr bwMode="auto">
          <a:xfrm>
            <a:off x="9714381" y="1909062"/>
            <a:ext cx="1295400" cy="1295400"/>
          </a:xfrm>
          <a:prstGeom prst="ellipse">
            <a:avLst/>
          </a:prstGeom>
          <a:solidFill>
            <a:srgbClr val="FF6699"/>
          </a:solidFill>
          <a:ln w="57150">
            <a:solidFill>
              <a:schemeClr val="tx1"/>
            </a:solidFill>
            <a:round/>
            <a:headEnd/>
            <a:tailEnd/>
          </a:ln>
        </p:spPr>
        <p:txBody>
          <a:bodyPr wrap="none" anchor="ctr"/>
          <a:lstStyle/>
          <a:p>
            <a:pPr eaLnBrk="1" hangingPunct="1"/>
            <a:endParaRPr lang="en-US"/>
          </a:p>
        </p:txBody>
      </p:sp>
      <p:sp>
        <p:nvSpPr>
          <p:cNvPr id="23" name="Line 51"/>
          <p:cNvSpPr>
            <a:spLocks noChangeShapeType="1"/>
          </p:cNvSpPr>
          <p:nvPr/>
        </p:nvSpPr>
        <p:spPr bwMode="auto">
          <a:xfrm rot="183329" flipV="1">
            <a:off x="9865194" y="2139250"/>
            <a:ext cx="99060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52"/>
          <p:cNvSpPr>
            <a:spLocks noChangeShapeType="1"/>
          </p:cNvSpPr>
          <p:nvPr/>
        </p:nvSpPr>
        <p:spPr bwMode="auto">
          <a:xfrm>
            <a:off x="4502301" y="2541522"/>
            <a:ext cx="5943600" cy="0"/>
          </a:xfrm>
          <a:prstGeom prst="line">
            <a:avLst/>
          </a:prstGeom>
          <a:noFill/>
          <a:ln w="57150">
            <a:solidFill>
              <a:schemeClr val="tx1">
                <a:lumMod val="65000"/>
                <a:lumOff val="35000"/>
              </a:schemeClr>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Text Box 53"/>
          <p:cNvSpPr txBox="1">
            <a:spLocks noChangeArrowheads="1"/>
          </p:cNvSpPr>
          <p:nvPr/>
        </p:nvSpPr>
        <p:spPr bwMode="auto">
          <a:xfrm>
            <a:off x="6285381" y="1985262"/>
            <a:ext cx="2209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sz="2800">
                <a:latin typeface="VNI-Times" pitchFamily="2" charset="0"/>
              </a:rPr>
              <a:t>3,1m</a:t>
            </a:r>
          </a:p>
        </p:txBody>
      </p:sp>
      <p:sp>
        <p:nvSpPr>
          <p:cNvPr id="26" name="Line 55"/>
          <p:cNvSpPr>
            <a:spLocks noChangeShapeType="1"/>
          </p:cNvSpPr>
          <p:nvPr/>
        </p:nvSpPr>
        <p:spPr bwMode="auto">
          <a:xfrm>
            <a:off x="10628781" y="2366262"/>
            <a:ext cx="434790" cy="57787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6" name="Block Arc 5"/>
          <p:cNvSpPr/>
          <p:nvPr/>
        </p:nvSpPr>
        <p:spPr>
          <a:xfrm rot="5400000">
            <a:off x="9702885" y="1891162"/>
            <a:ext cx="1320053" cy="1334376"/>
          </a:xfrm>
          <a:prstGeom prst="blockArc">
            <a:avLst>
              <a:gd name="adj1" fmla="val 10616557"/>
              <a:gd name="adj2" fmla="val 289307"/>
              <a:gd name="adj3" fmla="val 2933"/>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Block Arc 36"/>
          <p:cNvSpPr/>
          <p:nvPr/>
        </p:nvSpPr>
        <p:spPr>
          <a:xfrm rot="16200000" flipH="1">
            <a:off x="3827198" y="1885230"/>
            <a:ext cx="1320053" cy="1334376"/>
          </a:xfrm>
          <a:prstGeom prst="blockArc">
            <a:avLst>
              <a:gd name="adj1" fmla="val 10616557"/>
              <a:gd name="adj2" fmla="val 289307"/>
              <a:gd name="adj3" fmla="val 2933"/>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4521397" y="1904690"/>
            <a:ext cx="5807343" cy="593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521698" y="3197755"/>
            <a:ext cx="5807343" cy="593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326809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left)">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left)">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left)">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randombar(horizontal)">
                                      <p:cBhvr>
                                        <p:cTn id="61" dur="500"/>
                                        <p:tgtEl>
                                          <p:spTgt spid="31"/>
                                        </p:tgtEl>
                                      </p:cBhvr>
                                    </p:animEffect>
                                  </p:childTnLst>
                                </p:cTn>
                              </p:par>
                            </p:childTnLst>
                          </p:cTn>
                        </p:par>
                        <p:par>
                          <p:cTn id="62" fill="hold">
                            <p:stCondLst>
                              <p:cond delay="500"/>
                            </p:stCondLst>
                            <p:childTnLst>
                              <p:par>
                                <p:cTn id="63" presetID="22" presetClass="entr" presetSubtype="8" fill="hold" nodeType="after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wipe(left)">
                                      <p:cBhvr>
                                        <p:cTn id="65" dur="500"/>
                                        <p:tgtEl>
                                          <p:spTgt spid="1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500"/>
                                        <p:tgtEl>
                                          <p:spTgt spid="3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4">
                                            <p:txEl>
                                              <p:pRg st="0" end="0"/>
                                            </p:txEl>
                                          </p:spTgt>
                                        </p:tgtEl>
                                        <p:attrNameLst>
                                          <p:attrName>style.visibility</p:attrName>
                                        </p:attrNameLst>
                                      </p:cBhvr>
                                      <p:to>
                                        <p:strVal val="visible"/>
                                      </p:to>
                                    </p:set>
                                    <p:animEffect transition="in" filter="fade">
                                      <p:cBhvr>
                                        <p:cTn id="75" dur="500"/>
                                        <p:tgtEl>
                                          <p:spTgt spid="34">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6"/>
                                        </p:tgtEl>
                                        <p:attrNameLst>
                                          <p:attrName>style.visibility</p:attrName>
                                        </p:attrNameLst>
                                      </p:cBhvr>
                                      <p:to>
                                        <p:strVal val="visible"/>
                                      </p:to>
                                    </p:set>
                                    <p:animEffect transition="in" filter="wipe(up)">
                                      <p:cBhvr>
                                        <p:cTn id="80" dur="500"/>
                                        <p:tgtEl>
                                          <p:spTgt spid="6"/>
                                        </p:tgtEl>
                                      </p:cBhvr>
                                    </p:animEffect>
                                  </p:childTnLst>
                                </p:cTn>
                              </p:par>
                            </p:childTnLst>
                          </p:cTn>
                        </p:par>
                        <p:par>
                          <p:cTn id="81" fill="hold">
                            <p:stCondLst>
                              <p:cond delay="500"/>
                            </p:stCondLst>
                            <p:childTnLst>
                              <p:par>
                                <p:cTn id="82" presetID="22" presetClass="entr" presetSubtype="4" fill="hold" grpId="0" nodeType="after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wipe(down)">
                                      <p:cBhvr>
                                        <p:cTn id="84" dur="500"/>
                                        <p:tgtEl>
                                          <p:spTgt spid="37"/>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xEl>
                                              <p:pRg st="1" end="1"/>
                                            </p:txEl>
                                          </p:spTgt>
                                        </p:tgtEl>
                                        <p:attrNameLst>
                                          <p:attrName>style.visibility</p:attrName>
                                        </p:attrNameLst>
                                      </p:cBhvr>
                                      <p:to>
                                        <p:strVal val="visible"/>
                                      </p:to>
                                    </p:set>
                                    <p:animEffect transition="in" filter="fade">
                                      <p:cBhvr>
                                        <p:cTn id="89" dur="500"/>
                                        <p:tgtEl>
                                          <p:spTgt spid="34">
                                            <p:txEl>
                                              <p:pRg st="1" end="1"/>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8"/>
                                        </p:tgtEl>
                                        <p:attrNameLst>
                                          <p:attrName>style.visibility</p:attrName>
                                        </p:attrNameLst>
                                      </p:cBhvr>
                                      <p:to>
                                        <p:strVal val="visible"/>
                                      </p:to>
                                    </p:set>
                                    <p:animEffect transition="in" filter="wipe(left)">
                                      <p:cBhvr>
                                        <p:cTn id="94" dur="500"/>
                                        <p:tgtEl>
                                          <p:spTgt spid="8"/>
                                        </p:tgtEl>
                                      </p:cBhvr>
                                    </p:animEffect>
                                  </p:childTnLst>
                                </p:cTn>
                              </p:par>
                              <p:par>
                                <p:cTn id="95" presetID="22" presetClass="entr" presetSubtype="8" fill="hold" nodeType="with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wipe(left)">
                                      <p:cBhvr>
                                        <p:cTn id="9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3" grpId="0"/>
      <p:bldP spid="34" grpId="0" uiExpand="1" build="p"/>
      <p:bldP spid="18" grpId="0"/>
      <p:bldP spid="19" grpId="0" animBg="1"/>
      <p:bldP spid="20" grpId="0" animBg="1"/>
      <p:bldP spid="21" grpId="0" animBg="1"/>
      <p:bldP spid="22" grpId="0" animBg="1"/>
      <p:bldP spid="23" grpId="0" animBg="1"/>
      <p:bldP spid="24" grpId="0" animBg="1"/>
      <p:bldP spid="25" grpId="0"/>
      <p:bldP spid="26" grpId="0" animBg="1"/>
      <p:bldP spid="6" grpId="0" animBg="1"/>
      <p:bldP spid="3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2"/>
</p:tagLst>
</file>

<file path=ppt/tags/tag11.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2"/>
</p:tagLst>
</file>

<file path=ppt/tags/tag1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7"/>
</p:tagLst>
</file>

<file path=ppt/tags/tag13.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9"/>
</p:tagLst>
</file>

<file path=ppt/tags/tag14.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1"/>
</p:tagLst>
</file>

<file path=ppt/tags/tag15.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4"/>
</p:tagLst>
</file>

<file path=ppt/tags/tag16.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6"/>
</p:tagLst>
</file>

<file path=ppt/tags/tag17.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4"/>
</p:tagLst>
</file>

<file path=ppt/tags/tag18.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3"/>
</p:tagLst>
</file>

<file path=ppt/tags/tag19.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5"/>
</p:tagLst>
</file>

<file path=ppt/tags/tag2.xml><?xml version="1.0" encoding="utf-8"?>
<p:tagLst xmlns:a="http://schemas.openxmlformats.org/drawingml/2006/main" xmlns:r="http://schemas.openxmlformats.org/officeDocument/2006/relationships" xmlns:p="http://schemas.openxmlformats.org/presentationml/2006/main">
  <p:tag name="ISLIDE.DIAGRAM" val="#332015;"/>
</p:tagLst>
</file>

<file path=ppt/tags/tag20.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3"/>
</p:tagLst>
</file>

<file path=ppt/tags/tag21.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
</p:tagLst>
</file>

<file path=ppt/tags/tag2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2"/>
</p:tagLst>
</file>

<file path=ppt/tags/tag23.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2"/>
</p:tagLst>
</file>

<file path=ppt/tags/tag24.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7"/>
</p:tagLst>
</file>

<file path=ppt/tags/tag25.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9"/>
</p:tagLst>
</file>

<file path=ppt/tags/tag26.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1"/>
</p:tagLst>
</file>

<file path=ppt/tags/tag27.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4"/>
</p:tagLst>
</file>

<file path=ppt/tags/tag28.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6"/>
</p:tagLst>
</file>

<file path=ppt/tags/tag29.xml><?xml version="1.0" encoding="utf-8"?>
<p:tagLst xmlns:a="http://schemas.openxmlformats.org/drawingml/2006/main" xmlns:r="http://schemas.openxmlformats.org/officeDocument/2006/relationships" xmlns:p="http://schemas.openxmlformats.org/presentationml/2006/main">
  <p:tag name="ISLIDE.DIAGRAM" val="#331970;"/>
</p:tagLst>
</file>

<file path=ppt/tags/tag3.xml><?xml version="1.0" encoding="utf-8"?>
<p:tagLst xmlns:a="http://schemas.openxmlformats.org/drawingml/2006/main" xmlns:r="http://schemas.openxmlformats.org/officeDocument/2006/relationships" xmlns:p="http://schemas.openxmlformats.org/presentationml/2006/main">
  <p:tag name="ISLIDE.DIAGRAM" val="#332015;"/>
</p:tagLst>
</file>

<file path=ppt/tags/tag30.xml><?xml version="1.0" encoding="utf-8"?>
<p:tagLst xmlns:a="http://schemas.openxmlformats.org/drawingml/2006/main" xmlns:r="http://schemas.openxmlformats.org/officeDocument/2006/relationships" xmlns:p="http://schemas.openxmlformats.org/presentationml/2006/main">
  <p:tag name="ISLIDE.DIAGRAM" val="#332015;"/>
</p:tagLst>
</file>

<file path=ppt/tags/tag31.xml><?xml version="1.0" encoding="utf-8"?>
<p:tagLst xmlns:a="http://schemas.openxmlformats.org/drawingml/2006/main" xmlns:r="http://schemas.openxmlformats.org/officeDocument/2006/relationships" xmlns:p="http://schemas.openxmlformats.org/presentationml/2006/main">
  <p:tag name="ISLIDE.DIAGRAM" val="#332015;"/>
</p:tagLst>
</file>

<file path=ppt/tags/tag4.xml><?xml version="1.0" encoding="utf-8"?>
<p:tagLst xmlns:a="http://schemas.openxmlformats.org/drawingml/2006/main" xmlns:r="http://schemas.openxmlformats.org/officeDocument/2006/relationships" xmlns:p="http://schemas.openxmlformats.org/presentationml/2006/main">
  <p:tag name="ISLIDE.DIAGRAM" val="#332015;"/>
</p:tagLst>
</file>

<file path=ppt/tags/tag5.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4"/>
</p:tagLst>
</file>

<file path=ppt/tags/tag6.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3"/>
</p:tagLst>
</file>

<file path=ppt/tags/tag7.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25"/>
</p:tagLst>
</file>

<file path=ppt/tags/tag8.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3"/>
</p:tagLst>
</file>

<file path=ppt/tags/tag9.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694</TotalTime>
  <Words>759</Words>
  <Application>Microsoft Macintosh PowerPoint</Application>
  <PresentationFormat>Widescreen</PresentationFormat>
  <Paragraphs>111</Paragraphs>
  <Slides>18</Slides>
  <Notes>0</Notes>
  <HiddenSlides>0</HiddenSlides>
  <MMClips>2</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18</vt:i4>
      </vt:variant>
    </vt:vector>
  </HeadingPairs>
  <TitlesOfParts>
    <vt:vector size="37" baseType="lpstr">
      <vt:lpstr>等线</vt:lpstr>
      <vt:lpstr>等线 Light</vt:lpstr>
      <vt:lpstr>微软雅黑</vt:lpstr>
      <vt:lpstr>Arial</vt:lpstr>
      <vt:lpstr>Calibri</vt:lpstr>
      <vt:lpstr>Calibri Light</vt:lpstr>
      <vt:lpstr>Cambria Math</vt:lpstr>
      <vt:lpstr>Times New Roman</vt:lpstr>
      <vt:lpstr>UTM Avo</vt:lpstr>
      <vt:lpstr>UTM Bitsumishi Pro</vt:lpstr>
      <vt:lpstr>UTM Demian KT</vt:lpstr>
      <vt:lpstr>UTM Facebook</vt:lpstr>
      <vt:lpstr>UTM ThuPhap Thien An</vt:lpstr>
      <vt:lpstr>VNI-Times</vt:lpstr>
      <vt:lpstr>Wingdings</vt:lpstr>
      <vt:lpstr>仓耳意式布丁体</vt:lpstr>
      <vt:lpstr>仓耳玄三M W05</vt:lpstr>
      <vt:lpstr>仓耳青禾体-谷力 W05</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Microsoft Office User</cp:lastModifiedBy>
  <cp:revision>278</cp:revision>
  <dcterms:created xsi:type="dcterms:W3CDTF">2019-03-29T12:25:33Z</dcterms:created>
  <dcterms:modified xsi:type="dcterms:W3CDTF">2022-02-22T16:41:02Z</dcterms:modified>
</cp:coreProperties>
</file>