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9" r:id="rId3"/>
    <p:sldId id="258" r:id="rId4"/>
    <p:sldId id="270" r:id="rId5"/>
    <p:sldId id="259" r:id="rId6"/>
    <p:sldId id="261" r:id="rId7"/>
    <p:sldId id="260" r:id="rId8"/>
    <p:sldId id="262" r:id="rId9"/>
    <p:sldId id="271" r:id="rId10"/>
    <p:sldId id="263" r:id="rId11"/>
    <p:sldId id="264" r:id="rId12"/>
    <p:sldId id="266" r:id="rId13"/>
    <p:sldId id="265" r:id="rId14"/>
    <p:sldId id="267" r:id="rId15"/>
    <p:sldId id="272" r:id="rId16"/>
    <p:sldId id="268"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CF51A-F2FA-4DFE-AE7C-24E5FB09D052}" type="datetimeFigureOut">
              <a:rPr lang="en-US" smtClean="0"/>
              <a:t>5/15/2022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8D148E-9CF2-47AF-8D0F-1AC0B6188A7A}" type="slidenum">
              <a:rPr lang="en-US" smtClean="0"/>
              <a:t>‹#›</a:t>
            </a:fld>
            <a:endParaRPr lang="en-US"/>
          </a:p>
        </p:txBody>
      </p:sp>
    </p:spTree>
    <p:extLst>
      <p:ext uri="{BB962C8B-B14F-4D97-AF65-F5344CB8AC3E}">
        <p14:creationId xmlns:p14="http://schemas.microsoft.com/office/powerpoint/2010/main" val="400532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8D148E-9CF2-47AF-8D0F-1AC0B6188A7A}" type="slidenum">
              <a:rPr lang="en-US" smtClean="0"/>
              <a:t>13</a:t>
            </a:fld>
            <a:endParaRPr lang="en-US"/>
          </a:p>
        </p:txBody>
      </p:sp>
    </p:spTree>
    <p:extLst>
      <p:ext uri="{BB962C8B-B14F-4D97-AF65-F5344CB8AC3E}">
        <p14:creationId xmlns:p14="http://schemas.microsoft.com/office/powerpoint/2010/main" val="172969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7D359-CA85-4DA4-9CFC-A639CB05B9C2}"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00F76-0CCD-41F6-94B5-8303EBD2CD88}" type="slidenum">
              <a:rPr lang="en-US" smtClean="0"/>
              <a:t>‹#›</a:t>
            </a:fld>
            <a:endParaRPr lang="en-US"/>
          </a:p>
        </p:txBody>
      </p:sp>
    </p:spTree>
    <p:extLst>
      <p:ext uri="{BB962C8B-B14F-4D97-AF65-F5344CB8AC3E}">
        <p14:creationId xmlns:p14="http://schemas.microsoft.com/office/powerpoint/2010/main" val="152254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7D359-CA85-4DA4-9CFC-A639CB05B9C2}"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00F76-0CCD-41F6-94B5-8303EBD2CD88}" type="slidenum">
              <a:rPr lang="en-US" smtClean="0"/>
              <a:t>‹#›</a:t>
            </a:fld>
            <a:endParaRPr lang="en-US"/>
          </a:p>
        </p:txBody>
      </p:sp>
    </p:spTree>
    <p:extLst>
      <p:ext uri="{BB962C8B-B14F-4D97-AF65-F5344CB8AC3E}">
        <p14:creationId xmlns:p14="http://schemas.microsoft.com/office/powerpoint/2010/main" val="491155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7D359-CA85-4DA4-9CFC-A639CB05B9C2}"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00F76-0CCD-41F6-94B5-8303EBD2CD88}" type="slidenum">
              <a:rPr lang="en-US" smtClean="0"/>
              <a:t>‹#›</a:t>
            </a:fld>
            <a:endParaRPr lang="en-US"/>
          </a:p>
        </p:txBody>
      </p:sp>
    </p:spTree>
    <p:extLst>
      <p:ext uri="{BB962C8B-B14F-4D97-AF65-F5344CB8AC3E}">
        <p14:creationId xmlns:p14="http://schemas.microsoft.com/office/powerpoint/2010/main" val="69097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7D359-CA85-4DA4-9CFC-A639CB05B9C2}"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00F76-0CCD-41F6-94B5-8303EBD2CD88}" type="slidenum">
              <a:rPr lang="en-US" smtClean="0"/>
              <a:t>‹#›</a:t>
            </a:fld>
            <a:endParaRPr lang="en-US"/>
          </a:p>
        </p:txBody>
      </p:sp>
    </p:spTree>
    <p:extLst>
      <p:ext uri="{BB962C8B-B14F-4D97-AF65-F5344CB8AC3E}">
        <p14:creationId xmlns:p14="http://schemas.microsoft.com/office/powerpoint/2010/main" val="187035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E7D359-CA85-4DA4-9CFC-A639CB05B9C2}"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00F76-0CCD-41F6-94B5-8303EBD2CD88}" type="slidenum">
              <a:rPr lang="en-US" smtClean="0"/>
              <a:t>‹#›</a:t>
            </a:fld>
            <a:endParaRPr lang="en-US"/>
          </a:p>
        </p:txBody>
      </p:sp>
    </p:spTree>
    <p:extLst>
      <p:ext uri="{BB962C8B-B14F-4D97-AF65-F5344CB8AC3E}">
        <p14:creationId xmlns:p14="http://schemas.microsoft.com/office/powerpoint/2010/main" val="66255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7D359-CA85-4DA4-9CFC-A639CB05B9C2}"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00F76-0CCD-41F6-94B5-8303EBD2CD88}" type="slidenum">
              <a:rPr lang="en-US" smtClean="0"/>
              <a:t>‹#›</a:t>
            </a:fld>
            <a:endParaRPr lang="en-US"/>
          </a:p>
        </p:txBody>
      </p:sp>
    </p:spTree>
    <p:extLst>
      <p:ext uri="{BB962C8B-B14F-4D97-AF65-F5344CB8AC3E}">
        <p14:creationId xmlns:p14="http://schemas.microsoft.com/office/powerpoint/2010/main" val="91951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7D359-CA85-4DA4-9CFC-A639CB05B9C2}" type="datetimeFigureOut">
              <a:rPr lang="en-US" smtClean="0"/>
              <a:t>5/15/2022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00F76-0CCD-41F6-94B5-8303EBD2CD88}" type="slidenum">
              <a:rPr lang="en-US" smtClean="0"/>
              <a:t>‹#›</a:t>
            </a:fld>
            <a:endParaRPr lang="en-US"/>
          </a:p>
        </p:txBody>
      </p:sp>
    </p:spTree>
    <p:extLst>
      <p:ext uri="{BB962C8B-B14F-4D97-AF65-F5344CB8AC3E}">
        <p14:creationId xmlns:p14="http://schemas.microsoft.com/office/powerpoint/2010/main" val="318460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7D359-CA85-4DA4-9CFC-A639CB05B9C2}" type="datetimeFigureOut">
              <a:rPr lang="en-US" smtClean="0"/>
              <a:t>5/15/2022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00F76-0CCD-41F6-94B5-8303EBD2CD88}" type="slidenum">
              <a:rPr lang="en-US" smtClean="0"/>
              <a:t>‹#›</a:t>
            </a:fld>
            <a:endParaRPr lang="en-US"/>
          </a:p>
        </p:txBody>
      </p:sp>
    </p:spTree>
    <p:extLst>
      <p:ext uri="{BB962C8B-B14F-4D97-AF65-F5344CB8AC3E}">
        <p14:creationId xmlns:p14="http://schemas.microsoft.com/office/powerpoint/2010/main" val="268825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7D359-CA85-4DA4-9CFC-A639CB05B9C2}" type="datetimeFigureOut">
              <a:rPr lang="en-US" smtClean="0"/>
              <a:t>5/15/2022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00F76-0CCD-41F6-94B5-8303EBD2CD88}" type="slidenum">
              <a:rPr lang="en-US" smtClean="0"/>
              <a:t>‹#›</a:t>
            </a:fld>
            <a:endParaRPr lang="en-US"/>
          </a:p>
        </p:txBody>
      </p:sp>
    </p:spTree>
    <p:extLst>
      <p:ext uri="{BB962C8B-B14F-4D97-AF65-F5344CB8AC3E}">
        <p14:creationId xmlns:p14="http://schemas.microsoft.com/office/powerpoint/2010/main" val="36146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7D359-CA85-4DA4-9CFC-A639CB05B9C2}"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00F76-0CCD-41F6-94B5-8303EBD2CD88}" type="slidenum">
              <a:rPr lang="en-US" smtClean="0"/>
              <a:t>‹#›</a:t>
            </a:fld>
            <a:endParaRPr lang="en-US"/>
          </a:p>
        </p:txBody>
      </p:sp>
    </p:spTree>
    <p:extLst>
      <p:ext uri="{BB962C8B-B14F-4D97-AF65-F5344CB8AC3E}">
        <p14:creationId xmlns:p14="http://schemas.microsoft.com/office/powerpoint/2010/main" val="119252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E7D359-CA85-4DA4-9CFC-A639CB05B9C2}"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00F76-0CCD-41F6-94B5-8303EBD2CD88}" type="slidenum">
              <a:rPr lang="en-US" smtClean="0"/>
              <a:t>‹#›</a:t>
            </a:fld>
            <a:endParaRPr lang="en-US"/>
          </a:p>
        </p:txBody>
      </p:sp>
    </p:spTree>
    <p:extLst>
      <p:ext uri="{BB962C8B-B14F-4D97-AF65-F5344CB8AC3E}">
        <p14:creationId xmlns:p14="http://schemas.microsoft.com/office/powerpoint/2010/main" val="130168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7D359-CA85-4DA4-9CFC-A639CB05B9C2}" type="datetimeFigureOut">
              <a:rPr lang="en-US" smtClean="0"/>
              <a:t>5/15/2022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00F76-0CCD-41F6-94B5-8303EBD2CD88}" type="slidenum">
              <a:rPr lang="en-US" smtClean="0"/>
              <a:t>‹#›</a:t>
            </a:fld>
            <a:endParaRPr lang="en-US"/>
          </a:p>
        </p:txBody>
      </p:sp>
    </p:spTree>
    <p:extLst>
      <p:ext uri="{BB962C8B-B14F-4D97-AF65-F5344CB8AC3E}">
        <p14:creationId xmlns:p14="http://schemas.microsoft.com/office/powerpoint/2010/main" val="282701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2780928"/>
            <a:ext cx="8021869" cy="936104"/>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Luyện</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từ</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và</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THÊM TRẠNG NGỮ CHỈ PHƯƠNG TIỆN CHO CÂU </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467544" y="692696"/>
            <a:ext cx="7776864" cy="707886"/>
          </a:xfrm>
          <a:prstGeom prst="rect">
            <a:avLst/>
          </a:prstGeom>
          <a:noFill/>
        </p:spPr>
        <p:txBody>
          <a:bodyPr wrap="square" rtlCol="0">
            <a:spAutoFit/>
          </a:bodyPr>
          <a:lstStyle/>
          <a:p>
            <a:pPr algn="ctr"/>
            <a:r>
              <a:rPr lang="en-US" sz="4000" dirty="0" err="1" smtClean="0">
                <a:solidFill>
                  <a:srgbClr val="002060"/>
                </a:solidFill>
              </a:rPr>
              <a:t>Thứ</a:t>
            </a:r>
            <a:r>
              <a:rPr lang="en-US" sz="4000" dirty="0" smtClean="0">
                <a:solidFill>
                  <a:srgbClr val="002060"/>
                </a:solidFill>
              </a:rPr>
              <a:t> </a:t>
            </a:r>
            <a:r>
              <a:rPr lang="en-US" sz="4000" dirty="0" err="1" smtClean="0">
                <a:solidFill>
                  <a:srgbClr val="002060"/>
                </a:solidFill>
              </a:rPr>
              <a:t>năm</a:t>
            </a:r>
            <a:r>
              <a:rPr lang="en-US" sz="4000" dirty="0" smtClean="0">
                <a:solidFill>
                  <a:srgbClr val="002060"/>
                </a:solidFill>
              </a:rPr>
              <a:t> </a:t>
            </a:r>
            <a:r>
              <a:rPr lang="en-US" sz="4000" dirty="0" err="1" smtClean="0">
                <a:solidFill>
                  <a:srgbClr val="002060"/>
                </a:solidFill>
              </a:rPr>
              <a:t>ngày</a:t>
            </a:r>
            <a:r>
              <a:rPr lang="en-US" sz="4000" dirty="0" smtClean="0">
                <a:solidFill>
                  <a:srgbClr val="002060"/>
                </a:solidFill>
              </a:rPr>
              <a:t> 19 </a:t>
            </a:r>
            <a:r>
              <a:rPr lang="en-US" sz="4000" dirty="0" err="1" smtClean="0">
                <a:solidFill>
                  <a:srgbClr val="002060"/>
                </a:solidFill>
              </a:rPr>
              <a:t>tháng</a:t>
            </a:r>
            <a:r>
              <a:rPr lang="en-US" sz="4000" dirty="0" smtClean="0">
                <a:solidFill>
                  <a:srgbClr val="002060"/>
                </a:solidFill>
              </a:rPr>
              <a:t> 5 </a:t>
            </a:r>
            <a:r>
              <a:rPr lang="en-US" sz="4000" dirty="0" err="1" smtClean="0">
                <a:solidFill>
                  <a:srgbClr val="002060"/>
                </a:solidFill>
              </a:rPr>
              <a:t>năm</a:t>
            </a:r>
            <a:r>
              <a:rPr lang="en-US" sz="4000" dirty="0" smtClean="0">
                <a:solidFill>
                  <a:srgbClr val="002060"/>
                </a:solidFill>
              </a:rPr>
              <a:t> 2022</a:t>
            </a:r>
            <a:endParaRPr lang="en-US" sz="4000" dirty="0">
              <a:solidFill>
                <a:srgbClr val="002060"/>
              </a:solidFill>
            </a:endParaRPr>
          </a:p>
        </p:txBody>
      </p:sp>
    </p:spTree>
    <p:extLst>
      <p:ext uri="{BB962C8B-B14F-4D97-AF65-F5344CB8AC3E}">
        <p14:creationId xmlns:p14="http://schemas.microsoft.com/office/powerpoint/2010/main" val="2517487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6480720" cy="584775"/>
          </a:xfrm>
          <a:prstGeom prst="rect">
            <a:avLst/>
          </a:prstGeom>
          <a:noFill/>
        </p:spPr>
        <p:txBody>
          <a:bodyPr wrap="square" rtlCol="0">
            <a:spAutoFit/>
          </a:bodyPr>
          <a:lstStyle/>
          <a:p>
            <a:r>
              <a:rPr lang="vi-VN" sz="3200" b="1" smtClean="0">
                <a:latin typeface="+mj-lt"/>
              </a:rPr>
              <a:t>III. LUYỆN TẬP :</a:t>
            </a:r>
            <a:endParaRPr lang="en-US" sz="3200" b="1">
              <a:latin typeface="+mj-lt"/>
            </a:endParaRPr>
          </a:p>
        </p:txBody>
      </p:sp>
      <p:sp>
        <p:nvSpPr>
          <p:cNvPr id="5" name="TextBox 4"/>
          <p:cNvSpPr txBox="1"/>
          <p:nvPr/>
        </p:nvSpPr>
        <p:spPr>
          <a:xfrm>
            <a:off x="196370" y="764704"/>
            <a:ext cx="8768118" cy="584775"/>
          </a:xfrm>
          <a:prstGeom prst="rect">
            <a:avLst/>
          </a:prstGeom>
          <a:noFill/>
        </p:spPr>
        <p:txBody>
          <a:bodyPr wrap="square" rtlCol="0">
            <a:spAutoFit/>
          </a:bodyPr>
          <a:lstStyle/>
          <a:p>
            <a:r>
              <a:rPr lang="vi-VN" sz="3200" smtClean="0">
                <a:latin typeface="+mj-lt"/>
              </a:rPr>
              <a:t>1. Tìm trạng ngữ chỉ phương tiện trong các câu sau : </a:t>
            </a:r>
            <a:endParaRPr lang="en-US" sz="3200">
              <a:latin typeface="+mj-lt"/>
            </a:endParaRPr>
          </a:p>
        </p:txBody>
      </p:sp>
      <p:sp>
        <p:nvSpPr>
          <p:cNvPr id="6" name="TextBox 5"/>
          <p:cNvSpPr txBox="1"/>
          <p:nvPr/>
        </p:nvSpPr>
        <p:spPr>
          <a:xfrm>
            <a:off x="179512" y="1700808"/>
            <a:ext cx="8768118" cy="1077218"/>
          </a:xfrm>
          <a:prstGeom prst="rect">
            <a:avLst/>
          </a:prstGeom>
          <a:noFill/>
        </p:spPr>
        <p:txBody>
          <a:bodyPr wrap="square" rtlCol="0">
            <a:spAutoFit/>
          </a:bodyPr>
          <a:lstStyle/>
          <a:p>
            <a:pPr algn="just"/>
            <a:r>
              <a:rPr lang="vi-VN" sz="3200" smtClean="0">
                <a:latin typeface="+mj-lt"/>
              </a:rPr>
              <a:t>a) Bằng một giọng thân tình, thầy khuyên chúng em gắng học bài, làm bài đầy đủ.</a:t>
            </a:r>
            <a:endParaRPr lang="en-US" sz="3200">
              <a:latin typeface="+mj-lt"/>
            </a:endParaRPr>
          </a:p>
        </p:txBody>
      </p:sp>
      <p:sp>
        <p:nvSpPr>
          <p:cNvPr id="7" name="TextBox 6"/>
          <p:cNvSpPr txBox="1"/>
          <p:nvPr/>
        </p:nvSpPr>
        <p:spPr>
          <a:xfrm>
            <a:off x="151480" y="3212976"/>
            <a:ext cx="8768118" cy="1569660"/>
          </a:xfrm>
          <a:prstGeom prst="rect">
            <a:avLst/>
          </a:prstGeom>
          <a:noFill/>
        </p:spPr>
        <p:txBody>
          <a:bodyPr wrap="square" rtlCol="0">
            <a:spAutoFit/>
          </a:bodyPr>
          <a:lstStyle/>
          <a:p>
            <a:pPr algn="just"/>
            <a:r>
              <a:rPr lang="vi-VN" sz="3200" smtClean="0">
                <a:latin typeface="+mj-lt"/>
              </a:rPr>
              <a:t>b) Với óc quan sát tinh tế và đôi bàn tay khéo léo, người hoạ sĩ dân gian đã sáng tạo nên những bức tranh làng Hồ nổi tiếng.</a:t>
            </a:r>
            <a:endParaRPr lang="en-US" sz="3200">
              <a:latin typeface="+mj-lt"/>
            </a:endParaRPr>
          </a:p>
        </p:txBody>
      </p:sp>
      <p:cxnSp>
        <p:nvCxnSpPr>
          <p:cNvPr id="9" name="Straight Connector 8"/>
          <p:cNvCxnSpPr/>
          <p:nvPr/>
        </p:nvCxnSpPr>
        <p:spPr>
          <a:xfrm>
            <a:off x="755576" y="2238235"/>
            <a:ext cx="410445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27584" y="3750403"/>
            <a:ext cx="792088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8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nextCondLst>
                <p:cond evt="onClick" delay="0">
                  <p:tgtEl>
                    <p:spTgt spid="6"/>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nextCondLst>
                <p:cond evt="onClick" delay="0">
                  <p:tgtEl>
                    <p:spTgt spid="7"/>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88640"/>
            <a:ext cx="8856984" cy="1569660"/>
          </a:xfrm>
          <a:prstGeom prst="rect">
            <a:avLst/>
          </a:prstGeom>
          <a:noFill/>
        </p:spPr>
        <p:txBody>
          <a:bodyPr wrap="square" rtlCol="0">
            <a:spAutoFit/>
          </a:bodyPr>
          <a:lstStyle/>
          <a:p>
            <a:pPr algn="just"/>
            <a:r>
              <a:rPr lang="vi-VN" sz="3200" b="1" smtClean="0">
                <a:latin typeface="+mj-lt"/>
              </a:rPr>
              <a:t>2. Viết một đoạn văn ngắn tả con vật mà em yêu thích, trong đó có ít nhất một câu có trạng ngữ chỉ phương tiện.</a:t>
            </a:r>
            <a:endParaRPr lang="en-US" sz="3200" b="1">
              <a:latin typeface="+mj-lt"/>
            </a:endParaRPr>
          </a:p>
        </p:txBody>
      </p:sp>
      <p:pic>
        <p:nvPicPr>
          <p:cNvPr id="51203" name="Picture 3" descr="IMG0017A"/>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3275856" y="2133600"/>
            <a:ext cx="2743199" cy="374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IMG0015A"/>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395536" y="2133599"/>
            <a:ext cx="2743200" cy="374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IMG0016A"/>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6138162" y="2133600"/>
            <a:ext cx="2826326" cy="374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994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9"/>
          <p:cNvSpPr txBox="1">
            <a:spLocks noChangeArrowheads="1"/>
          </p:cNvSpPr>
          <p:nvPr/>
        </p:nvSpPr>
        <p:spPr bwMode="auto">
          <a:xfrm>
            <a:off x="179512" y="3645024"/>
            <a:ext cx="8712968" cy="3046988"/>
          </a:xfrm>
          <a:prstGeom prst="rect">
            <a:avLst/>
          </a:prstGeom>
          <a:solidFill>
            <a:schemeClr val="bg1"/>
          </a:solidFill>
          <a:ln w="12700">
            <a:solidFill>
              <a:schemeClr val="tx1"/>
            </a:solidFill>
            <a:miter lim="800000"/>
            <a:headEnd type="none" w="sm" len="sm"/>
            <a:tailEnd type="none" w="sm" len="sm"/>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smtClean="0">
                <a:ln>
                  <a:noFill/>
                </a:ln>
                <a:solidFill>
                  <a:schemeClr val="tx1"/>
                </a:solidFill>
                <a:effectLst/>
                <a:latin typeface="Times New Roman" pitchFamily="18" charset="0"/>
                <a:cs typeface="Times New Roman" pitchFamily="18" charset="0"/>
              </a:rPr>
              <a:t>     Bồ câu là loài chim hiền lành. Bộ lông của chúng có nhiều màu nhưng đa số là màu tím than, màu xám hoặc trắng. Bộ lông mượt, khép sát làm tăng dáng vẻ béo bụ của chúng. Đôi mắt tinh nhanh mà hiền từ đôi lúc tỏ vẻ ngây thơ. Với đôi cánh cứng và khỏe, bồ câu có thể bay xa hàng trăm dặm.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16632"/>
            <a:ext cx="5256584" cy="3285365"/>
          </a:xfrm>
          <a:prstGeom prst="rect">
            <a:avLst/>
          </a:prstGeom>
        </p:spPr>
      </p:pic>
      <p:pic>
        <p:nvPicPr>
          <p:cNvPr id="3076" name="Picture 4" descr="Xem chi tiết ảnh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21" y="116632"/>
            <a:ext cx="3548275" cy="3289548"/>
          </a:xfrm>
          <a:prstGeom prst="rect">
            <a:avLst/>
          </a:prstGeom>
          <a:noFill/>
          <a:extLst>
            <a:ext uri="{909E8E84-426E-40DD-AFC4-6F175D3DCCD1}">
              <a14:hiddenFill xmlns:a14="http://schemas.microsoft.com/office/drawing/2010/main">
                <a:solidFill>
                  <a:srgbClr val="FFFFFF"/>
                </a:solidFill>
              </a14:hiddenFill>
            </a:ext>
          </a:extLst>
        </p:spPr>
      </p:pic>
      <p:sp>
        <p:nvSpPr>
          <p:cNvPr id="8" name="Oval 9"/>
          <p:cNvSpPr>
            <a:spLocks noChangeArrowheads="1"/>
          </p:cNvSpPr>
          <p:nvPr/>
        </p:nvSpPr>
        <p:spPr bwMode="auto">
          <a:xfrm>
            <a:off x="6382446" y="5614998"/>
            <a:ext cx="900100" cy="540000"/>
          </a:xfrm>
          <a:prstGeom prst="ellipse">
            <a:avLst/>
          </a:prstGeom>
          <a:noFill/>
          <a:ln w="3816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972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4"/>
                  </p:tgtEl>
                </p:cond>
              </p:nextCondLst>
            </p:seq>
          </p:childTnLst>
        </p:cTn>
      </p:par>
    </p:tnLst>
    <p:bldLst>
      <p:bldP spid="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5" y="158750"/>
            <a:ext cx="4433445" cy="47122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Line 6"/>
          <p:cNvSpPr>
            <a:spLocks noChangeShapeType="1"/>
          </p:cNvSpPr>
          <p:nvPr/>
        </p:nvSpPr>
        <p:spPr bwMode="auto">
          <a:xfrm flipV="1">
            <a:off x="2657916" y="3484562"/>
            <a:ext cx="158331" cy="1386435"/>
          </a:xfrm>
          <a:prstGeom prst="line">
            <a:avLst/>
          </a:prstGeom>
          <a:noFill/>
          <a:ln w="50760">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Rectangle 7"/>
          <p:cNvSpPr>
            <a:spLocks noChangeArrowheads="1"/>
          </p:cNvSpPr>
          <p:nvPr/>
        </p:nvSpPr>
        <p:spPr bwMode="auto">
          <a:xfrm>
            <a:off x="4815937" y="569014"/>
            <a:ext cx="4148551" cy="602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5000" rIns="90000" bIns="45000" numCol="1" anchor="t"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ts val="600"/>
              </a:spcAft>
              <a:buClrTx/>
              <a:buSzTx/>
              <a:buFontTx/>
              <a:buNone/>
              <a:tabLst/>
            </a:pPr>
            <a:r>
              <a:rPr kumimoji="0" lang="vi-VN" sz="2600" b="0" i="0" u="none" strike="noStrike" cap="none" normalizeH="0" baseline="0" smtClean="0">
                <a:ln>
                  <a:noFill/>
                </a:ln>
                <a:solidFill>
                  <a:srgbClr val="000000"/>
                </a:solidFill>
                <a:effectLst/>
                <a:latin typeface="+mj-lt"/>
                <a:cs typeface="Arial" pitchFamily="34" charset="0"/>
              </a:rPr>
              <a:t>Ngựa phi khoẻ lắm! Với đôi chân khỏe khoắn, nó phi như nước đại nhanh như bay. Khi cưỡi chú thì dù đi trên dốc cao cũng chẳng khác gì như đang đi ở giữa đồng bằng. Bằng các bước chạy nước đại ấy, ngựa luôn là một con vật luôn được lựa chọn trong các cuộc đua…</a:t>
            </a:r>
            <a:endParaRPr kumimoji="0" lang="en-US" sz="2600" b="0" i="0" u="none" strike="noStrike" cap="none" normalizeH="0" baseline="0" smtClean="0">
              <a:ln>
                <a:noFill/>
              </a:ln>
              <a:solidFill>
                <a:schemeClr val="tx1"/>
              </a:solidFill>
              <a:effectLst/>
              <a:latin typeface="+mj-lt"/>
              <a:cs typeface="Arial" pitchFamily="34" charset="0"/>
            </a:endParaRPr>
          </a:p>
        </p:txBody>
      </p:sp>
      <p:sp>
        <p:nvSpPr>
          <p:cNvPr id="6" name="Oval 8"/>
          <p:cNvSpPr>
            <a:spLocks noChangeArrowheads="1"/>
          </p:cNvSpPr>
          <p:nvPr/>
        </p:nvSpPr>
        <p:spPr bwMode="auto">
          <a:xfrm>
            <a:off x="4815937" y="4254296"/>
            <a:ext cx="864000" cy="544877"/>
          </a:xfrm>
          <a:prstGeom prst="ellipse">
            <a:avLst/>
          </a:prstGeom>
          <a:noFill/>
          <a:ln w="3816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Oval 9"/>
          <p:cNvSpPr>
            <a:spLocks noChangeArrowheads="1"/>
          </p:cNvSpPr>
          <p:nvPr/>
        </p:nvSpPr>
        <p:spPr bwMode="auto">
          <a:xfrm>
            <a:off x="7740352" y="692696"/>
            <a:ext cx="648000" cy="522721"/>
          </a:xfrm>
          <a:prstGeom prst="ellipse">
            <a:avLst/>
          </a:prstGeom>
          <a:noFill/>
          <a:ln w="3816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4626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050"/>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nextCondLst>
                <p:cond evt="onClick" delay="0">
                  <p:tgtEl>
                    <p:spTgt spid="2050"/>
                  </p:tgtEl>
                </p:cond>
              </p:nextCondLst>
            </p:seq>
          </p:childTnLst>
        </p:cTn>
      </p:par>
    </p:tnLst>
    <p:bldLst>
      <p:bldP spid="5"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19" y="3573016"/>
            <a:ext cx="8640961" cy="3046988"/>
          </a:xfrm>
          <a:prstGeom prst="rect">
            <a:avLst/>
          </a:prstGeom>
        </p:spPr>
        <p:txBody>
          <a:bodyPr wrap="square">
            <a:spAutoFit/>
          </a:bodyPr>
          <a:lstStyle/>
          <a:p>
            <a:pPr algn="just"/>
            <a:r>
              <a:rPr lang="vi-VN" sz="3200" smtClean="0">
                <a:latin typeface="+mj-lt"/>
              </a:rPr>
              <a:t>	Với </a:t>
            </a:r>
            <a:r>
              <a:rPr lang="vi-VN" sz="3200">
                <a:latin typeface="+mj-lt"/>
              </a:rPr>
              <a:t>những chiếc móng và cựa sắc nhọn, chú gà trống dũng mãnh chống lại kẻ thù của mình, giương oai trước lũ mái mơ đang tròn mắt vì ngạc nhiên và ngưỡng mộ. Bằng một giọng lanh lảnh, chú rướn đuôi, giương cao cổ, cất giọng gáy “ò, ó, </a:t>
            </a:r>
            <a:r>
              <a:rPr lang="vi-VN" sz="3200" smtClean="0">
                <a:latin typeface="+mj-lt"/>
              </a:rPr>
              <a:t>o’’. </a:t>
            </a:r>
            <a:r>
              <a:rPr lang="vi-VN" sz="3200">
                <a:latin typeface="+mj-lt"/>
              </a:rPr>
              <a:t>Thật kiêu </a:t>
            </a:r>
            <a:r>
              <a:rPr lang="vi-VN" sz="3200" smtClean="0">
                <a:latin typeface="+mj-lt"/>
              </a:rPr>
              <a:t>hãnh!</a:t>
            </a:r>
            <a:endParaRPr lang="en-US" sz="320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19" y="260648"/>
            <a:ext cx="4176465" cy="31280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1" y="260648"/>
            <a:ext cx="4561073" cy="3128004"/>
          </a:xfrm>
          <a:prstGeom prst="rect">
            <a:avLst/>
          </a:prstGeom>
        </p:spPr>
      </p:pic>
      <p:sp>
        <p:nvSpPr>
          <p:cNvPr id="7" name="Oval 8"/>
          <p:cNvSpPr>
            <a:spLocks noChangeArrowheads="1"/>
          </p:cNvSpPr>
          <p:nvPr/>
        </p:nvSpPr>
        <p:spPr bwMode="auto">
          <a:xfrm>
            <a:off x="4073812" y="5045576"/>
            <a:ext cx="1051165" cy="636746"/>
          </a:xfrm>
          <a:prstGeom prst="ellipse">
            <a:avLst/>
          </a:prstGeom>
          <a:noFill/>
          <a:ln w="3816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Oval 9"/>
          <p:cNvSpPr>
            <a:spLocks noChangeArrowheads="1"/>
          </p:cNvSpPr>
          <p:nvPr/>
        </p:nvSpPr>
        <p:spPr bwMode="auto">
          <a:xfrm>
            <a:off x="1187624" y="3573016"/>
            <a:ext cx="788374" cy="610854"/>
          </a:xfrm>
          <a:prstGeom prst="ellipse">
            <a:avLst/>
          </a:prstGeom>
          <a:noFill/>
          <a:ln w="3816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8373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nextCondLst>
                <p:cond evt="onClick" delay="0">
                  <p:tgtEl>
                    <p:spTgt spid="6"/>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nextCondLst>
                <p:cond evt="onClick" delay="0">
                  <p:tgtEl>
                    <p:spTgt spid="5"/>
                  </p:tgtEl>
                </p:cond>
              </p:nextCondLst>
            </p:seq>
          </p:childTnLst>
        </p:cTn>
      </p:par>
    </p:tnLst>
    <p:bldLst>
      <p:bldP spid="4"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851920" y="2636912"/>
            <a:ext cx="3854152" cy="1310754"/>
          </a:xfrm>
          <a:prstGeom prst="rect">
            <a:avLst/>
          </a:prstGeom>
        </p:spPr>
        <p:txBody>
          <a:bodyPr wrap="none" fromWordArt="1">
            <a:prstTxWarp prst="textPlain">
              <a:avLst>
                <a:gd name="adj" fmla="val 50000"/>
              </a:avLst>
            </a:prstTxWarp>
          </a:bodyPr>
          <a:lstStyle/>
          <a:p>
            <a:r>
              <a:rPr lang="vi-VN" sz="5400" kern="10"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VẬN</a:t>
            </a:r>
            <a:r>
              <a:rPr lang="vi-VN" sz="5400" kern="1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 </a:t>
            </a:r>
            <a:r>
              <a:rPr lang="vi-VN" sz="5400" kern="10" smtClean="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DỤNG</a:t>
            </a:r>
            <a:endParaRPr lang="en-US" sz="5400" kern="10">
              <a:ln w="9525">
                <a:solidFill>
                  <a:srgbClr val="FFFF00"/>
                </a:solidFill>
                <a:round/>
                <a:headEnd/>
                <a:tailEnd/>
              </a:ln>
              <a:solidFill>
                <a:srgbClr val="FF0000"/>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1426911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208912" cy="1077218"/>
          </a:xfrm>
          <a:prstGeom prst="rect">
            <a:avLst/>
          </a:prstGeom>
          <a:noFill/>
        </p:spPr>
        <p:txBody>
          <a:bodyPr wrap="square" rtlCol="0">
            <a:spAutoFit/>
          </a:bodyPr>
          <a:lstStyle/>
          <a:p>
            <a:pPr algn="just"/>
            <a:r>
              <a:rPr lang="vi-VN" sz="3200" smtClean="0">
                <a:solidFill>
                  <a:srgbClr val="0070C0"/>
                </a:solidFill>
                <a:latin typeface="+mj-lt"/>
              </a:rPr>
              <a:t>- Em nhận ra trạng ngữ chỉ phương tiện trong câu qua dấu hiệu nào ?</a:t>
            </a:r>
            <a:endParaRPr lang="en-US" sz="3200">
              <a:solidFill>
                <a:srgbClr val="0070C0"/>
              </a:solidFill>
              <a:latin typeface="+mj-lt"/>
            </a:endParaRPr>
          </a:p>
        </p:txBody>
      </p:sp>
      <p:sp>
        <p:nvSpPr>
          <p:cNvPr id="3" name="TextBox 2"/>
          <p:cNvSpPr txBox="1"/>
          <p:nvPr/>
        </p:nvSpPr>
        <p:spPr>
          <a:xfrm>
            <a:off x="332204" y="1484784"/>
            <a:ext cx="8488268" cy="1077218"/>
          </a:xfrm>
          <a:prstGeom prst="rect">
            <a:avLst/>
          </a:prstGeom>
          <a:noFill/>
        </p:spPr>
        <p:txBody>
          <a:bodyPr wrap="square" rtlCol="0">
            <a:spAutoFit/>
          </a:bodyPr>
          <a:lstStyle/>
          <a:p>
            <a:pPr algn="just"/>
            <a:r>
              <a:rPr lang="vi-VN" sz="3200" smtClean="0">
                <a:solidFill>
                  <a:srgbClr val="0070C0"/>
                </a:solidFill>
                <a:latin typeface="+mj-lt"/>
              </a:rPr>
              <a:t>* Trạng </a:t>
            </a:r>
            <a:r>
              <a:rPr lang="vi-VN" sz="3200">
                <a:solidFill>
                  <a:srgbClr val="0070C0"/>
                </a:solidFill>
                <a:latin typeface="+mj-lt"/>
              </a:rPr>
              <a:t>ngữ chỉ phương tiện thường mở đầu bằng các từ</a:t>
            </a:r>
            <a:r>
              <a:rPr lang="vi-VN" sz="3200">
                <a:solidFill>
                  <a:srgbClr val="FF0000"/>
                </a:solidFill>
                <a:latin typeface="+mj-lt"/>
              </a:rPr>
              <a:t> </a:t>
            </a:r>
            <a:r>
              <a:rPr lang="vi-VN" sz="3200" b="1">
                <a:solidFill>
                  <a:srgbClr val="FF0000"/>
                </a:solidFill>
                <a:latin typeface="+mj-lt"/>
              </a:rPr>
              <a:t>bằng, với</a:t>
            </a:r>
            <a:endParaRPr lang="en-US" sz="3200">
              <a:solidFill>
                <a:srgbClr val="0070C0"/>
              </a:solidFill>
              <a:latin typeface="+mj-lt"/>
            </a:endParaRPr>
          </a:p>
        </p:txBody>
      </p:sp>
      <p:sp>
        <p:nvSpPr>
          <p:cNvPr id="4" name="TextBox 3"/>
          <p:cNvSpPr txBox="1"/>
          <p:nvPr/>
        </p:nvSpPr>
        <p:spPr>
          <a:xfrm>
            <a:off x="323528" y="2924944"/>
            <a:ext cx="8208912" cy="1077218"/>
          </a:xfrm>
          <a:prstGeom prst="rect">
            <a:avLst/>
          </a:prstGeom>
          <a:noFill/>
        </p:spPr>
        <p:txBody>
          <a:bodyPr wrap="square" rtlCol="0">
            <a:spAutoFit/>
          </a:bodyPr>
          <a:lstStyle/>
          <a:p>
            <a:pPr algn="just"/>
            <a:r>
              <a:rPr lang="vi-VN" sz="3200" smtClean="0">
                <a:solidFill>
                  <a:srgbClr val="0070C0"/>
                </a:solidFill>
                <a:latin typeface="+mj-lt"/>
              </a:rPr>
              <a:t>- Trạng ngữ chỉ phương tiện bổ sung cho câu ý nghĩa gì ?</a:t>
            </a:r>
            <a:endParaRPr lang="en-US" sz="3200">
              <a:solidFill>
                <a:srgbClr val="0070C0"/>
              </a:solidFill>
              <a:latin typeface="+mj-lt"/>
            </a:endParaRPr>
          </a:p>
        </p:txBody>
      </p:sp>
      <p:sp>
        <p:nvSpPr>
          <p:cNvPr id="5" name="TextBox 4"/>
          <p:cNvSpPr txBox="1"/>
          <p:nvPr/>
        </p:nvSpPr>
        <p:spPr>
          <a:xfrm>
            <a:off x="323528" y="4293096"/>
            <a:ext cx="8208912" cy="1077218"/>
          </a:xfrm>
          <a:prstGeom prst="rect">
            <a:avLst/>
          </a:prstGeom>
          <a:noFill/>
        </p:spPr>
        <p:txBody>
          <a:bodyPr wrap="square" rtlCol="0">
            <a:spAutoFit/>
          </a:bodyPr>
          <a:lstStyle/>
          <a:p>
            <a:pPr algn="just"/>
            <a:r>
              <a:rPr lang="vi-VN" sz="3200" smtClean="0">
                <a:solidFill>
                  <a:srgbClr val="0070C0"/>
                </a:solidFill>
                <a:latin typeface="+mj-lt"/>
              </a:rPr>
              <a:t>- Bộ phận trạng ngữ chỉ phương tiện trả lời cho câu hỏi nào ?</a:t>
            </a:r>
            <a:endParaRPr lang="en-US" sz="3200">
              <a:solidFill>
                <a:srgbClr val="0070C0"/>
              </a:solidFill>
              <a:latin typeface="+mj-lt"/>
            </a:endParaRPr>
          </a:p>
        </p:txBody>
      </p:sp>
      <p:sp>
        <p:nvSpPr>
          <p:cNvPr id="6" name="TextBox 5"/>
          <p:cNvSpPr txBox="1"/>
          <p:nvPr/>
        </p:nvSpPr>
        <p:spPr>
          <a:xfrm>
            <a:off x="303037" y="2852936"/>
            <a:ext cx="8543193" cy="1077218"/>
          </a:xfrm>
          <a:prstGeom prst="rect">
            <a:avLst/>
          </a:prstGeom>
          <a:noFill/>
        </p:spPr>
        <p:txBody>
          <a:bodyPr wrap="square" rtlCol="0">
            <a:spAutoFit/>
          </a:bodyPr>
          <a:lstStyle/>
          <a:p>
            <a:pPr algn="just"/>
            <a:r>
              <a:rPr lang="vi-VN" sz="3200" smtClean="0">
                <a:solidFill>
                  <a:srgbClr val="FF0000"/>
                </a:solidFill>
                <a:latin typeface="+mj-lt"/>
                <a:cs typeface="Times New Roman" pitchFamily="18" charset="0"/>
              </a:rPr>
              <a:t>* Trạng ngữ </a:t>
            </a:r>
            <a:r>
              <a:rPr lang="vi-VN" sz="3200">
                <a:solidFill>
                  <a:srgbClr val="FF0000"/>
                </a:solidFill>
                <a:latin typeface="+mj-lt"/>
              </a:rPr>
              <a:t>chỉ phương tiện</a:t>
            </a:r>
            <a:r>
              <a:rPr lang="vi-VN" sz="3200" smtClean="0">
                <a:solidFill>
                  <a:srgbClr val="FF0000"/>
                </a:solidFill>
                <a:latin typeface="+mj-lt"/>
                <a:cs typeface="Times New Roman" pitchFamily="18" charset="0"/>
              </a:rPr>
              <a:t> bổ sung ý nghĩa về mục đich tiến hành sự việc nêu trong câu.</a:t>
            </a:r>
            <a:endParaRPr lang="en-US" sz="3200">
              <a:solidFill>
                <a:srgbClr val="FF0000"/>
              </a:solidFill>
              <a:latin typeface="+mj-lt"/>
              <a:cs typeface="Times New Roman" pitchFamily="18" charset="0"/>
            </a:endParaRPr>
          </a:p>
        </p:txBody>
      </p:sp>
      <p:sp>
        <p:nvSpPr>
          <p:cNvPr id="7" name="TextBox 6"/>
          <p:cNvSpPr txBox="1"/>
          <p:nvPr/>
        </p:nvSpPr>
        <p:spPr>
          <a:xfrm>
            <a:off x="315914" y="4293096"/>
            <a:ext cx="8360541" cy="1077218"/>
          </a:xfrm>
          <a:prstGeom prst="rect">
            <a:avLst/>
          </a:prstGeom>
          <a:noFill/>
        </p:spPr>
        <p:txBody>
          <a:bodyPr wrap="square" rtlCol="0">
            <a:spAutoFit/>
          </a:bodyPr>
          <a:lstStyle/>
          <a:p>
            <a:pPr algn="just"/>
            <a:r>
              <a:rPr lang="vi-VN" sz="3200" smtClean="0">
                <a:solidFill>
                  <a:srgbClr val="0070C0"/>
                </a:solidFill>
                <a:latin typeface="+mj-lt"/>
              </a:rPr>
              <a:t>* Bộ phận trạng ngữ chỉ phương tiện trả lời cho câu hỏi </a:t>
            </a:r>
            <a:r>
              <a:rPr lang="vi-VN" sz="3200" b="1" smtClean="0">
                <a:solidFill>
                  <a:srgbClr val="FF0000"/>
                </a:solidFill>
                <a:latin typeface="+mj-lt"/>
              </a:rPr>
              <a:t>Bằng cái gì ?, Với cái gì ?</a:t>
            </a:r>
            <a:endParaRPr lang="en-US" sz="3200" b="1">
              <a:solidFill>
                <a:srgbClr val="FF0000"/>
              </a:solidFill>
              <a:latin typeface="+mj-lt"/>
            </a:endParaRPr>
          </a:p>
        </p:txBody>
      </p:sp>
    </p:spTree>
    <p:extLst>
      <p:ext uri="{BB962C8B-B14F-4D97-AF65-F5344CB8AC3E}">
        <p14:creationId xmlns:p14="http://schemas.microsoft.com/office/powerpoint/2010/main" val="33191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4"/>
                                        </p:tgtEl>
                                        <p:attrNameLst>
                                          <p:attrName>ppt_w</p:attrName>
                                        </p:attrNameLst>
                                      </p:cBhvr>
                                      <p:tavLst>
                                        <p:tav tm="0">
                                          <p:val>
                                            <p:strVal val="ppt_w"/>
                                          </p:val>
                                        </p:tav>
                                        <p:tav tm="100000">
                                          <p:val>
                                            <p:fltVal val="0"/>
                                          </p:val>
                                        </p:tav>
                                      </p:tavLst>
                                    </p:anim>
                                    <p:anim calcmode="lin" valueType="num">
                                      <p:cBhvr>
                                        <p:cTn id="21" dur="500"/>
                                        <p:tgtEl>
                                          <p:spTgt spid="4"/>
                                        </p:tgtEl>
                                        <p:attrNameLst>
                                          <p:attrName>ppt_h</p:attrName>
                                        </p:attrNameLst>
                                      </p:cBhvr>
                                      <p:tavLst>
                                        <p:tav tm="0">
                                          <p:val>
                                            <p:strVal val="ppt_h"/>
                                          </p:val>
                                        </p:tav>
                                        <p:tav tm="100000">
                                          <p:val>
                                            <p:fltVal val="0"/>
                                          </p:val>
                                        </p:tav>
                                      </p:tavLst>
                                    </p:anim>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1" nodeType="clickEffect">
                                  <p:stCondLst>
                                    <p:cond delay="0"/>
                                  </p:stCondLst>
                                  <p:childTnLst>
                                    <p:anim calcmode="lin" valueType="num">
                                      <p:cBhvr>
                                        <p:cTn id="39" dur="500"/>
                                        <p:tgtEl>
                                          <p:spTgt spid="5"/>
                                        </p:tgtEl>
                                        <p:attrNameLst>
                                          <p:attrName>ppt_w</p:attrName>
                                        </p:attrNameLst>
                                      </p:cBhvr>
                                      <p:tavLst>
                                        <p:tav tm="0">
                                          <p:val>
                                            <p:strVal val="ppt_w"/>
                                          </p:val>
                                        </p:tav>
                                        <p:tav tm="100000">
                                          <p:val>
                                            <p:fltVal val="0"/>
                                          </p:val>
                                        </p:tav>
                                      </p:tavLst>
                                    </p:anim>
                                    <p:anim calcmode="lin" valueType="num">
                                      <p:cBhvr>
                                        <p:cTn id="40" dur="500"/>
                                        <p:tgtEl>
                                          <p:spTgt spid="5"/>
                                        </p:tgtEl>
                                        <p:attrNameLst>
                                          <p:attrName>ppt_h</p:attrName>
                                        </p:attrNameLst>
                                      </p:cBhvr>
                                      <p:tavLst>
                                        <p:tav tm="0">
                                          <p:val>
                                            <p:strVal val="ppt_h"/>
                                          </p:val>
                                        </p:tav>
                                        <p:tav tm="100000">
                                          <p:val>
                                            <p:fltVal val="0"/>
                                          </p:val>
                                        </p:tav>
                                      </p:tavLst>
                                    </p:anim>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8640960" cy="5976664"/>
          </a:xfrm>
          <a:prstGeom prst="rect">
            <a:avLst/>
          </a:prstGeom>
          <a:noFill/>
        </p:spPr>
        <p:txBody>
          <a:bodyPr wrap="none" lIns="91440" tIns="45720" rIns="91440" bIns="45720">
            <a:prstTxWarp prst="textButtonPour">
              <a:avLst/>
            </a:prstTxWarp>
            <a:spAutoFit/>
          </a:bodyPr>
          <a:lstStyle/>
          <a:p>
            <a:pPr algn="ctr"/>
            <a:r>
              <a:rPr lang="vi-VN" sz="54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KÍNH CHÀO THẦY CÔ</a:t>
            </a:r>
          </a:p>
          <a:p>
            <a:pPr algn="ctr"/>
            <a:endParaRPr lang="vi-VN" sz="5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vi-VN" sz="5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VÀ CÁC EM</a:t>
            </a:r>
            <a:endParaRPr lang="en-US" sz="54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757237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886200" y="3054350"/>
            <a:ext cx="3028950" cy="774700"/>
          </a:xfrm>
          <a:prstGeom prst="rect">
            <a:avLst/>
          </a:prstGeom>
        </p:spPr>
        <p:txBody>
          <a:bodyPr wrap="none" fromWordArt="1">
            <a:prstTxWarp prst="textPlain">
              <a:avLst>
                <a:gd name="adj" fmla="val 50000"/>
              </a:avLst>
            </a:prstTxWarp>
          </a:bodyPr>
          <a:lstStyle/>
          <a:p>
            <a:r>
              <a:rPr lang="vi-VN" sz="5400" kern="1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KHỞI ĐỘNG</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1555386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16632"/>
            <a:ext cx="7200800" cy="584775"/>
          </a:xfrm>
          <a:prstGeom prst="rect">
            <a:avLst/>
          </a:prstGeom>
          <a:noFill/>
        </p:spPr>
        <p:txBody>
          <a:bodyPr wrap="square" rtlCol="0">
            <a:spAutoFit/>
          </a:bodyPr>
          <a:lstStyle/>
          <a:p>
            <a:r>
              <a:rPr lang="vi-VN" sz="3200" smtClean="0">
                <a:latin typeface="Times New Roman" pitchFamily="18" charset="0"/>
                <a:cs typeface="Times New Roman" pitchFamily="18" charset="0"/>
              </a:rPr>
              <a:t>Tìm trạng ngữ trong các câu sau :</a:t>
            </a:r>
            <a:endParaRPr lang="en-US" sz="3200">
              <a:latin typeface="Times New Roman" pitchFamily="18" charset="0"/>
              <a:cs typeface="Times New Roman" pitchFamily="18" charset="0"/>
            </a:endParaRPr>
          </a:p>
        </p:txBody>
      </p:sp>
      <p:sp>
        <p:nvSpPr>
          <p:cNvPr id="5" name="TextBox 4"/>
          <p:cNvSpPr txBox="1"/>
          <p:nvPr/>
        </p:nvSpPr>
        <p:spPr>
          <a:xfrm>
            <a:off x="127922" y="980728"/>
            <a:ext cx="7200800" cy="584775"/>
          </a:xfrm>
          <a:prstGeom prst="rect">
            <a:avLst/>
          </a:prstGeom>
          <a:noFill/>
        </p:spPr>
        <p:txBody>
          <a:bodyPr wrap="square" rtlCol="0">
            <a:spAutoFit/>
          </a:bodyPr>
          <a:lstStyle/>
          <a:p>
            <a:r>
              <a:rPr lang="vi-VN" sz="3200" smtClean="0">
                <a:latin typeface="Times New Roman" pitchFamily="18" charset="0"/>
                <a:cs typeface="Times New Roman" pitchFamily="18" charset="0"/>
              </a:rPr>
              <a:t>a) Trên sườn đê, đàn trâu đang gặm cỏ.</a:t>
            </a:r>
            <a:endParaRPr lang="en-US" sz="3200">
              <a:latin typeface="Times New Roman" pitchFamily="18" charset="0"/>
              <a:cs typeface="Times New Roman" pitchFamily="18" charset="0"/>
            </a:endParaRPr>
          </a:p>
        </p:txBody>
      </p:sp>
      <p:sp>
        <p:nvSpPr>
          <p:cNvPr id="6" name="TextBox 5"/>
          <p:cNvSpPr txBox="1"/>
          <p:nvPr/>
        </p:nvSpPr>
        <p:spPr>
          <a:xfrm>
            <a:off x="107504" y="1844824"/>
            <a:ext cx="8352928" cy="584775"/>
          </a:xfrm>
          <a:prstGeom prst="rect">
            <a:avLst/>
          </a:prstGeom>
          <a:noFill/>
        </p:spPr>
        <p:txBody>
          <a:bodyPr wrap="square" rtlCol="0">
            <a:spAutoFit/>
          </a:bodyPr>
          <a:lstStyle/>
          <a:p>
            <a:r>
              <a:rPr lang="vi-VN" sz="3200" smtClean="0">
                <a:latin typeface="Times New Roman" pitchFamily="18" charset="0"/>
                <a:cs typeface="Times New Roman" pitchFamily="18" charset="0"/>
              </a:rPr>
              <a:t>b) Thứ bảy tới, em được đi chơi cùng bố mẹ.</a:t>
            </a:r>
            <a:endParaRPr lang="en-US" sz="3200">
              <a:latin typeface="Times New Roman" pitchFamily="18" charset="0"/>
              <a:cs typeface="Times New Roman" pitchFamily="18" charset="0"/>
            </a:endParaRPr>
          </a:p>
        </p:txBody>
      </p:sp>
      <p:sp>
        <p:nvSpPr>
          <p:cNvPr id="7" name="TextBox 6"/>
          <p:cNvSpPr txBox="1"/>
          <p:nvPr/>
        </p:nvSpPr>
        <p:spPr>
          <a:xfrm>
            <a:off x="96330" y="2780928"/>
            <a:ext cx="8724142" cy="584775"/>
          </a:xfrm>
          <a:prstGeom prst="rect">
            <a:avLst/>
          </a:prstGeom>
          <a:noFill/>
        </p:spPr>
        <p:txBody>
          <a:bodyPr wrap="square" rtlCol="0">
            <a:spAutoFit/>
          </a:bodyPr>
          <a:lstStyle/>
          <a:p>
            <a:r>
              <a:rPr lang="vi-VN" sz="3200" smtClean="0">
                <a:latin typeface="Times New Roman" pitchFamily="18" charset="0"/>
                <a:cs typeface="Times New Roman" pitchFamily="18" charset="0"/>
              </a:rPr>
              <a:t>c) Lớp 4A thực hiện tốt 5K để phòng chống Covid.</a:t>
            </a:r>
            <a:endParaRPr lang="en-US" sz="3200">
              <a:latin typeface="Times New Roman" pitchFamily="18" charset="0"/>
              <a:cs typeface="Times New Roman" pitchFamily="18" charset="0"/>
            </a:endParaRPr>
          </a:p>
        </p:txBody>
      </p:sp>
      <p:sp>
        <p:nvSpPr>
          <p:cNvPr id="8" name="TextBox 7"/>
          <p:cNvSpPr txBox="1"/>
          <p:nvPr/>
        </p:nvSpPr>
        <p:spPr>
          <a:xfrm>
            <a:off x="96330" y="3861048"/>
            <a:ext cx="8364102" cy="584775"/>
          </a:xfrm>
          <a:prstGeom prst="rect">
            <a:avLst/>
          </a:prstGeom>
          <a:noFill/>
        </p:spPr>
        <p:txBody>
          <a:bodyPr wrap="square" rtlCol="0">
            <a:spAutoFit/>
          </a:bodyPr>
          <a:lstStyle/>
          <a:p>
            <a:r>
              <a:rPr lang="vi-VN" sz="3200" smtClean="0">
                <a:latin typeface="Times New Roman" pitchFamily="18" charset="0"/>
                <a:cs typeface="Times New Roman" pitchFamily="18" charset="0"/>
              </a:rPr>
              <a:t>Trạng ngữ trên bổ sung ý nghĩa gì cho câu ?</a:t>
            </a:r>
            <a:endParaRPr lang="en-US" sz="3200">
              <a:latin typeface="Times New Roman" pitchFamily="18" charset="0"/>
              <a:cs typeface="Times New Roman" pitchFamily="18" charset="0"/>
            </a:endParaRPr>
          </a:p>
        </p:txBody>
      </p:sp>
      <p:sp>
        <p:nvSpPr>
          <p:cNvPr id="12" name="TextBox 11"/>
          <p:cNvSpPr txBox="1"/>
          <p:nvPr/>
        </p:nvSpPr>
        <p:spPr>
          <a:xfrm>
            <a:off x="82105" y="4440014"/>
            <a:ext cx="8844180" cy="1077218"/>
          </a:xfrm>
          <a:prstGeom prst="rect">
            <a:avLst/>
          </a:prstGeom>
          <a:noFill/>
        </p:spPr>
        <p:txBody>
          <a:bodyPr wrap="square" rtlCol="0">
            <a:spAutoFit/>
          </a:bodyPr>
          <a:lstStyle/>
          <a:p>
            <a:r>
              <a:rPr lang="vi-VN" sz="3200" smtClean="0">
                <a:solidFill>
                  <a:srgbClr val="FF0000"/>
                </a:solidFill>
                <a:latin typeface="Times New Roman" pitchFamily="18" charset="0"/>
                <a:cs typeface="Times New Roman" pitchFamily="18" charset="0"/>
              </a:rPr>
              <a:t>Trạng ngữ trên bổ sung ý nghĩa về mục đich tiến hành sự việc nêu trong câu.</a:t>
            </a:r>
            <a:endParaRPr lang="en-US" sz="3200">
              <a:solidFill>
                <a:srgbClr val="FF0000"/>
              </a:solidFill>
              <a:latin typeface="Times New Roman" pitchFamily="18" charset="0"/>
              <a:cs typeface="Times New Roman" pitchFamily="18" charset="0"/>
            </a:endParaRPr>
          </a:p>
        </p:txBody>
      </p:sp>
      <p:cxnSp>
        <p:nvCxnSpPr>
          <p:cNvPr id="14" name="Straight Connector 13"/>
          <p:cNvCxnSpPr/>
          <p:nvPr/>
        </p:nvCxnSpPr>
        <p:spPr>
          <a:xfrm>
            <a:off x="683568" y="1565503"/>
            <a:ext cx="20882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1560" y="2418093"/>
            <a:ext cx="19442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88024" y="3365703"/>
            <a:ext cx="36004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7504" y="1631702"/>
            <a:ext cx="8844180" cy="1077218"/>
          </a:xfrm>
          <a:prstGeom prst="rect">
            <a:avLst/>
          </a:prstGeom>
          <a:solidFill>
            <a:schemeClr val="bg1"/>
          </a:solidFill>
        </p:spPr>
        <p:txBody>
          <a:bodyPr wrap="square" rtlCol="0">
            <a:spAutoFit/>
          </a:bodyPr>
          <a:lstStyle/>
          <a:p>
            <a:r>
              <a:rPr lang="vi-VN" sz="3200" smtClean="0">
                <a:solidFill>
                  <a:srgbClr val="FF0000"/>
                </a:solidFill>
                <a:latin typeface="Times New Roman" pitchFamily="18" charset="0"/>
                <a:cs typeface="Times New Roman" pitchFamily="18" charset="0"/>
              </a:rPr>
              <a:t>Trạng ngữ trên bổ sung ý nghĩa về nơi chốn diễn ra sự việc nêu trong câu.</a:t>
            </a:r>
            <a:endParaRPr lang="en-US" sz="3200">
              <a:solidFill>
                <a:srgbClr val="FF0000"/>
              </a:solidFill>
              <a:latin typeface="Times New Roman" pitchFamily="18" charset="0"/>
              <a:cs typeface="Times New Roman" pitchFamily="18" charset="0"/>
            </a:endParaRPr>
          </a:p>
        </p:txBody>
      </p:sp>
      <p:sp>
        <p:nvSpPr>
          <p:cNvPr id="10" name="TextBox 9"/>
          <p:cNvSpPr txBox="1"/>
          <p:nvPr/>
        </p:nvSpPr>
        <p:spPr>
          <a:xfrm>
            <a:off x="107429" y="2708920"/>
            <a:ext cx="8844180" cy="1077218"/>
          </a:xfrm>
          <a:prstGeom prst="rect">
            <a:avLst/>
          </a:prstGeom>
          <a:solidFill>
            <a:schemeClr val="bg1"/>
          </a:solidFill>
        </p:spPr>
        <p:txBody>
          <a:bodyPr wrap="square" rtlCol="0">
            <a:spAutoFit/>
          </a:bodyPr>
          <a:lstStyle/>
          <a:p>
            <a:r>
              <a:rPr lang="vi-VN" sz="3200" smtClean="0">
                <a:solidFill>
                  <a:srgbClr val="FF0000"/>
                </a:solidFill>
                <a:latin typeface="Times New Roman" pitchFamily="18" charset="0"/>
                <a:cs typeface="Times New Roman" pitchFamily="18" charset="0"/>
              </a:rPr>
              <a:t>Trạng ngữ trên bổ sung ý nghĩa về thời gian diễn ra sự việc nêu trong câu.</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4117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childTnLst>
                          </p:cTn>
                        </p:par>
                      </p:childTnLst>
                    </p:cTn>
                  </p:par>
                </p:childTnLst>
              </p:cTn>
              <p:nextCondLst>
                <p:cond evt="onClick" delay="0">
                  <p:tgtEl>
                    <p:spTgt spid="5"/>
                  </p:tgtEl>
                </p:cond>
              </p:nextCondLst>
            </p:seq>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14"/>
                    </p:tgtEl>
                  </p:cond>
                </p:stCondLst>
                <p:endSync evt="end" delay="0">
                  <p:rtn val="all"/>
                </p:endSync>
                <p:childTnLst>
                  <p:par>
                    <p:cTn id="49" fill="hold">
                      <p:stCondLst>
                        <p:cond delay="0"/>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xit" presetSubtype="32" fill="hold" grpId="1" nodeType="clickEffect">
                                  <p:stCondLst>
                                    <p:cond delay="0"/>
                                  </p:stCondLst>
                                  <p:childTnLst>
                                    <p:anim calcmode="lin" valueType="num">
                                      <p:cBhvr>
                                        <p:cTn id="58" dur="500"/>
                                        <p:tgtEl>
                                          <p:spTgt spid="9"/>
                                        </p:tgtEl>
                                        <p:attrNameLst>
                                          <p:attrName>ppt_w</p:attrName>
                                        </p:attrNameLst>
                                      </p:cBhvr>
                                      <p:tavLst>
                                        <p:tav tm="0">
                                          <p:val>
                                            <p:strVal val="ppt_w"/>
                                          </p:val>
                                        </p:tav>
                                        <p:tav tm="100000">
                                          <p:val>
                                            <p:fltVal val="0"/>
                                          </p:val>
                                        </p:tav>
                                      </p:tavLst>
                                    </p:anim>
                                    <p:anim calcmode="lin" valueType="num">
                                      <p:cBhvr>
                                        <p:cTn id="59" dur="500"/>
                                        <p:tgtEl>
                                          <p:spTgt spid="9"/>
                                        </p:tgtEl>
                                        <p:attrNameLst>
                                          <p:attrName>ppt_h</p:attrName>
                                        </p:attrNameLst>
                                      </p:cBhvr>
                                      <p:tavLst>
                                        <p:tav tm="0">
                                          <p:val>
                                            <p:strVal val="ppt_h"/>
                                          </p:val>
                                        </p:tav>
                                        <p:tav tm="100000">
                                          <p:val>
                                            <p:fltVal val="0"/>
                                          </p:val>
                                        </p:tav>
                                      </p:tavLst>
                                    </p:anim>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xit" presetSubtype="32" fill="hold" grpId="1" nodeType="clickEffect">
                                  <p:stCondLst>
                                    <p:cond delay="0"/>
                                  </p:stCondLst>
                                  <p:childTnLst>
                                    <p:anim calcmode="lin" valueType="num">
                                      <p:cBhvr>
                                        <p:cTn id="73" dur="500"/>
                                        <p:tgtEl>
                                          <p:spTgt spid="10"/>
                                        </p:tgtEl>
                                        <p:attrNameLst>
                                          <p:attrName>ppt_w</p:attrName>
                                        </p:attrNameLst>
                                      </p:cBhvr>
                                      <p:tavLst>
                                        <p:tav tm="0">
                                          <p:val>
                                            <p:strVal val="ppt_w"/>
                                          </p:val>
                                        </p:tav>
                                        <p:tav tm="100000">
                                          <p:val>
                                            <p:fltVal val="0"/>
                                          </p:val>
                                        </p:tav>
                                      </p:tavLst>
                                    </p:anim>
                                    <p:anim calcmode="lin" valueType="num">
                                      <p:cBhvr>
                                        <p:cTn id="74" dur="500"/>
                                        <p:tgtEl>
                                          <p:spTgt spid="10"/>
                                        </p:tgtEl>
                                        <p:attrNameLst>
                                          <p:attrName>ppt_h</p:attrName>
                                        </p:attrNameLst>
                                      </p:cBhvr>
                                      <p:tavLst>
                                        <p:tav tm="0">
                                          <p:val>
                                            <p:strVal val="ppt_h"/>
                                          </p:val>
                                        </p:tav>
                                        <p:tav tm="100000">
                                          <p:val>
                                            <p:fltVal val="0"/>
                                          </p:val>
                                        </p:tav>
                                      </p:tavLst>
                                    </p:anim>
                                    <p:set>
                                      <p:cBhvr>
                                        <p:cTn id="7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6" restart="whenNotActive" fill="hold" evtFilter="cancelBubble" nodeType="interactiveSeq">
                <p:stCondLst>
                  <p:cond evt="onClick" delay="0">
                    <p:tgtEl>
                      <p:spTgt spid="16"/>
                    </p:tgtEl>
                  </p:cond>
                </p:stCondLst>
                <p:endSync evt="end" delay="0">
                  <p:rtn val="all"/>
                </p:endSync>
                <p:childTnLst>
                  <p:par>
                    <p:cTn id="77" fill="hold">
                      <p:stCondLst>
                        <p:cond delay="0"/>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1000"/>
                                        <p:tgtEl>
                                          <p:spTgt spid="12"/>
                                        </p:tgtEl>
                                      </p:cBhvr>
                                    </p:animEffect>
                                    <p:anim calcmode="lin" valueType="num">
                                      <p:cBhvr>
                                        <p:cTn id="82" dur="1000" fill="hold"/>
                                        <p:tgtEl>
                                          <p:spTgt spid="12"/>
                                        </p:tgtEl>
                                        <p:attrNameLst>
                                          <p:attrName>ppt_x</p:attrName>
                                        </p:attrNameLst>
                                      </p:cBhvr>
                                      <p:tavLst>
                                        <p:tav tm="0">
                                          <p:val>
                                            <p:strVal val="#ppt_x"/>
                                          </p:val>
                                        </p:tav>
                                        <p:tav tm="100000">
                                          <p:val>
                                            <p:strVal val="#ppt_x"/>
                                          </p:val>
                                        </p:tav>
                                      </p:tavLst>
                                    </p:anim>
                                    <p:anim calcmode="lin" valueType="num">
                                      <p:cBhvr>
                                        <p:cTn id="8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0" presetClass="exit" presetSubtype="0" fill="hold" grpId="1" nodeType="clickEffect">
                                  <p:stCondLst>
                                    <p:cond delay="0"/>
                                  </p:stCondLst>
                                  <p:childTnLst>
                                    <p:animEffect transition="out" filter="fade">
                                      <p:cBhvr>
                                        <p:cTn id="87" dur="800" accel="100000">
                                          <p:stCondLst>
                                            <p:cond delay="200"/>
                                          </p:stCondLst>
                                        </p:cTn>
                                        <p:tgtEl>
                                          <p:spTgt spid="12"/>
                                        </p:tgtEl>
                                      </p:cBhvr>
                                    </p:animEffect>
                                    <p:anim calcmode="lin" valueType="num">
                                      <p:cBhvr>
                                        <p:cTn id="88" dur="800" accel="100000">
                                          <p:stCondLst>
                                            <p:cond delay="200"/>
                                          </p:stCondLst>
                                        </p:cTn>
                                        <p:tgtEl>
                                          <p:spTgt spid="12"/>
                                        </p:tgtEl>
                                        <p:attrNameLst>
                                          <p:attrName>style.rotation</p:attrName>
                                        </p:attrNameLst>
                                      </p:cBhvr>
                                      <p:tavLst>
                                        <p:tav tm="0">
                                          <p:val>
                                            <p:fltVal val="0"/>
                                          </p:val>
                                        </p:tav>
                                        <p:tav tm="100000">
                                          <p:val>
                                            <p:fltVal val="-90"/>
                                          </p:val>
                                        </p:tav>
                                      </p:tavLst>
                                    </p:anim>
                                    <p:anim calcmode="lin" valueType="num">
                                      <p:cBhvr>
                                        <p:cTn id="89" dur="200" decel="100000"/>
                                        <p:tgtEl>
                                          <p:spTgt spid="12"/>
                                        </p:tgtEl>
                                        <p:attrNameLst>
                                          <p:attrName>ppt_x</p:attrName>
                                        </p:attrNameLst>
                                      </p:cBhvr>
                                      <p:tavLst>
                                        <p:tav tm="0">
                                          <p:val>
                                            <p:strVal val="ppt_x"/>
                                          </p:val>
                                        </p:tav>
                                        <p:tav tm="100000">
                                          <p:val>
                                            <p:strVal val="ppt_x-0.05"/>
                                          </p:val>
                                        </p:tav>
                                      </p:tavLst>
                                    </p:anim>
                                    <p:anim calcmode="lin" valueType="num">
                                      <p:cBhvr>
                                        <p:cTn id="90" dur="200" decel="100000"/>
                                        <p:tgtEl>
                                          <p:spTgt spid="12"/>
                                        </p:tgtEl>
                                        <p:attrNameLst>
                                          <p:attrName>ppt_y</p:attrName>
                                        </p:attrNameLst>
                                      </p:cBhvr>
                                      <p:tavLst>
                                        <p:tav tm="0">
                                          <p:val>
                                            <p:strVal val="ppt_y"/>
                                          </p:val>
                                        </p:tav>
                                        <p:tav tm="100000">
                                          <p:val>
                                            <p:strVal val="ppt_y+0.1"/>
                                          </p:val>
                                        </p:tav>
                                      </p:tavLst>
                                    </p:anim>
                                    <p:anim calcmode="lin" valueType="num">
                                      <p:cBhvr>
                                        <p:cTn id="91" dur="800" accel="100000">
                                          <p:stCondLst>
                                            <p:cond delay="200"/>
                                          </p:stCondLst>
                                        </p:cTn>
                                        <p:tgtEl>
                                          <p:spTgt spid="12"/>
                                        </p:tgtEl>
                                        <p:attrNameLst>
                                          <p:attrName>ppt_x</p:attrName>
                                        </p:attrNameLst>
                                      </p:cBhvr>
                                      <p:tavLst>
                                        <p:tav tm="0">
                                          <p:val>
                                            <p:strVal val="ppt_x"/>
                                          </p:val>
                                        </p:tav>
                                        <p:tav tm="100000">
                                          <p:val>
                                            <p:strVal val="ppt_x+0.4+0.05"/>
                                          </p:val>
                                        </p:tav>
                                      </p:tavLst>
                                    </p:anim>
                                    <p:anim calcmode="lin" valueType="num">
                                      <p:cBhvr>
                                        <p:cTn id="92" dur="800" accel="100000">
                                          <p:stCondLst>
                                            <p:cond delay="200"/>
                                          </p:stCondLst>
                                        </p:cTn>
                                        <p:tgtEl>
                                          <p:spTgt spid="12"/>
                                        </p:tgtEl>
                                        <p:attrNameLst>
                                          <p:attrName>ppt_y</p:attrName>
                                        </p:attrNameLst>
                                      </p:cBhvr>
                                      <p:tavLst>
                                        <p:tav tm="0">
                                          <p:val>
                                            <p:strVal val="ppt_y"/>
                                          </p:val>
                                        </p:tav>
                                        <p:tav tm="100000">
                                          <p:val>
                                            <p:strVal val="ppt_y-0.4-0.1"/>
                                          </p:val>
                                        </p:tav>
                                      </p:tavLst>
                                    </p:anim>
                                    <p:set>
                                      <p:cBhvr>
                                        <p:cTn id="93"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5" grpId="0"/>
      <p:bldP spid="6" grpId="0"/>
      <p:bldP spid="7" grpId="0"/>
      <p:bldP spid="8" grpId="0"/>
      <p:bldP spid="12" grpId="0"/>
      <p:bldP spid="12" grpId="1"/>
      <p:bldP spid="9" grpId="0" animBg="1"/>
      <p:bldP spid="9"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707904" y="2780928"/>
            <a:ext cx="3960440" cy="878706"/>
          </a:xfrm>
          <a:prstGeom prst="rect">
            <a:avLst/>
          </a:prstGeom>
        </p:spPr>
        <p:txBody>
          <a:bodyPr wrap="none" fromWordArt="1">
            <a:prstTxWarp prst="textPlain">
              <a:avLst>
                <a:gd name="adj" fmla="val 50000"/>
              </a:avLst>
            </a:prstTxWarp>
          </a:bodyPr>
          <a:lstStyle/>
          <a:p>
            <a:r>
              <a:rPr lang="vi-VN" sz="5400" kern="1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KHÁM PHÁ</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3156254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6480720" cy="584775"/>
          </a:xfrm>
          <a:prstGeom prst="rect">
            <a:avLst/>
          </a:prstGeom>
          <a:noFill/>
        </p:spPr>
        <p:txBody>
          <a:bodyPr wrap="square" rtlCol="0">
            <a:spAutoFit/>
          </a:bodyPr>
          <a:lstStyle/>
          <a:p>
            <a:r>
              <a:rPr lang="vi-VN" sz="3200" b="1" smtClean="0">
                <a:latin typeface="+mj-lt"/>
              </a:rPr>
              <a:t>I. PHẦN NHẬN XÉT :</a:t>
            </a:r>
            <a:endParaRPr lang="en-US" sz="3200" b="1">
              <a:latin typeface="+mj-lt"/>
            </a:endParaRPr>
          </a:p>
        </p:txBody>
      </p:sp>
      <p:sp>
        <p:nvSpPr>
          <p:cNvPr id="3" name="TextBox 2"/>
          <p:cNvSpPr txBox="1"/>
          <p:nvPr/>
        </p:nvSpPr>
        <p:spPr>
          <a:xfrm>
            <a:off x="196370" y="764704"/>
            <a:ext cx="8624102" cy="1077218"/>
          </a:xfrm>
          <a:prstGeom prst="rect">
            <a:avLst/>
          </a:prstGeom>
          <a:noFill/>
        </p:spPr>
        <p:txBody>
          <a:bodyPr wrap="square" rtlCol="0">
            <a:spAutoFit/>
          </a:bodyPr>
          <a:lstStyle/>
          <a:p>
            <a:r>
              <a:rPr lang="vi-VN" sz="3200" smtClean="0">
                <a:latin typeface="+mj-lt"/>
              </a:rPr>
              <a:t>1. Trạng ngữ được in nghiêng trong các câu sau trả lời câu hỏi gì ?</a:t>
            </a:r>
            <a:endParaRPr lang="en-US" sz="3200">
              <a:latin typeface="+mj-lt"/>
            </a:endParaRPr>
          </a:p>
        </p:txBody>
      </p:sp>
      <p:sp>
        <p:nvSpPr>
          <p:cNvPr id="4" name="TextBox 3"/>
          <p:cNvSpPr txBox="1"/>
          <p:nvPr/>
        </p:nvSpPr>
        <p:spPr>
          <a:xfrm>
            <a:off x="179512" y="1988840"/>
            <a:ext cx="8712968" cy="969496"/>
          </a:xfrm>
          <a:prstGeom prst="rect">
            <a:avLst/>
          </a:prstGeom>
          <a:noFill/>
        </p:spPr>
        <p:txBody>
          <a:bodyPr wrap="square" rtlCol="0">
            <a:spAutoFit/>
          </a:bodyPr>
          <a:lstStyle/>
          <a:p>
            <a:pPr algn="just"/>
            <a:r>
              <a:rPr lang="vi-VN" sz="2850" smtClean="0">
                <a:latin typeface="+mj-lt"/>
              </a:rPr>
              <a:t>a) </a:t>
            </a:r>
            <a:r>
              <a:rPr lang="vi-VN" sz="2850" i="1" smtClean="0">
                <a:latin typeface="+mj-lt"/>
              </a:rPr>
              <a:t>Bằng món ‘‘mầm đá’’ độc đáo</a:t>
            </a:r>
            <a:r>
              <a:rPr lang="vi-VN" sz="2850" smtClean="0">
                <a:latin typeface="+mj-lt"/>
              </a:rPr>
              <a:t>, Trạng Quỳnh đã giúp chúa Trịnh hiểu vì sao chúa thường ăn không ngon miệng.</a:t>
            </a:r>
            <a:endParaRPr lang="en-US" sz="2850">
              <a:latin typeface="+mj-lt"/>
            </a:endParaRPr>
          </a:p>
        </p:txBody>
      </p:sp>
      <p:sp>
        <p:nvSpPr>
          <p:cNvPr id="5" name="TextBox 4"/>
          <p:cNvSpPr txBox="1"/>
          <p:nvPr/>
        </p:nvSpPr>
        <p:spPr>
          <a:xfrm>
            <a:off x="171675" y="3284984"/>
            <a:ext cx="8712968" cy="969496"/>
          </a:xfrm>
          <a:prstGeom prst="rect">
            <a:avLst/>
          </a:prstGeom>
          <a:noFill/>
        </p:spPr>
        <p:txBody>
          <a:bodyPr wrap="square" rtlCol="0">
            <a:spAutoFit/>
          </a:bodyPr>
          <a:lstStyle/>
          <a:p>
            <a:pPr algn="just"/>
            <a:r>
              <a:rPr lang="vi-VN" sz="2850" smtClean="0">
                <a:latin typeface="+mj-lt"/>
              </a:rPr>
              <a:t>b) </a:t>
            </a:r>
            <a:r>
              <a:rPr lang="vi-VN" sz="2850" i="1" smtClean="0">
                <a:latin typeface="+mj-lt"/>
              </a:rPr>
              <a:t>Với một chiếc khăn bình dị</a:t>
            </a:r>
            <a:r>
              <a:rPr lang="vi-VN" sz="2850" smtClean="0">
                <a:latin typeface="+mj-lt"/>
              </a:rPr>
              <a:t>, nhà ảo thuật đã tạo nên những tiết mục rất đặc sắc.</a:t>
            </a:r>
            <a:endParaRPr lang="en-US" sz="2850">
              <a:latin typeface="+mj-lt"/>
            </a:endParaRPr>
          </a:p>
        </p:txBody>
      </p:sp>
      <p:sp>
        <p:nvSpPr>
          <p:cNvPr id="6" name="TextBox 5"/>
          <p:cNvSpPr txBox="1"/>
          <p:nvPr/>
        </p:nvSpPr>
        <p:spPr>
          <a:xfrm>
            <a:off x="827584" y="4531186"/>
            <a:ext cx="7992888" cy="553998"/>
          </a:xfrm>
          <a:prstGeom prst="rect">
            <a:avLst/>
          </a:prstGeom>
          <a:noFill/>
        </p:spPr>
        <p:txBody>
          <a:bodyPr wrap="square" rtlCol="0">
            <a:spAutoFit/>
          </a:bodyPr>
          <a:lstStyle/>
          <a:p>
            <a:r>
              <a:rPr lang="vi-VN" sz="3000" smtClean="0">
                <a:solidFill>
                  <a:srgbClr val="0070C0"/>
                </a:solidFill>
                <a:latin typeface="+mj-lt"/>
              </a:rPr>
              <a:t>- Đặt câu hỏi cho trạng ngữ đó.</a:t>
            </a:r>
            <a:endParaRPr lang="en-US" sz="3000">
              <a:solidFill>
                <a:srgbClr val="0070C0"/>
              </a:solidFill>
              <a:latin typeface="+mj-lt"/>
            </a:endParaRPr>
          </a:p>
        </p:txBody>
      </p:sp>
      <p:sp>
        <p:nvSpPr>
          <p:cNvPr id="7" name="TextBox 6"/>
          <p:cNvSpPr txBox="1"/>
          <p:nvPr/>
        </p:nvSpPr>
        <p:spPr>
          <a:xfrm>
            <a:off x="827584" y="4508586"/>
            <a:ext cx="7992888" cy="553998"/>
          </a:xfrm>
          <a:prstGeom prst="rect">
            <a:avLst/>
          </a:prstGeom>
          <a:noFill/>
        </p:spPr>
        <p:txBody>
          <a:bodyPr wrap="square" rtlCol="0">
            <a:spAutoFit/>
          </a:bodyPr>
          <a:lstStyle/>
          <a:p>
            <a:r>
              <a:rPr lang="vi-VN" sz="3000" smtClean="0">
                <a:solidFill>
                  <a:srgbClr val="0070C0"/>
                </a:solidFill>
                <a:latin typeface="+mj-lt"/>
              </a:rPr>
              <a:t>- Gạch chân trạng ngữ trong hai câu trên.</a:t>
            </a:r>
          </a:p>
        </p:txBody>
      </p:sp>
      <p:cxnSp>
        <p:nvCxnSpPr>
          <p:cNvPr id="9" name="Straight Connector 8"/>
          <p:cNvCxnSpPr/>
          <p:nvPr/>
        </p:nvCxnSpPr>
        <p:spPr>
          <a:xfrm>
            <a:off x="683568" y="2473588"/>
            <a:ext cx="46085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3568" y="3770577"/>
            <a:ext cx="42484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6370" y="3143870"/>
            <a:ext cx="8840126" cy="1077218"/>
          </a:xfrm>
          <a:prstGeom prst="rect">
            <a:avLst/>
          </a:prstGeom>
          <a:solidFill>
            <a:schemeClr val="bg1"/>
          </a:solidFill>
        </p:spPr>
        <p:txBody>
          <a:bodyPr wrap="square" rtlCol="0">
            <a:spAutoFit/>
          </a:bodyPr>
          <a:lstStyle/>
          <a:p>
            <a:r>
              <a:rPr lang="vi-VN" sz="3200">
                <a:latin typeface="+mj-lt"/>
              </a:rPr>
              <a:t>Trạng Quỳnh đã giúp chúa Trịnh hiểu vì sao chúa thường ăn không ngon </a:t>
            </a:r>
            <a:r>
              <a:rPr lang="vi-VN" sz="3200" smtClean="0">
                <a:latin typeface="+mj-lt"/>
              </a:rPr>
              <a:t>miệng </a:t>
            </a:r>
            <a:r>
              <a:rPr lang="vi-VN" sz="3200" b="1" smtClean="0">
                <a:solidFill>
                  <a:srgbClr val="FF0000"/>
                </a:solidFill>
                <a:latin typeface="+mj-lt"/>
              </a:rPr>
              <a:t>bằng cái gì ?</a:t>
            </a:r>
            <a:endParaRPr lang="en-US" sz="3200" b="1">
              <a:solidFill>
                <a:srgbClr val="FF0000"/>
              </a:solidFill>
              <a:latin typeface="+mj-lt"/>
            </a:endParaRPr>
          </a:p>
        </p:txBody>
      </p:sp>
      <p:sp>
        <p:nvSpPr>
          <p:cNvPr id="13" name="TextBox 12"/>
          <p:cNvSpPr txBox="1"/>
          <p:nvPr/>
        </p:nvSpPr>
        <p:spPr>
          <a:xfrm>
            <a:off x="166065" y="4581128"/>
            <a:ext cx="8840126" cy="1077218"/>
          </a:xfrm>
          <a:prstGeom prst="rect">
            <a:avLst/>
          </a:prstGeom>
          <a:solidFill>
            <a:schemeClr val="bg1"/>
          </a:solidFill>
        </p:spPr>
        <p:txBody>
          <a:bodyPr wrap="square" rtlCol="0">
            <a:spAutoFit/>
          </a:bodyPr>
          <a:lstStyle/>
          <a:p>
            <a:pPr algn="just"/>
            <a:r>
              <a:rPr lang="vi-VN" sz="3200" b="1" smtClean="0">
                <a:latin typeface="+mj-lt"/>
              </a:rPr>
              <a:t>N</a:t>
            </a:r>
            <a:r>
              <a:rPr lang="vi-VN" sz="3200" smtClean="0">
                <a:latin typeface="+mj-lt"/>
              </a:rPr>
              <a:t>hà </a:t>
            </a:r>
            <a:r>
              <a:rPr lang="vi-VN" sz="3200">
                <a:latin typeface="+mj-lt"/>
              </a:rPr>
              <a:t>ảo thuật đã tạo nên những tiết mục rất đặc sắc</a:t>
            </a:r>
            <a:r>
              <a:rPr lang="vi-VN" sz="3200" smtClean="0">
                <a:latin typeface="+mj-lt"/>
              </a:rPr>
              <a:t> </a:t>
            </a:r>
            <a:r>
              <a:rPr lang="vi-VN" sz="3200" b="1" smtClean="0">
                <a:solidFill>
                  <a:srgbClr val="FF0000"/>
                </a:solidFill>
                <a:latin typeface="+mj-lt"/>
              </a:rPr>
              <a:t>với cái gì ?</a:t>
            </a:r>
            <a:endParaRPr lang="en-US" sz="3200" b="1">
              <a:solidFill>
                <a:srgbClr val="FF0000"/>
              </a:solidFill>
              <a:latin typeface="+mj-lt"/>
            </a:endParaRPr>
          </a:p>
        </p:txBody>
      </p:sp>
    </p:spTree>
    <p:extLst>
      <p:ext uri="{BB962C8B-B14F-4D97-AF65-F5344CB8AC3E}">
        <p14:creationId xmlns:p14="http://schemas.microsoft.com/office/powerpoint/2010/main" val="87362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nextCondLst>
                <p:cond evt="onClick" delay="0">
                  <p:tgtEl>
                    <p:spTgt spid="2"/>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1"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par>
                                <p:cTn id="39" presetID="53" presetClass="exit" presetSubtype="32" fill="hold" grpId="1" nodeType="withEffect">
                                  <p:stCondLst>
                                    <p:cond delay="0"/>
                                  </p:stCondLst>
                                  <p:childTnLst>
                                    <p:anim calcmode="lin" valueType="num">
                                      <p:cBhvr>
                                        <p:cTn id="40" dur="500"/>
                                        <p:tgtEl>
                                          <p:spTgt spid="7"/>
                                        </p:tgtEl>
                                        <p:attrNameLst>
                                          <p:attrName>ppt_w</p:attrName>
                                        </p:attrNameLst>
                                      </p:cBhvr>
                                      <p:tavLst>
                                        <p:tav tm="0">
                                          <p:val>
                                            <p:strVal val="ppt_w"/>
                                          </p:val>
                                        </p:tav>
                                        <p:tav tm="100000">
                                          <p:val>
                                            <p:fltVal val="0"/>
                                          </p:val>
                                        </p:tav>
                                      </p:tavLst>
                                    </p:anim>
                                    <p:anim calcmode="lin" valueType="num">
                                      <p:cBhvr>
                                        <p:cTn id="41" dur="500"/>
                                        <p:tgtEl>
                                          <p:spTgt spid="7"/>
                                        </p:tgtEl>
                                        <p:attrNameLst>
                                          <p:attrName>ppt_h</p:attrName>
                                        </p:attrNameLst>
                                      </p:cBhvr>
                                      <p:tavLst>
                                        <p:tav tm="0">
                                          <p:val>
                                            <p:strVal val="ppt_h"/>
                                          </p:val>
                                        </p:tav>
                                        <p:tav tm="100000">
                                          <p:val>
                                            <p:fltVal val="0"/>
                                          </p:val>
                                        </p:tav>
                                      </p:tavLst>
                                    </p:anim>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5"/>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inVertical)">
                                      <p:cBhvr>
                                        <p:cTn id="55" dur="500"/>
                                        <p:tgtEl>
                                          <p:spTgt spid="10"/>
                                        </p:tgtEl>
                                      </p:cBhvr>
                                    </p:animEffect>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0"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800" decel="100000"/>
                                        <p:tgtEl>
                                          <p:spTgt spid="12"/>
                                        </p:tgtEl>
                                      </p:cBhvr>
                                    </p:animEffect>
                                    <p:anim calcmode="lin" valueType="num">
                                      <p:cBhvr>
                                        <p:cTn id="62" dur="800" decel="100000" fill="hold"/>
                                        <p:tgtEl>
                                          <p:spTgt spid="12"/>
                                        </p:tgtEl>
                                        <p:attrNameLst>
                                          <p:attrName>style.rotation</p:attrName>
                                        </p:attrNameLst>
                                      </p:cBhvr>
                                      <p:tavLst>
                                        <p:tav tm="0">
                                          <p:val>
                                            <p:fltVal val="-90"/>
                                          </p:val>
                                        </p:tav>
                                        <p:tav tm="100000">
                                          <p:val>
                                            <p:fltVal val="0"/>
                                          </p:val>
                                        </p:tav>
                                      </p:tavLst>
                                    </p:anim>
                                    <p:anim calcmode="lin" valueType="num">
                                      <p:cBhvr>
                                        <p:cTn id="63" dur="800" decel="100000" fill="hold"/>
                                        <p:tgtEl>
                                          <p:spTgt spid="12"/>
                                        </p:tgtEl>
                                        <p:attrNameLst>
                                          <p:attrName>ppt_x</p:attrName>
                                        </p:attrNameLst>
                                      </p:cBhvr>
                                      <p:tavLst>
                                        <p:tav tm="0">
                                          <p:val>
                                            <p:strVal val="#ppt_x+0.4"/>
                                          </p:val>
                                        </p:tav>
                                        <p:tav tm="100000">
                                          <p:val>
                                            <p:strVal val="#ppt_x-0.05"/>
                                          </p:val>
                                        </p:tav>
                                      </p:tavLst>
                                    </p:anim>
                                    <p:anim calcmode="lin" valueType="num">
                                      <p:cBhvr>
                                        <p:cTn id="64" dur="800" decel="100000" fill="hold"/>
                                        <p:tgtEl>
                                          <p:spTgt spid="12"/>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xit" presetSubtype="32" fill="hold" grpId="1" nodeType="clickEffect">
                                  <p:stCondLst>
                                    <p:cond delay="0"/>
                                  </p:stCondLst>
                                  <p:childTnLst>
                                    <p:anim calcmode="lin" valueType="num">
                                      <p:cBhvr>
                                        <p:cTn id="70" dur="500"/>
                                        <p:tgtEl>
                                          <p:spTgt spid="12"/>
                                        </p:tgtEl>
                                        <p:attrNameLst>
                                          <p:attrName>ppt_w</p:attrName>
                                        </p:attrNameLst>
                                      </p:cBhvr>
                                      <p:tavLst>
                                        <p:tav tm="0">
                                          <p:val>
                                            <p:strVal val="ppt_w"/>
                                          </p:val>
                                        </p:tav>
                                        <p:tav tm="100000">
                                          <p:val>
                                            <p:fltVal val="0"/>
                                          </p:val>
                                        </p:tav>
                                      </p:tavLst>
                                    </p:anim>
                                    <p:anim calcmode="lin" valueType="num">
                                      <p:cBhvr>
                                        <p:cTn id="71" dur="500"/>
                                        <p:tgtEl>
                                          <p:spTgt spid="12"/>
                                        </p:tgtEl>
                                        <p:attrNameLst>
                                          <p:attrName>ppt_h</p:attrName>
                                        </p:attrNameLst>
                                      </p:cBhvr>
                                      <p:tavLst>
                                        <p:tav tm="0">
                                          <p:val>
                                            <p:strVal val="ppt_h"/>
                                          </p:val>
                                        </p:tav>
                                        <p:tav tm="100000">
                                          <p:val>
                                            <p:fltVal val="0"/>
                                          </p:val>
                                        </p:tav>
                                      </p:tavLst>
                                    </p:anim>
                                    <p:animEffect transition="out" filter="fade">
                                      <p:cBhvr>
                                        <p:cTn id="72" dur="500"/>
                                        <p:tgtEl>
                                          <p:spTgt spid="12"/>
                                        </p:tgtEl>
                                      </p:cBhvr>
                                    </p:animEffect>
                                    <p:set>
                                      <p:cBhvr>
                                        <p:cTn id="7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800" decel="100000"/>
                                        <p:tgtEl>
                                          <p:spTgt spid="13"/>
                                        </p:tgtEl>
                                      </p:cBhvr>
                                    </p:animEffect>
                                    <p:anim calcmode="lin" valueType="num">
                                      <p:cBhvr>
                                        <p:cTn id="80" dur="800" decel="100000" fill="hold"/>
                                        <p:tgtEl>
                                          <p:spTgt spid="13"/>
                                        </p:tgtEl>
                                        <p:attrNameLst>
                                          <p:attrName>style.rotation</p:attrName>
                                        </p:attrNameLst>
                                      </p:cBhvr>
                                      <p:tavLst>
                                        <p:tav tm="0">
                                          <p:val>
                                            <p:fltVal val="-90"/>
                                          </p:val>
                                        </p:tav>
                                        <p:tav tm="100000">
                                          <p:val>
                                            <p:fltVal val="0"/>
                                          </p:val>
                                        </p:tav>
                                      </p:tavLst>
                                    </p:anim>
                                    <p:anim calcmode="lin" valueType="num">
                                      <p:cBhvr>
                                        <p:cTn id="81" dur="800" decel="100000" fill="hold"/>
                                        <p:tgtEl>
                                          <p:spTgt spid="13"/>
                                        </p:tgtEl>
                                        <p:attrNameLst>
                                          <p:attrName>ppt_x</p:attrName>
                                        </p:attrNameLst>
                                      </p:cBhvr>
                                      <p:tavLst>
                                        <p:tav tm="0">
                                          <p:val>
                                            <p:strVal val="#ppt_x+0.4"/>
                                          </p:val>
                                        </p:tav>
                                        <p:tav tm="100000">
                                          <p:val>
                                            <p:strVal val="#ppt_x-0.05"/>
                                          </p:val>
                                        </p:tav>
                                      </p:tavLst>
                                    </p:anim>
                                    <p:anim calcmode="lin" valueType="num">
                                      <p:cBhvr>
                                        <p:cTn id="82" dur="800" decel="100000" fill="hold"/>
                                        <p:tgtEl>
                                          <p:spTgt spid="13"/>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xit" presetSubtype="32" fill="hold" grpId="1" nodeType="clickEffect">
                                  <p:stCondLst>
                                    <p:cond delay="0"/>
                                  </p:stCondLst>
                                  <p:childTnLst>
                                    <p:anim calcmode="lin" valueType="num">
                                      <p:cBhvr>
                                        <p:cTn id="88" dur="500"/>
                                        <p:tgtEl>
                                          <p:spTgt spid="13"/>
                                        </p:tgtEl>
                                        <p:attrNameLst>
                                          <p:attrName>ppt_w</p:attrName>
                                        </p:attrNameLst>
                                      </p:cBhvr>
                                      <p:tavLst>
                                        <p:tav tm="0">
                                          <p:val>
                                            <p:strVal val="ppt_w"/>
                                          </p:val>
                                        </p:tav>
                                        <p:tav tm="100000">
                                          <p:val>
                                            <p:fltVal val="0"/>
                                          </p:val>
                                        </p:tav>
                                      </p:tavLst>
                                    </p:anim>
                                    <p:anim calcmode="lin" valueType="num">
                                      <p:cBhvr>
                                        <p:cTn id="89" dur="500"/>
                                        <p:tgtEl>
                                          <p:spTgt spid="13"/>
                                        </p:tgtEl>
                                        <p:attrNameLst>
                                          <p:attrName>ppt_h</p:attrName>
                                        </p:attrNameLst>
                                      </p:cBhvr>
                                      <p:tavLst>
                                        <p:tav tm="0">
                                          <p:val>
                                            <p:strVal val="ppt_h"/>
                                          </p:val>
                                        </p:tav>
                                        <p:tav tm="100000">
                                          <p:val>
                                            <p:fltVal val="0"/>
                                          </p:val>
                                        </p:tav>
                                      </p:tavLst>
                                    </p:anim>
                                    <p:animEffect transition="out" filter="fade">
                                      <p:cBhvr>
                                        <p:cTn id="90" dur="500"/>
                                        <p:tgtEl>
                                          <p:spTgt spid="13"/>
                                        </p:tgtEl>
                                      </p:cBhvr>
                                    </p:animEffect>
                                    <p:set>
                                      <p:cBhvr>
                                        <p:cTn id="9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3" grpId="0"/>
      <p:bldP spid="4" grpId="0"/>
      <p:bldP spid="5" grpId="0"/>
      <p:bldP spid="6" grpId="0"/>
      <p:bldP spid="6" grpId="1"/>
      <p:bldP spid="7" grpId="0"/>
      <p:bldP spid="7" grpId="1"/>
      <p:bldP spid="12" grpId="0" animBg="1"/>
      <p:bldP spid="12" grpId="1" animBg="1"/>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6480720" cy="584775"/>
          </a:xfrm>
          <a:prstGeom prst="rect">
            <a:avLst/>
          </a:prstGeom>
          <a:noFill/>
        </p:spPr>
        <p:txBody>
          <a:bodyPr wrap="square" rtlCol="0">
            <a:spAutoFit/>
          </a:bodyPr>
          <a:lstStyle/>
          <a:p>
            <a:r>
              <a:rPr lang="vi-VN" sz="3200" b="1" smtClean="0">
                <a:latin typeface="+mj-lt"/>
              </a:rPr>
              <a:t>I. PHẦN NHẬN XÉT :</a:t>
            </a:r>
            <a:endParaRPr lang="en-US" sz="3200" b="1">
              <a:latin typeface="+mj-lt"/>
            </a:endParaRPr>
          </a:p>
        </p:txBody>
      </p:sp>
      <p:sp>
        <p:nvSpPr>
          <p:cNvPr id="3" name="TextBox 2"/>
          <p:cNvSpPr txBox="1"/>
          <p:nvPr/>
        </p:nvSpPr>
        <p:spPr>
          <a:xfrm>
            <a:off x="76136" y="3212976"/>
            <a:ext cx="8624102" cy="584775"/>
          </a:xfrm>
          <a:prstGeom prst="rect">
            <a:avLst/>
          </a:prstGeom>
          <a:noFill/>
        </p:spPr>
        <p:txBody>
          <a:bodyPr wrap="square" rtlCol="0">
            <a:spAutoFit/>
          </a:bodyPr>
          <a:lstStyle/>
          <a:p>
            <a:r>
              <a:rPr lang="vi-VN" sz="3200" smtClean="0">
                <a:latin typeface="+mj-lt"/>
              </a:rPr>
              <a:t>2. Loại trạng ngữ trên bổ sung cho câu ý nghĩa gì ?</a:t>
            </a:r>
            <a:endParaRPr lang="en-US" sz="3200">
              <a:latin typeface="+mj-lt"/>
            </a:endParaRPr>
          </a:p>
        </p:txBody>
      </p:sp>
      <p:sp>
        <p:nvSpPr>
          <p:cNvPr id="4" name="TextBox 3"/>
          <p:cNvSpPr txBox="1"/>
          <p:nvPr/>
        </p:nvSpPr>
        <p:spPr>
          <a:xfrm>
            <a:off x="179512" y="836712"/>
            <a:ext cx="8712968" cy="969496"/>
          </a:xfrm>
          <a:prstGeom prst="rect">
            <a:avLst/>
          </a:prstGeom>
          <a:noFill/>
        </p:spPr>
        <p:txBody>
          <a:bodyPr wrap="square" rtlCol="0">
            <a:spAutoFit/>
          </a:bodyPr>
          <a:lstStyle/>
          <a:p>
            <a:pPr algn="just"/>
            <a:r>
              <a:rPr lang="vi-VN" sz="2850" smtClean="0">
                <a:latin typeface="+mj-lt"/>
              </a:rPr>
              <a:t>a) </a:t>
            </a:r>
            <a:r>
              <a:rPr lang="vi-VN" sz="2850" i="1" smtClean="0">
                <a:latin typeface="+mj-lt"/>
              </a:rPr>
              <a:t>Bằng món ‘‘mầm đá’’ độc đáo</a:t>
            </a:r>
            <a:r>
              <a:rPr lang="vi-VN" sz="2850" smtClean="0">
                <a:latin typeface="+mj-lt"/>
              </a:rPr>
              <a:t>, Trạng Quỳnh đã giúp chúa Trịnh hiểu vì sao chúa thường ăn không ngon miệng.</a:t>
            </a:r>
            <a:endParaRPr lang="en-US" sz="2850">
              <a:latin typeface="+mj-lt"/>
            </a:endParaRPr>
          </a:p>
        </p:txBody>
      </p:sp>
      <p:sp>
        <p:nvSpPr>
          <p:cNvPr id="5" name="TextBox 4"/>
          <p:cNvSpPr txBox="1"/>
          <p:nvPr/>
        </p:nvSpPr>
        <p:spPr>
          <a:xfrm>
            <a:off x="171675" y="1988840"/>
            <a:ext cx="8712968" cy="969496"/>
          </a:xfrm>
          <a:prstGeom prst="rect">
            <a:avLst/>
          </a:prstGeom>
          <a:noFill/>
        </p:spPr>
        <p:txBody>
          <a:bodyPr wrap="square" rtlCol="0">
            <a:spAutoFit/>
          </a:bodyPr>
          <a:lstStyle/>
          <a:p>
            <a:pPr algn="just"/>
            <a:r>
              <a:rPr lang="vi-VN" sz="2850" smtClean="0">
                <a:latin typeface="+mj-lt"/>
              </a:rPr>
              <a:t>b) </a:t>
            </a:r>
            <a:r>
              <a:rPr lang="vi-VN" sz="2850" i="1" smtClean="0">
                <a:latin typeface="+mj-lt"/>
              </a:rPr>
              <a:t>Với một chiếc khăn bình dị</a:t>
            </a:r>
            <a:r>
              <a:rPr lang="vi-VN" sz="2850" smtClean="0">
                <a:latin typeface="+mj-lt"/>
              </a:rPr>
              <a:t>, nhà ảo thuật đã tạo nên những tiết mục rất đặc sắc.</a:t>
            </a:r>
            <a:endParaRPr lang="en-US" sz="2850">
              <a:latin typeface="+mj-lt"/>
            </a:endParaRPr>
          </a:p>
        </p:txBody>
      </p:sp>
      <p:cxnSp>
        <p:nvCxnSpPr>
          <p:cNvPr id="9" name="Straight Connector 8"/>
          <p:cNvCxnSpPr/>
          <p:nvPr/>
        </p:nvCxnSpPr>
        <p:spPr>
          <a:xfrm>
            <a:off x="683568" y="1321460"/>
            <a:ext cx="46085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3568" y="2467138"/>
            <a:ext cx="42484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6370" y="4005064"/>
            <a:ext cx="8624102" cy="1077218"/>
          </a:xfrm>
          <a:prstGeom prst="rect">
            <a:avLst/>
          </a:prstGeom>
          <a:noFill/>
        </p:spPr>
        <p:txBody>
          <a:bodyPr wrap="square" rtlCol="0">
            <a:spAutoFit/>
          </a:bodyPr>
          <a:lstStyle/>
          <a:p>
            <a:pPr algn="just"/>
            <a:r>
              <a:rPr lang="vi-VN" sz="3200" smtClean="0">
                <a:latin typeface="+mj-lt"/>
              </a:rPr>
              <a:t>Các trạng ngữ trên bổ sung ý nghĩa </a:t>
            </a:r>
            <a:r>
              <a:rPr lang="vi-VN" sz="3200" smtClean="0">
                <a:solidFill>
                  <a:srgbClr val="FF0000"/>
                </a:solidFill>
                <a:latin typeface="+mj-lt"/>
              </a:rPr>
              <a:t>chỉ phương tiện tiến hành sự việc được nêu trong câu.</a:t>
            </a:r>
            <a:endParaRPr lang="en-US" sz="3200">
              <a:solidFill>
                <a:srgbClr val="FF0000"/>
              </a:solidFill>
              <a:latin typeface="+mj-lt"/>
            </a:endParaRPr>
          </a:p>
        </p:txBody>
      </p:sp>
      <p:sp>
        <p:nvSpPr>
          <p:cNvPr id="16" name="TextBox 15"/>
          <p:cNvSpPr txBox="1"/>
          <p:nvPr/>
        </p:nvSpPr>
        <p:spPr>
          <a:xfrm>
            <a:off x="268378" y="5301208"/>
            <a:ext cx="8624102" cy="984885"/>
          </a:xfrm>
          <a:prstGeom prst="rect">
            <a:avLst/>
          </a:prstGeom>
          <a:noFill/>
        </p:spPr>
        <p:txBody>
          <a:bodyPr wrap="square" rtlCol="0">
            <a:spAutoFit/>
          </a:bodyPr>
          <a:lstStyle/>
          <a:p>
            <a:pPr algn="just"/>
            <a:r>
              <a:rPr lang="vi-VN" sz="2900" b="1" smtClean="0">
                <a:latin typeface="+mj-lt"/>
              </a:rPr>
              <a:t>Các trạng ngữ được trên được gọi là </a:t>
            </a:r>
            <a:r>
              <a:rPr lang="vi-VN" sz="2900" b="1" smtClean="0">
                <a:solidFill>
                  <a:srgbClr val="FF0000"/>
                </a:solidFill>
                <a:latin typeface="+mj-lt"/>
              </a:rPr>
              <a:t>trạng ngữ chỉ phương tiện.</a:t>
            </a:r>
            <a:endParaRPr lang="en-US" sz="2900" b="1">
              <a:solidFill>
                <a:srgbClr val="FF0000"/>
              </a:solidFill>
              <a:latin typeface="+mj-lt"/>
            </a:endParaRPr>
          </a:p>
        </p:txBody>
      </p:sp>
    </p:spTree>
    <p:extLst>
      <p:ext uri="{BB962C8B-B14F-4D97-AF65-F5344CB8AC3E}">
        <p14:creationId xmlns:p14="http://schemas.microsoft.com/office/powerpoint/2010/main" val="35072747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nextCondLst>
                <p:cond evt="onClick" delay="0">
                  <p:tgtEl>
                    <p:spTgt spid="2"/>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childTnLst>
              </p:cTn>
              <p:nextCondLst>
                <p:cond evt="onClick" delay="0">
                  <p:tgtEl>
                    <p:spTgt spid="3"/>
                  </p:tgtEl>
                </p:cond>
              </p:nextCondLst>
            </p:seq>
          </p:childTnLst>
        </p:cTn>
      </p:par>
    </p:tnLst>
    <p:bldLst>
      <p:bldP spid="3"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624102" cy="984885"/>
          </a:xfrm>
          <a:prstGeom prst="rect">
            <a:avLst/>
          </a:prstGeom>
          <a:noFill/>
        </p:spPr>
        <p:txBody>
          <a:bodyPr wrap="square" rtlCol="0">
            <a:spAutoFit/>
          </a:bodyPr>
          <a:lstStyle/>
          <a:p>
            <a:pPr algn="just"/>
            <a:r>
              <a:rPr lang="vi-VN" sz="2900" b="1" smtClean="0">
                <a:latin typeface="+mj-lt"/>
              </a:rPr>
              <a:t>Em nhận biết </a:t>
            </a:r>
            <a:r>
              <a:rPr lang="vi-VN" sz="2900" b="1" smtClean="0">
                <a:solidFill>
                  <a:srgbClr val="FF0000"/>
                </a:solidFill>
                <a:latin typeface="+mj-lt"/>
              </a:rPr>
              <a:t>trạng ngữ chỉ phương tiện </a:t>
            </a:r>
            <a:r>
              <a:rPr lang="vi-VN" sz="2900" b="1" smtClean="0">
                <a:latin typeface="+mj-lt"/>
              </a:rPr>
              <a:t>qua dấu hiệu nào ?</a:t>
            </a:r>
            <a:endParaRPr lang="en-US" sz="2900" b="1">
              <a:latin typeface="+mj-lt"/>
            </a:endParaRPr>
          </a:p>
        </p:txBody>
      </p:sp>
      <p:sp>
        <p:nvSpPr>
          <p:cNvPr id="5" name="TextBox 4"/>
          <p:cNvSpPr txBox="1"/>
          <p:nvPr/>
        </p:nvSpPr>
        <p:spPr>
          <a:xfrm>
            <a:off x="179512" y="1163360"/>
            <a:ext cx="8712968" cy="969496"/>
          </a:xfrm>
          <a:prstGeom prst="rect">
            <a:avLst/>
          </a:prstGeom>
          <a:noFill/>
        </p:spPr>
        <p:txBody>
          <a:bodyPr wrap="square" rtlCol="0">
            <a:spAutoFit/>
          </a:bodyPr>
          <a:lstStyle/>
          <a:p>
            <a:pPr algn="just"/>
            <a:r>
              <a:rPr lang="vi-VN" sz="2850" smtClean="0">
                <a:latin typeface="+mj-lt"/>
              </a:rPr>
              <a:t>a) </a:t>
            </a:r>
            <a:r>
              <a:rPr lang="vi-VN" sz="2850" i="1" smtClean="0">
                <a:latin typeface="+mj-lt"/>
              </a:rPr>
              <a:t>Bằng món ‘‘mầm đá’’ độc đáo</a:t>
            </a:r>
            <a:r>
              <a:rPr lang="vi-VN" sz="2850" smtClean="0">
                <a:latin typeface="+mj-lt"/>
              </a:rPr>
              <a:t>, Trạng Quỳnh đã giúp chúa Trịnh hiểu vì sao chúa thường ăn không ngon miệng.</a:t>
            </a:r>
            <a:endParaRPr lang="en-US" sz="2850">
              <a:latin typeface="+mj-lt"/>
            </a:endParaRPr>
          </a:p>
        </p:txBody>
      </p:sp>
      <p:sp>
        <p:nvSpPr>
          <p:cNvPr id="6" name="TextBox 5"/>
          <p:cNvSpPr txBox="1"/>
          <p:nvPr/>
        </p:nvSpPr>
        <p:spPr>
          <a:xfrm>
            <a:off x="171675" y="2315488"/>
            <a:ext cx="8712968" cy="969496"/>
          </a:xfrm>
          <a:prstGeom prst="rect">
            <a:avLst/>
          </a:prstGeom>
          <a:noFill/>
        </p:spPr>
        <p:txBody>
          <a:bodyPr wrap="square" rtlCol="0">
            <a:spAutoFit/>
          </a:bodyPr>
          <a:lstStyle/>
          <a:p>
            <a:pPr algn="just"/>
            <a:r>
              <a:rPr lang="vi-VN" sz="2850" smtClean="0">
                <a:latin typeface="+mj-lt"/>
              </a:rPr>
              <a:t>b) </a:t>
            </a:r>
            <a:r>
              <a:rPr lang="vi-VN" sz="2850" i="1" smtClean="0">
                <a:latin typeface="+mj-lt"/>
              </a:rPr>
              <a:t>Với một chiếc khăn bình dị</a:t>
            </a:r>
            <a:r>
              <a:rPr lang="vi-VN" sz="2850" smtClean="0">
                <a:latin typeface="+mj-lt"/>
              </a:rPr>
              <a:t>, nhà ảo thuật đã tạo nên những tiết mục rất đặc sắc.</a:t>
            </a:r>
            <a:endParaRPr lang="en-US" sz="2850">
              <a:latin typeface="+mj-lt"/>
            </a:endParaRPr>
          </a:p>
        </p:txBody>
      </p:sp>
      <p:cxnSp>
        <p:nvCxnSpPr>
          <p:cNvPr id="7" name="Straight Connector 6"/>
          <p:cNvCxnSpPr/>
          <p:nvPr/>
        </p:nvCxnSpPr>
        <p:spPr>
          <a:xfrm>
            <a:off x="683568" y="1648108"/>
            <a:ext cx="46085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3568" y="2793786"/>
            <a:ext cx="42484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52431" y="1124744"/>
            <a:ext cx="1008112" cy="599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3011" y="2263973"/>
            <a:ext cx="792000" cy="609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2916" y="3501008"/>
            <a:ext cx="8712968" cy="969496"/>
          </a:xfrm>
          <a:prstGeom prst="rect">
            <a:avLst/>
          </a:prstGeom>
          <a:noFill/>
        </p:spPr>
        <p:txBody>
          <a:bodyPr wrap="square" rtlCol="0">
            <a:spAutoFit/>
          </a:bodyPr>
          <a:lstStyle/>
          <a:p>
            <a:pPr algn="just"/>
            <a:r>
              <a:rPr lang="vi-VN" sz="2850" smtClean="0">
                <a:latin typeface="+mj-lt"/>
              </a:rPr>
              <a:t>c) </a:t>
            </a:r>
            <a:r>
              <a:rPr lang="vi-VN" sz="2850" i="1" smtClean="0">
                <a:latin typeface="+mj-lt"/>
              </a:rPr>
              <a:t>Bằng đôi chân kì diệu</a:t>
            </a:r>
            <a:r>
              <a:rPr lang="vi-VN" sz="2850" smtClean="0">
                <a:latin typeface="+mj-lt"/>
              </a:rPr>
              <a:t>, cô bé đã có những bài viết rất đẹp.</a:t>
            </a:r>
            <a:endParaRPr lang="en-US" sz="2850">
              <a:latin typeface="+mj-lt"/>
            </a:endParaRPr>
          </a:p>
        </p:txBody>
      </p:sp>
      <p:sp>
        <p:nvSpPr>
          <p:cNvPr id="12" name="TextBox 11"/>
          <p:cNvSpPr txBox="1"/>
          <p:nvPr/>
        </p:nvSpPr>
        <p:spPr>
          <a:xfrm>
            <a:off x="135079" y="4653136"/>
            <a:ext cx="8712968" cy="969496"/>
          </a:xfrm>
          <a:prstGeom prst="rect">
            <a:avLst/>
          </a:prstGeom>
          <a:noFill/>
        </p:spPr>
        <p:txBody>
          <a:bodyPr wrap="square" rtlCol="0">
            <a:spAutoFit/>
          </a:bodyPr>
          <a:lstStyle/>
          <a:p>
            <a:pPr algn="just"/>
            <a:r>
              <a:rPr lang="vi-VN" sz="2850" smtClean="0">
                <a:latin typeface="+mj-lt"/>
              </a:rPr>
              <a:t>d) </a:t>
            </a:r>
            <a:r>
              <a:rPr lang="vi-VN" sz="2850" i="1" smtClean="0">
                <a:latin typeface="+mj-lt"/>
              </a:rPr>
              <a:t>Với quyết tâm cao độ</a:t>
            </a:r>
            <a:r>
              <a:rPr lang="vi-VN" sz="2850" smtClean="0">
                <a:latin typeface="+mj-lt"/>
              </a:rPr>
              <a:t>, bạn H .. đã vươn lên trở thành học sinh giỏi của lớp.</a:t>
            </a:r>
            <a:endParaRPr lang="en-US" sz="2850">
              <a:latin typeface="+mj-lt"/>
            </a:endParaRPr>
          </a:p>
        </p:txBody>
      </p:sp>
      <p:cxnSp>
        <p:nvCxnSpPr>
          <p:cNvPr id="13" name="Straight Connector 12"/>
          <p:cNvCxnSpPr/>
          <p:nvPr/>
        </p:nvCxnSpPr>
        <p:spPr>
          <a:xfrm>
            <a:off x="646972" y="3985756"/>
            <a:ext cx="32769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6972" y="5131434"/>
            <a:ext cx="32049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28714" y="3462392"/>
            <a:ext cx="936000" cy="599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3536" y="4601621"/>
            <a:ext cx="792000" cy="609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0646" y="5733256"/>
            <a:ext cx="8712968" cy="553998"/>
          </a:xfrm>
          <a:prstGeom prst="rect">
            <a:avLst/>
          </a:prstGeom>
          <a:noFill/>
        </p:spPr>
        <p:txBody>
          <a:bodyPr wrap="square" rtlCol="0">
            <a:spAutoFit/>
          </a:bodyPr>
          <a:lstStyle/>
          <a:p>
            <a:pPr algn="just"/>
            <a:r>
              <a:rPr lang="vi-VN" sz="3000" b="1" smtClean="0">
                <a:solidFill>
                  <a:srgbClr val="FF0000"/>
                </a:solidFill>
                <a:latin typeface="+mj-lt"/>
              </a:rPr>
              <a:t>Trạng ngữ chỉ phương tiện trả lời cho câu hỏi nào ?</a:t>
            </a:r>
            <a:endParaRPr lang="en-US" sz="3000" b="1">
              <a:solidFill>
                <a:srgbClr val="FF0000"/>
              </a:solidFill>
              <a:latin typeface="+mj-lt"/>
            </a:endParaRPr>
          </a:p>
        </p:txBody>
      </p:sp>
      <p:sp>
        <p:nvSpPr>
          <p:cNvPr id="17" name="TextBox 16"/>
          <p:cNvSpPr txBox="1"/>
          <p:nvPr/>
        </p:nvSpPr>
        <p:spPr>
          <a:xfrm>
            <a:off x="90646" y="5725643"/>
            <a:ext cx="8712968" cy="1015663"/>
          </a:xfrm>
          <a:prstGeom prst="rect">
            <a:avLst/>
          </a:prstGeom>
          <a:noFill/>
        </p:spPr>
        <p:txBody>
          <a:bodyPr wrap="square" rtlCol="0">
            <a:spAutoFit/>
          </a:bodyPr>
          <a:lstStyle/>
          <a:p>
            <a:pPr algn="just"/>
            <a:r>
              <a:rPr lang="vi-VN" sz="3000" b="1" smtClean="0">
                <a:solidFill>
                  <a:srgbClr val="0070C0"/>
                </a:solidFill>
                <a:latin typeface="+mj-lt"/>
              </a:rPr>
              <a:t>Trạng ngữ chỉ phương tiện trả lời cho câu hỏi </a:t>
            </a:r>
            <a:r>
              <a:rPr lang="vi-VN" sz="3000" b="1" smtClean="0">
                <a:solidFill>
                  <a:srgbClr val="FF0000"/>
                </a:solidFill>
                <a:latin typeface="+mj-lt"/>
              </a:rPr>
              <a:t>Bằng cái gì ?, Với cái gì ?</a:t>
            </a:r>
            <a:endParaRPr lang="en-US" sz="3000" b="1">
              <a:solidFill>
                <a:srgbClr val="FF0000"/>
              </a:solidFill>
              <a:latin typeface="+mj-lt"/>
            </a:endParaRPr>
          </a:p>
        </p:txBody>
      </p:sp>
    </p:spTree>
    <p:extLst>
      <p:ext uri="{BB962C8B-B14F-4D97-AF65-F5344CB8AC3E}">
        <p14:creationId xmlns:p14="http://schemas.microsoft.com/office/powerpoint/2010/main" val="239720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1" nodeType="clickEffect">
                                  <p:stCondLst>
                                    <p:cond delay="0"/>
                                  </p:stCondLst>
                                  <p:childTnLst>
                                    <p:anim calcmode="lin" valueType="num">
                                      <p:cBhvr>
                                        <p:cTn id="35" dur="500"/>
                                        <p:tgtEl>
                                          <p:spTgt spid="19"/>
                                        </p:tgtEl>
                                        <p:attrNameLst>
                                          <p:attrName>ppt_w</p:attrName>
                                        </p:attrNameLst>
                                      </p:cBhvr>
                                      <p:tavLst>
                                        <p:tav tm="0">
                                          <p:val>
                                            <p:strVal val="ppt_w"/>
                                          </p:val>
                                        </p:tav>
                                        <p:tav tm="100000">
                                          <p:val>
                                            <p:fltVal val="0"/>
                                          </p:val>
                                        </p:tav>
                                      </p:tavLst>
                                    </p:anim>
                                    <p:anim calcmode="lin" valueType="num">
                                      <p:cBhvr>
                                        <p:cTn id="36" dur="500"/>
                                        <p:tgtEl>
                                          <p:spTgt spid="19"/>
                                        </p:tgtEl>
                                        <p:attrNameLst>
                                          <p:attrName>ppt_h</p:attrName>
                                        </p:attrNameLst>
                                      </p:cBhvr>
                                      <p:tavLst>
                                        <p:tav tm="0">
                                          <p:val>
                                            <p:strVal val="ppt_h"/>
                                          </p:val>
                                        </p:tav>
                                        <p:tav tm="100000">
                                          <p:val>
                                            <p:fltVal val="0"/>
                                          </p:val>
                                        </p:tav>
                                      </p:tavLst>
                                    </p:anim>
                                    <p:animEffect transition="out" filter="fade">
                                      <p:cBhvr>
                                        <p:cTn id="37" dur="500"/>
                                        <p:tgtEl>
                                          <p:spTgt spid="19"/>
                                        </p:tgtEl>
                                      </p:cBhvr>
                                    </p:animEffect>
                                    <p:set>
                                      <p:cBhvr>
                                        <p:cTn id="38" dur="1" fill="hold">
                                          <p:stCondLst>
                                            <p:cond delay="499"/>
                                          </p:stCondLst>
                                        </p:cTn>
                                        <p:tgtEl>
                                          <p:spTgt spid="19"/>
                                        </p:tgtEl>
                                        <p:attrNameLst>
                                          <p:attrName>style.visibility</p:attrName>
                                        </p:attrNameLst>
                                      </p:cBhvr>
                                      <p:to>
                                        <p:strVal val="hidden"/>
                                      </p:to>
                                    </p:se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9" grpId="0"/>
      <p:bldP spid="19" grpId="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6480720" cy="584775"/>
          </a:xfrm>
          <a:prstGeom prst="rect">
            <a:avLst/>
          </a:prstGeom>
          <a:noFill/>
        </p:spPr>
        <p:txBody>
          <a:bodyPr wrap="square" rtlCol="0">
            <a:spAutoFit/>
          </a:bodyPr>
          <a:lstStyle/>
          <a:p>
            <a:r>
              <a:rPr lang="vi-VN" sz="3200" b="1" smtClean="0">
                <a:latin typeface="+mj-lt"/>
              </a:rPr>
              <a:t>II. GHI NHỚ :</a:t>
            </a:r>
            <a:endParaRPr lang="en-US" sz="3200" b="1">
              <a:latin typeface="+mj-lt"/>
            </a:endParaRPr>
          </a:p>
        </p:txBody>
      </p:sp>
      <p:sp>
        <p:nvSpPr>
          <p:cNvPr id="5" name="TextBox 4"/>
          <p:cNvSpPr txBox="1"/>
          <p:nvPr/>
        </p:nvSpPr>
        <p:spPr>
          <a:xfrm>
            <a:off x="179512" y="764704"/>
            <a:ext cx="8856984" cy="1569660"/>
          </a:xfrm>
          <a:prstGeom prst="rect">
            <a:avLst/>
          </a:prstGeom>
          <a:noFill/>
        </p:spPr>
        <p:txBody>
          <a:bodyPr wrap="square" rtlCol="0">
            <a:spAutoFit/>
          </a:bodyPr>
          <a:lstStyle/>
          <a:p>
            <a:pPr algn="just"/>
            <a:r>
              <a:rPr lang="vi-VN" sz="3200" smtClean="0">
                <a:solidFill>
                  <a:srgbClr val="0070C0"/>
                </a:solidFill>
                <a:latin typeface="+mj-lt"/>
              </a:rPr>
              <a:t>Trạng ngữ chỉ phương tiện thường mở đầu bằng các từ</a:t>
            </a:r>
            <a:r>
              <a:rPr lang="vi-VN" sz="3200" smtClean="0">
                <a:solidFill>
                  <a:srgbClr val="FF0000"/>
                </a:solidFill>
                <a:latin typeface="+mj-lt"/>
              </a:rPr>
              <a:t> </a:t>
            </a:r>
            <a:r>
              <a:rPr lang="vi-VN" sz="3200" b="1" smtClean="0">
                <a:solidFill>
                  <a:srgbClr val="FF0000"/>
                </a:solidFill>
                <a:latin typeface="+mj-lt"/>
              </a:rPr>
              <a:t>bằng, với </a:t>
            </a:r>
            <a:r>
              <a:rPr lang="vi-VN" sz="3200" smtClean="0">
                <a:solidFill>
                  <a:srgbClr val="0070C0"/>
                </a:solidFill>
                <a:latin typeface="+mj-lt"/>
              </a:rPr>
              <a:t>và trả lời cho các câu hỏi</a:t>
            </a:r>
            <a:r>
              <a:rPr lang="vi-VN" sz="3200" smtClean="0">
                <a:solidFill>
                  <a:srgbClr val="FF0000"/>
                </a:solidFill>
                <a:latin typeface="+mj-lt"/>
              </a:rPr>
              <a:t> </a:t>
            </a:r>
            <a:r>
              <a:rPr lang="vi-VN" sz="3200" b="1" smtClean="0">
                <a:solidFill>
                  <a:srgbClr val="FF0000"/>
                </a:solidFill>
                <a:latin typeface="+mj-lt"/>
              </a:rPr>
              <a:t>Bằng cái gì ?, Với cái gì ?</a:t>
            </a:r>
            <a:r>
              <a:rPr lang="vi-VN" sz="3200" smtClean="0">
                <a:solidFill>
                  <a:srgbClr val="FF0000"/>
                </a:solidFill>
                <a:latin typeface="+mj-lt"/>
              </a:rPr>
              <a:t>.</a:t>
            </a:r>
            <a:endParaRPr lang="en-US" sz="3200">
              <a:solidFill>
                <a:srgbClr val="FF0000"/>
              </a:solidFill>
              <a:latin typeface="+mj-lt"/>
            </a:endParaRPr>
          </a:p>
        </p:txBody>
      </p:sp>
    </p:spTree>
    <p:extLst>
      <p:ext uri="{BB962C8B-B14F-4D97-AF65-F5344CB8AC3E}">
        <p14:creationId xmlns:p14="http://schemas.microsoft.com/office/powerpoint/2010/main" val="3096921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703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3851920" y="2636912"/>
            <a:ext cx="3854152" cy="1310754"/>
          </a:xfrm>
          <a:prstGeom prst="rect">
            <a:avLst/>
          </a:prstGeom>
        </p:spPr>
        <p:txBody>
          <a:bodyPr wrap="none" fromWordArt="1">
            <a:prstTxWarp prst="textPlain">
              <a:avLst>
                <a:gd name="adj" fmla="val 50000"/>
              </a:avLst>
            </a:prstTxWarp>
          </a:bodyPr>
          <a:lstStyle/>
          <a:p>
            <a:r>
              <a:rPr lang="vi-VN" sz="5400" kern="1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rPr>
              <a:t>LUYỆN TẬP</a:t>
            </a:r>
            <a:endParaRPr lang="en-US" sz="5400" kern="10">
              <a:ln w="9525">
                <a:solidFill>
                  <a:srgbClr val="FFFF00"/>
                </a:solidFill>
                <a:round/>
                <a:headEnd/>
                <a:tailEnd/>
              </a:ln>
              <a:solidFill>
                <a:srgbClr val="0000FF"/>
              </a:solidFill>
              <a:effectLst>
                <a:outerShdw dist="35921" dir="2700000" algn="ctr" rotWithShape="0">
                  <a:srgbClr val="C0C0C0">
                    <a:alpha val="79999"/>
                  </a:srgbClr>
                </a:outerShdw>
              </a:effectLst>
              <a:latin typeface="Arial" panose="020B0604020202020204" pitchFamily="34" charset="0"/>
              <a:cs typeface="Arial" panose="020B0604020202020204" pitchFamily="34" charset="0"/>
            </a:endParaRPr>
          </a:p>
        </p:txBody>
      </p:sp>
      <p:sp>
        <p:nvSpPr>
          <p:cNvPr id="6" name="Sun 5"/>
          <p:cNvSpPr/>
          <p:nvPr/>
        </p:nvSpPr>
        <p:spPr>
          <a:xfrm>
            <a:off x="4229100" y="4191000"/>
            <a:ext cx="971550" cy="1219200"/>
          </a:xfrm>
          <a:prstGeom prst="sun">
            <a:avLst/>
          </a:prstGeom>
        </p:spPr>
        <p:style>
          <a:lnRef idx="3">
            <a:schemeClr val="lt1"/>
          </a:lnRef>
          <a:fillRef idx="1">
            <a:schemeClr val="accent2"/>
          </a:fillRef>
          <a:effectRef idx="1">
            <a:schemeClr val="accent2"/>
          </a:effectRef>
          <a:fontRef idx="minor">
            <a:schemeClr val="lt1"/>
          </a:fontRef>
        </p:style>
        <p:txBody>
          <a:bodyPr anchor="ctr"/>
          <a:lstStyle/>
          <a:p>
            <a:pPr>
              <a:defRPr/>
            </a:pPr>
            <a:endParaRPr lang="en-US"/>
          </a:p>
        </p:txBody>
      </p:sp>
      <p:sp>
        <p:nvSpPr>
          <p:cNvPr id="7" name="Sun 6"/>
          <p:cNvSpPr/>
          <p:nvPr/>
        </p:nvSpPr>
        <p:spPr>
          <a:xfrm>
            <a:off x="5772150" y="4191000"/>
            <a:ext cx="914400" cy="1143000"/>
          </a:xfrm>
          <a:prstGeom prst="sun">
            <a:avLst/>
          </a:prstGeom>
        </p:spPr>
        <p:style>
          <a:lnRef idx="3">
            <a:schemeClr val="lt1"/>
          </a:lnRef>
          <a:fillRef idx="1">
            <a:schemeClr val="accent4"/>
          </a:fillRef>
          <a:effectRef idx="1">
            <a:schemeClr val="accent4"/>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136488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884</Words>
  <Application>Microsoft Office PowerPoint</Application>
  <PresentationFormat>On-screen Show (4:3)</PresentationFormat>
  <Paragraphs>57</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B85</cp:lastModifiedBy>
  <cp:revision>25</cp:revision>
  <dcterms:created xsi:type="dcterms:W3CDTF">2022-05-03T02:15:16Z</dcterms:created>
  <dcterms:modified xsi:type="dcterms:W3CDTF">2022-05-15T13:56:32Z</dcterms:modified>
</cp:coreProperties>
</file>