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  <p:sldMasterId id="2147483780" r:id="rId2"/>
  </p:sldMasterIdLst>
  <p:sldIdLst>
    <p:sldId id="279" r:id="rId3"/>
    <p:sldId id="257" r:id="rId4"/>
    <p:sldId id="263" r:id="rId5"/>
    <p:sldId id="259" r:id="rId6"/>
    <p:sldId id="260" r:id="rId7"/>
    <p:sldId id="261" r:id="rId8"/>
    <p:sldId id="262" r:id="rId9"/>
    <p:sldId id="264" r:id="rId10"/>
    <p:sldId id="273" r:id="rId11"/>
    <p:sldId id="276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0C8398FC-8AA8-4475-8163-2518920A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19ACB7A0-CBD0-41BF-9495-7FD3B89C1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C2F247E6-91CB-420E-8F4C-E4C812BF8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1A9B9-8469-451C-978D-6AB6DA6E46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584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7DE78E53-3259-43DF-9D41-310C8DD8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CEDACE7F-EFB6-4DFE-B8D3-992019724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3FBF3BF9-540B-493E-968F-489FC1846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6A540-E1BB-4FCC-BB25-66243A8E08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043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81708AAA-29D1-4AB9-AA34-68A46FA1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D29C484F-2077-4E67-8E97-1DF75B1AA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31543A20-A3EA-4763-914E-ACB7232F9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0DB3C-E311-4498-98FB-9D9310EDF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554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="" xmlns:a16="http://schemas.microsoft.com/office/drawing/2014/main" id="{2C4923FC-653E-48AD-99B1-80E490778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="" xmlns:a16="http://schemas.microsoft.com/office/drawing/2014/main" id="{714CEDCC-4095-4D5D-B302-7099E7E68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="" xmlns:a16="http://schemas.microsoft.com/office/drawing/2014/main" id="{562FD08A-8F52-4728-8838-CD1D0C7E2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E7415-02B7-4A64-A80E-11F3BF6A36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644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="" xmlns:a16="http://schemas.microsoft.com/office/drawing/2014/main" id="{F1F9B9C1-A089-4CD0-BB4C-4F829F2CC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="" xmlns:a16="http://schemas.microsoft.com/office/drawing/2014/main" id="{F93EABB2-E72F-4FF4-8890-57F7C1ABA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="" xmlns:a16="http://schemas.microsoft.com/office/drawing/2014/main" id="{1CF333FB-EB00-450A-AC9E-3BD9859F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9AC30-6335-4278-935A-3BD673171C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881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="" xmlns:a16="http://schemas.microsoft.com/office/drawing/2014/main" id="{9D45AAE5-DADF-4FC5-86F1-E27E6616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="" xmlns:a16="http://schemas.microsoft.com/office/drawing/2014/main" id="{3411C2DA-BEBD-4F97-9ECC-D2BEBB70E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="" xmlns:a16="http://schemas.microsoft.com/office/drawing/2014/main" id="{9B96C3B5-3FD6-4BA7-AE11-566E753C6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0EDE6-CEC8-4F97-BD7A-571A72A923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73694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="" xmlns:a16="http://schemas.microsoft.com/office/drawing/2014/main" id="{C5D017AD-BA74-47A1-9BD9-1E22C8E47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="" xmlns:a16="http://schemas.microsoft.com/office/drawing/2014/main" id="{B0AED096-5F66-4FAE-9D9E-DB1DD312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="" xmlns:a16="http://schemas.microsoft.com/office/drawing/2014/main" id="{85575065-4A0E-463D-9E53-D7DFBE30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331AC-30FD-4F75-8AA7-F988CBB914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094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="" xmlns:a16="http://schemas.microsoft.com/office/drawing/2014/main" id="{3E3A3CA2-C2B4-465E-B5B1-C5662256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="" xmlns:a16="http://schemas.microsoft.com/office/drawing/2014/main" id="{B1D686F7-9619-42A1-8F1D-31E298BC7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="" xmlns:a16="http://schemas.microsoft.com/office/drawing/2014/main" id="{4F1237E3-B035-4234-B7B9-26C9FDCA7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1A4EA-8D47-48CC-B36B-4443E49009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051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="" xmlns:a16="http://schemas.microsoft.com/office/drawing/2014/main" id="{74CBD67A-3A5B-47FE-9830-C70E51E4C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="" xmlns:a16="http://schemas.microsoft.com/office/drawing/2014/main" id="{6CC3D79E-B824-4308-A8A2-CBF13A1CF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="" xmlns:a16="http://schemas.microsoft.com/office/drawing/2014/main" id="{F3CD0E6F-F4C7-4B3F-B0E6-95EDF1DD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CF653-9AA3-49FE-B322-1A09201D6D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7041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D0DB6783-BA4B-42EE-8129-F40C2962E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A98F4DB4-4716-41B4-8018-4A30FF7B9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7BCE5772-7AE1-4717-AA45-9B3A190F8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3BD2A-70C5-484D-ABC3-B1FC51FEA1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9374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A3329E29-4911-4580-B76F-31ACA6104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69542ED4-F9B6-4899-8FA0-C16B7F93C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F18A5CD0-280B-4A4C-B053-C36001BD9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292E-43CD-42D6-B0AC-C305F1445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45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="" xmlns:a16="http://schemas.microsoft.com/office/drawing/2014/main" id="{2071D6C5-A0A7-4D3E-B6FE-B9004996FD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="" xmlns:a16="http://schemas.microsoft.com/office/drawing/2014/main" id="{460E99E6-4B65-4ABB-A64C-99367A5DA9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="" xmlns:a16="http://schemas.microsoft.com/office/drawing/2014/main" id="{DAD43B0A-E32A-49B8-A751-1B77EF3CA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="" xmlns:a16="http://schemas.microsoft.com/office/drawing/2014/main" id="{6009DEE9-D76E-4D8F-8B84-A7ECD795D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="" xmlns:a16="http://schemas.microsoft.com/office/drawing/2014/main" id="{87BA113E-AF4B-44CA-979E-2D89D8243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D99DCA2-96E0-40E4-989B-BEE33D1A5D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92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gif"/><Relationship Id="rId2" Type="http://schemas.openxmlformats.org/officeDocument/2006/relationships/audio" Target="file:////D:/THIEU%20NHI/Em%20yeu%20truong%20em.MID" TargetMode="External"/><Relationship Id="rId1" Type="http://schemas.microsoft.com/office/2007/relationships/media" Target="file:////D:/THIEU%20NHI/Em%20yeu%20truong%20em.MID" TargetMode="External"/><Relationship Id="rId6" Type="http://schemas.openxmlformats.org/officeDocument/2006/relationships/image" Target="../media/image14.gif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10" descr="Tải Hình Nền Powerpoint Toán Học Hình Nền Ppt Tải Miễn Phí, Mẫu Powerpoint  Toán Học Theme - Amade Graphic">
            <a:extLst>
              <a:ext uri="{FF2B5EF4-FFF2-40B4-BE49-F238E27FC236}">
                <a16:creationId xmlns="" xmlns:a16="http://schemas.microsoft.com/office/drawing/2014/main" id="{2B2624A6-7169-4635-83E5-5DE390021F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458387" y="3276599"/>
            <a:ext cx="3790013" cy="379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4" name="Picture 14" descr="TIN TỨC CUỘC THI TOÁN TUỔI THƠ">
            <a:extLst>
              <a:ext uri="{FF2B5EF4-FFF2-40B4-BE49-F238E27FC236}">
                <a16:creationId xmlns="" xmlns:a16="http://schemas.microsoft.com/office/drawing/2014/main" id="{AD04E119-DCCA-4829-B037-420B28406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4" y="-118671"/>
            <a:ext cx="1212733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81A7869-FD6D-469E-920B-38152F7B7F7C}"/>
              </a:ext>
            </a:extLst>
          </p:cNvPr>
          <p:cNvSpPr txBox="1"/>
          <p:nvPr/>
        </p:nvSpPr>
        <p:spPr>
          <a:xfrm>
            <a:off x="2458387" y="1832823"/>
            <a:ext cx="8768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E586EFB-4934-43BE-B523-4EB95928D49F}"/>
              </a:ext>
            </a:extLst>
          </p:cNvPr>
          <p:cNvSpPr txBox="1"/>
          <p:nvPr/>
        </p:nvSpPr>
        <p:spPr>
          <a:xfrm>
            <a:off x="2048655" y="2479154"/>
            <a:ext cx="8094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0BF5AE3-F7E6-4205-A400-AD680F8094CF}"/>
              </a:ext>
            </a:extLst>
          </p:cNvPr>
          <p:cNvSpPr txBox="1"/>
          <p:nvPr/>
        </p:nvSpPr>
        <p:spPr>
          <a:xfrm>
            <a:off x="2048655" y="3159041"/>
            <a:ext cx="8094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87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>
            <a:extLst>
              <a:ext uri="{FF2B5EF4-FFF2-40B4-BE49-F238E27FC236}">
                <a16:creationId xmlns="" xmlns:a16="http://schemas.microsoft.com/office/drawing/2014/main" id="{13D29C3B-E076-4AB9-813C-CE1933F2C5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0200" y="301625"/>
            <a:ext cx="8991600" cy="1462088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Trong hình thoi ABCD có:</a:t>
            </a:r>
          </a:p>
        </p:txBody>
      </p:sp>
      <p:sp>
        <p:nvSpPr>
          <p:cNvPr id="308227" name="Rectangle 3">
            <a:extLst>
              <a:ext uri="{FF2B5EF4-FFF2-40B4-BE49-F238E27FC236}">
                <a16:creationId xmlns="" xmlns:a16="http://schemas.microsoft.com/office/drawing/2014/main" id="{B1C7A317-C0D5-4BA5-9221-0BA601303C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9784" y="1828800"/>
            <a:ext cx="11512446" cy="46482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A. Hai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B. Hai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b="1" dirty="0">
              <a:solidFill>
                <a:srgbClr val="3366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14" descr="Trẻ Em, Mầm Non, Em Nhỏ, Trẻ Con, Tải hình PNG 65 - Free.Vector6.com">
            <a:extLst>
              <a:ext uri="{FF2B5EF4-FFF2-40B4-BE49-F238E27FC236}">
                <a16:creationId xmlns="" xmlns:a16="http://schemas.microsoft.com/office/drawing/2014/main" id="{534C2BF9-DCB9-4DD1-8D3A-A7128C81B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425" y="3087974"/>
            <a:ext cx="7461692" cy="4787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000" fill="hold"/>
                                        <p:tgtEl>
                                          <p:spTgt spid="308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m yeu truong em.MID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838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5" name="Picture 6" descr="5imple Alpha Wal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381000" y="381000"/>
            <a:ext cx="129540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000">
              <a:latin typeface=".VnTime" panose="020B7200000000000000" pitchFamily="34" charset="0"/>
            </a:endParaRPr>
          </a:p>
        </p:txBody>
      </p:sp>
      <p:sp>
        <p:nvSpPr>
          <p:cNvPr id="61448" name="AutoShape 13"/>
          <p:cNvSpPr>
            <a:spLocks noChangeArrowheads="1"/>
          </p:cNvSpPr>
          <p:nvPr/>
        </p:nvSpPr>
        <p:spPr bwMode="auto">
          <a:xfrm rot="16200000">
            <a:off x="10700283" y="720725"/>
            <a:ext cx="150813" cy="234950"/>
          </a:xfrm>
          <a:prstGeom prst="star4">
            <a:avLst>
              <a:gd name="adj" fmla="val 10000"/>
            </a:avLst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anose="02020603050405020304" pitchFamily="18" charset="0"/>
            </a:endParaRPr>
          </a:p>
        </p:txBody>
      </p:sp>
      <p:pic>
        <p:nvPicPr>
          <p:cNvPr id="17" name="Picture 15" descr="Tweety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58101" y="4220872"/>
            <a:ext cx="140017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51" name="Picture 119" descr="139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562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612018"/>
            <a:ext cx="10363200" cy="1470025"/>
          </a:xfrm>
        </p:spPr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endParaRPr lang="vi-VN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309069"/>
            <a:ext cx="8534400" cy="17526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4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1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7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1582" y="963435"/>
            <a:ext cx="10058400" cy="600324"/>
          </a:xfrm>
        </p:spPr>
        <p:txBody>
          <a:bodyPr>
            <a:normAutofit/>
          </a:bodyPr>
          <a:lstStyle/>
          <a:p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Nêu quy tắc tính diện tích hình thoi.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48" y="2716659"/>
            <a:ext cx="5560034" cy="38895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2572" y="963435"/>
            <a:ext cx="1005949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tắc: </a:t>
            </a: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thoi bằng tích độ dài hai đường chéo chia cho 2 (</a:t>
            </a:r>
            <a:r>
              <a:rPr lang="vi-VN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một đơn vị đo).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91582" y="2116335"/>
            <a:ext cx="10058400" cy="600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Nêu công thức tính diện tích hình thoi.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369867" y="4156954"/>
                <a:ext cx="2676939" cy="10089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vi-VN" sz="4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𝑺</m:t>
                    </m:r>
                  </m:oMath>
                </a14:m>
                <a:r>
                  <a:rPr lang="vi-VN" sz="48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vi-VN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l-GR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867" y="4156954"/>
                <a:ext cx="2676939" cy="1008994"/>
              </a:xfrm>
              <a:prstGeom prst="rect">
                <a:avLst/>
              </a:prstGeom>
              <a:blipFill rotWithShape="1">
                <a:blip r:embed="rId3"/>
                <a:stretch>
                  <a:fillRect t="-7879" b="-2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/>
          <p:cNvSpPr txBox="1">
            <a:spLocks/>
          </p:cNvSpPr>
          <p:nvPr/>
        </p:nvSpPr>
        <p:spPr>
          <a:xfrm>
            <a:off x="5702319" y="3316983"/>
            <a:ext cx="6266768" cy="600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vi-VN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thức tính diện tích hình thoi: </a:t>
            </a:r>
            <a:endParaRPr lang="en-US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419061" y="238540"/>
            <a:ext cx="4956313" cy="724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0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5" grpId="0"/>
      <p:bldP spid="7" grpId="0" build="p"/>
      <p:bldP spid="7" grpId="1" build="p"/>
      <p:bldP spid="10" grpId="0"/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="" xmlns:a16="http://schemas.microsoft.com/office/drawing/2014/main" id="{B2FA651D-A33A-4A5F-A6C9-DDA3A74D0B89}"/>
              </a:ext>
            </a:extLst>
          </p:cNvPr>
          <p:cNvCxnSpPr>
            <a:cxnSpLocks/>
          </p:cNvCxnSpPr>
          <p:nvPr/>
        </p:nvCxnSpPr>
        <p:spPr>
          <a:xfrm>
            <a:off x="5772198" y="305052"/>
            <a:ext cx="0" cy="63034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9087AC3-F4A1-457D-B79F-08EA4CA56543}"/>
              </a:ext>
            </a:extLst>
          </p:cNvPr>
          <p:cNvSpPr txBox="1"/>
          <p:nvPr/>
        </p:nvSpPr>
        <p:spPr>
          <a:xfrm>
            <a:off x="0" y="870452"/>
            <a:ext cx="6633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a) Độ dài các đường chéo là 19cm và 12cm.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436D79C-4E62-4FE5-BF73-A5C852AD16B6}"/>
              </a:ext>
            </a:extLst>
          </p:cNvPr>
          <p:cNvSpPr txBox="1"/>
          <p:nvPr/>
        </p:nvSpPr>
        <p:spPr>
          <a:xfrm>
            <a:off x="5889738" y="870452"/>
            <a:ext cx="6633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b) Độ dài các đường chéo là 30cm và 7dm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A0C4EA7-2006-4FBA-9B1D-517785555D88}"/>
              </a:ext>
            </a:extLst>
          </p:cNvPr>
          <p:cNvSpPr txBox="1"/>
          <p:nvPr/>
        </p:nvSpPr>
        <p:spPr>
          <a:xfrm>
            <a:off x="5654659" y="1540117"/>
            <a:ext cx="55354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3200" b="1">
                <a:latin typeface="Times New Roman" pitchFamily="18" charset="0"/>
                <a:cs typeface="Times New Roman" pitchFamily="18" charset="0"/>
              </a:rPr>
              <a:t>Đổi: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7dm = 70cm</a:t>
            </a: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Diện tích hình thoi ABCD là:</a:t>
            </a: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            Đáp số: 1050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="" xmlns:a16="http://schemas.microsoft.com/office/drawing/2014/main" id="{7ADBAC71-E2D3-490C-8CA7-5B39E65AA5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376229"/>
              </p:ext>
            </p:extLst>
          </p:nvPr>
        </p:nvGraphicFramePr>
        <p:xfrm>
          <a:off x="7025701" y="3063611"/>
          <a:ext cx="2793333" cy="107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1028520" imgH="393480" progId="Equation.DSMT4">
                  <p:embed/>
                </p:oleObj>
              </mc:Choice>
              <mc:Fallback>
                <p:oleObj name="Equation" r:id="rId3" imgW="102852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5701" y="3063611"/>
                        <a:ext cx="2793333" cy="1070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6BFB566-9A8A-4216-B8FA-5FCEC7CA02DF}"/>
              </a:ext>
            </a:extLst>
          </p:cNvPr>
          <p:cNvSpPr/>
          <p:nvPr/>
        </p:nvSpPr>
        <p:spPr>
          <a:xfrm>
            <a:off x="9849778" y="3232602"/>
            <a:ext cx="1174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0190341-E81C-41A1-A545-1EA01B5645DF}"/>
              </a:ext>
            </a:extLst>
          </p:cNvPr>
          <p:cNvSpPr txBox="1"/>
          <p:nvPr/>
        </p:nvSpPr>
        <p:spPr>
          <a:xfrm>
            <a:off x="-731770" y="1510794"/>
            <a:ext cx="55354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Diện tích hình thoi là:</a:t>
            </a: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            Đáp số: 114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="" xmlns:a16="http://schemas.microsoft.com/office/drawing/2014/main" id="{3E230453-7578-4676-98AE-4811E9F101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830523"/>
              </p:ext>
            </p:extLst>
          </p:nvPr>
        </p:nvGraphicFramePr>
        <p:xfrm>
          <a:off x="581514" y="2714045"/>
          <a:ext cx="2515718" cy="107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927000" imgH="393480" progId="Equation.DSMT4">
                  <p:embed/>
                </p:oleObj>
              </mc:Choice>
              <mc:Fallback>
                <p:oleObj name="Equation" r:id="rId5" imgW="92700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14" y="2714045"/>
                        <a:ext cx="2515718" cy="1070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88F39E9-72C1-4CCC-8027-D99FAF84CEF3}"/>
              </a:ext>
            </a:extLst>
          </p:cNvPr>
          <p:cNvSpPr/>
          <p:nvPr/>
        </p:nvSpPr>
        <p:spPr>
          <a:xfrm>
            <a:off x="3293904" y="2875839"/>
            <a:ext cx="1174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60C4FD52-5BE1-4415-AC92-8E938FD36828}"/>
              </a:ext>
            </a:extLst>
          </p:cNvPr>
          <p:cNvSpPr txBox="1">
            <a:spLocks/>
          </p:cNvSpPr>
          <p:nvPr/>
        </p:nvSpPr>
        <p:spPr>
          <a:xfrm>
            <a:off x="795130" y="328133"/>
            <a:ext cx="8017565" cy="5423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Garamond" pitchFamily="18" charset="0"/>
              <a:buNone/>
            </a:pPr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sz="3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vi-VN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vi-VN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thoi, biết:</a:t>
            </a:r>
          </a:p>
        </p:txBody>
      </p:sp>
    </p:spTree>
    <p:extLst>
      <p:ext uri="{BB962C8B-B14F-4D97-AF65-F5344CB8AC3E}">
        <p14:creationId xmlns:p14="http://schemas.microsoft.com/office/powerpoint/2010/main" val="150212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87896"/>
            <a:ext cx="10058400" cy="5147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14cm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10cm.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(14 x 10) : 2 = 70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023651" y="3841376"/>
                <a:ext cx="197421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 (</m:t>
                      </m:r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vi-VN" sz="2800" i="1"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  <m:sup>
                          <m:r>
                            <a:rPr lang="vi-VN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3651" y="3841376"/>
                <a:ext cx="1974216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997687" y="4464347"/>
                <a:ext cx="197421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 (</m:t>
                      </m:r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vi-VN" sz="2800" i="1"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  <m:sup>
                          <m:r>
                            <a:rPr lang="vi-VN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vi-VN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7687" y="4464347"/>
                <a:ext cx="1974216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518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28870"/>
            <a:ext cx="10058400" cy="53061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Triangle 3"/>
          <p:cNvSpPr/>
          <p:nvPr/>
        </p:nvSpPr>
        <p:spPr>
          <a:xfrm>
            <a:off x="8428382" y="72887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6019" y="1264204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97565" y="2168870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8" name="Flowchart: Decision 7"/>
          <p:cNvSpPr/>
          <p:nvPr/>
        </p:nvSpPr>
        <p:spPr>
          <a:xfrm>
            <a:off x="7255564" y="3381955"/>
            <a:ext cx="4320000" cy="2880000"/>
          </a:xfrm>
          <a:prstGeom prst="flowChartDecisi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37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68626"/>
            <a:ext cx="10058400" cy="5266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</a:p>
        </p:txBody>
      </p:sp>
      <p:sp>
        <p:nvSpPr>
          <p:cNvPr id="4" name="Right Triangle 3"/>
          <p:cNvSpPr/>
          <p:nvPr/>
        </p:nvSpPr>
        <p:spPr>
          <a:xfrm>
            <a:off x="1351721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358" y="2217724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0904" y="3122390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7" name="Flowchart: Decision 6"/>
          <p:cNvSpPr/>
          <p:nvPr/>
        </p:nvSpPr>
        <p:spPr>
          <a:xfrm>
            <a:off x="4499274" y="3491722"/>
            <a:ext cx="4320000" cy="2880000"/>
          </a:xfrm>
          <a:prstGeom prst="flowChartDecision">
            <a:avLst/>
          </a:prstGeom>
          <a:solidFill>
            <a:schemeClr val="accent5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ight Triangle 7"/>
          <p:cNvSpPr/>
          <p:nvPr/>
        </p:nvSpPr>
        <p:spPr>
          <a:xfrm>
            <a:off x="3942349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Triangle 8"/>
          <p:cNvSpPr/>
          <p:nvPr/>
        </p:nvSpPr>
        <p:spPr>
          <a:xfrm>
            <a:off x="6646022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9382642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ight Triangle 10"/>
          <p:cNvSpPr/>
          <p:nvPr/>
        </p:nvSpPr>
        <p:spPr>
          <a:xfrm flipH="1">
            <a:off x="4479077" y="1682390"/>
            <a:ext cx="2160000" cy="144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>
            <a:stCxn id="7" idx="0"/>
            <a:endCxn id="7" idx="2"/>
          </p:cNvCxnSpPr>
          <p:nvPr/>
        </p:nvCxnSpPr>
        <p:spPr>
          <a:xfrm>
            <a:off x="6659274" y="3491722"/>
            <a:ext cx="0" cy="288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1"/>
            <a:endCxn id="7" idx="3"/>
          </p:cNvCxnSpPr>
          <p:nvPr/>
        </p:nvCxnSpPr>
        <p:spPr>
          <a:xfrm>
            <a:off x="4499274" y="4931722"/>
            <a:ext cx="43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9695" y="4886906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39077" y="4189314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</p:spTree>
    <p:extLst>
      <p:ext uri="{BB962C8B-B14F-4D97-AF65-F5344CB8AC3E}">
        <p14:creationId xmlns:p14="http://schemas.microsoft.com/office/powerpoint/2010/main" val="1820014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1.48148E-6 L 0.0017 0.2680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1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0.00023 L 0.00247 0.2650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6" grpId="0"/>
      <p:bldP spid="6" grpId="1"/>
      <p:bldP spid="7" grpId="0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1" grpId="0" animBg="1"/>
      <p:bldP spid="11" grpId="1" animBg="1"/>
      <p:bldP spid="11" grpId="2" animBg="1"/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312" y="278296"/>
            <a:ext cx="10058400" cy="737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owchart: Decision 3"/>
          <p:cNvSpPr/>
          <p:nvPr/>
        </p:nvSpPr>
        <p:spPr>
          <a:xfrm>
            <a:off x="7351657" y="1594683"/>
            <a:ext cx="4320000" cy="2880000"/>
          </a:xfrm>
          <a:prstGeom prst="flowChartDecision">
            <a:avLst/>
          </a:prstGeom>
          <a:solidFill>
            <a:schemeClr val="accent5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>
            <a:stCxn id="4" idx="0"/>
            <a:endCxn id="4" idx="2"/>
          </p:cNvCxnSpPr>
          <p:nvPr/>
        </p:nvCxnSpPr>
        <p:spPr>
          <a:xfrm>
            <a:off x="9511657" y="1594683"/>
            <a:ext cx="0" cy="288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4" idx="1"/>
            <a:endCxn id="4" idx="3"/>
          </p:cNvCxnSpPr>
          <p:nvPr/>
        </p:nvCxnSpPr>
        <p:spPr>
          <a:xfrm>
            <a:off x="7351657" y="3034683"/>
            <a:ext cx="43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982078" y="2989867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91460" y="2292275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cm</a:t>
            </a:r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 flipH="1">
            <a:off x="7351656" y="3034682"/>
            <a:ext cx="7280" cy="1808489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Line 20"/>
          <p:cNvSpPr>
            <a:spLocks noChangeShapeType="1"/>
          </p:cNvSpPr>
          <p:nvPr/>
        </p:nvSpPr>
        <p:spPr bwMode="auto">
          <a:xfrm>
            <a:off x="11671657" y="3034682"/>
            <a:ext cx="0" cy="1808489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>
            <a:off x="7358936" y="4843171"/>
            <a:ext cx="4312721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 flipV="1">
            <a:off x="6960359" y="1590735"/>
            <a:ext cx="2571811" cy="394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7007903" y="4483726"/>
            <a:ext cx="2576844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 flipH="1">
            <a:off x="7007902" y="1590734"/>
            <a:ext cx="0" cy="290203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46126" y="2665350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3043" y="4861689"/>
            <a:ext cx="821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cm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E9FC0759-1B1B-4A52-A11D-FED2A5C1C43F}"/>
              </a:ext>
            </a:extLst>
          </p:cNvPr>
          <p:cNvSpPr/>
          <p:nvPr/>
        </p:nvSpPr>
        <p:spPr>
          <a:xfrm>
            <a:off x="590219" y="1023250"/>
            <a:ext cx="58934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đường chéo thứ nhất của hình thoi là: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C4F15544-ECFE-40CC-809A-817C30C366A0}"/>
              </a:ext>
            </a:extLst>
          </p:cNvPr>
          <p:cNvSpPr/>
          <p:nvPr/>
        </p:nvSpPr>
        <p:spPr>
          <a:xfrm>
            <a:off x="2118442" y="1986586"/>
            <a:ext cx="36560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2 x 2 = 4 (cm)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B8AEB699-15BA-4AE7-970C-5B6F50003647}"/>
              </a:ext>
            </a:extLst>
          </p:cNvPr>
          <p:cNvSpPr/>
          <p:nvPr/>
        </p:nvSpPr>
        <p:spPr>
          <a:xfrm>
            <a:off x="497716" y="2673661"/>
            <a:ext cx="58934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đường chéo thứ </a:t>
            </a:r>
            <a:r>
              <a:rPr lang="en-US" sz="3200" b="0" i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vi-VN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của hình thoi là: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08C91AF2-962C-4907-ADAF-C3987D5BF4CE}"/>
              </a:ext>
            </a:extLst>
          </p:cNvPr>
          <p:cNvSpPr/>
          <p:nvPr/>
        </p:nvSpPr>
        <p:spPr>
          <a:xfrm>
            <a:off x="1739438" y="3689576"/>
            <a:ext cx="28455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itchFamily="18" charset="0"/>
              </a:rPr>
              <a:t>3</a:t>
            </a:r>
            <a:r>
              <a:rPr lang="en-US" sz="3200" b="0" i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x 2 = 6 (cm)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7BE8050A-C37E-4F88-BE22-CDD46AAC3F40}"/>
              </a:ext>
            </a:extLst>
          </p:cNvPr>
          <p:cNvSpPr/>
          <p:nvPr/>
        </p:nvSpPr>
        <p:spPr>
          <a:xfrm>
            <a:off x="986035" y="4221772"/>
            <a:ext cx="43364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0" i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itchFamily="18" charset="0"/>
              </a:rPr>
              <a:t>Diện tích hình thoi là: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>
            <a:extLst>
              <a:ext uri="{FF2B5EF4-FFF2-40B4-BE49-F238E27FC236}">
                <a16:creationId xmlns="" xmlns:a16="http://schemas.microsoft.com/office/drawing/2014/main" id="{35750B6A-C46F-4D86-A747-06715B7B38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558533"/>
              </p:ext>
            </p:extLst>
          </p:nvPr>
        </p:nvGraphicFramePr>
        <p:xfrm>
          <a:off x="1746975" y="4886483"/>
          <a:ext cx="1636618" cy="89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736560" imgH="393480" progId="Equation.DSMT4">
                  <p:embed/>
                </p:oleObj>
              </mc:Choice>
              <mc:Fallback>
                <p:oleObj name="Equation" r:id="rId3" imgW="736560" imgH="393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975" y="4886483"/>
                        <a:ext cx="1636618" cy="89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331DDFA4-52F3-4FC2-8040-0D224221D614}"/>
              </a:ext>
            </a:extLst>
          </p:cNvPr>
          <p:cNvSpPr/>
          <p:nvPr/>
        </p:nvSpPr>
        <p:spPr>
          <a:xfrm>
            <a:off x="3314616" y="5046355"/>
            <a:ext cx="12624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</a:rPr>
              <a:t>(cm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3B00121C-FA31-48F8-821D-D7453A07F639}"/>
              </a:ext>
            </a:extLst>
          </p:cNvPr>
          <p:cNvSpPr/>
          <p:nvPr/>
        </p:nvSpPr>
        <p:spPr>
          <a:xfrm>
            <a:off x="1573123" y="5936312"/>
            <a:ext cx="31177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</a:rPr>
              <a:t>Đáp số: 12 cm</a:t>
            </a:r>
            <a:r>
              <a:rPr lang="en-US" sz="3200" baseline="30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9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21" grpId="0"/>
      <p:bldP spid="22" grpId="0"/>
      <p:bldP spid="23" grpId="0"/>
      <p:bldP spid="24" grpId="0"/>
      <p:bldP spid="25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AD91EA1-A93F-4311-A4BE-97796042D278}"/>
              </a:ext>
            </a:extLst>
          </p:cNvPr>
          <p:cNvSpPr txBox="1"/>
          <p:nvPr/>
        </p:nvSpPr>
        <p:spPr>
          <a:xfrm>
            <a:off x="322794" y="233406"/>
            <a:ext cx="4197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Times New Roman" pitchFamily="18" charset="0"/>
                <a:cs typeface="Times New Roman" pitchFamily="18" charset="0"/>
              </a:rPr>
              <a:t>Bài 4: Thực hành</a:t>
            </a:r>
          </a:p>
        </p:txBody>
      </p:sp>
      <p:pic>
        <p:nvPicPr>
          <p:cNvPr id="3" name="Picture 2" descr="Toán lớp 4 trang 143, 144 Luyện tập">
            <a:extLst>
              <a:ext uri="{FF2B5EF4-FFF2-40B4-BE49-F238E27FC236}">
                <a16:creationId xmlns="" xmlns:a16="http://schemas.microsoft.com/office/drawing/2014/main" id="{98B3EC8A-2DF6-4E43-92D5-821391D08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94" y="3750309"/>
            <a:ext cx="11546412" cy="2874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DF5B792-0254-4D31-8B64-FE0F84AB845E}"/>
              </a:ext>
            </a:extLst>
          </p:cNvPr>
          <p:cNvSpPr txBox="1"/>
          <p:nvPr/>
        </p:nvSpPr>
        <p:spPr>
          <a:xfrm>
            <a:off x="501594" y="874455"/>
            <a:ext cx="11188812" cy="2554545"/>
          </a:xfrm>
          <a:prstGeom prst="rect">
            <a:avLst/>
          </a:prstGeom>
          <a:solidFill>
            <a:srgbClr val="FFE05D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Hai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Hai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943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>
            <a:extLst>
              <a:ext uri="{FF2B5EF4-FFF2-40B4-BE49-F238E27FC236}">
                <a16:creationId xmlns="" xmlns:a16="http://schemas.microsoft.com/office/drawing/2014/main" id="{9384A103-8AE1-44E0-A977-D6BCB6A924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80307" y="313599"/>
            <a:ext cx="9208957" cy="111125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folHlink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vi-VN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Hoạt động vận dụng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5155" name="Rectangle 3">
            <a:extLst>
              <a:ext uri="{FF2B5EF4-FFF2-40B4-BE49-F238E27FC236}">
                <a16:creationId xmlns="" xmlns:a16="http://schemas.microsoft.com/office/drawing/2014/main" id="{B7C1C347-B952-4544-B0C5-C7617023BE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9863" y="1600200"/>
            <a:ext cx="11737298" cy="5257800"/>
          </a:xfrm>
          <a:solidFill>
            <a:schemeClr val="accent6">
              <a:lumMod val="20000"/>
              <a:lumOff val="80000"/>
            </a:schemeClr>
          </a:solidFill>
          <a:ln>
            <a:solidFill>
              <a:srgbClr val="990099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48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12 cm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8 cm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thoi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3" eaLnBrk="1" fontAlgn="auto" hangingPunct="1">
              <a:spcAft>
                <a:spcPts val="0"/>
              </a:spcAft>
              <a:buNone/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96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	      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95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C. 48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D.  47 cm</a:t>
            </a:r>
            <a:r>
              <a:rPr lang="en-US" sz="3600" b="1" baseline="30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5174" name="Rectangle 22">
            <a:extLst>
              <a:ext uri="{FF2B5EF4-FFF2-40B4-BE49-F238E27FC236}">
                <a16:creationId xmlns="" xmlns:a16="http://schemas.microsoft.com/office/drawing/2014/main" id="{0B478D97-B182-4F01-B299-9C7EAB740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0704" y="4298431"/>
            <a:ext cx="206979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48 cm</a:t>
            </a:r>
            <a:r>
              <a:rPr lang="en-US" altLang="en-US" sz="36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14" descr="Trẻ Em, Mầm Non, Em Nhỏ, Trẻ Con, Tải hình PNG 65 - Free.Vector6.com">
            <a:extLst>
              <a:ext uri="{FF2B5EF4-FFF2-40B4-BE49-F238E27FC236}">
                <a16:creationId xmlns="" xmlns:a16="http://schemas.microsoft.com/office/drawing/2014/main" id="{B5F37126-1E0A-4803-A0FB-7AB1E5497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908" y="3699796"/>
            <a:ext cx="6508208" cy="417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4" grpId="0" animBg="1"/>
      <p:bldP spid="30517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548</TotalTime>
  <Words>471</Words>
  <Application>Microsoft Office PowerPoint</Application>
  <PresentationFormat>Widescreen</PresentationFormat>
  <Paragraphs>78</Paragraphs>
  <Slides>11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.VnTime</vt:lpstr>
      <vt:lpstr>Arial</vt:lpstr>
      <vt:lpstr>Calibri</vt:lpstr>
      <vt:lpstr>Cambria Math</vt:lpstr>
      <vt:lpstr>Century Gothic</vt:lpstr>
      <vt:lpstr>Garamond</vt:lpstr>
      <vt:lpstr>Times New Roman</vt:lpstr>
      <vt:lpstr>Savon</vt:lpstr>
      <vt:lpstr>Chủ đề của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vận dụng</vt:lpstr>
      <vt:lpstr>Trong hình thoi ABCD có:</vt:lpstr>
      <vt:lpstr>DẶN DÒ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Admin</dc:creator>
  <cp:lastModifiedBy>B85</cp:lastModifiedBy>
  <cp:revision>20</cp:revision>
  <dcterms:created xsi:type="dcterms:W3CDTF">2022-03-09T10:03:24Z</dcterms:created>
  <dcterms:modified xsi:type="dcterms:W3CDTF">2022-03-20T14:41:39Z</dcterms:modified>
</cp:coreProperties>
</file>