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75" r:id="rId8"/>
    <p:sldId id="269" r:id="rId9"/>
    <p:sldId id="279" r:id="rId10"/>
    <p:sldId id="270" r:id="rId11"/>
    <p:sldId id="280" r:id="rId12"/>
    <p:sldId id="281" r:id="rId13"/>
    <p:sldId id="282" r:id="rId14"/>
    <p:sldId id="283" r:id="rId15"/>
    <p:sldId id="276" r:id="rId16"/>
    <p:sldId id="284" r:id="rId17"/>
    <p:sldId id="273" r:id="rId18"/>
    <p:sldId id="274" r:id="rId19"/>
    <p:sldId id="285"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FF99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4" d="100"/>
          <a:sy n="64" d="100"/>
        </p:scale>
        <p:origin x="680" y="56"/>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97EFBC-4345-4434-9EE8-82F03B3206C9}"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53888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7EFBC-4345-4434-9EE8-82F03B3206C9}"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51838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7EFBC-4345-4434-9EE8-82F03B3206C9}"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33724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7EFBC-4345-4434-9EE8-82F03B3206C9}"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16769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97EFBC-4345-4434-9EE8-82F03B3206C9}"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42625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97EFBC-4345-4434-9EE8-82F03B3206C9}"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66678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97EFBC-4345-4434-9EE8-82F03B3206C9}"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25997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97EFBC-4345-4434-9EE8-82F03B3206C9}"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38167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7EFBC-4345-4434-9EE8-82F03B3206C9}"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85915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7EFBC-4345-4434-9EE8-82F03B3206C9}"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66142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7EFBC-4345-4434-9EE8-82F03B3206C9}"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35850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7EFBC-4345-4434-9EE8-82F03B3206C9}" type="datetimeFigureOut">
              <a:rPr lang="en-US" smtClean="0"/>
              <a:t>4/4/2022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BE980-CB08-4C0C-8128-0F65EA0A070D}" type="slidenum">
              <a:rPr lang="en-US" smtClean="0"/>
              <a:t>‹#›</a:t>
            </a:fld>
            <a:endParaRPr lang="en-US"/>
          </a:p>
        </p:txBody>
      </p:sp>
    </p:spTree>
    <p:extLst>
      <p:ext uri="{BB962C8B-B14F-4D97-AF65-F5344CB8AC3E}">
        <p14:creationId xmlns:p14="http://schemas.microsoft.com/office/powerpoint/2010/main" val="3499166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186980" y="3131718"/>
            <a:ext cx="7818039" cy="3139321"/>
          </a:xfrm>
          <a:prstGeom prst="rect">
            <a:avLst/>
          </a:prstGeom>
          <a:noFill/>
        </p:spPr>
        <p:txBody>
          <a:bodyPr wrap="none" lIns="91440" tIns="45720" rIns="91440" bIns="45720">
            <a:spAutoFit/>
          </a:bodyPr>
          <a:lstStyle/>
          <a:p>
            <a:pPr algn="ctr"/>
            <a:r>
              <a:rPr lang="en-US" sz="5400" b="1" cap="none" spc="0" dirty="0" err="1" smtClean="0">
                <a:ln w="9525">
                  <a:solidFill>
                    <a:schemeClr val="bg1"/>
                  </a:solidFill>
                  <a:prstDash val="solid"/>
                </a:ln>
                <a:effectLst>
                  <a:outerShdw blurRad="12700" dist="38100" dir="2700000" algn="tl" rotWithShape="0">
                    <a:schemeClr val="bg1">
                      <a:lumMod val="50000"/>
                    </a:schemeClr>
                  </a:outerShdw>
                </a:effectLst>
              </a:rPr>
              <a:t>Tập</a:t>
            </a:r>
            <a:r>
              <a:rPr lang="en-US" sz="5400" b="1" cap="none" spc="0" dirty="0" smtClean="0">
                <a:ln w="9525">
                  <a:solidFill>
                    <a:schemeClr val="bg1"/>
                  </a:solidFill>
                  <a:prstDash val="solid"/>
                </a:ln>
                <a:effectLst>
                  <a:outerShdw blurRad="12700" dist="38100" dir="2700000" algn="tl" rotWithShape="0">
                    <a:schemeClr val="bg1">
                      <a:lumMod val="50000"/>
                    </a:schemeClr>
                  </a:outerShdw>
                </a:effectLst>
              </a:rPr>
              <a:t> </a:t>
            </a:r>
            <a:r>
              <a:rPr lang="en-US" sz="5400" b="1" cap="none" spc="0" dirty="0" err="1" smtClean="0">
                <a:ln w="9525">
                  <a:solidFill>
                    <a:schemeClr val="bg1"/>
                  </a:solidFill>
                  <a:prstDash val="solid"/>
                </a:ln>
                <a:effectLst>
                  <a:outerShdw blurRad="12700" dist="38100" dir="2700000" algn="tl" rotWithShape="0">
                    <a:schemeClr val="bg1">
                      <a:lumMod val="50000"/>
                    </a:schemeClr>
                  </a:outerShdw>
                </a:effectLst>
              </a:rPr>
              <a:t>làm</a:t>
            </a:r>
            <a:r>
              <a:rPr lang="en-US" sz="5400" b="1" cap="none" spc="0" dirty="0" smtClean="0">
                <a:ln w="9525">
                  <a:solidFill>
                    <a:schemeClr val="bg1"/>
                  </a:solidFill>
                  <a:prstDash val="solid"/>
                </a:ln>
                <a:effectLst>
                  <a:outerShdw blurRad="12700" dist="38100" dir="2700000" algn="tl" rotWithShape="0">
                    <a:schemeClr val="bg1">
                      <a:lumMod val="50000"/>
                    </a:schemeClr>
                  </a:outerShdw>
                </a:effectLst>
              </a:rPr>
              <a:t> </a:t>
            </a:r>
            <a:r>
              <a:rPr lang="en-US" sz="5400" b="1" cap="none" spc="0" dirty="0" err="1" smtClean="0">
                <a:ln w="9525">
                  <a:solidFill>
                    <a:schemeClr val="bg1"/>
                  </a:solidFill>
                  <a:prstDash val="solid"/>
                </a:ln>
                <a:effectLst>
                  <a:outerShdw blurRad="12700" dist="38100" dir="2700000" algn="tl" rotWithShape="0">
                    <a:schemeClr val="bg1">
                      <a:lumMod val="50000"/>
                    </a:schemeClr>
                  </a:outerShdw>
                </a:effectLst>
              </a:rPr>
              <a:t>văn</a:t>
            </a:r>
            <a:endParaRPr lang="en-US" sz="5400" b="1" cap="none" spc="0"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7200" b="1" dirty="0" err="1"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Cấu</a:t>
            </a:r>
            <a:r>
              <a:rPr lang="en-US" sz="7200" b="1"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 </a:t>
            </a:r>
            <a:r>
              <a:rPr lang="en-US" sz="7200" b="1" dirty="0" err="1"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tạo</a:t>
            </a:r>
            <a:r>
              <a:rPr lang="en-US" sz="7200" b="1" dirty="0"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 </a:t>
            </a:r>
            <a:r>
              <a:rPr lang="en-US" sz="7200" b="1" dirty="0" err="1"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của</a:t>
            </a:r>
            <a:r>
              <a:rPr lang="en-US" sz="7200" b="1" dirty="0"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 </a:t>
            </a:r>
            <a:r>
              <a:rPr lang="en-US" sz="7200" b="1" dirty="0" err="1"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bài</a:t>
            </a:r>
            <a:r>
              <a:rPr lang="en-US" sz="7200" b="1" dirty="0"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 </a:t>
            </a:r>
            <a:r>
              <a:rPr lang="en-US" sz="7200" b="1" dirty="0" err="1"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văn</a:t>
            </a:r>
            <a:r>
              <a:rPr lang="en-US" sz="7200" b="1" dirty="0"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 </a:t>
            </a:r>
          </a:p>
          <a:p>
            <a:pPr algn="ctr"/>
            <a:r>
              <a:rPr lang="en-US" sz="7200" b="1" dirty="0" err="1"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miêu</a:t>
            </a:r>
            <a:r>
              <a:rPr lang="en-US" sz="7200" b="1" dirty="0"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 </a:t>
            </a:r>
            <a:r>
              <a:rPr lang="en-US" sz="7200" b="1" dirty="0" err="1"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tả</a:t>
            </a:r>
            <a:r>
              <a:rPr lang="en-US" sz="7200" b="1" dirty="0"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 con </a:t>
            </a:r>
            <a:r>
              <a:rPr lang="en-US" sz="7200" b="1" dirty="0" err="1"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vật</a:t>
            </a:r>
            <a:endParaRPr lang="en-US" sz="7200" b="1" cap="none" spc="0"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endParaRPr>
          </a:p>
        </p:txBody>
      </p:sp>
      <p:sp>
        <p:nvSpPr>
          <p:cNvPr id="2" name="TextBox 1"/>
          <p:cNvSpPr txBox="1"/>
          <p:nvPr/>
        </p:nvSpPr>
        <p:spPr>
          <a:xfrm>
            <a:off x="3833446" y="2608498"/>
            <a:ext cx="6072554"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Thư</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sáu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ngày</a:t>
            </a:r>
            <a:r>
              <a:rPr lang="en-US" sz="2800" dirty="0" smtClean="0">
                <a:latin typeface="Times New Roman" pitchFamily="18" charset="0"/>
                <a:cs typeface="Times New Roman" pitchFamily="18" charset="0"/>
              </a:rPr>
              <a:t> 8 </a:t>
            </a:r>
            <a:r>
              <a:rPr lang="en-US" sz="2800" dirty="0" err="1" smtClean="0">
                <a:latin typeface="Times New Roman" pitchFamily="18" charset="0"/>
                <a:cs typeface="Times New Roman" pitchFamily="18" charset="0"/>
              </a:rPr>
              <a:t>tháng</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2022</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51682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80">
                                          <p:stCondLst>
                                            <p:cond delay="0"/>
                                          </p:stCondLst>
                                        </p:cTn>
                                        <p:tgtEl>
                                          <p:spTgt spid="5">
                                            <p:txEl>
                                              <p:pRg st="1" end="1"/>
                                            </p:txEl>
                                          </p:spTgt>
                                        </p:tgtEl>
                                      </p:cBhvr>
                                    </p:animEffect>
                                    <p:anim calcmode="lin" valueType="num">
                                      <p:cBhvr>
                                        <p:cTn id="8"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1" end="1"/>
                                            </p:txEl>
                                          </p:spTgt>
                                        </p:tgtEl>
                                      </p:cBhvr>
                                      <p:to x="100000" y="60000"/>
                                    </p:animScale>
                                    <p:animScale>
                                      <p:cBhvr>
                                        <p:cTn id="14" dur="166" decel="50000">
                                          <p:stCondLst>
                                            <p:cond delay="676"/>
                                          </p:stCondLst>
                                        </p:cTn>
                                        <p:tgtEl>
                                          <p:spTgt spid="5">
                                            <p:txEl>
                                              <p:pRg st="1" end="1"/>
                                            </p:txEl>
                                          </p:spTgt>
                                        </p:tgtEl>
                                      </p:cBhvr>
                                      <p:to x="100000" y="100000"/>
                                    </p:animScale>
                                    <p:animScale>
                                      <p:cBhvr>
                                        <p:cTn id="15" dur="26">
                                          <p:stCondLst>
                                            <p:cond delay="1312"/>
                                          </p:stCondLst>
                                        </p:cTn>
                                        <p:tgtEl>
                                          <p:spTgt spid="5">
                                            <p:txEl>
                                              <p:pRg st="1" end="1"/>
                                            </p:txEl>
                                          </p:spTgt>
                                        </p:tgtEl>
                                      </p:cBhvr>
                                      <p:to x="100000" y="80000"/>
                                    </p:animScale>
                                    <p:animScale>
                                      <p:cBhvr>
                                        <p:cTn id="16" dur="166" decel="50000">
                                          <p:stCondLst>
                                            <p:cond delay="1338"/>
                                          </p:stCondLst>
                                        </p:cTn>
                                        <p:tgtEl>
                                          <p:spTgt spid="5">
                                            <p:txEl>
                                              <p:pRg st="1" end="1"/>
                                            </p:txEl>
                                          </p:spTgt>
                                        </p:tgtEl>
                                      </p:cBhvr>
                                      <p:to x="100000" y="100000"/>
                                    </p:animScale>
                                    <p:animScale>
                                      <p:cBhvr>
                                        <p:cTn id="17" dur="26">
                                          <p:stCondLst>
                                            <p:cond delay="1642"/>
                                          </p:stCondLst>
                                        </p:cTn>
                                        <p:tgtEl>
                                          <p:spTgt spid="5">
                                            <p:txEl>
                                              <p:pRg st="1" end="1"/>
                                            </p:txEl>
                                          </p:spTgt>
                                        </p:tgtEl>
                                      </p:cBhvr>
                                      <p:to x="100000" y="90000"/>
                                    </p:animScale>
                                    <p:animScale>
                                      <p:cBhvr>
                                        <p:cTn id="18" dur="166" decel="50000">
                                          <p:stCondLst>
                                            <p:cond delay="1668"/>
                                          </p:stCondLst>
                                        </p:cTn>
                                        <p:tgtEl>
                                          <p:spTgt spid="5">
                                            <p:txEl>
                                              <p:pRg st="1" end="1"/>
                                            </p:txEl>
                                          </p:spTgt>
                                        </p:tgtEl>
                                      </p:cBhvr>
                                      <p:to x="100000" y="100000"/>
                                    </p:animScale>
                                    <p:animScale>
                                      <p:cBhvr>
                                        <p:cTn id="19" dur="26">
                                          <p:stCondLst>
                                            <p:cond delay="1808"/>
                                          </p:stCondLst>
                                        </p:cTn>
                                        <p:tgtEl>
                                          <p:spTgt spid="5">
                                            <p:txEl>
                                              <p:pRg st="1" end="1"/>
                                            </p:txEl>
                                          </p:spTgt>
                                        </p:tgtEl>
                                      </p:cBhvr>
                                      <p:to x="100000" y="95000"/>
                                    </p:animScale>
                                    <p:animScale>
                                      <p:cBhvr>
                                        <p:cTn id="20" dur="166" decel="50000">
                                          <p:stCondLst>
                                            <p:cond delay="1834"/>
                                          </p:stCondLst>
                                        </p:cTn>
                                        <p:tgtEl>
                                          <p:spTgt spid="5">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80">
                                          <p:stCondLst>
                                            <p:cond delay="0"/>
                                          </p:stCondLst>
                                        </p:cTn>
                                        <p:tgtEl>
                                          <p:spTgt spid="5">
                                            <p:txEl>
                                              <p:pRg st="2" end="2"/>
                                            </p:txEl>
                                          </p:spTgt>
                                        </p:tgtEl>
                                      </p:cBhvr>
                                    </p:animEffect>
                                    <p:anim calcmode="lin" valueType="num">
                                      <p:cBhvr>
                                        <p:cTn id="2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2" end="2"/>
                                            </p:txEl>
                                          </p:spTgt>
                                        </p:tgtEl>
                                      </p:cBhvr>
                                      <p:to x="100000" y="60000"/>
                                    </p:animScale>
                                    <p:animScale>
                                      <p:cBhvr>
                                        <p:cTn id="30" dur="166" decel="50000">
                                          <p:stCondLst>
                                            <p:cond delay="676"/>
                                          </p:stCondLst>
                                        </p:cTn>
                                        <p:tgtEl>
                                          <p:spTgt spid="5">
                                            <p:txEl>
                                              <p:pRg st="2" end="2"/>
                                            </p:txEl>
                                          </p:spTgt>
                                        </p:tgtEl>
                                      </p:cBhvr>
                                      <p:to x="100000" y="100000"/>
                                    </p:animScale>
                                    <p:animScale>
                                      <p:cBhvr>
                                        <p:cTn id="31" dur="26">
                                          <p:stCondLst>
                                            <p:cond delay="1312"/>
                                          </p:stCondLst>
                                        </p:cTn>
                                        <p:tgtEl>
                                          <p:spTgt spid="5">
                                            <p:txEl>
                                              <p:pRg st="2" end="2"/>
                                            </p:txEl>
                                          </p:spTgt>
                                        </p:tgtEl>
                                      </p:cBhvr>
                                      <p:to x="100000" y="80000"/>
                                    </p:animScale>
                                    <p:animScale>
                                      <p:cBhvr>
                                        <p:cTn id="32" dur="166" decel="50000">
                                          <p:stCondLst>
                                            <p:cond delay="1338"/>
                                          </p:stCondLst>
                                        </p:cTn>
                                        <p:tgtEl>
                                          <p:spTgt spid="5">
                                            <p:txEl>
                                              <p:pRg st="2" end="2"/>
                                            </p:txEl>
                                          </p:spTgt>
                                        </p:tgtEl>
                                      </p:cBhvr>
                                      <p:to x="100000" y="100000"/>
                                    </p:animScale>
                                    <p:animScale>
                                      <p:cBhvr>
                                        <p:cTn id="33" dur="26">
                                          <p:stCondLst>
                                            <p:cond delay="1642"/>
                                          </p:stCondLst>
                                        </p:cTn>
                                        <p:tgtEl>
                                          <p:spTgt spid="5">
                                            <p:txEl>
                                              <p:pRg st="2" end="2"/>
                                            </p:txEl>
                                          </p:spTgt>
                                        </p:tgtEl>
                                      </p:cBhvr>
                                      <p:to x="100000" y="90000"/>
                                    </p:animScale>
                                    <p:animScale>
                                      <p:cBhvr>
                                        <p:cTn id="34" dur="166" decel="50000">
                                          <p:stCondLst>
                                            <p:cond delay="1668"/>
                                          </p:stCondLst>
                                        </p:cTn>
                                        <p:tgtEl>
                                          <p:spTgt spid="5">
                                            <p:txEl>
                                              <p:pRg st="2" end="2"/>
                                            </p:txEl>
                                          </p:spTgt>
                                        </p:tgtEl>
                                      </p:cBhvr>
                                      <p:to x="100000" y="100000"/>
                                    </p:animScale>
                                    <p:animScale>
                                      <p:cBhvr>
                                        <p:cTn id="35" dur="26">
                                          <p:stCondLst>
                                            <p:cond delay="1808"/>
                                          </p:stCondLst>
                                        </p:cTn>
                                        <p:tgtEl>
                                          <p:spTgt spid="5">
                                            <p:txEl>
                                              <p:pRg st="2" end="2"/>
                                            </p:txEl>
                                          </p:spTgt>
                                        </p:tgtEl>
                                      </p:cBhvr>
                                      <p:to x="100000" y="95000"/>
                                    </p:animScale>
                                    <p:animScale>
                                      <p:cBhvr>
                                        <p:cTn id="36" dur="166" decel="50000">
                                          <p:stCondLst>
                                            <p:cond delay="1834"/>
                                          </p:stCondLst>
                                        </p:cTn>
                                        <p:tgtEl>
                                          <p:spTgt spid="5">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15138" y="1141607"/>
            <a:ext cx="2394859" cy="772886"/>
          </a:xfrm>
          <a:prstGeom prst="round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THÂN BÀI</a:t>
            </a:r>
          </a:p>
        </p:txBody>
      </p:sp>
      <p:sp>
        <p:nvSpPr>
          <p:cNvPr id="3" name="Oval 2"/>
          <p:cNvSpPr/>
          <p:nvPr/>
        </p:nvSpPr>
        <p:spPr>
          <a:xfrm>
            <a:off x="653136" y="1190594"/>
            <a:ext cx="653146" cy="67491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rPr>
              <a:t>2</a:t>
            </a:r>
          </a:p>
        </p:txBody>
      </p:sp>
      <p:sp>
        <p:nvSpPr>
          <p:cNvPr id="4" name="Rounded Rectangle 3"/>
          <p:cNvSpPr/>
          <p:nvPr/>
        </p:nvSpPr>
        <p:spPr>
          <a:xfrm>
            <a:off x="5007426" y="1092619"/>
            <a:ext cx="2394859" cy="7728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Tả</a:t>
            </a:r>
            <a:r>
              <a:rPr lang="en-US" sz="3200" dirty="0">
                <a:solidFill>
                  <a:prstClr val="black"/>
                </a:solidFill>
              </a:rPr>
              <a:t> </a:t>
            </a:r>
            <a:r>
              <a:rPr lang="en-US" sz="3200" dirty="0" err="1">
                <a:solidFill>
                  <a:prstClr val="black"/>
                </a:solidFill>
              </a:rPr>
              <a:t>hình</a:t>
            </a:r>
            <a:r>
              <a:rPr lang="en-US" sz="3200" dirty="0">
                <a:solidFill>
                  <a:prstClr val="black"/>
                </a:solidFill>
              </a:rPr>
              <a:t> </a:t>
            </a:r>
            <a:r>
              <a:rPr lang="en-US" sz="3200" dirty="0" err="1">
                <a:solidFill>
                  <a:prstClr val="black"/>
                </a:solidFill>
              </a:rPr>
              <a:t>dáng</a:t>
            </a:r>
            <a:endParaRPr lang="en-US" sz="3200" dirty="0">
              <a:solidFill>
                <a:prstClr val="black"/>
              </a:solidFill>
            </a:endParaRPr>
          </a:p>
        </p:txBody>
      </p:sp>
      <p:cxnSp>
        <p:nvCxnSpPr>
          <p:cNvPr id="6" name="Straight Connector 5"/>
          <p:cNvCxnSpPr/>
          <p:nvPr/>
        </p:nvCxnSpPr>
        <p:spPr>
          <a:xfrm flipV="1">
            <a:off x="3809997" y="1528050"/>
            <a:ext cx="1208317" cy="6076"/>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74171"/>
            <a:ext cx="4691743" cy="772886"/>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0"/>
                <a:solidFill>
                  <a:prstClr val="black"/>
                </a:solidFill>
              </a:rPr>
              <a:t>Hướng</a:t>
            </a:r>
            <a:r>
              <a:rPr lang="en-US" sz="4000" b="1" dirty="0">
                <a:ln w="0"/>
                <a:solidFill>
                  <a:prstClr val="black"/>
                </a:solidFill>
              </a:rPr>
              <a:t> </a:t>
            </a:r>
            <a:r>
              <a:rPr lang="en-US" sz="4000" b="1" dirty="0" err="1">
                <a:ln w="0"/>
                <a:solidFill>
                  <a:prstClr val="black"/>
                </a:solidFill>
              </a:rPr>
              <a:t>dẫn</a:t>
            </a:r>
            <a:r>
              <a:rPr lang="en-US" sz="4000" b="1" dirty="0">
                <a:ln w="0"/>
                <a:solidFill>
                  <a:prstClr val="black"/>
                </a:solidFill>
              </a:rPr>
              <a:t> </a:t>
            </a:r>
            <a:r>
              <a:rPr lang="en-US" sz="4000" b="1" dirty="0" err="1">
                <a:ln w="0"/>
                <a:solidFill>
                  <a:prstClr val="black"/>
                </a:solidFill>
              </a:rPr>
              <a:t>lập</a:t>
            </a:r>
            <a:r>
              <a:rPr lang="en-US" sz="4000" b="1" dirty="0">
                <a:ln w="0"/>
                <a:solidFill>
                  <a:prstClr val="black"/>
                </a:solidFill>
              </a:rPr>
              <a:t> </a:t>
            </a:r>
            <a:r>
              <a:rPr lang="en-US" sz="4000" b="1" dirty="0" err="1">
                <a:ln w="0"/>
                <a:solidFill>
                  <a:prstClr val="black"/>
                </a:solidFill>
              </a:rPr>
              <a:t>dàn</a:t>
            </a:r>
            <a:r>
              <a:rPr lang="en-US" sz="4000" b="1" dirty="0">
                <a:ln w="0"/>
                <a:solidFill>
                  <a:prstClr val="black"/>
                </a:solidFill>
              </a:rPr>
              <a:t> ý</a:t>
            </a:r>
          </a:p>
        </p:txBody>
      </p:sp>
      <p:sp>
        <p:nvSpPr>
          <p:cNvPr id="13" name="Rectangle 12"/>
          <p:cNvSpPr/>
          <p:nvPr/>
        </p:nvSpPr>
        <p:spPr>
          <a:xfrm>
            <a:off x="751109" y="3156857"/>
            <a:ext cx="1861458" cy="544286"/>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Phần</a:t>
            </a:r>
            <a:r>
              <a:rPr lang="en-US" sz="3200" dirty="0" smtClean="0">
                <a:solidFill>
                  <a:schemeClr val="tx1"/>
                </a:solidFill>
              </a:rPr>
              <a:t> </a:t>
            </a:r>
            <a:r>
              <a:rPr lang="en-US" sz="3200" dirty="0" err="1" smtClean="0">
                <a:solidFill>
                  <a:schemeClr val="tx1"/>
                </a:solidFill>
              </a:rPr>
              <a:t>đầu</a:t>
            </a:r>
            <a:endParaRPr lang="en-US" sz="3200" dirty="0">
              <a:solidFill>
                <a:schemeClr val="tx1"/>
              </a:solidFill>
            </a:endParaRPr>
          </a:p>
        </p:txBody>
      </p:sp>
      <p:sp>
        <p:nvSpPr>
          <p:cNvPr id="16" name="Rectangle 15"/>
          <p:cNvSpPr/>
          <p:nvPr/>
        </p:nvSpPr>
        <p:spPr>
          <a:xfrm>
            <a:off x="746080" y="3961007"/>
            <a:ext cx="2027264" cy="1949936"/>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00FF"/>
                </a:solidFill>
              </a:rPr>
              <a:t>Cái</a:t>
            </a:r>
            <a:r>
              <a:rPr lang="en-US" sz="2800" dirty="0" smtClean="0">
                <a:solidFill>
                  <a:srgbClr val="0000FF"/>
                </a:solidFill>
              </a:rPr>
              <a:t> </a:t>
            </a:r>
            <a:r>
              <a:rPr lang="en-US" sz="2800" dirty="0" err="1" smtClean="0">
                <a:solidFill>
                  <a:srgbClr val="0000FF"/>
                </a:solidFill>
              </a:rPr>
              <a:t>đầu</a:t>
            </a:r>
            <a:r>
              <a:rPr lang="en-US" sz="2800" dirty="0" smtClean="0">
                <a:solidFill>
                  <a:srgbClr val="0000FF"/>
                </a:solidFill>
              </a:rPr>
              <a:t>:</a:t>
            </a:r>
            <a:endParaRPr lang="en-US" sz="2800" dirty="0" smtClean="0">
              <a:solidFill>
                <a:schemeClr val="tx1"/>
              </a:solidFill>
            </a:endParaRPr>
          </a:p>
          <a:p>
            <a:r>
              <a:rPr lang="en-US" sz="2800" dirty="0" err="1" smtClean="0">
                <a:solidFill>
                  <a:srgbClr val="0000FF"/>
                </a:solidFill>
              </a:rPr>
              <a:t>Hai</a:t>
            </a:r>
            <a:r>
              <a:rPr lang="en-US" sz="2800" dirty="0" smtClean="0">
                <a:solidFill>
                  <a:srgbClr val="0000FF"/>
                </a:solidFill>
              </a:rPr>
              <a:t> </a:t>
            </a:r>
            <a:r>
              <a:rPr lang="en-US" sz="2800" dirty="0" err="1" smtClean="0">
                <a:solidFill>
                  <a:srgbClr val="0000FF"/>
                </a:solidFill>
              </a:rPr>
              <a:t>cái</a:t>
            </a:r>
            <a:r>
              <a:rPr lang="en-US" sz="2800" dirty="0" smtClean="0">
                <a:solidFill>
                  <a:srgbClr val="0000FF"/>
                </a:solidFill>
              </a:rPr>
              <a:t> tai: </a:t>
            </a:r>
          </a:p>
          <a:p>
            <a:r>
              <a:rPr lang="en-US" sz="2800" dirty="0" err="1" smtClean="0">
                <a:solidFill>
                  <a:srgbClr val="0000FF"/>
                </a:solidFill>
              </a:rPr>
              <a:t>Đôi</a:t>
            </a:r>
            <a:r>
              <a:rPr lang="en-US" sz="2800" dirty="0" smtClean="0">
                <a:solidFill>
                  <a:srgbClr val="0000FF"/>
                </a:solidFill>
              </a:rPr>
              <a:t> </a:t>
            </a:r>
            <a:r>
              <a:rPr lang="en-US" sz="2800" dirty="0" err="1" smtClean="0">
                <a:solidFill>
                  <a:srgbClr val="0000FF"/>
                </a:solidFill>
              </a:rPr>
              <a:t>mắt</a:t>
            </a:r>
            <a:r>
              <a:rPr lang="en-US" sz="2800" dirty="0" smtClean="0">
                <a:solidFill>
                  <a:srgbClr val="0000FF"/>
                </a:solidFill>
              </a:rPr>
              <a:t>: </a:t>
            </a:r>
          </a:p>
          <a:p>
            <a:r>
              <a:rPr lang="en-US" sz="2800" dirty="0" err="1" smtClean="0">
                <a:solidFill>
                  <a:srgbClr val="0000FF"/>
                </a:solidFill>
              </a:rPr>
              <a:t>Bộ</a:t>
            </a:r>
            <a:r>
              <a:rPr lang="en-US" sz="2800" dirty="0" smtClean="0">
                <a:solidFill>
                  <a:srgbClr val="0000FF"/>
                </a:solidFill>
              </a:rPr>
              <a:t> </a:t>
            </a:r>
            <a:r>
              <a:rPr lang="en-US" sz="2800" dirty="0" err="1" smtClean="0">
                <a:solidFill>
                  <a:srgbClr val="0000FF"/>
                </a:solidFill>
              </a:rPr>
              <a:t>ria</a:t>
            </a:r>
            <a:r>
              <a:rPr lang="en-US" sz="2800" dirty="0" smtClean="0">
                <a:solidFill>
                  <a:srgbClr val="0000FF"/>
                </a:solidFill>
              </a:rPr>
              <a:t> </a:t>
            </a:r>
            <a:r>
              <a:rPr lang="en-US" sz="2800" dirty="0" err="1" smtClean="0">
                <a:solidFill>
                  <a:srgbClr val="0000FF"/>
                </a:solidFill>
              </a:rPr>
              <a:t>mép</a:t>
            </a:r>
            <a:r>
              <a:rPr lang="en-US" sz="2800" dirty="0" smtClean="0">
                <a:solidFill>
                  <a:srgbClr val="0000FF"/>
                </a:solidFill>
              </a:rPr>
              <a:t>:</a:t>
            </a:r>
            <a:endParaRPr lang="en-US" sz="2800" dirty="0">
              <a:solidFill>
                <a:schemeClr val="tx1"/>
              </a:solidFill>
            </a:endParaRPr>
          </a:p>
        </p:txBody>
      </p:sp>
      <p:cxnSp>
        <p:nvCxnSpPr>
          <p:cNvPr id="41" name="Straight Connector 40"/>
          <p:cNvCxnSpPr/>
          <p:nvPr/>
        </p:nvCxnSpPr>
        <p:spPr>
          <a:xfrm>
            <a:off x="1796143" y="3701143"/>
            <a:ext cx="0" cy="259864"/>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95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up)">
                                      <p:cBhvr>
                                        <p:cTn id="10" dur="500"/>
                                        <p:tgtEl>
                                          <p:spTgt spid="4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53" y="1428043"/>
            <a:ext cx="6673780" cy="5262979"/>
          </a:xfrm>
          <a:prstGeom prst="rect">
            <a:avLst/>
          </a:prstGeom>
        </p:spPr>
        <p:txBody>
          <a:bodyPr wrap="square">
            <a:spAutoFit/>
          </a:bodyPr>
          <a:lstStyle/>
          <a:p>
            <a:pPr algn="just"/>
            <a:r>
              <a:rPr lang="vi-VN" sz="2800" dirty="0" smtClean="0">
                <a:solidFill>
                  <a:srgbClr val="222222"/>
                </a:solidFill>
                <a:latin typeface="Times New Roman" panose="02020603050405020304" pitchFamily="18" charset="0"/>
              </a:rPr>
              <a:t>Chà, nó có bộ lông mới đẹp làm sao ! Màu lông hung hung có sắc vằn đo đỏ, rất đúng với cái tên mà tôi đã đặt cho nó. Mèo Hung có cái đầu tròn tròn, hai tai dong dỏng dựng đứng rất thính nhạy. Đôi mắt Mèo Hung hiền lành nhưng ban đêm đôi mắt ấy sáng lên giúp mèo nhìn rõ mọi vật. Bộ ria mép vểnh lên có vẻ oai lắm ; bốn chân thì thon thon, bước đi một cách nhẹ nhàng như lướt trên mặt đất. Cái đuôi dài trông thướt tha duyên dáng. Mèo Hung trông thật đáng yêu.</a:t>
            </a:r>
          </a:p>
          <a:p>
            <a:r>
              <a:rPr lang="en-US" sz="2800" dirty="0" smtClean="0">
                <a:solidFill>
                  <a:srgbClr val="222222"/>
                </a:solidFill>
                <a:latin typeface="Calibri Light" panose="020F0302020204030204"/>
              </a:rPr>
              <a:t>   </a:t>
            </a:r>
            <a:endParaRPr lang="vi-VN" sz="2800" dirty="0">
              <a:solidFill>
                <a:srgbClr val="222222"/>
              </a:solidFill>
              <a:latin typeface="Times New Roman" panose="02020603050405020304" pitchFamily="18" charset="0"/>
            </a:endParaRPr>
          </a:p>
        </p:txBody>
      </p:sp>
      <p:sp>
        <p:nvSpPr>
          <p:cNvPr id="3" name="Rectangle 2"/>
          <p:cNvSpPr/>
          <p:nvPr/>
        </p:nvSpPr>
        <p:spPr>
          <a:xfrm>
            <a:off x="3676699" y="-124207"/>
            <a:ext cx="3967753" cy="830997"/>
          </a:xfrm>
          <a:prstGeom prst="rect">
            <a:avLst/>
          </a:prstGeom>
          <a:noFill/>
        </p:spPr>
        <p:txBody>
          <a:bodyPr wrap="none" lIns="91440" tIns="45720" rIns="91440" bIns="45720">
            <a:spAutoFit/>
          </a:bodyPr>
          <a:lstStyle/>
          <a:p>
            <a:pPr algn="ctr"/>
            <a:r>
              <a:rPr lang="en-US" sz="48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rPr>
              <a:t>Con </a:t>
            </a:r>
            <a:r>
              <a:rPr lang="en-US" sz="4800" b="1" dirty="0" err="1" smtClean="0">
                <a:ln w="9525">
                  <a:solidFill>
                    <a:prstClr val="white"/>
                  </a:solidFill>
                  <a:prstDash val="solid"/>
                </a:ln>
                <a:solidFill>
                  <a:prstClr val="black"/>
                </a:solidFill>
                <a:effectLst>
                  <a:outerShdw blurRad="12700" dist="38100" dir="2700000" algn="tl" rotWithShape="0">
                    <a:prstClr val="white">
                      <a:lumMod val="50000"/>
                    </a:prstClr>
                  </a:outerShdw>
                </a:effectLst>
              </a:rPr>
              <a:t>Mèo</a:t>
            </a:r>
            <a:r>
              <a:rPr lang="en-US" sz="48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rPr>
              <a:t> Hung</a:t>
            </a:r>
            <a:endParaRPr lang="en-US" sz="4800" b="1" dirty="0">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pic>
        <p:nvPicPr>
          <p:cNvPr id="1026" name="Picture 2" descr="HÌNH ẢNH MẦM NON: Hình ảnh con mèo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24390" r="15856"/>
          <a:stretch/>
        </p:blipFill>
        <p:spPr bwMode="auto">
          <a:xfrm>
            <a:off x="7305261" y="957999"/>
            <a:ext cx="4792169" cy="534231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643095" y="3185326"/>
            <a:ext cx="2351314" cy="1004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V="1">
            <a:off x="3116665" y="3195374"/>
            <a:ext cx="3264038" cy="1004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a:blip r:embed="rId3"/>
          <a:stretch>
            <a:fillRect/>
          </a:stretch>
        </p:blipFill>
        <p:spPr>
          <a:xfrm>
            <a:off x="241693" y="3616530"/>
            <a:ext cx="2752716" cy="77442"/>
          </a:xfrm>
          <a:prstGeom prst="rect">
            <a:avLst/>
          </a:prstGeom>
        </p:spPr>
      </p:pic>
      <p:cxnSp>
        <p:nvCxnSpPr>
          <p:cNvPr id="14" name="Straight Connector 13"/>
          <p:cNvCxnSpPr/>
          <p:nvPr/>
        </p:nvCxnSpPr>
        <p:spPr>
          <a:xfrm>
            <a:off x="3116665" y="3616530"/>
            <a:ext cx="346500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V="1">
            <a:off x="241693" y="4059533"/>
            <a:ext cx="582272" cy="1004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1959429" y="4069580"/>
            <a:ext cx="3969098"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V="1">
            <a:off x="3248969" y="4471514"/>
            <a:ext cx="2885131" cy="10849"/>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2013440" y="4907419"/>
            <a:ext cx="4367263" cy="10850"/>
          </a:xfrm>
          <a:prstGeom prst="line">
            <a:avLst/>
          </a:prstGeom>
          <a:ln w="57150">
            <a:solidFill>
              <a:srgbClr val="0000FF"/>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241693" y="5353911"/>
            <a:ext cx="5892407" cy="35349"/>
          </a:xfrm>
          <a:prstGeom prst="line">
            <a:avLst/>
          </a:prstGeom>
          <a:ln w="57150">
            <a:solidFill>
              <a:srgbClr val="0000FF"/>
            </a:solidFill>
          </a:ln>
        </p:spPr>
        <p:style>
          <a:lnRef idx="3">
            <a:schemeClr val="dk1"/>
          </a:lnRef>
          <a:fillRef idx="0">
            <a:schemeClr val="dk1"/>
          </a:fillRef>
          <a:effectRef idx="2">
            <a:schemeClr val="dk1"/>
          </a:effectRef>
          <a:fontRef idx="minor">
            <a:schemeClr val="tx1"/>
          </a:fontRef>
        </p:style>
      </p:cxnSp>
      <p:sp>
        <p:nvSpPr>
          <p:cNvPr id="18" name="Text Box 6"/>
          <p:cNvSpPr txBox="1"/>
          <p:nvPr/>
        </p:nvSpPr>
        <p:spPr>
          <a:xfrm>
            <a:off x="213224" y="932274"/>
            <a:ext cx="1535747" cy="533765"/>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a:effectLst/>
                <a:latin typeface="Calibri" panose="020F0502020204030204" pitchFamily="34" charset="0"/>
                <a:ea typeface="Calibri" panose="020F0502020204030204" pitchFamily="34" charset="0"/>
                <a:cs typeface="Times New Roman" panose="02020603050405020304" pitchFamily="18" charset="0"/>
              </a:rPr>
              <a:t>Đoạn 2</a:t>
            </a:r>
          </a:p>
        </p:txBody>
      </p:sp>
    </p:spTree>
    <p:extLst>
      <p:ext uri="{BB962C8B-B14F-4D97-AF65-F5344CB8AC3E}">
        <p14:creationId xmlns:p14="http://schemas.microsoft.com/office/powerpoint/2010/main" val="418132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15138" y="1141607"/>
            <a:ext cx="2394859" cy="772886"/>
          </a:xfrm>
          <a:prstGeom prst="round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THÂN BÀI</a:t>
            </a:r>
          </a:p>
        </p:txBody>
      </p:sp>
      <p:sp>
        <p:nvSpPr>
          <p:cNvPr id="3" name="Oval 2"/>
          <p:cNvSpPr/>
          <p:nvPr/>
        </p:nvSpPr>
        <p:spPr>
          <a:xfrm>
            <a:off x="653136" y="1190594"/>
            <a:ext cx="653146" cy="67491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rPr>
              <a:t>2</a:t>
            </a:r>
          </a:p>
        </p:txBody>
      </p:sp>
      <p:sp>
        <p:nvSpPr>
          <p:cNvPr id="4" name="Rounded Rectangle 3"/>
          <p:cNvSpPr/>
          <p:nvPr/>
        </p:nvSpPr>
        <p:spPr>
          <a:xfrm>
            <a:off x="5007426" y="1092619"/>
            <a:ext cx="2394859" cy="7728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Tả</a:t>
            </a:r>
            <a:r>
              <a:rPr lang="en-US" sz="3200" dirty="0">
                <a:solidFill>
                  <a:prstClr val="black"/>
                </a:solidFill>
              </a:rPr>
              <a:t> </a:t>
            </a:r>
            <a:r>
              <a:rPr lang="en-US" sz="3200" dirty="0" err="1">
                <a:solidFill>
                  <a:prstClr val="black"/>
                </a:solidFill>
              </a:rPr>
              <a:t>hình</a:t>
            </a:r>
            <a:r>
              <a:rPr lang="en-US" sz="3200" dirty="0">
                <a:solidFill>
                  <a:prstClr val="black"/>
                </a:solidFill>
              </a:rPr>
              <a:t> </a:t>
            </a:r>
            <a:r>
              <a:rPr lang="en-US" sz="3200" dirty="0" err="1">
                <a:solidFill>
                  <a:prstClr val="black"/>
                </a:solidFill>
              </a:rPr>
              <a:t>dáng</a:t>
            </a:r>
            <a:endParaRPr lang="en-US" sz="3200" dirty="0">
              <a:solidFill>
                <a:prstClr val="black"/>
              </a:solidFill>
            </a:endParaRPr>
          </a:p>
        </p:txBody>
      </p:sp>
      <p:cxnSp>
        <p:nvCxnSpPr>
          <p:cNvPr id="6" name="Straight Connector 5"/>
          <p:cNvCxnSpPr/>
          <p:nvPr/>
        </p:nvCxnSpPr>
        <p:spPr>
          <a:xfrm flipV="1">
            <a:off x="3809997" y="1528050"/>
            <a:ext cx="1208317" cy="6076"/>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74171"/>
            <a:ext cx="4691743" cy="772886"/>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0"/>
                <a:solidFill>
                  <a:prstClr val="black"/>
                </a:solidFill>
              </a:rPr>
              <a:t>Hướng</a:t>
            </a:r>
            <a:r>
              <a:rPr lang="en-US" sz="4000" b="1" dirty="0">
                <a:ln w="0"/>
                <a:solidFill>
                  <a:prstClr val="black"/>
                </a:solidFill>
              </a:rPr>
              <a:t> </a:t>
            </a:r>
            <a:r>
              <a:rPr lang="en-US" sz="4000" b="1" dirty="0" err="1">
                <a:ln w="0"/>
                <a:solidFill>
                  <a:prstClr val="black"/>
                </a:solidFill>
              </a:rPr>
              <a:t>dẫn</a:t>
            </a:r>
            <a:r>
              <a:rPr lang="en-US" sz="4000" b="1" dirty="0">
                <a:ln w="0"/>
                <a:solidFill>
                  <a:prstClr val="black"/>
                </a:solidFill>
              </a:rPr>
              <a:t> </a:t>
            </a:r>
            <a:r>
              <a:rPr lang="en-US" sz="4000" b="1" dirty="0" err="1">
                <a:ln w="0"/>
                <a:solidFill>
                  <a:prstClr val="black"/>
                </a:solidFill>
              </a:rPr>
              <a:t>lập</a:t>
            </a:r>
            <a:r>
              <a:rPr lang="en-US" sz="4000" b="1" dirty="0">
                <a:ln w="0"/>
                <a:solidFill>
                  <a:prstClr val="black"/>
                </a:solidFill>
              </a:rPr>
              <a:t> </a:t>
            </a:r>
            <a:r>
              <a:rPr lang="en-US" sz="4000" b="1" dirty="0" err="1">
                <a:ln w="0"/>
                <a:solidFill>
                  <a:prstClr val="black"/>
                </a:solidFill>
              </a:rPr>
              <a:t>dàn</a:t>
            </a:r>
            <a:r>
              <a:rPr lang="en-US" sz="4000" b="1" dirty="0">
                <a:ln w="0"/>
                <a:solidFill>
                  <a:prstClr val="black"/>
                </a:solidFill>
              </a:rPr>
              <a:t> ý</a:t>
            </a:r>
          </a:p>
        </p:txBody>
      </p:sp>
      <p:sp>
        <p:nvSpPr>
          <p:cNvPr id="5" name="Rectangle 4"/>
          <p:cNvSpPr/>
          <p:nvPr/>
        </p:nvSpPr>
        <p:spPr>
          <a:xfrm>
            <a:off x="6096000" y="3156857"/>
            <a:ext cx="2177143" cy="544286"/>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prstClr val="black"/>
                </a:solidFill>
              </a:rPr>
              <a:t>Phần</a:t>
            </a:r>
            <a:r>
              <a:rPr lang="en-US" sz="3200" dirty="0" smtClean="0">
                <a:solidFill>
                  <a:prstClr val="black"/>
                </a:solidFill>
              </a:rPr>
              <a:t> </a:t>
            </a:r>
            <a:r>
              <a:rPr lang="en-US" sz="3200" dirty="0" err="1" smtClean="0">
                <a:solidFill>
                  <a:prstClr val="black"/>
                </a:solidFill>
              </a:rPr>
              <a:t>thân</a:t>
            </a:r>
            <a:endParaRPr lang="en-US" sz="3200" dirty="0">
              <a:solidFill>
                <a:prstClr val="black"/>
              </a:solidFill>
            </a:endParaRPr>
          </a:p>
        </p:txBody>
      </p:sp>
      <p:sp>
        <p:nvSpPr>
          <p:cNvPr id="13" name="Rectangle 12"/>
          <p:cNvSpPr/>
          <p:nvPr/>
        </p:nvSpPr>
        <p:spPr>
          <a:xfrm>
            <a:off x="751109" y="3156857"/>
            <a:ext cx="1861458" cy="544286"/>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prstClr val="black"/>
                </a:solidFill>
              </a:rPr>
              <a:t>Phần</a:t>
            </a:r>
            <a:r>
              <a:rPr lang="en-US" sz="3200" dirty="0" smtClean="0">
                <a:solidFill>
                  <a:prstClr val="black"/>
                </a:solidFill>
              </a:rPr>
              <a:t> </a:t>
            </a:r>
            <a:r>
              <a:rPr lang="en-US" sz="3200" dirty="0" err="1" smtClean="0">
                <a:solidFill>
                  <a:prstClr val="black"/>
                </a:solidFill>
              </a:rPr>
              <a:t>đầu</a:t>
            </a:r>
            <a:endParaRPr lang="en-US" sz="3200" dirty="0">
              <a:solidFill>
                <a:prstClr val="black"/>
              </a:solidFill>
            </a:endParaRPr>
          </a:p>
        </p:txBody>
      </p:sp>
      <p:sp>
        <p:nvSpPr>
          <p:cNvPr id="17" name="Rectangle 16"/>
          <p:cNvSpPr/>
          <p:nvPr/>
        </p:nvSpPr>
        <p:spPr>
          <a:xfrm>
            <a:off x="6417545" y="4039297"/>
            <a:ext cx="1550796" cy="553779"/>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5000"/>
              </a:lnSpc>
              <a:spcAft>
                <a:spcPts val="800"/>
              </a:spcAft>
            </a:pPr>
            <a:r>
              <a:rPr lang="en-US" sz="2800" dirty="0" err="1" smtClean="0">
                <a:solidFill>
                  <a:srgbClr val="0000FF"/>
                </a:solidFill>
                <a:ea typeface="Calibri" panose="020F0502020204030204" pitchFamily="34" charset="0"/>
                <a:cs typeface="Times New Roman" panose="02020603050405020304" pitchFamily="18" charset="0"/>
              </a:rPr>
              <a:t>Bốn</a:t>
            </a:r>
            <a:r>
              <a:rPr lang="en-US" sz="2800" dirty="0" smtClean="0">
                <a:solidFill>
                  <a:srgbClr val="0000FF"/>
                </a:solidFill>
                <a:ea typeface="Calibri" panose="020F0502020204030204" pitchFamily="34" charset="0"/>
                <a:cs typeface="Times New Roman" panose="02020603050405020304" pitchFamily="18" charset="0"/>
              </a:rPr>
              <a:t> </a:t>
            </a:r>
            <a:r>
              <a:rPr lang="en-US" sz="2800" dirty="0" err="1" smtClean="0">
                <a:solidFill>
                  <a:srgbClr val="0000FF"/>
                </a:solidFill>
                <a:ea typeface="Calibri" panose="020F0502020204030204" pitchFamily="34" charset="0"/>
                <a:cs typeface="Times New Roman" panose="02020603050405020304" pitchFamily="18" charset="0"/>
              </a:rPr>
              <a:t>chân</a:t>
            </a:r>
            <a:endParaRPr lang="en-US" sz="2000" dirty="0">
              <a:solidFill>
                <a:prstClr val="black"/>
              </a:solidFill>
              <a:ea typeface="Calibri" panose="020F0502020204030204" pitchFamily="34" charset="0"/>
              <a:cs typeface="Times New Roman" panose="02020603050405020304" pitchFamily="18" charset="0"/>
            </a:endParaRPr>
          </a:p>
        </p:txBody>
      </p:sp>
      <p:cxnSp>
        <p:nvCxnSpPr>
          <p:cNvPr id="41" name="Straight Connector 40"/>
          <p:cNvCxnSpPr/>
          <p:nvPr/>
        </p:nvCxnSpPr>
        <p:spPr>
          <a:xfrm>
            <a:off x="1796143" y="3701143"/>
            <a:ext cx="0" cy="259864"/>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5" idx="2"/>
          </p:cNvCxnSpPr>
          <p:nvPr/>
        </p:nvCxnSpPr>
        <p:spPr>
          <a:xfrm flipH="1">
            <a:off x="7184571" y="3701143"/>
            <a:ext cx="1" cy="347647"/>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46080" y="3961007"/>
            <a:ext cx="2027264" cy="1949936"/>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00FF"/>
                </a:solidFill>
              </a:rPr>
              <a:t>Cái</a:t>
            </a:r>
            <a:r>
              <a:rPr lang="en-US" sz="2800" dirty="0" smtClean="0">
                <a:solidFill>
                  <a:srgbClr val="0000FF"/>
                </a:solidFill>
              </a:rPr>
              <a:t> </a:t>
            </a:r>
            <a:r>
              <a:rPr lang="en-US" sz="2800" dirty="0" err="1" smtClean="0">
                <a:solidFill>
                  <a:srgbClr val="0000FF"/>
                </a:solidFill>
              </a:rPr>
              <a:t>đầu</a:t>
            </a:r>
            <a:r>
              <a:rPr lang="en-US" sz="2800" dirty="0" smtClean="0">
                <a:solidFill>
                  <a:srgbClr val="0000FF"/>
                </a:solidFill>
              </a:rPr>
              <a:t>:</a:t>
            </a:r>
            <a:endParaRPr lang="en-US" sz="2800" dirty="0" smtClean="0">
              <a:solidFill>
                <a:schemeClr val="tx1"/>
              </a:solidFill>
            </a:endParaRPr>
          </a:p>
          <a:p>
            <a:r>
              <a:rPr lang="en-US" sz="2800" dirty="0" err="1" smtClean="0">
                <a:solidFill>
                  <a:srgbClr val="0000FF"/>
                </a:solidFill>
              </a:rPr>
              <a:t>Hai</a:t>
            </a:r>
            <a:r>
              <a:rPr lang="en-US" sz="2800" dirty="0" smtClean="0">
                <a:solidFill>
                  <a:srgbClr val="0000FF"/>
                </a:solidFill>
              </a:rPr>
              <a:t> </a:t>
            </a:r>
            <a:r>
              <a:rPr lang="en-US" sz="2800" dirty="0" err="1" smtClean="0">
                <a:solidFill>
                  <a:srgbClr val="0000FF"/>
                </a:solidFill>
              </a:rPr>
              <a:t>cái</a:t>
            </a:r>
            <a:r>
              <a:rPr lang="en-US" sz="2800" dirty="0" smtClean="0">
                <a:solidFill>
                  <a:srgbClr val="0000FF"/>
                </a:solidFill>
              </a:rPr>
              <a:t> tai: </a:t>
            </a:r>
          </a:p>
          <a:p>
            <a:r>
              <a:rPr lang="en-US" sz="2800" dirty="0" err="1" smtClean="0">
                <a:solidFill>
                  <a:srgbClr val="0000FF"/>
                </a:solidFill>
              </a:rPr>
              <a:t>Đôi</a:t>
            </a:r>
            <a:r>
              <a:rPr lang="en-US" sz="2800" dirty="0" smtClean="0">
                <a:solidFill>
                  <a:srgbClr val="0000FF"/>
                </a:solidFill>
              </a:rPr>
              <a:t> </a:t>
            </a:r>
            <a:r>
              <a:rPr lang="en-US" sz="2800" dirty="0" err="1" smtClean="0">
                <a:solidFill>
                  <a:srgbClr val="0000FF"/>
                </a:solidFill>
              </a:rPr>
              <a:t>mắt</a:t>
            </a:r>
            <a:r>
              <a:rPr lang="en-US" sz="2800" dirty="0" smtClean="0">
                <a:solidFill>
                  <a:srgbClr val="0000FF"/>
                </a:solidFill>
              </a:rPr>
              <a:t>: </a:t>
            </a:r>
          </a:p>
          <a:p>
            <a:r>
              <a:rPr lang="en-US" sz="2800" dirty="0" err="1" smtClean="0">
                <a:solidFill>
                  <a:srgbClr val="0000FF"/>
                </a:solidFill>
              </a:rPr>
              <a:t>Bộ</a:t>
            </a:r>
            <a:r>
              <a:rPr lang="en-US" sz="2800" dirty="0" smtClean="0">
                <a:solidFill>
                  <a:srgbClr val="0000FF"/>
                </a:solidFill>
              </a:rPr>
              <a:t> </a:t>
            </a:r>
            <a:r>
              <a:rPr lang="en-US" sz="2800" dirty="0" err="1" smtClean="0">
                <a:solidFill>
                  <a:srgbClr val="0000FF"/>
                </a:solidFill>
              </a:rPr>
              <a:t>ria</a:t>
            </a:r>
            <a:r>
              <a:rPr lang="en-US" sz="2800" dirty="0" smtClean="0">
                <a:solidFill>
                  <a:srgbClr val="0000FF"/>
                </a:solidFill>
              </a:rPr>
              <a:t> </a:t>
            </a:r>
            <a:r>
              <a:rPr lang="en-US" sz="2800" dirty="0" err="1" smtClean="0">
                <a:solidFill>
                  <a:srgbClr val="0000FF"/>
                </a:solidFill>
              </a:rPr>
              <a:t>mép</a:t>
            </a:r>
            <a:r>
              <a:rPr lang="en-US" sz="2800" dirty="0" smtClean="0">
                <a:solidFill>
                  <a:srgbClr val="0000FF"/>
                </a:solidFill>
              </a:rPr>
              <a:t>:</a:t>
            </a:r>
            <a:endParaRPr lang="en-US" sz="2800" dirty="0">
              <a:solidFill>
                <a:schemeClr val="tx1"/>
              </a:solidFill>
            </a:endParaRPr>
          </a:p>
        </p:txBody>
      </p:sp>
    </p:spTree>
    <p:extLst>
      <p:ext uri="{BB962C8B-B14F-4D97-AF65-F5344CB8AC3E}">
        <p14:creationId xmlns:p14="http://schemas.microsoft.com/office/powerpoint/2010/main" val="16474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500"/>
                                        <p:tgtEl>
                                          <p:spTgt spid="4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53" y="1510656"/>
            <a:ext cx="6673780" cy="5262979"/>
          </a:xfrm>
          <a:prstGeom prst="rect">
            <a:avLst/>
          </a:prstGeom>
        </p:spPr>
        <p:txBody>
          <a:bodyPr wrap="square">
            <a:spAutoFit/>
          </a:bodyPr>
          <a:lstStyle/>
          <a:p>
            <a:pPr algn="just"/>
            <a:r>
              <a:rPr lang="vi-VN" sz="2800" dirty="0" smtClean="0">
                <a:solidFill>
                  <a:srgbClr val="222222"/>
                </a:solidFill>
                <a:latin typeface="Times New Roman" panose="02020603050405020304" pitchFamily="18" charset="0"/>
              </a:rPr>
              <a:t>Chà, nó có bộ lông mới đẹp làm sao ! Màu lông hung hung có sắc vằn đo đỏ, rất đúng với cái tên mà tôi đã đặt cho nó. Mèo Hung có cái đầu tròn tròn, hai tai dong dỏng dựng đứng rất thính nhạy. Đôi mắt Mèo Hung hiền lành nhưng ban đêm đôi mắt ấy sáng lên giúp mèo nhìn rõ mọi vật. Bộ ria mép vểnh lên có vẻ oai lắm ; bốn chân thì thon thon, bước đi một cách nhẹ nhàng như lướt trên mặt đất. Cái đuôi dài trông thướt tha duyên dáng. Mèo Hung trông thật đáng yêu.</a:t>
            </a:r>
          </a:p>
          <a:p>
            <a:r>
              <a:rPr lang="en-US" sz="2800" dirty="0" smtClean="0">
                <a:solidFill>
                  <a:srgbClr val="222222"/>
                </a:solidFill>
                <a:latin typeface="Calibri Light" panose="020F0302020204030204"/>
              </a:rPr>
              <a:t>   </a:t>
            </a:r>
            <a:endParaRPr lang="vi-VN" sz="2800" dirty="0">
              <a:solidFill>
                <a:srgbClr val="222222"/>
              </a:solidFill>
              <a:latin typeface="Times New Roman" panose="02020603050405020304" pitchFamily="18" charset="0"/>
            </a:endParaRPr>
          </a:p>
        </p:txBody>
      </p:sp>
      <p:sp>
        <p:nvSpPr>
          <p:cNvPr id="3" name="Rectangle 2"/>
          <p:cNvSpPr/>
          <p:nvPr/>
        </p:nvSpPr>
        <p:spPr>
          <a:xfrm>
            <a:off x="3676699" y="-124207"/>
            <a:ext cx="3967753" cy="830997"/>
          </a:xfrm>
          <a:prstGeom prst="rect">
            <a:avLst/>
          </a:prstGeom>
          <a:noFill/>
        </p:spPr>
        <p:txBody>
          <a:bodyPr wrap="none" lIns="91440" tIns="45720" rIns="91440" bIns="45720">
            <a:spAutoFit/>
          </a:bodyPr>
          <a:lstStyle/>
          <a:p>
            <a:pPr algn="ctr"/>
            <a:r>
              <a:rPr lang="en-US" sz="48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rPr>
              <a:t>Con </a:t>
            </a:r>
            <a:r>
              <a:rPr lang="en-US" sz="4800" b="1" dirty="0" err="1" smtClean="0">
                <a:ln w="9525">
                  <a:solidFill>
                    <a:prstClr val="white"/>
                  </a:solidFill>
                  <a:prstDash val="solid"/>
                </a:ln>
                <a:solidFill>
                  <a:prstClr val="black"/>
                </a:solidFill>
                <a:effectLst>
                  <a:outerShdw blurRad="12700" dist="38100" dir="2700000" algn="tl" rotWithShape="0">
                    <a:prstClr val="white">
                      <a:lumMod val="50000"/>
                    </a:prstClr>
                  </a:outerShdw>
                </a:effectLst>
              </a:rPr>
              <a:t>Mèo</a:t>
            </a:r>
            <a:r>
              <a:rPr lang="en-US" sz="48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rPr>
              <a:t> Hung</a:t>
            </a:r>
            <a:endParaRPr lang="en-US" sz="4800" b="1" dirty="0">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pic>
        <p:nvPicPr>
          <p:cNvPr id="1026" name="Picture 2" descr="HÌNH ẢNH MẦM NON: Hình ảnh con mèo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18124" r="15856"/>
          <a:stretch/>
        </p:blipFill>
        <p:spPr bwMode="auto">
          <a:xfrm>
            <a:off x="6802733" y="957999"/>
            <a:ext cx="5294697" cy="534231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643095" y="3245616"/>
            <a:ext cx="2351314" cy="1004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V="1">
            <a:off x="3116665" y="3255664"/>
            <a:ext cx="3264038" cy="1004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a:blip r:embed="rId3"/>
          <a:stretch>
            <a:fillRect/>
          </a:stretch>
        </p:blipFill>
        <p:spPr>
          <a:xfrm>
            <a:off x="241693" y="3676820"/>
            <a:ext cx="2752716" cy="77442"/>
          </a:xfrm>
          <a:prstGeom prst="rect">
            <a:avLst/>
          </a:prstGeom>
        </p:spPr>
      </p:pic>
      <p:cxnSp>
        <p:nvCxnSpPr>
          <p:cNvPr id="14" name="Straight Connector 13"/>
          <p:cNvCxnSpPr/>
          <p:nvPr/>
        </p:nvCxnSpPr>
        <p:spPr>
          <a:xfrm>
            <a:off x="3116665" y="3676820"/>
            <a:ext cx="346500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V="1">
            <a:off x="241693" y="4119823"/>
            <a:ext cx="582272" cy="1004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1959429" y="4129870"/>
            <a:ext cx="3969098"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V="1">
            <a:off x="3248969" y="4531804"/>
            <a:ext cx="2885131" cy="10849"/>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2013440" y="4944586"/>
            <a:ext cx="4367263" cy="10850"/>
          </a:xfrm>
          <a:prstGeom prst="line">
            <a:avLst/>
          </a:prstGeom>
          <a:ln w="57150">
            <a:solidFill>
              <a:srgbClr val="0000FF"/>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241693" y="5379960"/>
            <a:ext cx="5892407" cy="35349"/>
          </a:xfrm>
          <a:prstGeom prst="line">
            <a:avLst/>
          </a:prstGeom>
          <a:ln w="57150">
            <a:solidFill>
              <a:srgbClr val="0000FF"/>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150098" y="5828042"/>
            <a:ext cx="5933133" cy="18819"/>
          </a:xfrm>
          <a:prstGeom prst="line">
            <a:avLst/>
          </a:prstGeom>
          <a:ln w="57150">
            <a:solidFill>
              <a:srgbClr val="00B050"/>
            </a:solidFill>
          </a:ln>
        </p:spPr>
        <p:style>
          <a:lnRef idx="3">
            <a:schemeClr val="dk1"/>
          </a:lnRef>
          <a:fillRef idx="0">
            <a:schemeClr val="dk1"/>
          </a:fillRef>
          <a:effectRef idx="2">
            <a:schemeClr val="dk1"/>
          </a:effectRef>
          <a:fontRef idx="minor">
            <a:schemeClr val="tx1"/>
          </a:fontRef>
        </p:style>
      </p:cxnSp>
      <p:sp>
        <p:nvSpPr>
          <p:cNvPr id="18" name="Text Box 6"/>
          <p:cNvSpPr txBox="1"/>
          <p:nvPr/>
        </p:nvSpPr>
        <p:spPr>
          <a:xfrm>
            <a:off x="236790" y="976891"/>
            <a:ext cx="1535747" cy="533765"/>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a:effectLst/>
                <a:latin typeface="Calibri" panose="020F0502020204030204" pitchFamily="34" charset="0"/>
                <a:ea typeface="Calibri" panose="020F0502020204030204" pitchFamily="34" charset="0"/>
                <a:cs typeface="Times New Roman" panose="02020603050405020304" pitchFamily="18" charset="0"/>
              </a:rPr>
              <a:t>Đoạn 2</a:t>
            </a:r>
          </a:p>
        </p:txBody>
      </p:sp>
    </p:spTree>
    <p:extLst>
      <p:ext uri="{BB962C8B-B14F-4D97-AF65-F5344CB8AC3E}">
        <p14:creationId xmlns:p14="http://schemas.microsoft.com/office/powerpoint/2010/main" val="295336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15138" y="1141607"/>
            <a:ext cx="2394859" cy="772886"/>
          </a:xfrm>
          <a:prstGeom prst="round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THÂN BÀI</a:t>
            </a:r>
          </a:p>
        </p:txBody>
      </p:sp>
      <p:sp>
        <p:nvSpPr>
          <p:cNvPr id="3" name="Oval 2"/>
          <p:cNvSpPr/>
          <p:nvPr/>
        </p:nvSpPr>
        <p:spPr>
          <a:xfrm>
            <a:off x="653136" y="1190594"/>
            <a:ext cx="653146" cy="67491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rPr>
              <a:t>2</a:t>
            </a:r>
          </a:p>
        </p:txBody>
      </p:sp>
      <p:sp>
        <p:nvSpPr>
          <p:cNvPr id="4" name="Rounded Rectangle 3"/>
          <p:cNvSpPr/>
          <p:nvPr/>
        </p:nvSpPr>
        <p:spPr>
          <a:xfrm>
            <a:off x="5007426" y="1092619"/>
            <a:ext cx="2394859" cy="7728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Tả</a:t>
            </a:r>
            <a:r>
              <a:rPr lang="en-US" sz="3200" dirty="0">
                <a:solidFill>
                  <a:prstClr val="black"/>
                </a:solidFill>
              </a:rPr>
              <a:t> </a:t>
            </a:r>
            <a:r>
              <a:rPr lang="en-US" sz="3200" dirty="0" err="1">
                <a:solidFill>
                  <a:prstClr val="black"/>
                </a:solidFill>
              </a:rPr>
              <a:t>hình</a:t>
            </a:r>
            <a:r>
              <a:rPr lang="en-US" sz="3200" dirty="0">
                <a:solidFill>
                  <a:prstClr val="black"/>
                </a:solidFill>
              </a:rPr>
              <a:t> </a:t>
            </a:r>
            <a:r>
              <a:rPr lang="en-US" sz="3200" dirty="0" err="1">
                <a:solidFill>
                  <a:prstClr val="black"/>
                </a:solidFill>
              </a:rPr>
              <a:t>dáng</a:t>
            </a:r>
            <a:endParaRPr lang="en-US" sz="3200" dirty="0">
              <a:solidFill>
                <a:prstClr val="black"/>
              </a:solidFill>
            </a:endParaRPr>
          </a:p>
        </p:txBody>
      </p:sp>
      <p:cxnSp>
        <p:nvCxnSpPr>
          <p:cNvPr id="6" name="Straight Connector 5"/>
          <p:cNvCxnSpPr/>
          <p:nvPr/>
        </p:nvCxnSpPr>
        <p:spPr>
          <a:xfrm flipV="1">
            <a:off x="3809997" y="1528050"/>
            <a:ext cx="1208317" cy="6076"/>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74171"/>
            <a:ext cx="4691743" cy="772886"/>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0"/>
                <a:solidFill>
                  <a:prstClr val="black"/>
                </a:solidFill>
              </a:rPr>
              <a:t>Hướng</a:t>
            </a:r>
            <a:r>
              <a:rPr lang="en-US" sz="4000" b="1" dirty="0">
                <a:ln w="0"/>
                <a:solidFill>
                  <a:prstClr val="black"/>
                </a:solidFill>
              </a:rPr>
              <a:t> </a:t>
            </a:r>
            <a:r>
              <a:rPr lang="en-US" sz="4000" b="1" dirty="0" err="1">
                <a:ln w="0"/>
                <a:solidFill>
                  <a:prstClr val="black"/>
                </a:solidFill>
              </a:rPr>
              <a:t>dẫn</a:t>
            </a:r>
            <a:r>
              <a:rPr lang="en-US" sz="4000" b="1" dirty="0">
                <a:ln w="0"/>
                <a:solidFill>
                  <a:prstClr val="black"/>
                </a:solidFill>
              </a:rPr>
              <a:t> </a:t>
            </a:r>
            <a:r>
              <a:rPr lang="en-US" sz="4000" b="1" dirty="0" err="1">
                <a:ln w="0"/>
                <a:solidFill>
                  <a:prstClr val="black"/>
                </a:solidFill>
              </a:rPr>
              <a:t>lập</a:t>
            </a:r>
            <a:r>
              <a:rPr lang="en-US" sz="4000" b="1" dirty="0">
                <a:ln w="0"/>
                <a:solidFill>
                  <a:prstClr val="black"/>
                </a:solidFill>
              </a:rPr>
              <a:t> </a:t>
            </a:r>
            <a:r>
              <a:rPr lang="en-US" sz="4000" b="1" dirty="0" err="1">
                <a:ln w="0"/>
                <a:solidFill>
                  <a:prstClr val="black"/>
                </a:solidFill>
              </a:rPr>
              <a:t>dàn</a:t>
            </a:r>
            <a:r>
              <a:rPr lang="en-US" sz="4000" b="1" dirty="0">
                <a:ln w="0"/>
                <a:solidFill>
                  <a:prstClr val="black"/>
                </a:solidFill>
              </a:rPr>
              <a:t> ý</a:t>
            </a:r>
          </a:p>
        </p:txBody>
      </p:sp>
      <p:sp>
        <p:nvSpPr>
          <p:cNvPr id="11" name="Rectangle 10"/>
          <p:cNvSpPr/>
          <p:nvPr/>
        </p:nvSpPr>
        <p:spPr>
          <a:xfrm>
            <a:off x="6618513" y="2220053"/>
            <a:ext cx="1959429" cy="783772"/>
          </a:xfrm>
          <a:prstGeom prst="rect">
            <a:avLst/>
          </a:prstGeom>
          <a:solidFill>
            <a:schemeClr val="accent4">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w="0"/>
                <a:solidFill>
                  <a:prstClr val="black"/>
                </a:solidFill>
                <a:effectLst>
                  <a:outerShdw blurRad="38100" dist="19050" dir="2700000" algn="tl" rotWithShape="0">
                    <a:prstClr val="black">
                      <a:alpha val="40000"/>
                    </a:prstClr>
                  </a:outerShdw>
                </a:effectLst>
              </a:rPr>
              <a:t>Tả</a:t>
            </a:r>
            <a:r>
              <a:rPr lang="en-US" sz="3200" dirty="0">
                <a:ln w="0"/>
                <a:solidFill>
                  <a:prstClr val="black"/>
                </a:solidFill>
                <a:effectLst>
                  <a:outerShdw blurRad="38100" dist="19050" dir="2700000" algn="tl" rotWithShape="0">
                    <a:prstClr val="black">
                      <a:alpha val="40000"/>
                    </a:prstClr>
                  </a:outerShdw>
                </a:effectLst>
              </a:rPr>
              <a:t> chi </a:t>
            </a:r>
            <a:r>
              <a:rPr lang="en-US" sz="3200" dirty="0" err="1">
                <a:ln w="0"/>
                <a:solidFill>
                  <a:prstClr val="black"/>
                </a:solidFill>
                <a:effectLst>
                  <a:outerShdw blurRad="38100" dist="19050" dir="2700000" algn="tl" rotWithShape="0">
                    <a:prstClr val="black">
                      <a:alpha val="40000"/>
                    </a:prstClr>
                  </a:outerShdw>
                </a:effectLst>
              </a:rPr>
              <a:t>tiết</a:t>
            </a:r>
            <a:endParaRPr lang="en-US" sz="3200" dirty="0">
              <a:ln w="0"/>
              <a:solidFill>
                <a:prstClr val="black"/>
              </a:solidFill>
              <a:effectLst>
                <a:outerShdw blurRad="38100" dist="19050" dir="2700000" algn="tl" rotWithShape="0">
                  <a:prstClr val="black">
                    <a:alpha val="40000"/>
                  </a:prstClr>
                </a:outerShdw>
              </a:effectLst>
            </a:endParaRPr>
          </a:p>
        </p:txBody>
      </p:sp>
      <p:cxnSp>
        <p:nvCxnSpPr>
          <p:cNvPr id="14" name="Straight Connector 13"/>
          <p:cNvCxnSpPr/>
          <p:nvPr/>
        </p:nvCxnSpPr>
        <p:spPr>
          <a:xfrm>
            <a:off x="7141028" y="1839053"/>
            <a:ext cx="10886" cy="3810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096000" y="3156857"/>
            <a:ext cx="2177143" cy="544286"/>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prstClr val="black"/>
                </a:solidFill>
              </a:rPr>
              <a:t>Phần</a:t>
            </a:r>
            <a:r>
              <a:rPr lang="en-US" sz="3200" dirty="0" smtClean="0">
                <a:solidFill>
                  <a:prstClr val="black"/>
                </a:solidFill>
              </a:rPr>
              <a:t> </a:t>
            </a:r>
            <a:r>
              <a:rPr lang="en-US" sz="3200" dirty="0" err="1" smtClean="0">
                <a:solidFill>
                  <a:prstClr val="black"/>
                </a:solidFill>
              </a:rPr>
              <a:t>thân</a:t>
            </a:r>
            <a:endParaRPr lang="en-US" sz="3200" dirty="0">
              <a:solidFill>
                <a:prstClr val="black"/>
              </a:solidFill>
            </a:endParaRPr>
          </a:p>
        </p:txBody>
      </p:sp>
      <p:sp>
        <p:nvSpPr>
          <p:cNvPr id="13" name="Rectangle 12"/>
          <p:cNvSpPr/>
          <p:nvPr/>
        </p:nvSpPr>
        <p:spPr>
          <a:xfrm>
            <a:off x="751109" y="3156857"/>
            <a:ext cx="1861458" cy="544286"/>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prstClr val="black"/>
                </a:solidFill>
              </a:rPr>
              <a:t>Phần</a:t>
            </a:r>
            <a:r>
              <a:rPr lang="en-US" sz="3200" dirty="0" smtClean="0">
                <a:solidFill>
                  <a:prstClr val="black"/>
                </a:solidFill>
              </a:rPr>
              <a:t> </a:t>
            </a:r>
            <a:r>
              <a:rPr lang="en-US" sz="3200" dirty="0" err="1" smtClean="0">
                <a:solidFill>
                  <a:prstClr val="black"/>
                </a:solidFill>
              </a:rPr>
              <a:t>đầu</a:t>
            </a:r>
            <a:endParaRPr lang="en-US" sz="3200" dirty="0">
              <a:solidFill>
                <a:prstClr val="black"/>
              </a:solidFill>
            </a:endParaRPr>
          </a:p>
        </p:txBody>
      </p:sp>
      <p:sp>
        <p:nvSpPr>
          <p:cNvPr id="15" name="Rectangle 14"/>
          <p:cNvSpPr/>
          <p:nvPr/>
        </p:nvSpPr>
        <p:spPr>
          <a:xfrm>
            <a:off x="9693729" y="3156857"/>
            <a:ext cx="1861458" cy="544286"/>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prstClr val="black"/>
                </a:solidFill>
              </a:rPr>
              <a:t>Phần</a:t>
            </a:r>
            <a:r>
              <a:rPr lang="en-US" sz="3200" dirty="0" smtClean="0">
                <a:solidFill>
                  <a:prstClr val="black"/>
                </a:solidFill>
              </a:rPr>
              <a:t> </a:t>
            </a:r>
            <a:r>
              <a:rPr lang="en-US" sz="3200" dirty="0" err="1" smtClean="0">
                <a:solidFill>
                  <a:prstClr val="black"/>
                </a:solidFill>
              </a:rPr>
              <a:t>đuôi</a:t>
            </a:r>
            <a:endParaRPr lang="en-US" sz="3200" dirty="0">
              <a:solidFill>
                <a:prstClr val="black"/>
              </a:solidFill>
            </a:endParaRPr>
          </a:p>
        </p:txBody>
      </p:sp>
      <p:sp>
        <p:nvSpPr>
          <p:cNvPr id="17" name="Rectangle 16"/>
          <p:cNvSpPr/>
          <p:nvPr/>
        </p:nvSpPr>
        <p:spPr>
          <a:xfrm>
            <a:off x="6417545" y="4039297"/>
            <a:ext cx="1550796" cy="553779"/>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5000"/>
              </a:lnSpc>
              <a:spcAft>
                <a:spcPts val="800"/>
              </a:spcAft>
            </a:pPr>
            <a:r>
              <a:rPr lang="en-US" sz="2800" dirty="0" err="1" smtClean="0">
                <a:solidFill>
                  <a:srgbClr val="0000FF"/>
                </a:solidFill>
                <a:ea typeface="Calibri" panose="020F0502020204030204" pitchFamily="34" charset="0"/>
                <a:cs typeface="Times New Roman" panose="02020603050405020304" pitchFamily="18" charset="0"/>
              </a:rPr>
              <a:t>Bốn</a:t>
            </a:r>
            <a:r>
              <a:rPr lang="en-US" sz="2800" dirty="0" smtClean="0">
                <a:solidFill>
                  <a:srgbClr val="0000FF"/>
                </a:solidFill>
                <a:ea typeface="Calibri" panose="020F0502020204030204" pitchFamily="34" charset="0"/>
                <a:cs typeface="Times New Roman" panose="02020603050405020304" pitchFamily="18" charset="0"/>
              </a:rPr>
              <a:t> </a:t>
            </a:r>
            <a:r>
              <a:rPr lang="en-US" sz="2800" dirty="0" err="1" smtClean="0">
                <a:solidFill>
                  <a:srgbClr val="0000FF"/>
                </a:solidFill>
                <a:ea typeface="Calibri" panose="020F0502020204030204" pitchFamily="34" charset="0"/>
                <a:cs typeface="Times New Roman" panose="02020603050405020304" pitchFamily="18" charset="0"/>
              </a:rPr>
              <a:t>chân</a:t>
            </a:r>
            <a:endParaRPr lang="en-US" sz="2000" dirty="0">
              <a:solidFill>
                <a:prstClr val="black"/>
              </a:solidFill>
              <a:ea typeface="Calibri" panose="020F0502020204030204" pitchFamily="34" charset="0"/>
              <a:cs typeface="Times New Roman" panose="02020603050405020304" pitchFamily="18" charset="0"/>
            </a:endParaRPr>
          </a:p>
        </p:txBody>
      </p:sp>
      <p:sp>
        <p:nvSpPr>
          <p:cNvPr id="18" name="Rectangle 17"/>
          <p:cNvSpPr/>
          <p:nvPr/>
        </p:nvSpPr>
        <p:spPr>
          <a:xfrm>
            <a:off x="10075141" y="4048791"/>
            <a:ext cx="1379972" cy="544252"/>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5000"/>
              </a:lnSpc>
              <a:spcAft>
                <a:spcPts val="800"/>
              </a:spcAft>
            </a:pPr>
            <a:r>
              <a:rPr lang="en-US" sz="2800" dirty="0" err="1" smtClean="0">
                <a:solidFill>
                  <a:srgbClr val="0000FF"/>
                </a:solidFill>
                <a:ea typeface="Calibri" panose="020F0502020204030204" pitchFamily="34" charset="0"/>
                <a:cs typeface="Times New Roman" panose="02020603050405020304" pitchFamily="18" charset="0"/>
              </a:rPr>
              <a:t>Cái</a:t>
            </a:r>
            <a:r>
              <a:rPr lang="en-US" sz="2800" dirty="0" smtClean="0">
                <a:solidFill>
                  <a:srgbClr val="0000FF"/>
                </a:solidFill>
                <a:ea typeface="Calibri" panose="020F0502020204030204" pitchFamily="34" charset="0"/>
                <a:cs typeface="Times New Roman" panose="02020603050405020304" pitchFamily="18" charset="0"/>
              </a:rPr>
              <a:t> </a:t>
            </a:r>
            <a:r>
              <a:rPr lang="en-US" sz="2800" dirty="0" err="1" smtClean="0">
                <a:solidFill>
                  <a:srgbClr val="0000FF"/>
                </a:solidFill>
                <a:ea typeface="Calibri" panose="020F0502020204030204" pitchFamily="34" charset="0"/>
                <a:cs typeface="Times New Roman" panose="02020603050405020304" pitchFamily="18" charset="0"/>
              </a:rPr>
              <a:t>đuôi</a:t>
            </a:r>
            <a:endParaRPr lang="en-US" sz="2000" dirty="0">
              <a:solidFill>
                <a:prstClr val="black"/>
              </a:solidFill>
              <a:ea typeface="Calibri" panose="020F0502020204030204" pitchFamily="34" charset="0"/>
              <a:cs typeface="Times New Roman" panose="02020603050405020304" pitchFamily="18" charset="0"/>
            </a:endParaRPr>
          </a:p>
        </p:txBody>
      </p:sp>
      <p:cxnSp>
        <p:nvCxnSpPr>
          <p:cNvPr id="21" name="Straight Connector 20"/>
          <p:cNvCxnSpPr>
            <a:stCxn id="11" idx="1"/>
          </p:cNvCxnSpPr>
          <p:nvPr/>
        </p:nvCxnSpPr>
        <p:spPr>
          <a:xfrm flipH="1">
            <a:off x="1681838" y="2611939"/>
            <a:ext cx="4936675"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3" idx="0"/>
          </p:cNvCxnSpPr>
          <p:nvPr/>
        </p:nvCxnSpPr>
        <p:spPr>
          <a:xfrm>
            <a:off x="1681838" y="2611939"/>
            <a:ext cx="0" cy="544918"/>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89913" y="2600086"/>
            <a:ext cx="10887" cy="556771"/>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577942" y="2611939"/>
            <a:ext cx="1817917" cy="6881"/>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395859" y="2600086"/>
            <a:ext cx="0" cy="556771"/>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796143" y="3701143"/>
            <a:ext cx="0" cy="259864"/>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5" idx="2"/>
          </p:cNvCxnSpPr>
          <p:nvPr/>
        </p:nvCxnSpPr>
        <p:spPr>
          <a:xfrm flipH="1">
            <a:off x="7184571" y="3701143"/>
            <a:ext cx="1" cy="347647"/>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0765971" y="3684467"/>
            <a:ext cx="10886" cy="380965"/>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46080" y="3961007"/>
            <a:ext cx="2027264" cy="1949936"/>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00FF"/>
                </a:solidFill>
              </a:rPr>
              <a:t>Cái</a:t>
            </a:r>
            <a:r>
              <a:rPr lang="en-US" sz="2800" dirty="0" smtClean="0">
                <a:solidFill>
                  <a:srgbClr val="0000FF"/>
                </a:solidFill>
              </a:rPr>
              <a:t> </a:t>
            </a:r>
            <a:r>
              <a:rPr lang="en-US" sz="2800" dirty="0" err="1" smtClean="0">
                <a:solidFill>
                  <a:srgbClr val="0000FF"/>
                </a:solidFill>
              </a:rPr>
              <a:t>đầu</a:t>
            </a:r>
            <a:r>
              <a:rPr lang="en-US" sz="2800" dirty="0" smtClean="0">
                <a:solidFill>
                  <a:srgbClr val="0000FF"/>
                </a:solidFill>
              </a:rPr>
              <a:t>:</a:t>
            </a:r>
            <a:endParaRPr lang="en-US" sz="2800" dirty="0" smtClean="0">
              <a:solidFill>
                <a:prstClr val="black"/>
              </a:solidFill>
            </a:endParaRPr>
          </a:p>
          <a:p>
            <a:r>
              <a:rPr lang="en-US" sz="2800" dirty="0" err="1" smtClean="0">
                <a:solidFill>
                  <a:srgbClr val="0000FF"/>
                </a:solidFill>
              </a:rPr>
              <a:t>Hai</a:t>
            </a:r>
            <a:r>
              <a:rPr lang="en-US" sz="2800" dirty="0" smtClean="0">
                <a:solidFill>
                  <a:srgbClr val="0000FF"/>
                </a:solidFill>
              </a:rPr>
              <a:t> </a:t>
            </a:r>
            <a:r>
              <a:rPr lang="en-US" sz="2800" dirty="0" err="1" smtClean="0">
                <a:solidFill>
                  <a:srgbClr val="0000FF"/>
                </a:solidFill>
              </a:rPr>
              <a:t>cái</a:t>
            </a:r>
            <a:r>
              <a:rPr lang="en-US" sz="2800" dirty="0" smtClean="0">
                <a:solidFill>
                  <a:srgbClr val="0000FF"/>
                </a:solidFill>
              </a:rPr>
              <a:t> tai: </a:t>
            </a:r>
          </a:p>
          <a:p>
            <a:r>
              <a:rPr lang="en-US" sz="2800" dirty="0" err="1" smtClean="0">
                <a:solidFill>
                  <a:srgbClr val="0000FF"/>
                </a:solidFill>
              </a:rPr>
              <a:t>Đôi</a:t>
            </a:r>
            <a:r>
              <a:rPr lang="en-US" sz="2800" dirty="0" smtClean="0">
                <a:solidFill>
                  <a:srgbClr val="0000FF"/>
                </a:solidFill>
              </a:rPr>
              <a:t> </a:t>
            </a:r>
            <a:r>
              <a:rPr lang="en-US" sz="2800" dirty="0" err="1" smtClean="0">
                <a:solidFill>
                  <a:srgbClr val="0000FF"/>
                </a:solidFill>
              </a:rPr>
              <a:t>mắt</a:t>
            </a:r>
            <a:r>
              <a:rPr lang="en-US" sz="2800" dirty="0" smtClean="0">
                <a:solidFill>
                  <a:srgbClr val="0000FF"/>
                </a:solidFill>
              </a:rPr>
              <a:t>: </a:t>
            </a:r>
          </a:p>
          <a:p>
            <a:r>
              <a:rPr lang="en-US" sz="2800" dirty="0" err="1" smtClean="0">
                <a:solidFill>
                  <a:srgbClr val="0000FF"/>
                </a:solidFill>
              </a:rPr>
              <a:t>Bộ</a:t>
            </a:r>
            <a:r>
              <a:rPr lang="en-US" sz="2800" dirty="0" smtClean="0">
                <a:solidFill>
                  <a:srgbClr val="0000FF"/>
                </a:solidFill>
              </a:rPr>
              <a:t> </a:t>
            </a:r>
            <a:r>
              <a:rPr lang="en-US" sz="2800" dirty="0" err="1" smtClean="0">
                <a:solidFill>
                  <a:srgbClr val="0000FF"/>
                </a:solidFill>
              </a:rPr>
              <a:t>ria</a:t>
            </a:r>
            <a:r>
              <a:rPr lang="en-US" sz="2800" dirty="0" smtClean="0">
                <a:solidFill>
                  <a:srgbClr val="0000FF"/>
                </a:solidFill>
              </a:rPr>
              <a:t> </a:t>
            </a:r>
            <a:r>
              <a:rPr lang="en-US" sz="2800" dirty="0" err="1" smtClean="0">
                <a:solidFill>
                  <a:srgbClr val="0000FF"/>
                </a:solidFill>
              </a:rPr>
              <a:t>mép</a:t>
            </a:r>
            <a:r>
              <a:rPr lang="en-US" sz="2800" dirty="0" smtClean="0">
                <a:solidFill>
                  <a:srgbClr val="0000FF"/>
                </a:solidFill>
              </a:rPr>
              <a:t>:</a:t>
            </a:r>
            <a:endParaRPr lang="en-US" sz="2800" dirty="0">
              <a:solidFill>
                <a:prstClr val="black"/>
              </a:solidFill>
            </a:endParaRPr>
          </a:p>
        </p:txBody>
      </p:sp>
    </p:spTree>
    <p:extLst>
      <p:ext uri="{BB962C8B-B14F-4D97-AF65-F5344CB8AC3E}">
        <p14:creationId xmlns:p14="http://schemas.microsoft.com/office/powerpoint/2010/main" val="177284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up)">
                                      <p:cBhvr>
                                        <p:cTn id="10" dur="500"/>
                                        <p:tgtEl>
                                          <p:spTgt spid="4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4171"/>
            <a:ext cx="4691743" cy="772886"/>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n w="0"/>
                <a:solidFill>
                  <a:prstClr val="black"/>
                </a:solidFill>
              </a:rPr>
              <a:t>Hướng</a:t>
            </a:r>
            <a:r>
              <a:rPr lang="en-US" sz="4000" b="1" dirty="0" smtClean="0">
                <a:ln w="0"/>
                <a:solidFill>
                  <a:prstClr val="black"/>
                </a:solidFill>
              </a:rPr>
              <a:t> </a:t>
            </a:r>
            <a:r>
              <a:rPr lang="en-US" sz="4000" b="1" dirty="0" err="1" smtClean="0">
                <a:ln w="0"/>
                <a:solidFill>
                  <a:prstClr val="black"/>
                </a:solidFill>
              </a:rPr>
              <a:t>dẫn</a:t>
            </a:r>
            <a:r>
              <a:rPr lang="en-US" sz="4000" b="1" dirty="0" smtClean="0">
                <a:ln w="0"/>
                <a:solidFill>
                  <a:prstClr val="black"/>
                </a:solidFill>
              </a:rPr>
              <a:t> </a:t>
            </a:r>
            <a:r>
              <a:rPr lang="en-US" sz="4000" b="1" dirty="0" err="1" smtClean="0">
                <a:ln w="0"/>
                <a:solidFill>
                  <a:prstClr val="black"/>
                </a:solidFill>
              </a:rPr>
              <a:t>lập</a:t>
            </a:r>
            <a:r>
              <a:rPr lang="en-US" sz="4000" b="1" dirty="0" smtClean="0">
                <a:ln w="0"/>
                <a:solidFill>
                  <a:prstClr val="black"/>
                </a:solidFill>
              </a:rPr>
              <a:t> </a:t>
            </a:r>
            <a:r>
              <a:rPr lang="en-US" sz="4000" b="1" dirty="0" err="1" smtClean="0">
                <a:ln w="0"/>
                <a:solidFill>
                  <a:prstClr val="black"/>
                </a:solidFill>
              </a:rPr>
              <a:t>dàn</a:t>
            </a:r>
            <a:r>
              <a:rPr lang="en-US" sz="4000" b="1" dirty="0" smtClean="0">
                <a:ln w="0"/>
                <a:solidFill>
                  <a:prstClr val="black"/>
                </a:solidFill>
              </a:rPr>
              <a:t> ý</a:t>
            </a:r>
            <a:endParaRPr lang="en-US" sz="4000" b="1" dirty="0">
              <a:ln w="0"/>
              <a:solidFill>
                <a:prstClr val="black"/>
              </a:solidFill>
            </a:endParaRPr>
          </a:p>
        </p:txBody>
      </p:sp>
      <p:sp>
        <p:nvSpPr>
          <p:cNvPr id="16" name="Rounded Rectangle 15"/>
          <p:cNvSpPr/>
          <p:nvPr/>
        </p:nvSpPr>
        <p:spPr>
          <a:xfrm>
            <a:off x="1861454" y="1541595"/>
            <a:ext cx="1948543" cy="772886"/>
          </a:xfrm>
          <a:prstGeom prst="round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MỞ BÀI</a:t>
            </a:r>
          </a:p>
        </p:txBody>
      </p:sp>
      <p:sp>
        <p:nvSpPr>
          <p:cNvPr id="18" name="Rounded Rectangle 17"/>
          <p:cNvSpPr/>
          <p:nvPr/>
        </p:nvSpPr>
        <p:spPr>
          <a:xfrm>
            <a:off x="1415139" y="3193565"/>
            <a:ext cx="2394859" cy="772886"/>
          </a:xfrm>
          <a:prstGeom prst="round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THÂN BÀI</a:t>
            </a:r>
          </a:p>
        </p:txBody>
      </p:sp>
      <p:sp>
        <p:nvSpPr>
          <p:cNvPr id="20" name="Oval 19"/>
          <p:cNvSpPr/>
          <p:nvPr/>
        </p:nvSpPr>
        <p:spPr>
          <a:xfrm>
            <a:off x="1088565" y="1598054"/>
            <a:ext cx="653146" cy="67491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prstClr val="black"/>
                </a:solidFill>
              </a:rPr>
              <a:t>1</a:t>
            </a:r>
            <a:endParaRPr lang="en-US" sz="4400" b="1" dirty="0">
              <a:solidFill>
                <a:prstClr val="black"/>
              </a:solidFill>
            </a:endParaRPr>
          </a:p>
        </p:txBody>
      </p:sp>
      <p:sp>
        <p:nvSpPr>
          <p:cNvPr id="21" name="Oval 20"/>
          <p:cNvSpPr/>
          <p:nvPr/>
        </p:nvSpPr>
        <p:spPr>
          <a:xfrm>
            <a:off x="642250" y="3242552"/>
            <a:ext cx="653146" cy="67491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rPr>
              <a:t>2</a:t>
            </a:r>
          </a:p>
        </p:txBody>
      </p:sp>
      <p:sp>
        <p:nvSpPr>
          <p:cNvPr id="14" name="Rectangle 13"/>
          <p:cNvSpPr/>
          <p:nvPr/>
        </p:nvSpPr>
        <p:spPr>
          <a:xfrm>
            <a:off x="4874561" y="98949"/>
            <a:ext cx="5839227" cy="923330"/>
          </a:xfrm>
          <a:prstGeom prst="rect">
            <a:avLst/>
          </a:prstGeom>
          <a:noFill/>
        </p:spPr>
        <p:txBody>
          <a:bodyPr wrap="none" lIns="91440" tIns="45720" rIns="91440" bIns="45720">
            <a:spAutoFit/>
          </a:bodyPr>
          <a:lstStyle/>
          <a:p>
            <a:pPr algn="ctr"/>
            <a:r>
              <a:rPr lang="en-US" sz="5400" b="1" dirty="0" smtClean="0">
                <a:ln w="9525">
                  <a:solidFill>
                    <a:prstClr val="white"/>
                  </a:solidFill>
                  <a:prstDash val="solid"/>
                </a:ln>
                <a:solidFill>
                  <a:srgbClr val="ED7D31">
                    <a:lumMod val="75000"/>
                  </a:srgbClr>
                </a:solidFill>
                <a:effectLst>
                  <a:outerShdw blurRad="12700" dist="38100" dir="2700000" algn="tl" rotWithShape="0">
                    <a:prstClr val="white">
                      <a:lumMod val="50000"/>
                    </a:prstClr>
                  </a:outerShdw>
                </a:effectLst>
              </a:rPr>
              <a:t>TẢ CON MÈO HUNG</a:t>
            </a:r>
            <a:endParaRPr lang="en-US" sz="5400" b="1" dirty="0">
              <a:ln w="9525">
                <a:solidFill>
                  <a:prstClr val="white"/>
                </a:solidFill>
                <a:prstDash val="solid"/>
              </a:ln>
              <a:solidFill>
                <a:srgbClr val="ED7D31">
                  <a:lumMod val="75000"/>
                </a:srgbClr>
              </a:solidFill>
              <a:effectLst>
                <a:outerShdw blurRad="12700" dist="38100" dir="2700000" algn="tl" rotWithShape="0">
                  <a:prstClr val="white">
                    <a:lumMod val="50000"/>
                  </a:prstClr>
                </a:outerShdw>
              </a:effectLst>
            </a:endParaRPr>
          </a:p>
        </p:txBody>
      </p:sp>
      <p:sp>
        <p:nvSpPr>
          <p:cNvPr id="23" name="Rounded Rectangle 22"/>
          <p:cNvSpPr/>
          <p:nvPr/>
        </p:nvSpPr>
        <p:spPr>
          <a:xfrm>
            <a:off x="5018314" y="1523997"/>
            <a:ext cx="4376058" cy="772886"/>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Giới</a:t>
            </a:r>
            <a:r>
              <a:rPr lang="en-US" sz="3200" dirty="0">
                <a:solidFill>
                  <a:prstClr val="black"/>
                </a:solidFill>
              </a:rPr>
              <a:t> </a:t>
            </a:r>
            <a:r>
              <a:rPr lang="en-US" sz="3200" dirty="0" err="1">
                <a:solidFill>
                  <a:prstClr val="black"/>
                </a:solidFill>
              </a:rPr>
              <a:t>thiệu</a:t>
            </a:r>
            <a:r>
              <a:rPr lang="en-US" sz="3200" dirty="0">
                <a:solidFill>
                  <a:prstClr val="black"/>
                </a:solidFill>
              </a:rPr>
              <a:t> con </a:t>
            </a:r>
            <a:r>
              <a:rPr lang="en-US" sz="3200" dirty="0" err="1" smtClean="0">
                <a:solidFill>
                  <a:prstClr val="black"/>
                </a:solidFill>
              </a:rPr>
              <a:t>mèo</a:t>
            </a:r>
            <a:r>
              <a:rPr lang="en-US" sz="3200" dirty="0" smtClean="0">
                <a:solidFill>
                  <a:prstClr val="black"/>
                </a:solidFill>
              </a:rPr>
              <a:t>.</a:t>
            </a:r>
            <a:endParaRPr lang="en-US" sz="3200" dirty="0">
              <a:solidFill>
                <a:prstClr val="black"/>
              </a:solidFill>
            </a:endParaRPr>
          </a:p>
        </p:txBody>
      </p:sp>
      <p:cxnSp>
        <p:nvCxnSpPr>
          <p:cNvPr id="24" name="Straight Connector 23"/>
          <p:cNvCxnSpPr>
            <a:endCxn id="23" idx="1"/>
          </p:cNvCxnSpPr>
          <p:nvPr/>
        </p:nvCxnSpPr>
        <p:spPr>
          <a:xfrm>
            <a:off x="3831769" y="1910440"/>
            <a:ext cx="118654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018313" y="2860157"/>
            <a:ext cx="6446855" cy="7728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Tả</a:t>
            </a:r>
            <a:r>
              <a:rPr lang="en-US" sz="3200" dirty="0">
                <a:solidFill>
                  <a:prstClr val="black"/>
                </a:solidFill>
              </a:rPr>
              <a:t> </a:t>
            </a:r>
            <a:r>
              <a:rPr lang="en-US" sz="3200" dirty="0" err="1">
                <a:solidFill>
                  <a:prstClr val="black"/>
                </a:solidFill>
              </a:rPr>
              <a:t>hình</a:t>
            </a:r>
            <a:r>
              <a:rPr lang="en-US" sz="3200" dirty="0">
                <a:solidFill>
                  <a:prstClr val="black"/>
                </a:solidFill>
              </a:rPr>
              <a:t> </a:t>
            </a:r>
            <a:r>
              <a:rPr lang="en-US" sz="3200" dirty="0" err="1" smtClean="0">
                <a:solidFill>
                  <a:prstClr val="black"/>
                </a:solidFill>
              </a:rPr>
              <a:t>dáng</a:t>
            </a:r>
            <a:r>
              <a:rPr lang="en-US" sz="3200" dirty="0" smtClean="0">
                <a:solidFill>
                  <a:prstClr val="black"/>
                </a:solidFill>
              </a:rPr>
              <a:t> (</a:t>
            </a:r>
            <a:r>
              <a:rPr lang="en-US" sz="3200" dirty="0" err="1" smtClean="0">
                <a:solidFill>
                  <a:prstClr val="black"/>
                </a:solidFill>
              </a:rPr>
              <a:t>tả</a:t>
            </a:r>
            <a:r>
              <a:rPr lang="en-US" sz="3200" dirty="0" smtClean="0">
                <a:solidFill>
                  <a:prstClr val="black"/>
                </a:solidFill>
              </a:rPr>
              <a:t> </a:t>
            </a:r>
            <a:r>
              <a:rPr lang="en-US" sz="3200" dirty="0" err="1" smtClean="0">
                <a:solidFill>
                  <a:prstClr val="black"/>
                </a:solidFill>
              </a:rPr>
              <a:t>bao</a:t>
            </a:r>
            <a:r>
              <a:rPr lang="en-US" sz="3200" dirty="0" smtClean="0">
                <a:solidFill>
                  <a:prstClr val="black"/>
                </a:solidFill>
              </a:rPr>
              <a:t> </a:t>
            </a:r>
            <a:r>
              <a:rPr lang="en-US" sz="3200" dirty="0" err="1" smtClean="0">
                <a:solidFill>
                  <a:prstClr val="black"/>
                </a:solidFill>
              </a:rPr>
              <a:t>quát</a:t>
            </a:r>
            <a:r>
              <a:rPr lang="en-US" sz="3200" dirty="0" smtClean="0">
                <a:solidFill>
                  <a:prstClr val="black"/>
                </a:solidFill>
              </a:rPr>
              <a:t>, </a:t>
            </a:r>
            <a:r>
              <a:rPr lang="en-US" sz="3200" dirty="0" err="1" smtClean="0">
                <a:solidFill>
                  <a:prstClr val="black"/>
                </a:solidFill>
              </a:rPr>
              <a:t>tả</a:t>
            </a:r>
            <a:r>
              <a:rPr lang="en-US" sz="3200" dirty="0" smtClean="0">
                <a:solidFill>
                  <a:prstClr val="black"/>
                </a:solidFill>
              </a:rPr>
              <a:t> chi </a:t>
            </a:r>
            <a:r>
              <a:rPr lang="en-US" sz="3200" dirty="0" err="1" smtClean="0">
                <a:solidFill>
                  <a:prstClr val="black"/>
                </a:solidFill>
              </a:rPr>
              <a:t>tiết</a:t>
            </a:r>
            <a:r>
              <a:rPr lang="en-US" sz="3200" dirty="0" smtClean="0">
                <a:solidFill>
                  <a:prstClr val="black"/>
                </a:solidFill>
              </a:rPr>
              <a:t>)</a:t>
            </a:r>
            <a:endParaRPr lang="en-US" sz="3200" dirty="0">
              <a:solidFill>
                <a:prstClr val="black"/>
              </a:solidFill>
            </a:endParaRPr>
          </a:p>
        </p:txBody>
      </p:sp>
      <p:sp>
        <p:nvSpPr>
          <p:cNvPr id="26" name="Rounded Rectangle 25"/>
          <p:cNvSpPr/>
          <p:nvPr/>
        </p:nvSpPr>
        <p:spPr>
          <a:xfrm>
            <a:off x="5018313" y="3838480"/>
            <a:ext cx="4376059" cy="744280"/>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prstClr val="black"/>
                </a:solidFill>
              </a:rPr>
              <a:t>Tả</a:t>
            </a:r>
            <a:r>
              <a:rPr lang="en-US" sz="3200" dirty="0" smtClean="0">
                <a:solidFill>
                  <a:prstClr val="black"/>
                </a:solidFill>
              </a:rPr>
              <a:t> </a:t>
            </a:r>
            <a:r>
              <a:rPr lang="en-US" sz="3200" dirty="0" err="1" smtClean="0">
                <a:solidFill>
                  <a:prstClr val="black"/>
                </a:solidFill>
              </a:rPr>
              <a:t>hoạt</a:t>
            </a:r>
            <a:r>
              <a:rPr lang="en-US" sz="3200" dirty="0" smtClean="0">
                <a:solidFill>
                  <a:prstClr val="black"/>
                </a:solidFill>
              </a:rPr>
              <a:t> </a:t>
            </a:r>
            <a:r>
              <a:rPr lang="en-US" sz="3200" dirty="0" err="1" smtClean="0">
                <a:solidFill>
                  <a:prstClr val="black"/>
                </a:solidFill>
              </a:rPr>
              <a:t>động</a:t>
            </a:r>
            <a:r>
              <a:rPr lang="en-US" sz="3200" dirty="0" smtClean="0">
                <a:solidFill>
                  <a:prstClr val="black"/>
                </a:solidFill>
              </a:rPr>
              <a:t>, </a:t>
            </a:r>
            <a:r>
              <a:rPr lang="en-US" sz="3200" dirty="0" err="1">
                <a:solidFill>
                  <a:prstClr val="black"/>
                </a:solidFill>
              </a:rPr>
              <a:t>thói</a:t>
            </a:r>
            <a:r>
              <a:rPr lang="en-US" sz="3200" dirty="0">
                <a:solidFill>
                  <a:prstClr val="black"/>
                </a:solidFill>
              </a:rPr>
              <a:t> </a:t>
            </a:r>
            <a:r>
              <a:rPr lang="en-US" sz="3200" dirty="0" err="1" smtClean="0">
                <a:solidFill>
                  <a:prstClr val="black"/>
                </a:solidFill>
              </a:rPr>
              <a:t>quen</a:t>
            </a:r>
            <a:r>
              <a:rPr lang="en-US" sz="3200" dirty="0">
                <a:solidFill>
                  <a:prstClr val="black"/>
                </a:solidFill>
              </a:rPr>
              <a:t>.</a:t>
            </a:r>
          </a:p>
        </p:txBody>
      </p:sp>
      <p:cxnSp>
        <p:nvCxnSpPr>
          <p:cNvPr id="27" name="Straight Connector 26"/>
          <p:cNvCxnSpPr>
            <a:endCxn id="25" idx="1"/>
          </p:cNvCxnSpPr>
          <p:nvPr/>
        </p:nvCxnSpPr>
        <p:spPr>
          <a:xfrm flipV="1">
            <a:off x="3809997" y="3246600"/>
            <a:ext cx="1208316" cy="333408"/>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09996" y="3595642"/>
            <a:ext cx="1208317" cy="794655"/>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11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 y="1500603"/>
            <a:ext cx="6191459" cy="5693866"/>
          </a:xfrm>
          <a:prstGeom prst="rect">
            <a:avLst/>
          </a:prstGeom>
        </p:spPr>
        <p:txBody>
          <a:bodyPr wrap="square">
            <a:spAutoFit/>
          </a:bodyPr>
          <a:lstStyle/>
          <a:p>
            <a:pPr algn="just"/>
            <a:r>
              <a:rPr lang="vi-VN" sz="2800" dirty="0" smtClean="0">
                <a:solidFill>
                  <a:srgbClr val="222222"/>
                </a:solidFill>
                <a:latin typeface="Times New Roman" panose="02020603050405020304" pitchFamily="18" charset="0"/>
              </a:rPr>
              <a:t>Có một hôm, tôi đang ngồi học, bỗng thấy nó rón rén bước từng bước nhẹ nhàng đến bên bồ thóc ngồi rình. A ! Con mèo này khôn thật ! Chả là ngày thường chuột hay vào bồ ăn vụng thóc nên mèo mới rình ở đây. Bỗng nhiên nó chụm bốn chân lại, dặt dặt cái đuôi lấy đà rồi “phốc” một cái. Thế là một con chuột đã nằm gọn ngay trong vuốt của nó. Nhiều lúc tôi đang học bài, chú ta đến dụi dụi vào tay muốn tôi vuốt ve bộ lông mượt như nhung hoặc đùa với chú một tí.</a:t>
            </a:r>
          </a:p>
          <a:p>
            <a:r>
              <a:rPr lang="en-US" sz="2800" dirty="0" smtClean="0">
                <a:solidFill>
                  <a:srgbClr val="222222"/>
                </a:solidFill>
                <a:latin typeface="Calibri Light" panose="020F0302020204030204"/>
              </a:rPr>
              <a:t>   </a:t>
            </a:r>
            <a:endParaRPr lang="vi-VN" sz="2800" dirty="0">
              <a:solidFill>
                <a:srgbClr val="222222"/>
              </a:solidFill>
              <a:latin typeface="Times New Roman" panose="02020603050405020304" pitchFamily="18" charset="0"/>
            </a:endParaRPr>
          </a:p>
        </p:txBody>
      </p:sp>
      <p:sp>
        <p:nvSpPr>
          <p:cNvPr id="3" name="Rectangle 2"/>
          <p:cNvSpPr/>
          <p:nvPr/>
        </p:nvSpPr>
        <p:spPr>
          <a:xfrm>
            <a:off x="1085894" y="95842"/>
            <a:ext cx="3967753" cy="830997"/>
          </a:xfrm>
          <a:prstGeom prst="rect">
            <a:avLst/>
          </a:prstGeom>
          <a:noFill/>
        </p:spPr>
        <p:txBody>
          <a:bodyPr wrap="none" lIns="91440" tIns="45720" rIns="91440" bIns="45720">
            <a:spAutoFit/>
          </a:bodyPr>
          <a:lstStyle/>
          <a:p>
            <a:pPr algn="ctr"/>
            <a:r>
              <a:rPr lang="en-US" sz="48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rPr>
              <a:t>Con </a:t>
            </a:r>
            <a:r>
              <a:rPr lang="en-US" sz="4800" b="1" dirty="0" err="1" smtClean="0">
                <a:ln w="9525">
                  <a:solidFill>
                    <a:prstClr val="white"/>
                  </a:solidFill>
                  <a:prstDash val="solid"/>
                </a:ln>
                <a:solidFill>
                  <a:prstClr val="black"/>
                </a:solidFill>
                <a:effectLst>
                  <a:outerShdw blurRad="12700" dist="38100" dir="2700000" algn="tl" rotWithShape="0">
                    <a:prstClr val="white">
                      <a:lumMod val="50000"/>
                    </a:prstClr>
                  </a:outerShdw>
                </a:effectLst>
              </a:rPr>
              <a:t>Mèo</a:t>
            </a:r>
            <a:r>
              <a:rPr lang="en-US" sz="48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rPr>
              <a:t> Hung</a:t>
            </a:r>
            <a:endParaRPr lang="en-US" sz="4800" b="1" dirty="0">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pic>
        <p:nvPicPr>
          <p:cNvPr id="3074" name="Picture 2" descr="Không có mô tả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197" y="686400"/>
            <a:ext cx="3987603" cy="2656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77737" y="70026"/>
            <a:ext cx="3084844"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Rình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chuột</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884255" y="2411598"/>
            <a:ext cx="4371033"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212691" y="2823580"/>
            <a:ext cx="4600469" cy="1675"/>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V="1">
            <a:off x="4195020" y="4089672"/>
            <a:ext cx="1884233" cy="28417"/>
          </a:xfrm>
          <a:prstGeom prst="line">
            <a:avLst/>
          </a:prstGeom>
          <a:ln w="57150">
            <a:solidFill>
              <a:srgbClr val="0000FF"/>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212691" y="4533472"/>
            <a:ext cx="5866562" cy="0"/>
          </a:xfrm>
          <a:prstGeom prst="line">
            <a:avLst/>
          </a:prstGeom>
          <a:ln w="57150">
            <a:solidFill>
              <a:srgbClr val="0000FF"/>
            </a:solidFill>
          </a:ln>
        </p:spPr>
        <p:style>
          <a:lnRef idx="3">
            <a:schemeClr val="dk1"/>
          </a:lnRef>
          <a:fillRef idx="0">
            <a:schemeClr val="dk1"/>
          </a:fillRef>
          <a:effectRef idx="2">
            <a:schemeClr val="dk1"/>
          </a:effectRef>
          <a:fontRef idx="minor">
            <a:schemeClr val="tx1"/>
          </a:fontRef>
        </p:style>
      </p:cxnSp>
      <p:pic>
        <p:nvPicPr>
          <p:cNvPr id="3076" name="Picture 4" descr="mèo bắt chuột: Thừa biết mèo là kẻ thù truyền kiếp của chuột nhưng vẫn mua  3 con chuột cảnh về nhà, cảnh tượng xuất hiện sau đó khiến chủ nhân kinh"/>
          <p:cNvPicPr>
            <a:picLocks noChangeAspect="1" noChangeArrowheads="1"/>
          </p:cNvPicPr>
          <p:nvPr/>
        </p:nvPicPr>
        <p:blipFill rotWithShape="1">
          <a:blip r:embed="rId3">
            <a:extLst>
              <a:ext uri="{28A0092B-C50C-407E-A947-70E740481C1C}">
                <a14:useLocalDpi xmlns:a14="http://schemas.microsoft.com/office/drawing/2010/main" val="0"/>
              </a:ext>
            </a:extLst>
          </a:blip>
          <a:srcRect t="9184" r="33073" b="22804"/>
          <a:stretch/>
        </p:blipFill>
        <p:spPr bwMode="auto">
          <a:xfrm>
            <a:off x="6904810" y="3916926"/>
            <a:ext cx="4630698" cy="294107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8127450" y="3332151"/>
            <a:ext cx="3084844" cy="584775"/>
          </a:xfrm>
          <a:prstGeom prst="rect">
            <a:avLst/>
          </a:prstGeom>
          <a:noFill/>
        </p:spPr>
        <p:txBody>
          <a:bodyPr wrap="square" rtlCol="0">
            <a:spAutoFit/>
          </a:bodyPr>
          <a:lstStyle/>
          <a:p>
            <a:r>
              <a:rPr lang="en-US" sz="3200" b="1" dirty="0" err="1" smtClean="0">
                <a:solidFill>
                  <a:srgbClr val="0000FF"/>
                </a:solidFill>
                <a:latin typeface="Times New Roman" panose="02020603050405020304" pitchFamily="18" charset="0"/>
                <a:cs typeface="Times New Roman" panose="02020603050405020304" pitchFamily="18" charset="0"/>
              </a:rPr>
              <a:t>Bắt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chuột</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28" name="Text Box 7"/>
          <p:cNvSpPr txBox="1"/>
          <p:nvPr/>
        </p:nvSpPr>
        <p:spPr>
          <a:xfrm>
            <a:off x="182215" y="966838"/>
            <a:ext cx="1535747" cy="533765"/>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a:effectLst/>
                <a:latin typeface="Calibri" panose="020F0502020204030204" pitchFamily="34" charset="0"/>
                <a:ea typeface="Calibri" panose="020F0502020204030204" pitchFamily="34" charset="0"/>
                <a:cs typeface="Times New Roman" panose="02020603050405020304" pitchFamily="18" charset="0"/>
              </a:rPr>
              <a:t>Đoạn 3</a:t>
            </a:r>
          </a:p>
        </p:txBody>
      </p:sp>
    </p:spTree>
    <p:extLst>
      <p:ext uri="{BB962C8B-B14F-4D97-AF65-F5344CB8AC3E}">
        <p14:creationId xmlns:p14="http://schemas.microsoft.com/office/powerpoint/2010/main" val="304064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500" fill="hold"/>
                                        <p:tgtEl>
                                          <p:spTgt spid="3074"/>
                                        </p:tgtEl>
                                        <p:attrNameLst>
                                          <p:attrName>ppt_w</p:attrName>
                                        </p:attrNameLst>
                                      </p:cBhvr>
                                      <p:tavLst>
                                        <p:tav tm="0">
                                          <p:val>
                                            <p:fltVal val="0"/>
                                          </p:val>
                                        </p:tav>
                                        <p:tav tm="100000">
                                          <p:val>
                                            <p:strVal val="#ppt_w"/>
                                          </p:val>
                                        </p:tav>
                                      </p:tavLst>
                                    </p:anim>
                                    <p:anim calcmode="lin" valueType="num">
                                      <p:cBhvr>
                                        <p:cTn id="16" dur="500" fill="hold"/>
                                        <p:tgtEl>
                                          <p:spTgt spid="3074"/>
                                        </p:tgtEl>
                                        <p:attrNameLst>
                                          <p:attrName>ppt_h</p:attrName>
                                        </p:attrNameLst>
                                      </p:cBhvr>
                                      <p:tavLst>
                                        <p:tav tm="0">
                                          <p:val>
                                            <p:fltVal val="0"/>
                                          </p:val>
                                        </p:tav>
                                        <p:tav tm="100000">
                                          <p:val>
                                            <p:strVal val="#ppt_h"/>
                                          </p:val>
                                        </p:tav>
                                      </p:tavLst>
                                    </p:anim>
                                    <p:animEffect transition="in" filter="fade">
                                      <p:cBhvr>
                                        <p:cTn id="17" dur="500"/>
                                        <p:tgtEl>
                                          <p:spTgt spid="307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par>
                                <p:cTn id="38" presetID="53" presetClass="entr" presetSubtype="16" fill="hold" nodeType="withEffect">
                                  <p:stCondLst>
                                    <p:cond delay="0"/>
                                  </p:stCondLst>
                                  <p:childTnLst>
                                    <p:set>
                                      <p:cBhvr>
                                        <p:cTn id="39" dur="1" fill="hold">
                                          <p:stCondLst>
                                            <p:cond delay="0"/>
                                          </p:stCondLst>
                                        </p:cTn>
                                        <p:tgtEl>
                                          <p:spTgt spid="3076"/>
                                        </p:tgtEl>
                                        <p:attrNameLst>
                                          <p:attrName>style.visibility</p:attrName>
                                        </p:attrNameLst>
                                      </p:cBhvr>
                                      <p:to>
                                        <p:strVal val="visible"/>
                                      </p:to>
                                    </p:set>
                                    <p:anim calcmode="lin" valueType="num">
                                      <p:cBhvr>
                                        <p:cTn id="40" dur="500" fill="hold"/>
                                        <p:tgtEl>
                                          <p:spTgt spid="3076"/>
                                        </p:tgtEl>
                                        <p:attrNameLst>
                                          <p:attrName>ppt_w</p:attrName>
                                        </p:attrNameLst>
                                      </p:cBhvr>
                                      <p:tavLst>
                                        <p:tav tm="0">
                                          <p:val>
                                            <p:fltVal val="0"/>
                                          </p:val>
                                        </p:tav>
                                        <p:tav tm="100000">
                                          <p:val>
                                            <p:strVal val="#ppt_w"/>
                                          </p:val>
                                        </p:tav>
                                      </p:tavLst>
                                    </p:anim>
                                    <p:anim calcmode="lin" valueType="num">
                                      <p:cBhvr>
                                        <p:cTn id="41" dur="500" fill="hold"/>
                                        <p:tgtEl>
                                          <p:spTgt spid="3076"/>
                                        </p:tgtEl>
                                        <p:attrNameLst>
                                          <p:attrName>ppt_h</p:attrName>
                                        </p:attrNameLst>
                                      </p:cBhvr>
                                      <p:tavLst>
                                        <p:tav tm="0">
                                          <p:val>
                                            <p:fltVal val="0"/>
                                          </p:val>
                                        </p:tav>
                                        <p:tav tm="100000">
                                          <p:val>
                                            <p:strVal val="#ppt_h"/>
                                          </p:val>
                                        </p:tav>
                                      </p:tavLst>
                                    </p:anim>
                                    <p:animEffect transition="in" filter="fade">
                                      <p:cBhvr>
                                        <p:cTn id="4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4171"/>
            <a:ext cx="4691743" cy="772886"/>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n w="0"/>
                <a:solidFill>
                  <a:prstClr val="black"/>
                </a:solidFill>
              </a:rPr>
              <a:t>Hướng</a:t>
            </a:r>
            <a:r>
              <a:rPr lang="en-US" sz="4000" b="1" dirty="0" smtClean="0">
                <a:ln w="0"/>
                <a:solidFill>
                  <a:prstClr val="black"/>
                </a:solidFill>
              </a:rPr>
              <a:t> </a:t>
            </a:r>
            <a:r>
              <a:rPr lang="en-US" sz="4000" b="1" dirty="0" err="1" smtClean="0">
                <a:ln w="0"/>
                <a:solidFill>
                  <a:prstClr val="black"/>
                </a:solidFill>
              </a:rPr>
              <a:t>dẫn</a:t>
            </a:r>
            <a:r>
              <a:rPr lang="en-US" sz="4000" b="1" dirty="0" smtClean="0">
                <a:ln w="0"/>
                <a:solidFill>
                  <a:prstClr val="black"/>
                </a:solidFill>
              </a:rPr>
              <a:t> </a:t>
            </a:r>
            <a:r>
              <a:rPr lang="en-US" sz="4000" b="1" dirty="0" err="1" smtClean="0">
                <a:ln w="0"/>
                <a:solidFill>
                  <a:prstClr val="black"/>
                </a:solidFill>
              </a:rPr>
              <a:t>lập</a:t>
            </a:r>
            <a:r>
              <a:rPr lang="en-US" sz="4000" b="1" dirty="0" smtClean="0">
                <a:ln w="0"/>
                <a:solidFill>
                  <a:prstClr val="black"/>
                </a:solidFill>
              </a:rPr>
              <a:t> </a:t>
            </a:r>
            <a:r>
              <a:rPr lang="en-US" sz="4000" b="1" dirty="0" err="1" smtClean="0">
                <a:ln w="0"/>
                <a:solidFill>
                  <a:prstClr val="black"/>
                </a:solidFill>
              </a:rPr>
              <a:t>dàn</a:t>
            </a:r>
            <a:r>
              <a:rPr lang="en-US" sz="4000" b="1" dirty="0" smtClean="0">
                <a:ln w="0"/>
                <a:solidFill>
                  <a:prstClr val="black"/>
                </a:solidFill>
              </a:rPr>
              <a:t> ý</a:t>
            </a:r>
            <a:endParaRPr lang="en-US" sz="4000" b="1" dirty="0">
              <a:ln w="0"/>
              <a:solidFill>
                <a:prstClr val="black"/>
              </a:solidFill>
            </a:endParaRPr>
          </a:p>
        </p:txBody>
      </p:sp>
      <p:sp>
        <p:nvSpPr>
          <p:cNvPr id="16" name="Rounded Rectangle 15"/>
          <p:cNvSpPr/>
          <p:nvPr/>
        </p:nvSpPr>
        <p:spPr>
          <a:xfrm>
            <a:off x="1861454" y="1541595"/>
            <a:ext cx="1948543" cy="772886"/>
          </a:xfrm>
          <a:prstGeom prst="round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MỞ BÀI</a:t>
            </a:r>
          </a:p>
        </p:txBody>
      </p:sp>
      <p:sp>
        <p:nvSpPr>
          <p:cNvPr id="18" name="Rounded Rectangle 17"/>
          <p:cNvSpPr/>
          <p:nvPr/>
        </p:nvSpPr>
        <p:spPr>
          <a:xfrm>
            <a:off x="1415139" y="3193565"/>
            <a:ext cx="2394859" cy="772886"/>
          </a:xfrm>
          <a:prstGeom prst="round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THÂN BÀI</a:t>
            </a:r>
          </a:p>
        </p:txBody>
      </p:sp>
      <p:sp>
        <p:nvSpPr>
          <p:cNvPr id="19" name="Rounded Rectangle 18"/>
          <p:cNvSpPr/>
          <p:nvPr/>
        </p:nvSpPr>
        <p:spPr>
          <a:xfrm>
            <a:off x="1415138" y="5469942"/>
            <a:ext cx="2394859" cy="772886"/>
          </a:xfrm>
          <a:prstGeom prst="roundRect">
            <a:avLst/>
          </a:prstGeom>
          <a:solidFill>
            <a:schemeClr val="accent5">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KẾT BÀI</a:t>
            </a:r>
          </a:p>
        </p:txBody>
      </p:sp>
      <p:sp>
        <p:nvSpPr>
          <p:cNvPr id="20" name="Oval 19"/>
          <p:cNvSpPr/>
          <p:nvPr/>
        </p:nvSpPr>
        <p:spPr>
          <a:xfrm>
            <a:off x="1088565" y="1598054"/>
            <a:ext cx="653146" cy="67491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prstClr val="black"/>
                </a:solidFill>
              </a:rPr>
              <a:t>1</a:t>
            </a:r>
            <a:endParaRPr lang="en-US" sz="4400" b="1" dirty="0">
              <a:solidFill>
                <a:prstClr val="black"/>
              </a:solidFill>
            </a:endParaRPr>
          </a:p>
        </p:txBody>
      </p:sp>
      <p:sp>
        <p:nvSpPr>
          <p:cNvPr id="21" name="Oval 20"/>
          <p:cNvSpPr/>
          <p:nvPr/>
        </p:nvSpPr>
        <p:spPr>
          <a:xfrm>
            <a:off x="642250" y="3242552"/>
            <a:ext cx="653146" cy="67491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rPr>
              <a:t>2</a:t>
            </a:r>
          </a:p>
        </p:txBody>
      </p:sp>
      <p:sp>
        <p:nvSpPr>
          <p:cNvPr id="22" name="Oval 21"/>
          <p:cNvSpPr/>
          <p:nvPr/>
        </p:nvSpPr>
        <p:spPr>
          <a:xfrm>
            <a:off x="642250" y="5538047"/>
            <a:ext cx="653146" cy="674911"/>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rPr>
              <a:t>3</a:t>
            </a:r>
          </a:p>
        </p:txBody>
      </p:sp>
      <p:sp>
        <p:nvSpPr>
          <p:cNvPr id="14" name="Rectangle 13"/>
          <p:cNvSpPr/>
          <p:nvPr/>
        </p:nvSpPr>
        <p:spPr>
          <a:xfrm>
            <a:off x="4874561" y="98949"/>
            <a:ext cx="5839227" cy="923330"/>
          </a:xfrm>
          <a:prstGeom prst="rect">
            <a:avLst/>
          </a:prstGeom>
          <a:noFill/>
        </p:spPr>
        <p:txBody>
          <a:bodyPr wrap="none" lIns="91440" tIns="45720" rIns="91440" bIns="45720">
            <a:spAutoFit/>
          </a:bodyPr>
          <a:lstStyle/>
          <a:p>
            <a:pPr algn="ctr"/>
            <a:r>
              <a:rPr lang="en-US" sz="5400" b="1" dirty="0" smtClean="0">
                <a:ln w="9525">
                  <a:solidFill>
                    <a:prstClr val="white"/>
                  </a:solidFill>
                  <a:prstDash val="solid"/>
                </a:ln>
                <a:solidFill>
                  <a:srgbClr val="ED7D31">
                    <a:lumMod val="75000"/>
                  </a:srgbClr>
                </a:solidFill>
                <a:effectLst>
                  <a:outerShdw blurRad="12700" dist="38100" dir="2700000" algn="tl" rotWithShape="0">
                    <a:prstClr val="white">
                      <a:lumMod val="50000"/>
                    </a:prstClr>
                  </a:outerShdw>
                </a:effectLst>
              </a:rPr>
              <a:t>TẢ CON MÈO HUNG</a:t>
            </a:r>
            <a:endParaRPr lang="en-US" sz="5400" b="1" dirty="0">
              <a:ln w="9525">
                <a:solidFill>
                  <a:prstClr val="white"/>
                </a:solidFill>
                <a:prstDash val="solid"/>
              </a:ln>
              <a:solidFill>
                <a:srgbClr val="ED7D31">
                  <a:lumMod val="75000"/>
                </a:srgbClr>
              </a:solidFill>
              <a:effectLst>
                <a:outerShdw blurRad="12700" dist="38100" dir="2700000" algn="tl" rotWithShape="0">
                  <a:prstClr val="white">
                    <a:lumMod val="50000"/>
                  </a:prstClr>
                </a:outerShdw>
              </a:effectLst>
            </a:endParaRPr>
          </a:p>
        </p:txBody>
      </p:sp>
      <p:sp>
        <p:nvSpPr>
          <p:cNvPr id="23" name="Rounded Rectangle 22"/>
          <p:cNvSpPr/>
          <p:nvPr/>
        </p:nvSpPr>
        <p:spPr>
          <a:xfrm>
            <a:off x="5018314" y="1523997"/>
            <a:ext cx="4376058" cy="772886"/>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Giới</a:t>
            </a:r>
            <a:r>
              <a:rPr lang="en-US" sz="3200" dirty="0">
                <a:solidFill>
                  <a:prstClr val="black"/>
                </a:solidFill>
              </a:rPr>
              <a:t> </a:t>
            </a:r>
            <a:r>
              <a:rPr lang="en-US" sz="3200" dirty="0" err="1">
                <a:solidFill>
                  <a:prstClr val="black"/>
                </a:solidFill>
              </a:rPr>
              <a:t>thiệu</a:t>
            </a:r>
            <a:r>
              <a:rPr lang="en-US" sz="3200" dirty="0">
                <a:solidFill>
                  <a:prstClr val="black"/>
                </a:solidFill>
              </a:rPr>
              <a:t> con </a:t>
            </a:r>
            <a:r>
              <a:rPr lang="en-US" sz="3200" dirty="0" err="1" smtClean="0">
                <a:solidFill>
                  <a:prstClr val="black"/>
                </a:solidFill>
              </a:rPr>
              <a:t>mèo</a:t>
            </a:r>
            <a:r>
              <a:rPr lang="en-US" sz="3200" dirty="0" smtClean="0">
                <a:solidFill>
                  <a:prstClr val="black"/>
                </a:solidFill>
              </a:rPr>
              <a:t>.</a:t>
            </a:r>
            <a:endParaRPr lang="en-US" sz="3200" dirty="0">
              <a:solidFill>
                <a:prstClr val="black"/>
              </a:solidFill>
            </a:endParaRPr>
          </a:p>
        </p:txBody>
      </p:sp>
      <p:cxnSp>
        <p:nvCxnSpPr>
          <p:cNvPr id="24" name="Straight Connector 23"/>
          <p:cNvCxnSpPr>
            <a:endCxn id="23" idx="1"/>
          </p:cNvCxnSpPr>
          <p:nvPr/>
        </p:nvCxnSpPr>
        <p:spPr>
          <a:xfrm>
            <a:off x="3831769" y="1910440"/>
            <a:ext cx="118654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018314" y="2860157"/>
            <a:ext cx="2394859" cy="7728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Tả</a:t>
            </a:r>
            <a:r>
              <a:rPr lang="en-US" sz="3200" dirty="0">
                <a:solidFill>
                  <a:prstClr val="black"/>
                </a:solidFill>
              </a:rPr>
              <a:t> </a:t>
            </a:r>
            <a:r>
              <a:rPr lang="en-US" sz="3200" dirty="0" err="1">
                <a:solidFill>
                  <a:prstClr val="black"/>
                </a:solidFill>
              </a:rPr>
              <a:t>hình</a:t>
            </a:r>
            <a:r>
              <a:rPr lang="en-US" sz="3200" dirty="0">
                <a:solidFill>
                  <a:prstClr val="black"/>
                </a:solidFill>
              </a:rPr>
              <a:t> </a:t>
            </a:r>
            <a:r>
              <a:rPr lang="en-US" sz="3200" dirty="0" err="1">
                <a:solidFill>
                  <a:prstClr val="black"/>
                </a:solidFill>
              </a:rPr>
              <a:t>dáng</a:t>
            </a:r>
            <a:endParaRPr lang="en-US" sz="3200" dirty="0">
              <a:solidFill>
                <a:prstClr val="black"/>
              </a:solidFill>
            </a:endParaRPr>
          </a:p>
        </p:txBody>
      </p:sp>
      <p:sp>
        <p:nvSpPr>
          <p:cNvPr id="26" name="Rounded Rectangle 25"/>
          <p:cNvSpPr/>
          <p:nvPr/>
        </p:nvSpPr>
        <p:spPr>
          <a:xfrm>
            <a:off x="5018313" y="3838480"/>
            <a:ext cx="4376059" cy="744280"/>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prstClr val="black"/>
                </a:solidFill>
              </a:rPr>
              <a:t>Tả</a:t>
            </a:r>
            <a:r>
              <a:rPr lang="en-US" sz="3200" dirty="0" smtClean="0">
                <a:solidFill>
                  <a:prstClr val="black"/>
                </a:solidFill>
              </a:rPr>
              <a:t> </a:t>
            </a:r>
            <a:r>
              <a:rPr lang="en-US" sz="3200" dirty="0" err="1" smtClean="0">
                <a:solidFill>
                  <a:prstClr val="black"/>
                </a:solidFill>
              </a:rPr>
              <a:t>hoạt</a:t>
            </a:r>
            <a:r>
              <a:rPr lang="en-US" sz="3200" dirty="0" smtClean="0">
                <a:solidFill>
                  <a:prstClr val="black"/>
                </a:solidFill>
              </a:rPr>
              <a:t> </a:t>
            </a:r>
            <a:r>
              <a:rPr lang="en-US" sz="3200" dirty="0" err="1" smtClean="0">
                <a:solidFill>
                  <a:prstClr val="black"/>
                </a:solidFill>
              </a:rPr>
              <a:t>động</a:t>
            </a:r>
            <a:r>
              <a:rPr lang="en-US" sz="3200" dirty="0" smtClean="0">
                <a:solidFill>
                  <a:prstClr val="black"/>
                </a:solidFill>
              </a:rPr>
              <a:t>, </a:t>
            </a:r>
            <a:r>
              <a:rPr lang="en-US" sz="3200" dirty="0" err="1">
                <a:solidFill>
                  <a:prstClr val="black"/>
                </a:solidFill>
              </a:rPr>
              <a:t>thói</a:t>
            </a:r>
            <a:r>
              <a:rPr lang="en-US" sz="3200" dirty="0">
                <a:solidFill>
                  <a:prstClr val="black"/>
                </a:solidFill>
              </a:rPr>
              <a:t> </a:t>
            </a:r>
            <a:r>
              <a:rPr lang="en-US" sz="3200" dirty="0" err="1" smtClean="0">
                <a:solidFill>
                  <a:prstClr val="black"/>
                </a:solidFill>
              </a:rPr>
              <a:t>quen</a:t>
            </a:r>
            <a:r>
              <a:rPr lang="en-US" sz="3200" dirty="0">
                <a:solidFill>
                  <a:prstClr val="black"/>
                </a:solidFill>
              </a:rPr>
              <a:t>.</a:t>
            </a:r>
          </a:p>
        </p:txBody>
      </p:sp>
      <p:cxnSp>
        <p:nvCxnSpPr>
          <p:cNvPr id="27" name="Straight Connector 26"/>
          <p:cNvCxnSpPr>
            <a:endCxn id="25" idx="1"/>
          </p:cNvCxnSpPr>
          <p:nvPr/>
        </p:nvCxnSpPr>
        <p:spPr>
          <a:xfrm flipV="1">
            <a:off x="3809997" y="3246600"/>
            <a:ext cx="1208317" cy="33340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09996" y="3595642"/>
            <a:ext cx="1208317" cy="794655"/>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018313" y="5469942"/>
            <a:ext cx="5388429" cy="772886"/>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Nêu</a:t>
            </a:r>
            <a:r>
              <a:rPr lang="en-US" sz="3200" dirty="0">
                <a:solidFill>
                  <a:prstClr val="black"/>
                </a:solidFill>
              </a:rPr>
              <a:t> </a:t>
            </a:r>
            <a:r>
              <a:rPr lang="en-US" sz="3200" dirty="0" err="1">
                <a:solidFill>
                  <a:prstClr val="black"/>
                </a:solidFill>
              </a:rPr>
              <a:t>cảm</a:t>
            </a:r>
            <a:r>
              <a:rPr lang="en-US" sz="3200" dirty="0">
                <a:solidFill>
                  <a:prstClr val="black"/>
                </a:solidFill>
              </a:rPr>
              <a:t> </a:t>
            </a:r>
            <a:r>
              <a:rPr lang="en-US" sz="3200" dirty="0" err="1">
                <a:solidFill>
                  <a:prstClr val="black"/>
                </a:solidFill>
              </a:rPr>
              <a:t>nghĩ</a:t>
            </a:r>
            <a:r>
              <a:rPr lang="en-US" sz="3200" dirty="0">
                <a:solidFill>
                  <a:prstClr val="black"/>
                </a:solidFill>
              </a:rPr>
              <a:t> </a:t>
            </a:r>
            <a:r>
              <a:rPr lang="en-US" sz="3200" dirty="0" err="1">
                <a:solidFill>
                  <a:prstClr val="black"/>
                </a:solidFill>
              </a:rPr>
              <a:t>đối</a:t>
            </a:r>
            <a:r>
              <a:rPr lang="en-US" sz="3200" dirty="0">
                <a:solidFill>
                  <a:prstClr val="black"/>
                </a:solidFill>
              </a:rPr>
              <a:t> </a:t>
            </a:r>
            <a:r>
              <a:rPr lang="en-US" sz="3200" dirty="0" err="1">
                <a:solidFill>
                  <a:prstClr val="black"/>
                </a:solidFill>
              </a:rPr>
              <a:t>với</a:t>
            </a:r>
            <a:r>
              <a:rPr lang="en-US" sz="3200" dirty="0">
                <a:solidFill>
                  <a:prstClr val="black"/>
                </a:solidFill>
              </a:rPr>
              <a:t> con </a:t>
            </a:r>
            <a:r>
              <a:rPr lang="en-US" sz="3200" dirty="0" err="1">
                <a:solidFill>
                  <a:prstClr val="black"/>
                </a:solidFill>
              </a:rPr>
              <a:t>vật</a:t>
            </a:r>
            <a:r>
              <a:rPr lang="en-US" sz="3200" dirty="0">
                <a:solidFill>
                  <a:prstClr val="black"/>
                </a:solidFill>
              </a:rPr>
              <a:t>.</a:t>
            </a:r>
          </a:p>
        </p:txBody>
      </p:sp>
      <p:cxnSp>
        <p:nvCxnSpPr>
          <p:cNvPr id="29" name="Straight Connector 28"/>
          <p:cNvCxnSpPr>
            <a:endCxn id="17" idx="1"/>
          </p:cNvCxnSpPr>
          <p:nvPr/>
        </p:nvCxnSpPr>
        <p:spPr>
          <a:xfrm>
            <a:off x="3809997" y="5856385"/>
            <a:ext cx="1208316"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37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74171"/>
            <a:ext cx="2220686" cy="77288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ln w="0"/>
                <a:solidFill>
                  <a:prstClr val="black"/>
                </a:solidFill>
              </a:rPr>
              <a:t>Ghi</a:t>
            </a:r>
            <a:r>
              <a:rPr lang="en-US" sz="4400" b="1" dirty="0" smtClean="0">
                <a:ln w="0"/>
                <a:solidFill>
                  <a:prstClr val="black"/>
                </a:solidFill>
              </a:rPr>
              <a:t> </a:t>
            </a:r>
            <a:r>
              <a:rPr lang="en-US" sz="4400" b="1" dirty="0" err="1" smtClean="0">
                <a:ln w="0"/>
                <a:solidFill>
                  <a:prstClr val="black"/>
                </a:solidFill>
              </a:rPr>
              <a:t>nhớ</a:t>
            </a:r>
            <a:endParaRPr lang="en-US" sz="4400" b="1" dirty="0">
              <a:ln w="0"/>
              <a:solidFill>
                <a:prstClr val="black"/>
              </a:solidFill>
            </a:endParaRPr>
          </a:p>
        </p:txBody>
      </p:sp>
      <p:sp>
        <p:nvSpPr>
          <p:cNvPr id="4" name="Rounded Rectangle 3"/>
          <p:cNvSpPr/>
          <p:nvPr/>
        </p:nvSpPr>
        <p:spPr>
          <a:xfrm>
            <a:off x="1861454" y="1541595"/>
            <a:ext cx="1948543" cy="772886"/>
          </a:xfrm>
          <a:prstGeom prst="round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MỞ BÀI</a:t>
            </a:r>
          </a:p>
        </p:txBody>
      </p:sp>
      <p:sp>
        <p:nvSpPr>
          <p:cNvPr id="5" name="Rounded Rectangle 4"/>
          <p:cNvSpPr/>
          <p:nvPr/>
        </p:nvSpPr>
        <p:spPr>
          <a:xfrm>
            <a:off x="1415139" y="3193565"/>
            <a:ext cx="2394859" cy="772886"/>
          </a:xfrm>
          <a:prstGeom prst="round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THÂN BÀI</a:t>
            </a:r>
          </a:p>
        </p:txBody>
      </p:sp>
      <p:sp>
        <p:nvSpPr>
          <p:cNvPr id="6" name="Rounded Rectangle 5"/>
          <p:cNvSpPr/>
          <p:nvPr/>
        </p:nvSpPr>
        <p:spPr>
          <a:xfrm>
            <a:off x="1415138" y="5469942"/>
            <a:ext cx="2394859" cy="772886"/>
          </a:xfrm>
          <a:prstGeom prst="roundRect">
            <a:avLst/>
          </a:prstGeom>
          <a:solidFill>
            <a:schemeClr val="accent5">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KẾT BÀI</a:t>
            </a:r>
          </a:p>
        </p:txBody>
      </p:sp>
      <p:sp>
        <p:nvSpPr>
          <p:cNvPr id="7" name="Rounded Rectangle 6"/>
          <p:cNvSpPr/>
          <p:nvPr/>
        </p:nvSpPr>
        <p:spPr>
          <a:xfrm>
            <a:off x="5018314" y="2860157"/>
            <a:ext cx="2394859" cy="7728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Tả</a:t>
            </a:r>
            <a:r>
              <a:rPr lang="en-US" sz="3200" dirty="0">
                <a:solidFill>
                  <a:prstClr val="black"/>
                </a:solidFill>
              </a:rPr>
              <a:t> </a:t>
            </a:r>
            <a:r>
              <a:rPr lang="en-US" sz="3200" dirty="0" err="1">
                <a:solidFill>
                  <a:prstClr val="black"/>
                </a:solidFill>
              </a:rPr>
              <a:t>hình</a:t>
            </a:r>
            <a:r>
              <a:rPr lang="en-US" sz="3200" dirty="0">
                <a:solidFill>
                  <a:prstClr val="black"/>
                </a:solidFill>
              </a:rPr>
              <a:t> </a:t>
            </a:r>
            <a:r>
              <a:rPr lang="en-US" sz="3200" dirty="0" err="1">
                <a:solidFill>
                  <a:prstClr val="black"/>
                </a:solidFill>
              </a:rPr>
              <a:t>dáng</a:t>
            </a:r>
            <a:endParaRPr lang="en-US" sz="3200" dirty="0">
              <a:solidFill>
                <a:prstClr val="black"/>
              </a:solidFill>
            </a:endParaRPr>
          </a:p>
        </p:txBody>
      </p:sp>
      <p:sp>
        <p:nvSpPr>
          <p:cNvPr id="8" name="Rounded Rectangle 7"/>
          <p:cNvSpPr/>
          <p:nvPr/>
        </p:nvSpPr>
        <p:spPr>
          <a:xfrm>
            <a:off x="5018314" y="1523997"/>
            <a:ext cx="4376058" cy="772886"/>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Giới</a:t>
            </a:r>
            <a:r>
              <a:rPr lang="en-US" sz="3200" dirty="0">
                <a:solidFill>
                  <a:prstClr val="black"/>
                </a:solidFill>
              </a:rPr>
              <a:t> </a:t>
            </a:r>
            <a:r>
              <a:rPr lang="en-US" sz="3200" dirty="0" err="1">
                <a:solidFill>
                  <a:prstClr val="black"/>
                </a:solidFill>
              </a:rPr>
              <a:t>thiệu</a:t>
            </a:r>
            <a:r>
              <a:rPr lang="en-US" sz="3200" dirty="0">
                <a:solidFill>
                  <a:prstClr val="black"/>
                </a:solidFill>
              </a:rPr>
              <a:t> con </a:t>
            </a:r>
            <a:r>
              <a:rPr lang="en-US" sz="3200" dirty="0" err="1">
                <a:solidFill>
                  <a:prstClr val="black"/>
                </a:solidFill>
              </a:rPr>
              <a:t>vật</a:t>
            </a:r>
            <a:r>
              <a:rPr lang="en-US" sz="3200" dirty="0">
                <a:solidFill>
                  <a:prstClr val="black"/>
                </a:solidFill>
              </a:rPr>
              <a:t> </a:t>
            </a:r>
            <a:r>
              <a:rPr lang="en-US" sz="3200" dirty="0" err="1">
                <a:solidFill>
                  <a:prstClr val="black"/>
                </a:solidFill>
              </a:rPr>
              <a:t>sẽ</a:t>
            </a:r>
            <a:r>
              <a:rPr lang="en-US" sz="3200" dirty="0">
                <a:solidFill>
                  <a:prstClr val="black"/>
                </a:solidFill>
              </a:rPr>
              <a:t> </a:t>
            </a:r>
            <a:r>
              <a:rPr lang="en-US" sz="3200" dirty="0" err="1">
                <a:solidFill>
                  <a:prstClr val="black"/>
                </a:solidFill>
              </a:rPr>
              <a:t>tả</a:t>
            </a:r>
            <a:r>
              <a:rPr lang="en-US" sz="3200" dirty="0">
                <a:solidFill>
                  <a:prstClr val="black"/>
                </a:solidFill>
              </a:rPr>
              <a:t>.</a:t>
            </a:r>
          </a:p>
        </p:txBody>
      </p:sp>
      <p:sp>
        <p:nvSpPr>
          <p:cNvPr id="9" name="Rounded Rectangle 8"/>
          <p:cNvSpPr/>
          <p:nvPr/>
        </p:nvSpPr>
        <p:spPr>
          <a:xfrm>
            <a:off x="5018313" y="5443711"/>
            <a:ext cx="5388429" cy="772886"/>
          </a:xfrm>
          <a:prstGeom prst="roundRect">
            <a:avLst/>
          </a:pr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Nêu</a:t>
            </a:r>
            <a:r>
              <a:rPr lang="en-US" sz="3200" dirty="0">
                <a:solidFill>
                  <a:prstClr val="black"/>
                </a:solidFill>
              </a:rPr>
              <a:t> </a:t>
            </a:r>
            <a:r>
              <a:rPr lang="en-US" sz="3200" dirty="0" err="1">
                <a:solidFill>
                  <a:prstClr val="black"/>
                </a:solidFill>
              </a:rPr>
              <a:t>cảm</a:t>
            </a:r>
            <a:r>
              <a:rPr lang="en-US" sz="3200" dirty="0">
                <a:solidFill>
                  <a:prstClr val="black"/>
                </a:solidFill>
              </a:rPr>
              <a:t> </a:t>
            </a:r>
            <a:r>
              <a:rPr lang="en-US" sz="3200" dirty="0" err="1">
                <a:solidFill>
                  <a:prstClr val="black"/>
                </a:solidFill>
              </a:rPr>
              <a:t>nghĩ</a:t>
            </a:r>
            <a:r>
              <a:rPr lang="en-US" sz="3200" dirty="0">
                <a:solidFill>
                  <a:prstClr val="black"/>
                </a:solidFill>
              </a:rPr>
              <a:t> </a:t>
            </a:r>
            <a:r>
              <a:rPr lang="en-US" sz="3200" dirty="0" err="1">
                <a:solidFill>
                  <a:prstClr val="black"/>
                </a:solidFill>
              </a:rPr>
              <a:t>đối</a:t>
            </a:r>
            <a:r>
              <a:rPr lang="en-US" sz="3200" dirty="0">
                <a:solidFill>
                  <a:prstClr val="black"/>
                </a:solidFill>
              </a:rPr>
              <a:t> </a:t>
            </a:r>
            <a:r>
              <a:rPr lang="en-US" sz="3200" dirty="0" err="1">
                <a:solidFill>
                  <a:prstClr val="black"/>
                </a:solidFill>
              </a:rPr>
              <a:t>với</a:t>
            </a:r>
            <a:r>
              <a:rPr lang="en-US" sz="3200" dirty="0">
                <a:solidFill>
                  <a:prstClr val="black"/>
                </a:solidFill>
              </a:rPr>
              <a:t> con </a:t>
            </a:r>
            <a:r>
              <a:rPr lang="en-US" sz="3200" dirty="0" err="1">
                <a:solidFill>
                  <a:prstClr val="black"/>
                </a:solidFill>
              </a:rPr>
              <a:t>vật</a:t>
            </a:r>
            <a:r>
              <a:rPr lang="en-US" sz="3200" dirty="0">
                <a:solidFill>
                  <a:prstClr val="black"/>
                </a:solidFill>
              </a:rPr>
              <a:t>.</a:t>
            </a:r>
          </a:p>
        </p:txBody>
      </p:sp>
      <p:sp>
        <p:nvSpPr>
          <p:cNvPr id="10" name="Rounded Rectangle 9"/>
          <p:cNvSpPr/>
          <p:nvPr/>
        </p:nvSpPr>
        <p:spPr>
          <a:xfrm>
            <a:off x="5018313" y="3838480"/>
            <a:ext cx="6466115" cy="10776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Tả</a:t>
            </a:r>
            <a:r>
              <a:rPr lang="en-US" sz="3200" dirty="0">
                <a:solidFill>
                  <a:prstClr val="black"/>
                </a:solidFill>
              </a:rPr>
              <a:t> </a:t>
            </a:r>
            <a:r>
              <a:rPr lang="en-US" sz="3200" dirty="0" err="1">
                <a:solidFill>
                  <a:prstClr val="black"/>
                </a:solidFill>
              </a:rPr>
              <a:t>thói</a:t>
            </a:r>
            <a:r>
              <a:rPr lang="en-US" sz="3200" dirty="0">
                <a:solidFill>
                  <a:prstClr val="black"/>
                </a:solidFill>
              </a:rPr>
              <a:t> </a:t>
            </a:r>
            <a:r>
              <a:rPr lang="en-US" sz="3200" dirty="0" err="1">
                <a:solidFill>
                  <a:prstClr val="black"/>
                </a:solidFill>
              </a:rPr>
              <a:t>quen</a:t>
            </a:r>
            <a:r>
              <a:rPr lang="en-US" sz="3200" dirty="0">
                <a:solidFill>
                  <a:prstClr val="black"/>
                </a:solidFill>
              </a:rPr>
              <a:t> </a:t>
            </a:r>
            <a:r>
              <a:rPr lang="en-US" sz="3200" dirty="0" err="1">
                <a:solidFill>
                  <a:prstClr val="black"/>
                </a:solidFill>
              </a:rPr>
              <a:t>sinh</a:t>
            </a:r>
            <a:r>
              <a:rPr lang="en-US" sz="3200" dirty="0">
                <a:solidFill>
                  <a:prstClr val="black"/>
                </a:solidFill>
              </a:rPr>
              <a:t> </a:t>
            </a:r>
            <a:r>
              <a:rPr lang="en-US" sz="3200" dirty="0" err="1">
                <a:solidFill>
                  <a:prstClr val="black"/>
                </a:solidFill>
              </a:rPr>
              <a:t>hoạt</a:t>
            </a:r>
            <a:r>
              <a:rPr lang="en-US" sz="3200" dirty="0">
                <a:solidFill>
                  <a:prstClr val="black"/>
                </a:solidFill>
              </a:rPr>
              <a:t> </a:t>
            </a:r>
            <a:r>
              <a:rPr lang="en-US" sz="3200" dirty="0" err="1">
                <a:solidFill>
                  <a:prstClr val="black"/>
                </a:solidFill>
              </a:rPr>
              <a:t>và</a:t>
            </a:r>
            <a:r>
              <a:rPr lang="en-US" sz="3200" dirty="0">
                <a:solidFill>
                  <a:prstClr val="black"/>
                </a:solidFill>
              </a:rPr>
              <a:t> </a:t>
            </a:r>
            <a:r>
              <a:rPr lang="en-US" sz="3200" dirty="0" err="1">
                <a:solidFill>
                  <a:prstClr val="black"/>
                </a:solidFill>
              </a:rPr>
              <a:t>một</a:t>
            </a:r>
            <a:r>
              <a:rPr lang="en-US" sz="3200" dirty="0">
                <a:solidFill>
                  <a:prstClr val="black"/>
                </a:solidFill>
              </a:rPr>
              <a:t> </a:t>
            </a:r>
            <a:r>
              <a:rPr lang="en-US" sz="3200" dirty="0" err="1">
                <a:solidFill>
                  <a:prstClr val="black"/>
                </a:solidFill>
              </a:rPr>
              <a:t>vài</a:t>
            </a:r>
            <a:r>
              <a:rPr lang="en-US" sz="3200" dirty="0">
                <a:solidFill>
                  <a:prstClr val="black"/>
                </a:solidFill>
              </a:rPr>
              <a:t> </a:t>
            </a:r>
            <a:r>
              <a:rPr lang="en-US" sz="3200" dirty="0" err="1">
                <a:solidFill>
                  <a:prstClr val="black"/>
                </a:solidFill>
              </a:rPr>
              <a:t>hoạt</a:t>
            </a:r>
            <a:r>
              <a:rPr lang="en-US" sz="3200" dirty="0">
                <a:solidFill>
                  <a:prstClr val="black"/>
                </a:solidFill>
              </a:rPr>
              <a:t> </a:t>
            </a:r>
            <a:r>
              <a:rPr lang="en-US" sz="3200" dirty="0" err="1">
                <a:solidFill>
                  <a:prstClr val="black"/>
                </a:solidFill>
              </a:rPr>
              <a:t>động</a:t>
            </a:r>
            <a:r>
              <a:rPr lang="en-US" sz="3200" dirty="0">
                <a:solidFill>
                  <a:prstClr val="black"/>
                </a:solidFill>
              </a:rPr>
              <a:t> </a:t>
            </a:r>
            <a:r>
              <a:rPr lang="en-US" sz="3200" dirty="0" err="1">
                <a:solidFill>
                  <a:prstClr val="black"/>
                </a:solidFill>
              </a:rPr>
              <a:t>chính</a:t>
            </a:r>
            <a:r>
              <a:rPr lang="en-US" sz="3200" dirty="0">
                <a:solidFill>
                  <a:prstClr val="black"/>
                </a:solidFill>
              </a:rPr>
              <a:t> </a:t>
            </a:r>
            <a:r>
              <a:rPr lang="en-US" sz="3200" dirty="0" err="1">
                <a:solidFill>
                  <a:prstClr val="black"/>
                </a:solidFill>
              </a:rPr>
              <a:t>của</a:t>
            </a:r>
            <a:r>
              <a:rPr lang="en-US" sz="3200" dirty="0">
                <a:solidFill>
                  <a:prstClr val="black"/>
                </a:solidFill>
              </a:rPr>
              <a:t> con </a:t>
            </a:r>
            <a:r>
              <a:rPr lang="en-US" sz="3200" dirty="0" err="1">
                <a:solidFill>
                  <a:prstClr val="black"/>
                </a:solidFill>
              </a:rPr>
              <a:t>vật</a:t>
            </a:r>
            <a:r>
              <a:rPr lang="en-US" sz="3200" dirty="0">
                <a:solidFill>
                  <a:prstClr val="black"/>
                </a:solidFill>
              </a:rPr>
              <a:t>.</a:t>
            </a:r>
          </a:p>
        </p:txBody>
      </p:sp>
      <p:sp>
        <p:nvSpPr>
          <p:cNvPr id="11" name="Rectangle 10"/>
          <p:cNvSpPr/>
          <p:nvPr/>
        </p:nvSpPr>
        <p:spPr>
          <a:xfrm>
            <a:off x="2391470" y="375948"/>
            <a:ext cx="5732660" cy="584775"/>
          </a:xfrm>
          <a:prstGeom prst="rect">
            <a:avLst/>
          </a:prstGeom>
        </p:spPr>
        <p:txBody>
          <a:bodyPr wrap="none">
            <a:spAutoFit/>
          </a:bodyPr>
          <a:lstStyle/>
          <a:p>
            <a:pPr algn="ctr"/>
            <a:r>
              <a:rPr lang="en-US" sz="3200" b="1" dirty="0" err="1">
                <a:ln w="0"/>
                <a:solidFill>
                  <a:srgbClr val="FF0000"/>
                </a:solidFill>
                <a:latin typeface="Times New Roman" panose="02020603050405020304" pitchFamily="18" charset="0"/>
                <a:cs typeface="Times New Roman" panose="02020603050405020304" pitchFamily="18" charset="0"/>
              </a:rPr>
              <a:t>Cấu</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tạo</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bài</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văn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miêu</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tả</a:t>
            </a:r>
            <a:r>
              <a:rPr lang="en-US" sz="3200" b="1" dirty="0">
                <a:ln w="0"/>
                <a:solidFill>
                  <a:srgbClr val="FF0000"/>
                </a:solidFill>
                <a:latin typeface="Times New Roman" panose="02020603050405020304" pitchFamily="18" charset="0"/>
                <a:cs typeface="Times New Roman" panose="02020603050405020304" pitchFamily="18" charset="0"/>
              </a:rPr>
              <a:t> con </a:t>
            </a:r>
            <a:r>
              <a:rPr lang="en-US" sz="3200" b="1" dirty="0" err="1">
                <a:ln w="0"/>
                <a:solidFill>
                  <a:srgbClr val="FF0000"/>
                </a:solidFill>
                <a:latin typeface="Times New Roman" panose="02020603050405020304" pitchFamily="18" charset="0"/>
                <a:cs typeface="Times New Roman" panose="02020603050405020304" pitchFamily="18" charset="0"/>
              </a:rPr>
              <a:t>vật</a:t>
            </a:r>
            <a:endParaRPr lang="en-US" sz="3200" b="1" dirty="0">
              <a:ln w="0"/>
              <a:solidFill>
                <a:srgbClr val="FF0000"/>
              </a:solidFill>
              <a:latin typeface="Times New Roman" panose="02020603050405020304" pitchFamily="18" charset="0"/>
              <a:cs typeface="Times New Roman" panose="02020603050405020304" pitchFamily="18" charset="0"/>
            </a:endParaRPr>
          </a:p>
        </p:txBody>
      </p:sp>
      <p:sp>
        <p:nvSpPr>
          <p:cNvPr id="14" name="Oval 13"/>
          <p:cNvSpPr/>
          <p:nvPr/>
        </p:nvSpPr>
        <p:spPr>
          <a:xfrm>
            <a:off x="1088565" y="1598054"/>
            <a:ext cx="653146" cy="67491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prstClr val="black"/>
                </a:solidFill>
              </a:rPr>
              <a:t>1</a:t>
            </a:r>
            <a:endParaRPr lang="en-US" sz="4400" b="1" dirty="0">
              <a:solidFill>
                <a:prstClr val="black"/>
              </a:solidFill>
            </a:endParaRPr>
          </a:p>
        </p:txBody>
      </p:sp>
      <p:sp>
        <p:nvSpPr>
          <p:cNvPr id="18" name="Oval 17"/>
          <p:cNvSpPr/>
          <p:nvPr/>
        </p:nvSpPr>
        <p:spPr>
          <a:xfrm>
            <a:off x="642250" y="3242552"/>
            <a:ext cx="653146" cy="67491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rPr>
              <a:t>2</a:t>
            </a:r>
          </a:p>
        </p:txBody>
      </p:sp>
      <p:sp>
        <p:nvSpPr>
          <p:cNvPr id="19" name="Oval 18"/>
          <p:cNvSpPr/>
          <p:nvPr/>
        </p:nvSpPr>
        <p:spPr>
          <a:xfrm>
            <a:off x="642250" y="5538047"/>
            <a:ext cx="653146" cy="67491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rPr>
              <a:t>3</a:t>
            </a:r>
          </a:p>
        </p:txBody>
      </p:sp>
      <p:cxnSp>
        <p:nvCxnSpPr>
          <p:cNvPr id="20" name="Straight Connector 19"/>
          <p:cNvCxnSpPr>
            <a:endCxn id="8" idx="1"/>
          </p:cNvCxnSpPr>
          <p:nvPr/>
        </p:nvCxnSpPr>
        <p:spPr>
          <a:xfrm>
            <a:off x="3831769" y="1910440"/>
            <a:ext cx="118654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7" idx="1"/>
          </p:cNvCxnSpPr>
          <p:nvPr/>
        </p:nvCxnSpPr>
        <p:spPr>
          <a:xfrm flipV="1">
            <a:off x="3809997" y="3246600"/>
            <a:ext cx="1208317" cy="33340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09996" y="3595642"/>
            <a:ext cx="1208317" cy="794655"/>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9" idx="1"/>
          </p:cNvCxnSpPr>
          <p:nvPr/>
        </p:nvCxnSpPr>
        <p:spPr>
          <a:xfrm>
            <a:off x="3809997" y="5830154"/>
            <a:ext cx="1208316"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221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a:xfrm>
            <a:off x="255814" y="119743"/>
            <a:ext cx="12175672" cy="1240971"/>
          </a:xfrm>
          <a:prstGeom prst="flowChartDocumen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05000"/>
              </a:lnSpc>
              <a:spcAft>
                <a:spcPts val="800"/>
              </a:spcAft>
            </a:pP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ý chi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tả</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con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nuôi</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gà</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chim</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chó</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lợn</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trâu</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bò</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GÀ TRỐNG (2,1 - 2,3 kg) – Gia Trịnh - Bánh của Hương vị xưa"/>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6462" t="12600" r="22744" b="9417"/>
          <a:stretch/>
        </p:blipFill>
        <p:spPr bwMode="auto">
          <a:xfrm>
            <a:off x="706606" y="854927"/>
            <a:ext cx="2841171" cy="30897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op 11 Đoạn văn miêu tả con chó hay nhất dành cho học sinh lớp 2 -  Toplist.vn"/>
          <p:cNvPicPr>
            <a:picLocks noChangeAspect="1" noChangeArrowheads="1"/>
          </p:cNvPicPr>
          <p:nvPr/>
        </p:nvPicPr>
        <p:blipFill rotWithShape="1">
          <a:blip r:embed="rId3">
            <a:extLst>
              <a:ext uri="{28A0092B-C50C-407E-A947-70E740481C1C}">
                <a14:useLocalDpi xmlns:a14="http://schemas.microsoft.com/office/drawing/2010/main" val="0"/>
              </a:ext>
            </a:extLst>
          </a:blip>
          <a:srcRect l="9387" t="6061" r="29756"/>
          <a:stretch/>
        </p:blipFill>
        <p:spPr bwMode="auto">
          <a:xfrm>
            <a:off x="4727121" y="702527"/>
            <a:ext cx="3233057" cy="325566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ở Giáo Dục Và Đào Tạo Vĩnh Phúc"/>
          <p:cNvPicPr>
            <a:picLocks noChangeAspect="1" noChangeArrowheads="1"/>
          </p:cNvPicPr>
          <p:nvPr/>
        </p:nvPicPr>
        <p:blipFill rotWithShape="1">
          <a:blip r:embed="rId4">
            <a:extLst>
              <a:ext uri="{28A0092B-C50C-407E-A947-70E740481C1C}">
                <a14:useLocalDpi xmlns:a14="http://schemas.microsoft.com/office/drawing/2010/main" val="0"/>
              </a:ext>
            </a:extLst>
          </a:blip>
          <a:srcRect l="2168" r="5421"/>
          <a:stretch/>
        </p:blipFill>
        <p:spPr bwMode="auto">
          <a:xfrm>
            <a:off x="8019084" y="854927"/>
            <a:ext cx="3820885" cy="295786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him nhại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1842" y="3851018"/>
            <a:ext cx="2712743" cy="302277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ÌNH ẢNH MẦM NON: HÌNH ẢNH CON BÒ ĐẸP"/>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363" t="6866" b="13717"/>
          <a:stretch/>
        </p:blipFill>
        <p:spPr bwMode="auto">
          <a:xfrm>
            <a:off x="152400" y="3820886"/>
            <a:ext cx="4574721" cy="3025256"/>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Mèo con – Wikipedia tiếng Việ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502"/>
          <a:stretch/>
        </p:blipFill>
        <p:spPr bwMode="auto">
          <a:xfrm>
            <a:off x="4727121" y="3962399"/>
            <a:ext cx="4413593" cy="287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12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6829"/>
            <a:ext cx="5704114" cy="718457"/>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err="1" smtClean="0"/>
              <a:t>Trò</a:t>
            </a:r>
            <a:r>
              <a:rPr lang="en-US" sz="3600" b="1" dirty="0" smtClean="0"/>
              <a:t> </a:t>
            </a:r>
            <a:r>
              <a:rPr lang="en-US" sz="3600" b="1" dirty="0" err="1" smtClean="0"/>
              <a:t>chơi</a:t>
            </a:r>
            <a:r>
              <a:rPr lang="en-US" sz="3600" b="1" dirty="0"/>
              <a:t> </a:t>
            </a:r>
            <a:r>
              <a:rPr lang="en-US" sz="3600" b="1" dirty="0" smtClean="0"/>
              <a:t>“ĐỐ BẠN, ĐỐ BẠN”</a:t>
            </a:r>
            <a:endParaRPr lang="en-US" sz="3600" b="1" dirty="0"/>
          </a:p>
        </p:txBody>
      </p:sp>
      <p:pic>
        <p:nvPicPr>
          <p:cNvPr id="102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634926"/>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045537" y="634927"/>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3603172"/>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110848" y="3566739"/>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38646" y="1194325"/>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45329" y="980277"/>
            <a:ext cx="4149329" cy="1429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effectLst/>
                <a:latin typeface="Times New Roman" panose="02020603050405020304" pitchFamily="18" charset="0"/>
                <a:ea typeface="Calibri" panose="020F0502020204030204" pitchFamily="34" charset="0"/>
              </a:rPr>
              <a:t>Con </a:t>
            </a:r>
            <a:r>
              <a:rPr lang="en-US" sz="2800" dirty="0" err="1" smtClean="0">
                <a:effectLst/>
                <a:latin typeface="Times New Roman" panose="02020603050405020304" pitchFamily="18" charset="0"/>
                <a:ea typeface="Calibri" panose="020F0502020204030204" pitchFamily="34" charset="0"/>
              </a:rPr>
              <a:t>gì</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đuôi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ngắn</a:t>
            </a:r>
            <a:r>
              <a:rPr lang="en-US" sz="2800" dirty="0" smtClean="0">
                <a:effectLst/>
                <a:latin typeface="Times New Roman" panose="02020603050405020304" pitchFamily="18" charset="0"/>
                <a:ea typeface="Calibri" panose="020F0502020204030204" pitchFamily="34" charset="0"/>
              </a:rPr>
              <a:t> tai </a:t>
            </a:r>
            <a:r>
              <a:rPr lang="en-US" sz="2800" dirty="0" err="1" smtClean="0">
                <a:effectLst/>
                <a:latin typeface="Times New Roman" panose="02020603050405020304" pitchFamily="18" charset="0"/>
                <a:ea typeface="Calibri" panose="020F0502020204030204" pitchFamily="34" charset="0"/>
              </a:rPr>
              <a:t>dài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Mắt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hồng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lông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mướt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tài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chạy</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nhanh</a:t>
            </a:r>
            <a:r>
              <a:rPr lang="en-US" sz="2800" dirty="0" smtClean="0">
                <a:effectLst/>
                <a:latin typeface="Times New Roman" panose="02020603050405020304" pitchFamily="18" charset="0"/>
                <a:ea typeface="Calibri" panose="020F0502020204030204" pitchFamily="34" charset="0"/>
              </a:rPr>
              <a:t>?</a:t>
            </a:r>
            <a:endParaRPr lang="en-US" sz="2800" dirty="0"/>
          </a:p>
        </p:txBody>
      </p:sp>
      <p:pic>
        <p:nvPicPr>
          <p:cNvPr id="10"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1226981"/>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86695" y="4178923"/>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4197251"/>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245334" y="1000807"/>
            <a:ext cx="4082143" cy="14500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05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Con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thính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Nấp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bóng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tối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ngồi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rình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chuột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qua.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le 12"/>
          <p:cNvSpPr/>
          <p:nvPr/>
        </p:nvSpPr>
        <p:spPr>
          <a:xfrm>
            <a:off x="1645329" y="3811763"/>
            <a:ext cx="4007813" cy="164834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effectLst/>
                <a:latin typeface="Times New Roman" panose="02020603050405020304" pitchFamily="18" charset="0"/>
                <a:ea typeface="Calibri" panose="020F0502020204030204" pitchFamily="34" charset="0"/>
              </a:rPr>
              <a:t>Con </a:t>
            </a:r>
            <a:r>
              <a:rPr lang="en-US" sz="2800" dirty="0" err="1" smtClean="0">
                <a:effectLst/>
                <a:latin typeface="Times New Roman" panose="02020603050405020304" pitchFamily="18" charset="0"/>
                <a:ea typeface="Calibri" panose="020F0502020204030204" pitchFamily="34" charset="0"/>
              </a:rPr>
              <a:t>gì</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mào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đỏ</a:t>
            </a:r>
            <a:r>
              <a:rPr lang="en-US" sz="2800" dirty="0" smtClean="0">
                <a:effectLst/>
                <a:latin typeface="Times New Roman" panose="02020603050405020304" pitchFamily="18" charset="0"/>
                <a:ea typeface="Calibri" panose="020F0502020204030204" pitchFamily="34" charset="0"/>
              </a:rPr>
              <a:t>. </a:t>
            </a:r>
          </a:p>
          <a:p>
            <a:pPr algn="ctr"/>
            <a:r>
              <a:rPr lang="en-US" sz="2800" dirty="0" err="1" smtClean="0">
                <a:effectLst/>
                <a:latin typeface="Times New Roman" panose="02020603050405020304" pitchFamily="18" charset="0"/>
                <a:ea typeface="Calibri" panose="020F0502020204030204" pitchFamily="34" charset="0"/>
              </a:rPr>
              <a:t>Lông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mượt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như</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tơ</a:t>
            </a:r>
            <a:r>
              <a:rPr lang="en-US" sz="2800" dirty="0" smtClean="0">
                <a:effectLst/>
                <a:latin typeface="Times New Roman" panose="02020603050405020304" pitchFamily="18" charset="0"/>
                <a:ea typeface="Calibri" panose="020F0502020204030204" pitchFamily="34" charset="0"/>
              </a:rPr>
              <a:t>. </a:t>
            </a:r>
          </a:p>
          <a:p>
            <a:pPr algn="ctr"/>
            <a:r>
              <a:rPr lang="en-US" sz="2800" dirty="0" err="1" smtClean="0">
                <a:effectLst/>
                <a:latin typeface="Times New Roman" panose="02020603050405020304" pitchFamily="18" charset="0"/>
                <a:ea typeface="Calibri" panose="020F0502020204030204" pitchFamily="34" charset="0"/>
              </a:rPr>
              <a:t>Sáng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sớm</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tinh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mơ</a:t>
            </a:r>
            <a:r>
              <a:rPr lang="en-US" sz="2800" dirty="0" smtClean="0">
                <a:effectLst/>
                <a:latin typeface="Times New Roman" panose="02020603050405020304" pitchFamily="18" charset="0"/>
                <a:ea typeface="Calibri" panose="020F0502020204030204" pitchFamily="34" charset="0"/>
              </a:rPr>
              <a:t>. </a:t>
            </a:r>
          </a:p>
          <a:p>
            <a:pPr algn="ctr"/>
            <a:r>
              <a:rPr lang="en-US" sz="2800" dirty="0" err="1" smtClean="0">
                <a:effectLst/>
                <a:latin typeface="Times New Roman" panose="02020603050405020304" pitchFamily="18" charset="0"/>
                <a:ea typeface="Calibri" panose="020F0502020204030204" pitchFamily="34" charset="0"/>
              </a:rPr>
              <a:t>Gọi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người</a:t>
            </a:r>
            <a:r>
              <a:rPr lang="en-US" sz="2800" dirty="0" smtClean="0">
                <a:effectLst/>
                <a:latin typeface="Times New Roman" panose="02020603050405020304" pitchFamily="18" charset="0"/>
                <a:ea typeface="Calibri" panose="020F0502020204030204" pitchFamily="34" charset="0"/>
              </a:rPr>
              <a:t> ta </a:t>
            </a:r>
            <a:r>
              <a:rPr lang="en-US" sz="2800" dirty="0" err="1" smtClean="0">
                <a:effectLst/>
                <a:latin typeface="Times New Roman" panose="02020603050405020304" pitchFamily="18" charset="0"/>
                <a:ea typeface="Calibri" panose="020F0502020204030204" pitchFamily="34" charset="0"/>
              </a:rPr>
              <a:t>dậy</a:t>
            </a:r>
            <a:r>
              <a:rPr lang="en-US" sz="2800" dirty="0" smtClean="0">
                <a:effectLst/>
                <a:latin typeface="Times New Roman" panose="02020603050405020304" pitchFamily="18" charset="0"/>
                <a:ea typeface="Calibri" panose="020F0502020204030204" pitchFamily="34" charset="0"/>
              </a:rPr>
              <a:t>.</a:t>
            </a:r>
            <a:endParaRPr lang="en-US" sz="2800" dirty="0"/>
          </a:p>
        </p:txBody>
      </p:sp>
      <p:sp>
        <p:nvSpPr>
          <p:cNvPr id="15" name="Rounded Rectangle 14"/>
          <p:cNvSpPr/>
          <p:nvPr/>
        </p:nvSpPr>
        <p:spPr>
          <a:xfrm>
            <a:off x="6481360" y="3811763"/>
            <a:ext cx="3610090" cy="16598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spcAft>
                <a:spcPts val="800"/>
              </a:spcAft>
            </a:pPr>
            <a:r>
              <a:rPr lang="vi-VN" sz="2800" dirty="0" smtClean="0">
                <a:effectLst/>
                <a:latin typeface="+mj-lt"/>
                <a:ea typeface="Calibri" panose="020F0502020204030204" pitchFamily="34" charset="0"/>
                <a:cs typeface="Times New Roman" panose="02020603050405020304" pitchFamily="18" charset="0"/>
              </a:rPr>
              <a:t>Con gì ăn no.</a:t>
            </a:r>
            <a:r>
              <a:rPr lang="en-US" sz="2800" dirty="0">
                <a:latin typeface="+mj-lt"/>
                <a:ea typeface="Calibri" panose="020F0502020204030204" pitchFamily="34" charset="0"/>
                <a:cs typeface="Times New Roman" panose="02020603050405020304" pitchFamily="18" charset="0"/>
              </a:rPr>
              <a:t> </a:t>
            </a:r>
            <a:r>
              <a:rPr lang="en-US" sz="2800" dirty="0" smtClean="0">
                <a:latin typeface="+mj-lt"/>
                <a:ea typeface="Calibri" panose="020F0502020204030204" pitchFamily="34" charset="0"/>
                <a:cs typeface="Times New Roman" panose="02020603050405020304" pitchFamily="18" charset="0"/>
              </a:rPr>
              <a:t>                    </a:t>
            </a:r>
            <a:r>
              <a:rPr lang="vi-VN" sz="2800" dirty="0" smtClean="0">
                <a:effectLst/>
                <a:latin typeface="+mj-lt"/>
                <a:ea typeface="Calibri" panose="020F0502020204030204" pitchFamily="34" charset="0"/>
                <a:cs typeface="Times New Roman" panose="02020603050405020304" pitchFamily="18" charset="0"/>
              </a:rPr>
              <a:t> Bụng to mắt bíp. </a:t>
            </a:r>
            <a:r>
              <a:rPr lang="en-US" sz="2800" dirty="0" smtClean="0">
                <a:effectLst/>
                <a:latin typeface="+mj-lt"/>
                <a:ea typeface="Calibri" panose="020F0502020204030204" pitchFamily="34" charset="0"/>
                <a:cs typeface="Times New Roman" panose="02020603050405020304" pitchFamily="18" charset="0"/>
              </a:rPr>
              <a:t>              </a:t>
            </a:r>
            <a:r>
              <a:rPr lang="vi-VN" sz="2800" dirty="0" smtClean="0">
                <a:effectLst/>
                <a:latin typeface="+mj-lt"/>
                <a:ea typeface="Calibri" panose="020F0502020204030204" pitchFamily="34" charset="0"/>
                <a:cs typeface="Times New Roman" panose="02020603050405020304" pitchFamily="18" charset="0"/>
              </a:rPr>
              <a:t>Mồm kêu ụt ịt. </a:t>
            </a:r>
            <a:r>
              <a:rPr lang="en-US" sz="2800" dirty="0" smtClean="0">
                <a:latin typeface="+mj-lt"/>
                <a:ea typeface="Calibri" panose="020F0502020204030204" pitchFamily="34" charset="0"/>
                <a:cs typeface="Times New Roman" panose="02020603050405020304" pitchFamily="18" charset="0"/>
              </a:rPr>
              <a:t>                    </a:t>
            </a:r>
            <a:r>
              <a:rPr lang="vi-VN" sz="2800" dirty="0" smtClean="0">
                <a:effectLst/>
                <a:latin typeface="+mj-lt"/>
                <a:ea typeface="Calibri" panose="020F0502020204030204" pitchFamily="34" charset="0"/>
                <a:cs typeface="Times New Roman" panose="02020603050405020304" pitchFamily="18" charset="0"/>
              </a:rPr>
              <a:t>Nằm thở phì phò.</a:t>
            </a:r>
            <a:endParaRPr lang="en-US" sz="2800" dirty="0">
              <a:effectLst/>
              <a:latin typeface="+mj-lt"/>
              <a:ea typeface="Calibri" panose="020F0502020204030204" pitchFamily="34" charset="0"/>
              <a:cs typeface="Times New Roman" panose="02020603050405020304" pitchFamily="18" charset="0"/>
            </a:endParaRPr>
          </a:p>
        </p:txBody>
      </p:sp>
      <p:pic>
        <p:nvPicPr>
          <p:cNvPr id="1030" name="Picture 6" descr="595.387 hình ảnh về con thỏ, dễ thương đáng yêu nhất - Mua bán hình ảnh  shutterstock giá rẻ chỉ từ 3.000 đ trong 2 phút"/>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901"/>
          <a:stretch/>
        </p:blipFill>
        <p:spPr bwMode="auto">
          <a:xfrm>
            <a:off x="472197" y="1805862"/>
            <a:ext cx="2413454" cy="20186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iều gì đàn ông có còn phụ nữ thì không? - VnExpress"/>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1362"/>
          <a:stretch/>
        </p:blipFill>
        <p:spPr bwMode="auto">
          <a:xfrm>
            <a:off x="9116680" y="1190511"/>
            <a:ext cx="2409263" cy="29720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 Gà Trống Biểu Tượng Thiết Kế Phim Hoạt Hình đầy Màu Sắc-phim Hoạt Hình  Véc Tơ-miễn Phí Vector Miễn Phí Tải Về"/>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b="4283"/>
          <a:stretch/>
        </p:blipFill>
        <p:spPr bwMode="auto">
          <a:xfrm>
            <a:off x="424909" y="3899237"/>
            <a:ext cx="1980832" cy="28977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ách vẽ tranh tô màu CON HEO || How to Draw a Cartoon Pig - YouTube"/>
          <p:cNvPicPr>
            <a:picLocks noChangeAspect="1" noChangeArrowheads="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t="12102" r="30069" b="10721"/>
          <a:stretch/>
        </p:blipFill>
        <p:spPr bwMode="auto">
          <a:xfrm>
            <a:off x="9095111" y="4388754"/>
            <a:ext cx="2815192" cy="233017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338058" y="2550853"/>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b="1" dirty="0"/>
              <a:t>1</a:t>
            </a:r>
          </a:p>
        </p:txBody>
      </p:sp>
      <p:sp>
        <p:nvSpPr>
          <p:cNvPr id="23" name="Oval 22"/>
          <p:cNvSpPr/>
          <p:nvPr/>
        </p:nvSpPr>
        <p:spPr>
          <a:xfrm>
            <a:off x="7990550" y="2508694"/>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b="1" dirty="0"/>
              <a:t>2</a:t>
            </a:r>
          </a:p>
        </p:txBody>
      </p:sp>
      <p:sp>
        <p:nvSpPr>
          <p:cNvPr id="24" name="Oval 23"/>
          <p:cNvSpPr/>
          <p:nvPr/>
        </p:nvSpPr>
        <p:spPr>
          <a:xfrm>
            <a:off x="3348943" y="5568392"/>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b="1" dirty="0"/>
              <a:t>3</a:t>
            </a:r>
          </a:p>
        </p:txBody>
      </p:sp>
      <p:sp>
        <p:nvSpPr>
          <p:cNvPr id="25" name="Oval 24"/>
          <p:cNvSpPr/>
          <p:nvPr/>
        </p:nvSpPr>
        <p:spPr>
          <a:xfrm>
            <a:off x="8033216" y="5506301"/>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b="1" dirty="0" smtClean="0"/>
              <a:t>4</a:t>
            </a:r>
            <a:endParaRPr lang="en-US" sz="6000" b="1" dirty="0"/>
          </a:p>
        </p:txBody>
      </p:sp>
    </p:spTree>
    <p:extLst>
      <p:ext uri="{BB962C8B-B14F-4D97-AF65-F5344CB8AC3E}">
        <p14:creationId xmlns:p14="http://schemas.microsoft.com/office/powerpoint/2010/main" val="18987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500"/>
                                        <p:tgtEl>
                                          <p:spTgt spid="1030"/>
                                        </p:tgtEl>
                                      </p:cBhvr>
                                    </p:animEffect>
                                  </p:child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500"/>
                                        <p:tgtEl>
                                          <p:spTgt spid="1032"/>
                                        </p:tgtEl>
                                      </p:cBhvr>
                                    </p:animEffect>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xit" presetSubtype="0" fill="hold"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2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00"/>
                                        <p:tgtEl>
                                          <p:spTgt spid="13"/>
                                        </p:tgtEl>
                                      </p:cBhvr>
                                    </p:animEffec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34"/>
                                        </p:tgtEl>
                                        <p:attrNameLst>
                                          <p:attrName>style.visibility</p:attrName>
                                        </p:attrNameLst>
                                      </p:cBhvr>
                                      <p:to>
                                        <p:strVal val="visible"/>
                                      </p:to>
                                    </p:set>
                                    <p:animEffect transition="in" filter="fade">
                                      <p:cBhvr>
                                        <p:cTn id="82" dur="500"/>
                                        <p:tgtEl>
                                          <p:spTgt spid="1034"/>
                                        </p:tgtEl>
                                      </p:cBhvr>
                                    </p:animEffect>
                                  </p:childTnLst>
                                </p:cTn>
                              </p:par>
                            </p:childTnLst>
                          </p:cTn>
                        </p:par>
                      </p:childTnLst>
                    </p:cTn>
                  </p:par>
                </p:childTnLst>
              </p:cTn>
              <p:nextCondLst>
                <p:cond evt="onClick" delay="0">
                  <p:tgtEl>
                    <p:spTgt spid="13"/>
                  </p:tgtEl>
                </p:cond>
              </p:nextCondLst>
            </p:seq>
            <p:seq concurrent="1" nextAc="seek">
              <p:cTn id="83" restart="whenNotActive" fill="hold" evtFilter="cancelBubble" nodeType="interactiveSeq">
                <p:stCondLst>
                  <p:cond evt="onClick" delay="0">
                    <p:tgtEl>
                      <p:spTgt spid="25"/>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xit" presetSubtype="0" fill="hold" nodeType="withEffect">
                                  <p:stCondLst>
                                    <p:cond delay="0"/>
                                  </p:stCondLst>
                                  <p:childTnLst>
                                    <p:animEffect transition="out" filter="fade">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22" presetClass="entr" presetSubtype="4"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00"/>
                                        <p:tgtEl>
                                          <p:spTgt spid="15"/>
                                        </p:tgtEl>
                                      </p:cBhvr>
                                    </p:animEffect>
                                  </p:childTnLst>
                                </p:cTn>
                              </p:par>
                            </p:childTnLst>
                          </p:cTn>
                        </p:par>
                      </p:childTnLst>
                    </p:cTn>
                  </p:par>
                </p:childTnLst>
              </p:cTn>
              <p:nextCondLst>
                <p:cond evt="onClick" delay="0">
                  <p:tgtEl>
                    <p:spTgt spid="25"/>
                  </p:tgtEl>
                </p:cond>
              </p:nextCondLst>
            </p:seq>
            <p:seq concurrent="1" nextAc="seek">
              <p:cTn id="95" restart="whenNotActive" fill="hold" evtFilter="cancelBubble" nodeType="interactiveSeq">
                <p:stCondLst>
                  <p:cond evt="onClick" delay="0">
                    <p:tgtEl>
                      <p:spTgt spid="15"/>
                    </p:tgtEl>
                  </p:cond>
                </p:stCondLst>
                <p:endSync evt="end" delay="0">
                  <p:rtn val="all"/>
                </p:endSync>
                <p:childTnLst>
                  <p:par>
                    <p:cTn id="96" fill="hold">
                      <p:stCondLst>
                        <p:cond delay="0"/>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36"/>
                                        </p:tgtEl>
                                        <p:attrNameLst>
                                          <p:attrName>style.visibility</p:attrName>
                                        </p:attrNameLst>
                                      </p:cBhvr>
                                      <p:to>
                                        <p:strVal val="visible"/>
                                      </p:to>
                                    </p:set>
                                    <p:animEffect transition="in" filter="fade">
                                      <p:cBhvr>
                                        <p:cTn id="100" dur="500"/>
                                        <p:tgtEl>
                                          <p:spTgt spid="1036"/>
                                        </p:tgtEl>
                                      </p:cBhvr>
                                    </p:animEffect>
                                  </p:childTnLst>
                                </p:cTn>
                              </p:par>
                            </p:childTnLst>
                          </p:cTn>
                        </p:par>
                      </p:childTnLst>
                    </p:cTn>
                  </p:par>
                </p:childTnLst>
              </p:cTn>
              <p:nextCondLst>
                <p:cond evt="onClick" delay="0">
                  <p:tgtEl>
                    <p:spTgt spid="15"/>
                  </p:tgtEl>
                </p:cond>
              </p:nextCondLst>
            </p:seq>
          </p:childTnLst>
        </p:cTn>
      </p:par>
    </p:tnLst>
    <p:bldLst>
      <p:bldP spid="3" grpId="0" animBg="1"/>
      <p:bldP spid="8" grpId="0" animBg="1"/>
      <p:bldP spid="13" grpId="0" animBg="1"/>
      <p:bldP spid="15" grpId="0" animBg="1"/>
      <p:bldP spid="16"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49" y="1608648"/>
            <a:ext cx="11544302" cy="5262979"/>
          </a:xfrm>
          <a:prstGeom prst="rect">
            <a:avLst/>
          </a:prstGeom>
        </p:spPr>
        <p:txBody>
          <a:bodyPr wrap="square">
            <a:spAutoFit/>
          </a:bodyPr>
          <a:lstStyle/>
          <a:p>
            <a:pPr marL="182880"/>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t>
            </a:r>
            <a:r>
              <a:rPr lang="vi-VN"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.Mở bài</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latin typeface="Times New Roman" panose="02020603050405020304" pitchFamily="18" charset="0"/>
                <a:ea typeface="Calibri" panose="020F0502020204030204" pitchFamily="34" charset="0"/>
                <a:cs typeface="Times New Roman" panose="02020603050405020304" pitchFamily="18" charset="0"/>
              </a:rPr>
              <a:t> ý: Con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nuôi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ai</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mua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(ai cho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p>
          <a:p>
            <a:pPr marL="182880"/>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82880"/>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II</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Thân bài</a:t>
            </a: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182880"/>
            <a:r>
              <a:rPr lang="en-US" sz="2800" b="1" dirty="0">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hình dáng bên ngoài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82880"/>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bao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latin typeface="Times New Roman" panose="02020603050405020304" pitchFamily="18" charset="0"/>
                <a:ea typeface="Calibri" panose="020F0502020204030204" pitchFamily="34" charset="0"/>
                <a:cs typeface="Times New Roman" panose="02020603050405020304" pitchFamily="18" charset="0"/>
              </a:rPr>
              <a:t> ý: Con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to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82880"/>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b="1" dirty="0">
                <a:latin typeface="Times New Roman" panose="02020603050405020304" pitchFamily="18" charset="0"/>
                <a:ea typeface="Calibri" panose="020F0502020204030204" pitchFamily="34" charset="0"/>
                <a:cs typeface="Times New Roman" panose="02020603050405020304" pitchFamily="18" charset="0"/>
              </a:rPr>
              <a:t> chi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82880"/>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2</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thói quen sinh hoạt</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p>
          <a:p>
            <a:pPr marL="182880"/>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82880"/>
            <a:r>
              <a:rPr lang="en-US" sz="2800" b="1" dirty="0" smtClean="0">
                <a:solidFill>
                  <a:srgbClr val="009900"/>
                </a:solidFill>
                <a:latin typeface="Times New Roman" panose="02020603050405020304" pitchFamily="18" charset="0"/>
                <a:ea typeface="Calibri" panose="020F0502020204030204" pitchFamily="34" charset="0"/>
                <a:cs typeface="Times New Roman" panose="02020603050405020304" pitchFamily="18" charset="0"/>
              </a:rPr>
              <a:t>I</a:t>
            </a:r>
            <a:r>
              <a:rPr lang="vi-VN" sz="2800" b="1" dirty="0" smtClean="0">
                <a:solidFill>
                  <a:srgbClr val="009900"/>
                </a:solidFill>
                <a:latin typeface="Times New Roman" panose="02020603050405020304" pitchFamily="18" charset="0"/>
                <a:ea typeface="Calibri" panose="020F0502020204030204" pitchFamily="34" charset="0"/>
                <a:cs typeface="Times New Roman" panose="02020603050405020304" pitchFamily="18" charset="0"/>
              </a:rPr>
              <a:t>II, Kết bài</a:t>
            </a:r>
            <a:r>
              <a:rPr lang="en-US" sz="2800" b="1" dirty="0" smtClean="0">
                <a:solidFill>
                  <a:srgbClr val="009900"/>
                </a:solidFill>
                <a:latin typeface="Times New Roman" panose="02020603050405020304" pitchFamily="18" charset="0"/>
                <a:ea typeface="Calibri" panose="020F0502020204030204" pitchFamily="34" charset="0"/>
                <a:cs typeface="Times New Roman" panose="02020603050405020304" pitchFamily="18" charset="0"/>
              </a:rPr>
              <a:t>:</a:t>
            </a:r>
          </a:p>
          <a:p>
            <a:pPr marL="182880"/>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Flowchart: Document 3"/>
          <p:cNvSpPr/>
          <p:nvPr/>
        </p:nvSpPr>
        <p:spPr>
          <a:xfrm>
            <a:off x="255814" y="119743"/>
            <a:ext cx="12175672" cy="1240971"/>
          </a:xfrm>
          <a:prstGeom prst="flowChartDocumen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05000"/>
              </a:lnSpc>
              <a:spcAft>
                <a:spcPts val="800"/>
              </a:spcAft>
            </a:pP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ý chi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tả</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con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nuôi</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gà</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chim</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chó</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lợn</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trâu</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bò</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390521" y="995702"/>
            <a:ext cx="1266093" cy="522514"/>
          </a:xfrm>
          <a:prstGeom prst="rect">
            <a:avLst/>
          </a:prstGeom>
          <a:solidFill>
            <a:srgbClr val="FFFF00"/>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t>Dàn</a:t>
            </a:r>
            <a:r>
              <a:rPr lang="en-US" sz="3600" b="1" dirty="0" smtClean="0"/>
              <a:t> ý</a:t>
            </a:r>
            <a:endParaRPr lang="en-US" sz="3600" b="1" dirty="0"/>
          </a:p>
        </p:txBody>
      </p:sp>
    </p:spTree>
    <p:extLst>
      <p:ext uri="{BB962C8B-B14F-4D97-AF65-F5344CB8AC3E}">
        <p14:creationId xmlns:p14="http://schemas.microsoft.com/office/powerpoint/2010/main" val="3948512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 y="706790"/>
            <a:ext cx="11974286" cy="6124754"/>
          </a:xfrm>
          <a:prstGeom prst="rect">
            <a:avLst/>
          </a:prstGeom>
        </p:spPr>
        <p:txBody>
          <a:bodyPr wrap="square">
            <a:spAutoFit/>
          </a:bodyPr>
          <a:lstStyle/>
          <a:p>
            <a:pPr algn="just"/>
            <a:r>
              <a:rPr lang="en-US" b="0" i="0" dirty="0" smtClean="0">
                <a:solidFill>
                  <a:srgbClr val="222222"/>
                </a:solidFill>
                <a:effectLst/>
                <a:latin typeface="Verdana" panose="020B0604030504040204" pitchFamily="34" charset="0"/>
              </a:rPr>
              <a:t>   </a:t>
            </a:r>
            <a:r>
              <a:rPr lang="vi-VN" sz="2800" b="0" i="0" dirty="0" smtClean="0">
                <a:solidFill>
                  <a:srgbClr val="222222"/>
                </a:solidFill>
                <a:effectLst/>
                <a:latin typeface="+mj-lt"/>
              </a:rPr>
              <a:t>“Meo, meo” Đấy chú bạn mới của tôi lại đến chơi với tôi đấy.</a:t>
            </a:r>
          </a:p>
          <a:p>
            <a:pPr algn="just"/>
            <a:r>
              <a:rPr lang="en-US" sz="2800" b="0" i="0" dirty="0" smtClean="0">
                <a:solidFill>
                  <a:srgbClr val="222222"/>
                </a:solidFill>
                <a:effectLst/>
                <a:latin typeface="+mj-lt"/>
              </a:rPr>
              <a:t>   </a:t>
            </a:r>
            <a:r>
              <a:rPr lang="vi-VN" sz="2800" b="0" i="0" dirty="0" smtClean="0">
                <a:solidFill>
                  <a:srgbClr val="222222"/>
                </a:solidFill>
                <a:effectLst/>
                <a:latin typeface="+mj-lt"/>
              </a:rPr>
              <a:t>Chà, nó có bộ lông mới đẹp làm sao ! Màu lông hung hung có sắc vằn đo đỏ, rất đúng với cái tên mà tôi đã đặt cho nó. Mèo Hung có cái đầu tròn tròn, hai tai dong dỏng dựng đứng rất thính nhạy. Đôi mắt Mèo Hung hiền lành nhưng ban đêm đôi mắt ấy sáng lên giúp mèo nhìn rõ mọi vật. Bộ ria mép vểnh lên có vẻ oai lắm ; bốn chân thì thon thon, bước đi một cách nhẹ nhàng như lướt trên mặt đất. Cái đuôi dài trông thướt tha duyên dáng. Mèo Hung trông thật đáng yêu.</a:t>
            </a:r>
          </a:p>
          <a:p>
            <a:pPr algn="just"/>
            <a:r>
              <a:rPr lang="en-US" sz="2800" b="0" i="0" dirty="0" smtClean="0">
                <a:solidFill>
                  <a:srgbClr val="222222"/>
                </a:solidFill>
                <a:effectLst/>
                <a:latin typeface="+mj-lt"/>
              </a:rPr>
              <a:t>   </a:t>
            </a:r>
            <a:r>
              <a:rPr lang="vi-VN" sz="2800" b="0" i="0" dirty="0" smtClean="0">
                <a:solidFill>
                  <a:srgbClr val="222222"/>
                </a:solidFill>
                <a:effectLst/>
                <a:latin typeface="+mj-lt"/>
              </a:rPr>
              <a:t>Có một hôm, tôi đang ngồi học, bỗng thấy nó rón rén bước từng bước nhẹ nhàng đến bên bồ thóc ngồi rình. A ! Con mèo này khôn thật ! Chả là ngày thường chuột hay vào bồ ăn vụng thóc nên mèo mới rình ở đây. Bỗng nhiên nó chụm bốn chân lại, dặt dặt cái đuôi lấy đà rồi “phốc” một cái. Thế là một con chuột đã nằm gọn ngay trong vuốt của nó. Nhiều lúc tôi đang học bài, chú ta đến dụi dụi vào tay muốn tôi vuốt ve bộ lông mượt như nhung hoặc đùa với chú một tí.</a:t>
            </a:r>
          </a:p>
          <a:p>
            <a:pPr algn="just"/>
            <a:r>
              <a:rPr lang="en-US" sz="2800" b="0" i="0" dirty="0" smtClean="0">
                <a:solidFill>
                  <a:srgbClr val="222222"/>
                </a:solidFill>
                <a:effectLst/>
                <a:latin typeface="+mj-lt"/>
              </a:rPr>
              <a:t>   </a:t>
            </a:r>
            <a:r>
              <a:rPr lang="vi-VN" sz="2800" b="0" i="0" dirty="0" smtClean="0">
                <a:solidFill>
                  <a:srgbClr val="222222"/>
                </a:solidFill>
                <a:effectLst/>
                <a:latin typeface="+mj-lt"/>
              </a:rPr>
              <a:t>Con mèo của tôi là thế đấy.</a:t>
            </a:r>
            <a:endParaRPr lang="vi-VN" sz="2800" b="0" i="0" dirty="0">
              <a:solidFill>
                <a:srgbClr val="222222"/>
              </a:solidFill>
              <a:effectLst/>
              <a:latin typeface="+mj-lt"/>
            </a:endParaRPr>
          </a:p>
        </p:txBody>
      </p:sp>
      <p:sp>
        <p:nvSpPr>
          <p:cNvPr id="3" name="Rectangle 2"/>
          <p:cNvSpPr/>
          <p:nvPr/>
        </p:nvSpPr>
        <p:spPr>
          <a:xfrm>
            <a:off x="3656603" y="0"/>
            <a:ext cx="3967753" cy="830997"/>
          </a:xfrm>
          <a:prstGeom prst="rect">
            <a:avLst/>
          </a:prstGeom>
          <a:noFill/>
        </p:spPr>
        <p:txBody>
          <a:bodyPr wrap="none" lIns="91440" tIns="45720" rIns="91440" bIns="45720">
            <a:spAutoFit/>
          </a:bodyPr>
          <a:lstStyle/>
          <a:p>
            <a:pPr algn="ctr"/>
            <a:r>
              <a:rPr lang="en-US" sz="4800" b="1" dirty="0" smtClean="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rPr>
              <a:t>Con </a:t>
            </a:r>
            <a:r>
              <a:rPr lang="en-US" sz="4800" b="1" dirty="0" err="1" smtClean="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rPr>
              <a:t>Mèo</a:t>
            </a:r>
            <a:r>
              <a:rPr lang="en-US" sz="4800" b="1" dirty="0" smtClean="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rPr>
              <a:t> Hung</a:t>
            </a:r>
            <a:endParaRPr lang="en-US" sz="4800" b="1" cap="none" spc="0"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29095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Callout 1"/>
          <p:cNvSpPr/>
          <p:nvPr/>
        </p:nvSpPr>
        <p:spPr>
          <a:xfrm>
            <a:off x="1665514" y="206829"/>
            <a:ext cx="6977743" cy="1719943"/>
          </a:xfrm>
          <a:prstGeom prst="wedgeEllipseCallout">
            <a:avLst>
              <a:gd name="adj1" fmla="val 58106"/>
              <a:gd name="adj2" fmla="val 1733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w="0"/>
                <a:solidFill>
                  <a:schemeClr val="tx1"/>
                </a:solidFill>
                <a:effectLst>
                  <a:outerShdw blurRad="38100" dist="19050" dir="2700000" algn="tl" rotWithShape="0">
                    <a:schemeClr val="dk1">
                      <a:alpha val="40000"/>
                    </a:schemeClr>
                  </a:outerShdw>
                </a:effectLst>
              </a:rPr>
              <a:t>Bài</a:t>
            </a:r>
            <a:r>
              <a:rPr lang="en-US" sz="3600" dirty="0" smtClean="0">
                <a:ln w="0"/>
                <a:solidFill>
                  <a:schemeClr val="tx1"/>
                </a:solidFill>
                <a:effectLst>
                  <a:outerShdw blurRad="38100" dist="19050" dir="2700000" algn="tl" rotWithShape="0">
                    <a:schemeClr val="dk1">
                      <a:alpha val="40000"/>
                    </a:schemeClr>
                  </a:outerShdw>
                </a:effectLst>
              </a:rPr>
              <a:t> </a:t>
            </a:r>
            <a:r>
              <a:rPr lang="en-US" sz="3600" dirty="0" err="1" smtClean="0">
                <a:ln w="0"/>
                <a:solidFill>
                  <a:schemeClr val="tx1"/>
                </a:solidFill>
                <a:effectLst>
                  <a:outerShdw blurRad="38100" dist="19050" dir="2700000" algn="tl" rotWithShape="0">
                    <a:schemeClr val="dk1">
                      <a:alpha val="40000"/>
                    </a:schemeClr>
                  </a:outerShdw>
                </a:effectLst>
              </a:rPr>
              <a:t>văn</a:t>
            </a:r>
            <a:r>
              <a:rPr lang="en-US" sz="3600" dirty="0" smtClean="0">
                <a:ln w="0"/>
                <a:solidFill>
                  <a:schemeClr val="tx1"/>
                </a:solidFill>
                <a:effectLst>
                  <a:outerShdw blurRad="38100" dist="19050" dir="2700000" algn="tl" rotWithShape="0">
                    <a:schemeClr val="dk1">
                      <a:alpha val="40000"/>
                    </a:schemeClr>
                  </a:outerShdw>
                </a:effectLst>
              </a:rPr>
              <a:t> “Con </a:t>
            </a:r>
            <a:r>
              <a:rPr lang="en-US" sz="3600" dirty="0" err="1" smtClean="0">
                <a:ln w="0"/>
                <a:solidFill>
                  <a:schemeClr val="tx1"/>
                </a:solidFill>
                <a:effectLst>
                  <a:outerShdw blurRad="38100" dist="19050" dir="2700000" algn="tl" rotWithShape="0">
                    <a:schemeClr val="dk1">
                      <a:alpha val="40000"/>
                    </a:schemeClr>
                  </a:outerShdw>
                </a:effectLst>
              </a:rPr>
              <a:t>Mèo</a:t>
            </a:r>
            <a:r>
              <a:rPr lang="en-US" sz="3600" dirty="0" smtClean="0">
                <a:ln w="0"/>
                <a:solidFill>
                  <a:schemeClr val="tx1"/>
                </a:solidFill>
                <a:effectLst>
                  <a:outerShdw blurRad="38100" dist="19050" dir="2700000" algn="tl" rotWithShape="0">
                    <a:schemeClr val="dk1">
                      <a:alpha val="40000"/>
                    </a:schemeClr>
                  </a:outerShdw>
                </a:effectLst>
              </a:rPr>
              <a:t> Hung” </a:t>
            </a:r>
            <a:r>
              <a:rPr lang="en-US" sz="3600" dirty="0" err="1" smtClean="0">
                <a:ln w="0"/>
                <a:solidFill>
                  <a:schemeClr val="tx1"/>
                </a:solidFill>
                <a:effectLst>
                  <a:outerShdw blurRad="38100" dist="19050" dir="2700000" algn="tl" rotWithShape="0">
                    <a:schemeClr val="dk1">
                      <a:alpha val="40000"/>
                    </a:schemeClr>
                  </a:outerShdw>
                </a:effectLst>
              </a:rPr>
              <a:t>gồm</a:t>
            </a:r>
            <a:r>
              <a:rPr lang="en-US" sz="3600" dirty="0" smtClean="0">
                <a:ln w="0"/>
                <a:solidFill>
                  <a:schemeClr val="tx1"/>
                </a:solidFill>
                <a:effectLst>
                  <a:outerShdw blurRad="38100" dist="19050" dir="2700000" algn="tl" rotWithShape="0">
                    <a:schemeClr val="dk1">
                      <a:alpha val="40000"/>
                    </a:schemeClr>
                  </a:outerShdw>
                </a:effectLst>
              </a:rPr>
              <a:t> </a:t>
            </a:r>
            <a:r>
              <a:rPr lang="en-US" sz="3600" dirty="0" err="1" smtClean="0">
                <a:ln w="0"/>
                <a:solidFill>
                  <a:schemeClr val="tx1"/>
                </a:solidFill>
                <a:effectLst>
                  <a:outerShdw blurRad="38100" dist="19050" dir="2700000" algn="tl" rotWithShape="0">
                    <a:schemeClr val="dk1">
                      <a:alpha val="40000"/>
                    </a:schemeClr>
                  </a:outerShdw>
                </a:effectLst>
              </a:rPr>
              <a:t>có</a:t>
            </a:r>
            <a:r>
              <a:rPr lang="en-US" sz="3600" dirty="0" smtClean="0">
                <a:ln w="0"/>
                <a:solidFill>
                  <a:schemeClr val="tx1"/>
                </a:solidFill>
                <a:effectLst>
                  <a:outerShdw blurRad="38100" dist="19050" dir="2700000" algn="tl" rotWithShape="0">
                    <a:schemeClr val="dk1">
                      <a:alpha val="40000"/>
                    </a:schemeClr>
                  </a:outerShdw>
                </a:effectLst>
              </a:rPr>
              <a:t> </a:t>
            </a:r>
            <a:r>
              <a:rPr lang="en-US" sz="3600" dirty="0" err="1" smtClean="0">
                <a:ln w="0"/>
                <a:solidFill>
                  <a:schemeClr val="tx1"/>
                </a:solidFill>
                <a:effectLst>
                  <a:outerShdw blurRad="38100" dist="19050" dir="2700000" algn="tl" rotWithShape="0">
                    <a:schemeClr val="dk1">
                      <a:alpha val="40000"/>
                    </a:schemeClr>
                  </a:outerShdw>
                </a:effectLst>
              </a:rPr>
              <a:t>mấy</a:t>
            </a:r>
            <a:r>
              <a:rPr lang="en-US" sz="3600" dirty="0" smtClean="0">
                <a:ln w="0"/>
                <a:solidFill>
                  <a:schemeClr val="tx1"/>
                </a:solidFill>
                <a:effectLst>
                  <a:outerShdw blurRad="38100" dist="19050" dir="2700000" algn="tl" rotWithShape="0">
                    <a:schemeClr val="dk1">
                      <a:alpha val="40000"/>
                    </a:schemeClr>
                  </a:outerShdw>
                </a:effectLst>
              </a:rPr>
              <a:t> </a:t>
            </a:r>
            <a:r>
              <a:rPr lang="en-US" sz="3600" dirty="0" err="1" smtClean="0">
                <a:ln w="0"/>
                <a:solidFill>
                  <a:schemeClr val="tx1"/>
                </a:solidFill>
                <a:effectLst>
                  <a:outerShdw blurRad="38100" dist="19050" dir="2700000" algn="tl" rotWithShape="0">
                    <a:schemeClr val="dk1">
                      <a:alpha val="40000"/>
                    </a:schemeClr>
                  </a:outerShdw>
                </a:effectLst>
              </a:rPr>
              <a:t>đoạn</a:t>
            </a:r>
            <a:r>
              <a:rPr lang="en-US" sz="3600" dirty="0" smtClean="0">
                <a:ln w="0"/>
                <a:solidFill>
                  <a:schemeClr val="tx1"/>
                </a:solidFill>
                <a:effectLst>
                  <a:outerShdw blurRad="38100" dist="19050" dir="2700000" algn="tl" rotWithShape="0">
                    <a:schemeClr val="dk1">
                      <a:alpha val="40000"/>
                    </a:schemeClr>
                  </a:outerShdw>
                </a:effectLst>
              </a:rPr>
              <a:t>? </a:t>
            </a:r>
            <a:endParaRPr lang="en-US" sz="3600" dirty="0"/>
          </a:p>
        </p:txBody>
      </p:sp>
      <p:sp>
        <p:nvSpPr>
          <p:cNvPr id="3" name="TextBox 2"/>
          <p:cNvSpPr txBox="1"/>
          <p:nvPr/>
        </p:nvSpPr>
        <p:spPr>
          <a:xfrm>
            <a:off x="4865914" y="2209799"/>
            <a:ext cx="6716486" cy="2985433"/>
          </a:xfrm>
          <a:prstGeom prst="rect">
            <a:avLst/>
          </a:prstGeom>
          <a:noFill/>
        </p:spPr>
        <p:txBody>
          <a:bodyPr wrap="square" rtlCol="0">
            <a:spAutoFit/>
          </a:bodyPr>
          <a:lstStyle/>
          <a:p>
            <a:pPr>
              <a:lnSpc>
                <a:spcPct val="105000"/>
              </a:lnSpc>
              <a:spcAft>
                <a:spcPts val="800"/>
              </a:spcAft>
            </a:pP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ừ</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đấy</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sz="3200" b="1"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3200" b="1"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en-US" sz="3200" b="1"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US" sz="3200" b="1"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3200" b="1"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lông</a:t>
            </a:r>
            <a:r>
              <a:rPr lang="en-US" sz="3200" b="1"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trông</a:t>
            </a:r>
            <a:r>
              <a:rPr lang="en-US" sz="3200" b="1"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3200" b="1"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đáng</a:t>
            </a:r>
            <a:r>
              <a:rPr lang="en-US" sz="3200" b="1"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sz="3200" b="1" dirty="0" err="1"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009900"/>
                </a:solidFill>
                <a:latin typeface="Times New Roman" panose="02020603050405020304" pitchFamily="18" charset="0"/>
                <a:ea typeface="Calibri" panose="020F0502020204030204" pitchFamily="34" charset="0"/>
                <a:cs typeface="Times New Roman" panose="02020603050405020304" pitchFamily="18" charset="0"/>
              </a:rPr>
              <a:t>C</a:t>
            </a:r>
            <a:r>
              <a:rPr lang="en-US" sz="3200" b="1" dirty="0" err="1"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ó</a:t>
            </a:r>
            <a:r>
              <a:rPr lang="en-US" sz="3200" b="1" dirty="0"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hôm</a:t>
            </a:r>
            <a:r>
              <a:rPr lang="en-US" sz="3200" b="1" dirty="0"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b="1" dirty="0"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tí</a:t>
            </a:r>
            <a:r>
              <a:rPr lang="en-US" sz="3200" b="1" dirty="0" smtClean="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smtClean="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sz="3200" b="1"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a:t>
            </a:r>
            <a:r>
              <a:rPr lang="en-US" sz="3200" b="1"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òn</a:t>
            </a:r>
            <a:r>
              <a:rPr lang="en-US"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807029" y="2079171"/>
            <a:ext cx="2209800" cy="71845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b="1" dirty="0" smtClean="0">
                <a:solidFill>
                  <a:schemeClr val="tx1"/>
                </a:solidFill>
              </a:rPr>
              <a:t>4 </a:t>
            </a:r>
            <a:r>
              <a:rPr lang="en-US" sz="4400" b="1" dirty="0" err="1" smtClean="0">
                <a:solidFill>
                  <a:schemeClr val="tx1"/>
                </a:solidFill>
              </a:rPr>
              <a:t>đoạn</a:t>
            </a:r>
            <a:endParaRPr lang="en-US" sz="4400" b="1" dirty="0">
              <a:solidFill>
                <a:schemeClr val="tx1"/>
              </a:solidFill>
            </a:endParaRPr>
          </a:p>
        </p:txBody>
      </p:sp>
      <p:cxnSp>
        <p:nvCxnSpPr>
          <p:cNvPr id="6" name="Straight Connector 5"/>
          <p:cNvCxnSpPr>
            <a:stCxn id="4" idx="3"/>
          </p:cNvCxnSpPr>
          <p:nvPr/>
        </p:nvCxnSpPr>
        <p:spPr>
          <a:xfrm>
            <a:off x="4016829" y="2438400"/>
            <a:ext cx="84908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16828" y="2449285"/>
            <a:ext cx="849086" cy="6966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16829" y="2449285"/>
            <a:ext cx="849085" cy="16723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16828" y="2460170"/>
            <a:ext cx="849086" cy="242751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87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3659"/>
            <a:ext cx="4176258" cy="718457"/>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err="1" smtClean="0">
                <a:solidFill>
                  <a:prstClr val="black"/>
                </a:solidFill>
              </a:rPr>
              <a:t>Ngôi</a:t>
            </a:r>
            <a:r>
              <a:rPr lang="en-US" sz="3600" b="1" dirty="0" smtClean="0">
                <a:solidFill>
                  <a:prstClr val="black"/>
                </a:solidFill>
              </a:rPr>
              <a:t> </a:t>
            </a:r>
            <a:r>
              <a:rPr lang="en-US" sz="3600" b="1" dirty="0" err="1" smtClean="0">
                <a:solidFill>
                  <a:prstClr val="black"/>
                </a:solidFill>
              </a:rPr>
              <a:t>nhà</a:t>
            </a:r>
            <a:r>
              <a:rPr lang="en-US" sz="3600" b="1" dirty="0" smtClean="0">
                <a:solidFill>
                  <a:prstClr val="black"/>
                </a:solidFill>
              </a:rPr>
              <a:t> </a:t>
            </a:r>
            <a:r>
              <a:rPr lang="en-US" sz="3600" b="1" dirty="0" err="1" smtClean="0">
                <a:solidFill>
                  <a:prstClr val="black"/>
                </a:solidFill>
              </a:rPr>
              <a:t>thân</a:t>
            </a:r>
            <a:r>
              <a:rPr lang="en-US" sz="3600" b="1" dirty="0" smtClean="0">
                <a:solidFill>
                  <a:prstClr val="black"/>
                </a:solidFill>
              </a:rPr>
              <a:t> </a:t>
            </a:r>
            <a:r>
              <a:rPr lang="en-US" sz="3600" b="1" dirty="0" err="1" smtClean="0">
                <a:solidFill>
                  <a:prstClr val="black"/>
                </a:solidFill>
              </a:rPr>
              <a:t>quen</a:t>
            </a:r>
            <a:endParaRPr lang="en-US" sz="3600" b="1" dirty="0">
              <a:solidFill>
                <a:prstClr val="black"/>
              </a:solidFill>
            </a:endParaRPr>
          </a:p>
        </p:txBody>
      </p:sp>
      <p:pic>
        <p:nvPicPr>
          <p:cNvPr id="2091" name="Picture 1" descr="Câu đố: Con mèo"/>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42653" y="1130512"/>
            <a:ext cx="1560085" cy="1563406"/>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 descr="Clipart Of Cat, Cartoon And Cats - Truyện Mèo Lại Hoàn Mèo , Transparent  Cartoon - Jing.f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734" y="4065604"/>
            <a:ext cx="916034" cy="1197694"/>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4" descr="Hình ảnh Minh Họa Mèo đen Nhỏ Trên Nền Trắng, Dễ Thương., Bị Cô Lập, Động  Vật Vector và PNG với nền trong suốt để tải xuống miễn phí"/>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3539" y="5450024"/>
            <a:ext cx="1357268" cy="1357268"/>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5"/>
          <p:cNvSpPr txBox="1"/>
          <p:nvPr/>
        </p:nvSpPr>
        <p:spPr>
          <a:xfrm>
            <a:off x="2138247" y="1868687"/>
            <a:ext cx="1535747" cy="533765"/>
          </a:xfrm>
          <a:prstGeom prst="rect">
            <a:avLst/>
          </a:prstGeom>
          <a:solidFill>
            <a:schemeClr val="lt1"/>
          </a:solidFill>
          <a:ln w="2857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dirty="0" err="1">
                <a:effectLst/>
                <a:ea typeface="Calibri" panose="020F0502020204030204" pitchFamily="34" charset="0"/>
                <a:cs typeface="Times New Roman" panose="02020603050405020304" pitchFamily="18" charset="0"/>
              </a:rPr>
              <a:t>Đoạn</a:t>
            </a:r>
            <a:r>
              <a:rPr lang="en-US" sz="3200" dirty="0">
                <a:effectLst/>
                <a:ea typeface="Calibri" panose="020F0502020204030204" pitchFamily="34" charset="0"/>
                <a:cs typeface="Times New Roman" panose="02020603050405020304" pitchFamily="18" charset="0"/>
              </a:rPr>
              <a:t> 1 </a:t>
            </a:r>
          </a:p>
        </p:txBody>
      </p:sp>
      <p:sp>
        <p:nvSpPr>
          <p:cNvPr id="49" name="Text Box 7"/>
          <p:cNvSpPr txBox="1"/>
          <p:nvPr/>
        </p:nvSpPr>
        <p:spPr>
          <a:xfrm>
            <a:off x="2012576" y="4631121"/>
            <a:ext cx="1535747" cy="533765"/>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a:effectLst/>
                <a:latin typeface="Calibri" panose="020F0502020204030204" pitchFamily="34" charset="0"/>
                <a:ea typeface="Calibri" panose="020F0502020204030204" pitchFamily="34" charset="0"/>
                <a:cs typeface="Times New Roman" panose="02020603050405020304" pitchFamily="18" charset="0"/>
              </a:rPr>
              <a:t>Đoạn 3</a:t>
            </a:r>
          </a:p>
        </p:txBody>
      </p:sp>
      <p:sp>
        <p:nvSpPr>
          <p:cNvPr id="50" name="Text Box 8"/>
          <p:cNvSpPr txBox="1"/>
          <p:nvPr/>
        </p:nvSpPr>
        <p:spPr>
          <a:xfrm>
            <a:off x="2264689" y="5988976"/>
            <a:ext cx="1535747" cy="533765"/>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a:effectLst/>
                <a:latin typeface="Calibri" panose="020F0502020204030204" pitchFamily="34" charset="0"/>
                <a:ea typeface="Calibri" panose="020F0502020204030204" pitchFamily="34" charset="0"/>
                <a:cs typeface="Times New Roman" panose="02020603050405020304" pitchFamily="18" charset="0"/>
              </a:rPr>
              <a:t>Đoạn 4 </a:t>
            </a:r>
          </a:p>
        </p:txBody>
      </p:sp>
      <p:pic>
        <p:nvPicPr>
          <p:cNvPr id="2092" name="Picture 9" descr="Hình ảnh Yếu Tố Hoạt Hình Nhà Chó Cưng, Nhà Clipart, Màu Vàng, Nhà ở trong  suốt PNG và Vector để tải xuống miễn phí"/>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929811" y="1002116"/>
            <a:ext cx="1795513" cy="1795513"/>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11" descr="Dog House Illustration Vector On White Background, Dog House Clipart, Dog,  Illustration PNG and Vector with Transparent Background for Free Downloa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4720" y="2526576"/>
            <a:ext cx="1561133" cy="1561133"/>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12" descr="Dog House Illustration Royalty Free Cliparts, Vectors, And Stock  Illustration. Image 1915921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8797" y="3871089"/>
            <a:ext cx="1596118" cy="1596118"/>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13" descr="Dog House Png, Vector, PSD, and Clipart With Transparent Background for  Free Download | Pngtre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1177" y="5250558"/>
            <a:ext cx="1689053" cy="1689053"/>
          </a:xfrm>
          <a:prstGeom prst="rect">
            <a:avLst/>
          </a:prstGeom>
          <a:noFill/>
          <a:extLst>
            <a:ext uri="{909E8E84-426E-40DD-AFC4-6F175D3DCCD1}">
              <a14:hiddenFill xmlns:a14="http://schemas.microsoft.com/office/drawing/2010/main">
                <a:solidFill>
                  <a:srgbClr val="FFFFFF"/>
                </a:solidFill>
              </a14:hiddenFill>
            </a:ext>
          </a:extLst>
        </p:spPr>
      </p:pic>
      <p:sp>
        <p:nvSpPr>
          <p:cNvPr id="55" name="Text Box 14"/>
          <p:cNvSpPr txBox="1"/>
          <p:nvPr/>
        </p:nvSpPr>
        <p:spPr>
          <a:xfrm>
            <a:off x="7609114" y="1172200"/>
            <a:ext cx="4190504" cy="1466109"/>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err="1">
                <a:effectLst/>
                <a:latin typeface="Calibri" panose="020F0502020204030204" pitchFamily="34" charset="0"/>
                <a:ea typeface="Calibri" panose="020F0502020204030204" pitchFamily="34" charset="0"/>
                <a:cs typeface="Times New Roman" panose="02020603050405020304" pitchFamily="18" charset="0"/>
              </a:rPr>
              <a:t>Tả</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bộ</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phận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nổi</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bật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2800" dirty="0">
                <a:effectLst/>
                <a:latin typeface="Calibri" panose="020F0502020204030204" pitchFamily="34" charset="0"/>
                <a:ea typeface="Calibri" panose="020F0502020204030204" pitchFamily="34" charset="0"/>
                <a:cs typeface="Times New Roman" panose="02020603050405020304" pitchFamily="18" charset="0"/>
              </a:rPr>
              <a:t> con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mèo</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như</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hình</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dáng</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màu</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sắc</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 Box 15"/>
          <p:cNvSpPr txBox="1"/>
          <p:nvPr/>
        </p:nvSpPr>
        <p:spPr>
          <a:xfrm>
            <a:off x="7609114" y="2926114"/>
            <a:ext cx="4153959" cy="991293"/>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err="1">
                <a:effectLst/>
                <a:latin typeface="Calibri" panose="020F0502020204030204" pitchFamily="34" charset="0"/>
                <a:ea typeface="Calibri" panose="020F0502020204030204" pitchFamily="34" charset="0"/>
                <a:cs typeface="Times New Roman" panose="02020603050405020304" pitchFamily="18" charset="0"/>
              </a:rPr>
              <a:t>Tả</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hoạt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động</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thói</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quen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2800" dirty="0">
                <a:effectLst/>
                <a:latin typeface="Calibri" panose="020F0502020204030204" pitchFamily="34" charset="0"/>
                <a:ea typeface="Calibri" panose="020F0502020204030204" pitchFamily="34" charset="0"/>
                <a:cs typeface="Times New Roman" panose="02020603050405020304" pitchFamily="18" charset="0"/>
              </a:rPr>
              <a:t> con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mèo</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 Box 16"/>
          <p:cNvSpPr txBox="1"/>
          <p:nvPr/>
        </p:nvSpPr>
        <p:spPr>
          <a:xfrm>
            <a:off x="7505229" y="4336160"/>
            <a:ext cx="3554657" cy="914398"/>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err="1">
                <a:effectLst/>
                <a:latin typeface="Calibri" panose="020F0502020204030204" pitchFamily="34" charset="0"/>
                <a:ea typeface="Calibri" panose="020F0502020204030204" pitchFamily="34" charset="0"/>
                <a:cs typeface="Times New Roman" panose="02020603050405020304" pitchFamily="18" charset="0"/>
              </a:rPr>
              <a:t>Giới</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thiệu</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về</a:t>
            </a:r>
            <a:r>
              <a:rPr lang="en-US" sz="2800" dirty="0">
                <a:effectLst/>
                <a:latin typeface="Calibri" panose="020F0502020204030204" pitchFamily="34" charset="0"/>
                <a:ea typeface="Calibri" panose="020F0502020204030204" pitchFamily="34" charset="0"/>
                <a:cs typeface="Times New Roman" panose="02020603050405020304" pitchFamily="18" charset="0"/>
              </a:rPr>
              <a:t> con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mèo</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sẽ</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effectLst/>
                <a:latin typeface="Calibri" panose="020F0502020204030204" pitchFamily="34" charset="0"/>
                <a:ea typeface="Calibri" panose="020F0502020204030204" pitchFamily="34" charset="0"/>
                <a:cs typeface="Times New Roman" panose="02020603050405020304" pitchFamily="18" charset="0"/>
              </a:rPr>
              <a:t>tả</a:t>
            </a: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 Box 17"/>
          <p:cNvSpPr txBox="1"/>
          <p:nvPr/>
        </p:nvSpPr>
        <p:spPr>
          <a:xfrm>
            <a:off x="7494344" y="5713134"/>
            <a:ext cx="3902999" cy="916922"/>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err="1">
                <a:effectLst/>
                <a:latin typeface="Calibri" panose="020F0502020204030204" pitchFamily="34" charset="0"/>
                <a:ea typeface="Calibri" panose="020F0502020204030204" pitchFamily="34" charset="0"/>
                <a:cs typeface="Times New Roman" panose="02020603050405020304" pitchFamily="18" charset="0"/>
              </a:rPr>
              <a:t>Nêu</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cảm</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nghĩ</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đối</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2800" dirty="0">
                <a:effectLst/>
                <a:latin typeface="Calibri" panose="020F0502020204030204" pitchFamily="34" charset="0"/>
                <a:ea typeface="Calibri" panose="020F0502020204030204" pitchFamily="34" charset="0"/>
                <a:cs typeface="Times New Roman" panose="02020603050405020304" pitchFamily="18" charset="0"/>
              </a:rPr>
              <a:t> con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mèo</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45"/>
          <p:cNvSpPr>
            <a:spLocks noChangeArrowheads="1"/>
          </p:cNvSpPr>
          <p:nvPr/>
        </p:nvSpPr>
        <p:spPr bwMode="auto">
          <a:xfrm>
            <a:off x="576942" y="9688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4367982" y="161822"/>
            <a:ext cx="768250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giúp</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chú</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mèo</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đúng</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nhà</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chúng</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nối</a:t>
            </a:r>
            <a:r>
              <a:rPr kumimoji="0" lang="en-US" sz="2800" b="1" i="0" u="none" strike="noStrike" cap="none" normalizeH="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1" i="0" u="none" strike="noStrike" cap="none" normalizeH="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ý </a:t>
            </a:r>
            <a:r>
              <a:rPr kumimoji="0" lang="en-US" sz="2800" b="1" i="0" u="none" strike="noStrike" cap="none" normalizeH="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kumimoji="0" lang="en-US" sz="2800" b="1" i="0" u="none" strike="noStrike" cap="none" normalizeH="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dirty="0" err="1"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ứng</a:t>
            </a:r>
            <a:r>
              <a:rPr kumimoji="0" lang="en-US" sz="2800" b="1"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49"/>
          <p:cNvSpPr>
            <a:spLocks noChangeArrowheads="1"/>
          </p:cNvSpPr>
          <p:nvPr/>
        </p:nvSpPr>
        <p:spPr bwMode="auto">
          <a:xfrm>
            <a:off x="126092" y="18832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56"/>
          <p:cNvSpPr>
            <a:spLocks noChangeArrowheads="1"/>
          </p:cNvSpPr>
          <p:nvPr/>
        </p:nvSpPr>
        <p:spPr bwMode="auto">
          <a:xfrm>
            <a:off x="126092" y="18832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23" name="Picture 2" descr="Phim Hoạt Hình Mèo Hoạt Hình Mèo Hình ảnh | Định dạng hình ảnh PSD  610353112| vn.lovepik.com"/>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141" y="2638309"/>
            <a:ext cx="1411380" cy="141137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6"/>
          <p:cNvSpPr txBox="1"/>
          <p:nvPr/>
        </p:nvSpPr>
        <p:spPr>
          <a:xfrm>
            <a:off x="2138247" y="3266098"/>
            <a:ext cx="1535747" cy="533765"/>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a:effectLst/>
                <a:latin typeface="Calibri" panose="020F0502020204030204" pitchFamily="34" charset="0"/>
                <a:ea typeface="Calibri" panose="020F0502020204030204" pitchFamily="34" charset="0"/>
                <a:cs typeface="Times New Roman" panose="02020603050405020304" pitchFamily="18" charset="0"/>
              </a:rPr>
              <a:t>Đoạn 2</a:t>
            </a:r>
          </a:p>
        </p:txBody>
      </p:sp>
    </p:spTree>
    <p:extLst>
      <p:ext uri="{BB962C8B-B14F-4D97-AF65-F5344CB8AC3E}">
        <p14:creationId xmlns:p14="http://schemas.microsoft.com/office/powerpoint/2010/main" val="179574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2.59259E-6 L 0.20078 0.41482 " pathEditMode="relative" rAng="0" ptsTypes="AA">
                                      <p:cBhvr>
                                        <p:cTn id="6" dur="2000" fill="hold"/>
                                        <p:tgtEl>
                                          <p:spTgt spid="47"/>
                                        </p:tgtEl>
                                        <p:attrNameLst>
                                          <p:attrName>ppt_x</p:attrName>
                                          <p:attrName>ppt_y</p:attrName>
                                        </p:attrNameLst>
                                      </p:cBhvr>
                                      <p:rCtr x="10039" y="20741"/>
                                    </p:animMotion>
                                  </p:childTnLst>
                                </p:cTn>
                              </p:par>
                              <p:par>
                                <p:cTn id="7" presetID="42" presetClass="path" presetSubtype="0" accel="50000" decel="50000" fill="hold" nodeType="withEffect">
                                  <p:stCondLst>
                                    <p:cond delay="0"/>
                                  </p:stCondLst>
                                  <p:childTnLst>
                                    <p:animMotion origin="layout" path="M 3.95833E-6 -3.7037E-6 L 0.22591 0.39653 " pathEditMode="relative" rAng="0" ptsTypes="AA">
                                      <p:cBhvr>
                                        <p:cTn id="8" dur="2000" fill="hold"/>
                                        <p:tgtEl>
                                          <p:spTgt spid="2091"/>
                                        </p:tgtEl>
                                        <p:attrNameLst>
                                          <p:attrName>ppt_x</p:attrName>
                                          <p:attrName>ppt_y</p:attrName>
                                        </p:attrNameLst>
                                      </p:cBhvr>
                                      <p:rCtr x="11289" y="19815"/>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1.66667E-6 0 L 0.22265 -0.23611 " pathEditMode="relative" rAng="0" ptsTypes="AA">
                                      <p:cBhvr>
                                        <p:cTn id="12" dur="2000" fill="hold"/>
                                        <p:tgtEl>
                                          <p:spTgt spid="23"/>
                                        </p:tgtEl>
                                        <p:attrNameLst>
                                          <p:attrName>ppt_x</p:attrName>
                                          <p:attrName>ppt_y</p:attrName>
                                        </p:attrNameLst>
                                      </p:cBhvr>
                                      <p:rCtr x="11133" y="-11806"/>
                                    </p:animMotion>
                                  </p:childTnLst>
                                </p:cTn>
                              </p:par>
                              <p:par>
                                <p:cTn id="13" presetID="42" presetClass="path" presetSubtype="0" accel="50000" decel="50000" fill="hold" grpId="0" nodeType="withEffect">
                                  <p:stCondLst>
                                    <p:cond delay="0"/>
                                  </p:stCondLst>
                                  <p:childTnLst>
                                    <p:animMotion origin="layout" path="M -1.25E-6 3.7037E-6 L 0.20026 -0.21922 " pathEditMode="relative" rAng="0" ptsTypes="AA">
                                      <p:cBhvr>
                                        <p:cTn id="14" dur="2000" fill="hold"/>
                                        <p:tgtEl>
                                          <p:spTgt spid="24"/>
                                        </p:tgtEl>
                                        <p:attrNameLst>
                                          <p:attrName>ppt_x</p:attrName>
                                          <p:attrName>ppt_y</p:attrName>
                                        </p:attrNameLst>
                                      </p:cBhvr>
                                      <p:rCtr x="10013" y="-1097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04167E-6 -2.59259E-6 L 0.22591 -0.22268 " pathEditMode="relative" rAng="0" ptsTypes="AA">
                                      <p:cBhvr>
                                        <p:cTn id="18" dur="2000" fill="hold"/>
                                        <p:tgtEl>
                                          <p:spTgt spid="2079"/>
                                        </p:tgtEl>
                                        <p:attrNameLst>
                                          <p:attrName>ppt_x</p:attrName>
                                          <p:attrName>ppt_y</p:attrName>
                                        </p:attrNameLst>
                                      </p:cBhvr>
                                      <p:rCtr x="11289" y="-11134"/>
                                    </p:animMotion>
                                  </p:childTnLst>
                                </p:cTn>
                              </p:par>
                              <p:par>
                                <p:cTn id="19" presetID="42" presetClass="path" presetSubtype="0" accel="50000" decel="50000" fill="hold" grpId="0" nodeType="withEffect">
                                  <p:stCondLst>
                                    <p:cond delay="0"/>
                                  </p:stCondLst>
                                  <p:childTnLst>
                                    <p:animMotion origin="layout" path="M -4.79167E-6 -3.7037E-7 L 0.21068 -0.21412 " pathEditMode="relative" rAng="0" ptsTypes="AA">
                                      <p:cBhvr>
                                        <p:cTn id="20" dur="2000" fill="hold"/>
                                        <p:tgtEl>
                                          <p:spTgt spid="49"/>
                                        </p:tgtEl>
                                        <p:attrNameLst>
                                          <p:attrName>ppt_x</p:attrName>
                                          <p:attrName>ppt_y</p:attrName>
                                        </p:attrNameLst>
                                      </p:cBhvr>
                                      <p:rCtr x="10534" y="-10718"/>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4.16667E-6 1.48148E-6 L 0.22435 -0.00579 " pathEditMode="relative" rAng="0" ptsTypes="AA">
                                      <p:cBhvr>
                                        <p:cTn id="24" dur="2000" fill="hold"/>
                                        <p:tgtEl>
                                          <p:spTgt spid="2081"/>
                                        </p:tgtEl>
                                        <p:attrNameLst>
                                          <p:attrName>ppt_x</p:attrName>
                                          <p:attrName>ppt_y</p:attrName>
                                        </p:attrNameLst>
                                      </p:cBhvr>
                                      <p:rCtr x="11211" y="-301"/>
                                    </p:animMotion>
                                  </p:childTnLst>
                                </p:cTn>
                              </p:par>
                              <p:par>
                                <p:cTn id="25" presetID="42" presetClass="path" presetSubtype="0" accel="50000" decel="50000" fill="hold" grpId="0" nodeType="withEffect">
                                  <p:stCondLst>
                                    <p:cond delay="0"/>
                                  </p:stCondLst>
                                  <p:childTnLst>
                                    <p:animMotion origin="layout" path="M 2.08333E-6 1.48148E-6 L 0.19127 -0.0007 " pathEditMode="relative" rAng="0" ptsTypes="AA">
                                      <p:cBhvr>
                                        <p:cTn id="26" dur="2000" fill="hold"/>
                                        <p:tgtEl>
                                          <p:spTgt spid="50"/>
                                        </p:tgtEl>
                                        <p:attrNameLst>
                                          <p:attrName>ppt_x</p:attrName>
                                          <p:attrName>ppt_y</p:attrName>
                                        </p:attrNameLst>
                                      </p:cBhvr>
                                      <p:rCtr x="955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0"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Callout 1"/>
          <p:cNvSpPr/>
          <p:nvPr/>
        </p:nvSpPr>
        <p:spPr>
          <a:xfrm>
            <a:off x="1665514" y="206829"/>
            <a:ext cx="6977743" cy="1719943"/>
          </a:xfrm>
          <a:prstGeom prst="wedgeEllipseCallout">
            <a:avLst>
              <a:gd name="adj1" fmla="val 58106"/>
              <a:gd name="adj2" fmla="val 1733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n w="0"/>
                <a:solidFill>
                  <a:prstClr val="black"/>
                </a:solidFill>
                <a:effectLst>
                  <a:outerShdw blurRad="38100" dist="19050" dir="2700000" algn="tl" rotWithShape="0">
                    <a:prstClr val="black">
                      <a:alpha val="40000"/>
                    </a:prstClr>
                  </a:outerShdw>
                </a:effectLst>
              </a:rPr>
              <a:t>Bài</a:t>
            </a:r>
            <a:r>
              <a:rPr lang="en-US" sz="3600" dirty="0">
                <a:ln w="0"/>
                <a:solidFill>
                  <a:prstClr val="black"/>
                </a:solidFill>
                <a:effectLst>
                  <a:outerShdw blurRad="38100" dist="19050" dir="2700000" algn="tl" rotWithShape="0">
                    <a:prstClr val="black">
                      <a:alpha val="40000"/>
                    </a:prstClr>
                  </a:outerShdw>
                </a:effectLst>
              </a:rPr>
              <a:t> </a:t>
            </a:r>
            <a:r>
              <a:rPr lang="en-US" sz="3600" dirty="0" err="1" smtClean="0">
                <a:ln w="0"/>
                <a:solidFill>
                  <a:prstClr val="black"/>
                </a:solidFill>
                <a:effectLst>
                  <a:outerShdw blurRad="38100" dist="19050" dir="2700000" algn="tl" rotWithShape="0">
                    <a:prstClr val="black">
                      <a:alpha val="40000"/>
                    </a:prstClr>
                  </a:outerShdw>
                </a:effectLst>
              </a:rPr>
              <a:t>văn</a:t>
            </a:r>
            <a:r>
              <a:rPr lang="en-US" sz="3600" dirty="0" smtClean="0">
                <a:ln w="0"/>
                <a:solidFill>
                  <a:prstClr val="black"/>
                </a:solidFill>
                <a:effectLst>
                  <a:outerShdw blurRad="38100" dist="19050" dir="2700000" algn="tl" rotWithShape="0">
                    <a:prstClr val="black">
                      <a:alpha val="40000"/>
                    </a:prstClr>
                  </a:outerShdw>
                </a:effectLst>
              </a:rPr>
              <a:t> </a:t>
            </a:r>
            <a:r>
              <a:rPr lang="en-US" sz="3600" dirty="0" err="1" smtClean="0">
                <a:ln w="0"/>
                <a:solidFill>
                  <a:prstClr val="black"/>
                </a:solidFill>
                <a:effectLst>
                  <a:outerShdw blurRad="38100" dist="19050" dir="2700000" algn="tl" rotWithShape="0">
                    <a:prstClr val="black">
                      <a:alpha val="40000"/>
                    </a:prstClr>
                  </a:outerShdw>
                </a:effectLst>
              </a:rPr>
              <a:t>tả</a:t>
            </a:r>
            <a:r>
              <a:rPr lang="en-US" sz="3600" dirty="0" smtClean="0">
                <a:ln w="0"/>
                <a:solidFill>
                  <a:prstClr val="black"/>
                </a:solidFill>
                <a:effectLst>
                  <a:outerShdw blurRad="38100" dist="19050" dir="2700000" algn="tl" rotWithShape="0">
                    <a:prstClr val="black">
                      <a:alpha val="40000"/>
                    </a:prstClr>
                  </a:outerShdw>
                </a:effectLst>
              </a:rPr>
              <a:t> con </a:t>
            </a:r>
            <a:r>
              <a:rPr lang="en-US" sz="3600" dirty="0" err="1" smtClean="0">
                <a:ln w="0"/>
                <a:solidFill>
                  <a:prstClr val="black"/>
                </a:solidFill>
                <a:effectLst>
                  <a:outerShdw blurRad="38100" dist="19050" dir="2700000" algn="tl" rotWithShape="0">
                    <a:prstClr val="black">
                      <a:alpha val="40000"/>
                    </a:prstClr>
                  </a:outerShdw>
                </a:effectLst>
              </a:rPr>
              <a:t>vật</a:t>
            </a:r>
            <a:r>
              <a:rPr lang="en-US" sz="3600" dirty="0" smtClean="0">
                <a:ln w="0"/>
                <a:solidFill>
                  <a:prstClr val="black"/>
                </a:solidFill>
                <a:effectLst>
                  <a:outerShdw blurRad="38100" dist="19050" dir="2700000" algn="tl" rotWithShape="0">
                    <a:prstClr val="black">
                      <a:alpha val="40000"/>
                    </a:prstClr>
                  </a:outerShdw>
                </a:effectLst>
              </a:rPr>
              <a:t> </a:t>
            </a:r>
          </a:p>
          <a:p>
            <a:pPr algn="ctr"/>
            <a:r>
              <a:rPr lang="en-US" sz="3600" dirty="0" err="1" smtClean="0">
                <a:ln w="0"/>
                <a:solidFill>
                  <a:prstClr val="black"/>
                </a:solidFill>
                <a:effectLst>
                  <a:outerShdw blurRad="38100" dist="19050" dir="2700000" algn="tl" rotWithShape="0">
                    <a:prstClr val="black">
                      <a:alpha val="40000"/>
                    </a:prstClr>
                  </a:outerShdw>
                </a:effectLst>
              </a:rPr>
              <a:t>có</a:t>
            </a:r>
            <a:r>
              <a:rPr lang="en-US" sz="3600" dirty="0" smtClean="0">
                <a:ln w="0"/>
                <a:solidFill>
                  <a:prstClr val="black"/>
                </a:solidFill>
                <a:effectLst>
                  <a:outerShdw blurRad="38100" dist="19050" dir="2700000" algn="tl" rotWithShape="0">
                    <a:prstClr val="black">
                      <a:alpha val="40000"/>
                    </a:prstClr>
                  </a:outerShdw>
                </a:effectLst>
              </a:rPr>
              <a:t> </a:t>
            </a:r>
            <a:r>
              <a:rPr lang="en-US" sz="3600" dirty="0" err="1" smtClean="0">
                <a:ln w="0"/>
                <a:solidFill>
                  <a:prstClr val="black"/>
                </a:solidFill>
                <a:effectLst>
                  <a:outerShdw blurRad="38100" dist="19050" dir="2700000" algn="tl" rotWithShape="0">
                    <a:prstClr val="black">
                      <a:alpha val="40000"/>
                    </a:prstClr>
                  </a:outerShdw>
                </a:effectLst>
              </a:rPr>
              <a:t>mấy</a:t>
            </a:r>
            <a:r>
              <a:rPr lang="en-US" sz="3600" dirty="0" smtClean="0">
                <a:ln w="0"/>
                <a:solidFill>
                  <a:prstClr val="black"/>
                </a:solidFill>
                <a:effectLst>
                  <a:outerShdw blurRad="38100" dist="19050" dir="2700000" algn="tl" rotWithShape="0">
                    <a:prstClr val="black">
                      <a:alpha val="40000"/>
                    </a:prstClr>
                  </a:outerShdw>
                </a:effectLst>
              </a:rPr>
              <a:t> </a:t>
            </a:r>
            <a:r>
              <a:rPr lang="en-US" sz="3600" dirty="0" err="1" smtClean="0">
                <a:ln w="0"/>
                <a:solidFill>
                  <a:prstClr val="black"/>
                </a:solidFill>
                <a:effectLst>
                  <a:outerShdw blurRad="38100" dist="19050" dir="2700000" algn="tl" rotWithShape="0">
                    <a:prstClr val="black">
                      <a:alpha val="40000"/>
                    </a:prstClr>
                  </a:outerShdw>
                </a:effectLst>
              </a:rPr>
              <a:t>phần</a:t>
            </a:r>
            <a:r>
              <a:rPr lang="en-US" sz="3600" dirty="0" smtClean="0">
                <a:ln w="0"/>
                <a:solidFill>
                  <a:prstClr val="black"/>
                </a:solidFill>
                <a:effectLst>
                  <a:outerShdw blurRad="38100" dist="19050" dir="2700000" algn="tl" rotWithShape="0">
                    <a:prstClr val="black">
                      <a:alpha val="40000"/>
                    </a:prstClr>
                  </a:outerShdw>
                </a:effectLst>
              </a:rPr>
              <a:t>? </a:t>
            </a:r>
            <a:endParaRPr lang="en-US" sz="3600" dirty="0">
              <a:solidFill>
                <a:prstClr val="white"/>
              </a:solidFill>
            </a:endParaRPr>
          </a:p>
        </p:txBody>
      </p:sp>
      <p:sp>
        <p:nvSpPr>
          <p:cNvPr id="5" name="TextBox 4"/>
          <p:cNvSpPr txBox="1"/>
          <p:nvPr/>
        </p:nvSpPr>
        <p:spPr>
          <a:xfrm>
            <a:off x="4169229" y="2046514"/>
            <a:ext cx="4278085" cy="2308324"/>
          </a:xfrm>
          <a:prstGeom prst="rect">
            <a:avLst/>
          </a:prstGeom>
          <a:noFill/>
        </p:spPr>
        <p:txBody>
          <a:bodyPr wrap="square" rtlCol="0">
            <a:spAutoFit/>
          </a:bodyPr>
          <a:lstStyle/>
          <a:p>
            <a:pPr marL="342900" indent="-342900">
              <a:buAutoNum type="alphaLcPeriod"/>
            </a:pPr>
            <a:r>
              <a:rPr lang="en-US" sz="4800" dirty="0" smtClean="0"/>
              <a:t> 1 </a:t>
            </a:r>
            <a:r>
              <a:rPr lang="en-US" sz="4800" dirty="0" err="1" smtClean="0"/>
              <a:t>phần</a:t>
            </a:r>
            <a:endParaRPr lang="en-US" sz="4800" dirty="0" smtClean="0"/>
          </a:p>
          <a:p>
            <a:pPr marL="342900" indent="-342900">
              <a:buAutoNum type="alphaLcPeriod"/>
            </a:pPr>
            <a:r>
              <a:rPr lang="en-US" sz="4800" dirty="0" smtClean="0"/>
              <a:t> 2 </a:t>
            </a:r>
            <a:r>
              <a:rPr lang="en-US" sz="4800" dirty="0" err="1" smtClean="0"/>
              <a:t>phần</a:t>
            </a:r>
            <a:endParaRPr lang="en-US" sz="4800" dirty="0"/>
          </a:p>
          <a:p>
            <a:pPr marL="342900" indent="-342900">
              <a:buAutoNum type="alphaLcPeriod"/>
            </a:pPr>
            <a:r>
              <a:rPr lang="en-US" sz="4800" dirty="0" smtClean="0"/>
              <a:t> 3 </a:t>
            </a:r>
            <a:r>
              <a:rPr lang="en-US" sz="4800" dirty="0" err="1" smtClean="0"/>
              <a:t>phần</a:t>
            </a:r>
            <a:endParaRPr lang="en-US" sz="4800" dirty="0"/>
          </a:p>
        </p:txBody>
      </p:sp>
      <p:sp>
        <p:nvSpPr>
          <p:cNvPr id="3" name="Sun 2"/>
          <p:cNvSpPr/>
          <p:nvPr/>
        </p:nvSpPr>
        <p:spPr>
          <a:xfrm>
            <a:off x="3607358" y="2280976"/>
            <a:ext cx="561871" cy="49237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3607358" y="2956728"/>
            <a:ext cx="561871" cy="492370"/>
          </a:xfrm>
          <a:prstGeom prst="su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Sun 6"/>
          <p:cNvSpPr/>
          <p:nvPr/>
        </p:nvSpPr>
        <p:spPr>
          <a:xfrm>
            <a:off x="3607357" y="3707974"/>
            <a:ext cx="561871" cy="492370"/>
          </a:xfrm>
          <a:prstGeom prst="su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0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5">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5">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5">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5">
                                            <p:txEl>
                                              <p:pRg st="1" end="1"/>
                                            </p:txEl>
                                          </p:spTgt>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3"/>
                                        </p:tgtEl>
                                        <p:attrNameLst>
                                          <p:attrName>ppt_x</p:attrName>
                                        </p:attrNameLst>
                                      </p:cBhvr>
                                      <p:tavLst>
                                        <p:tav tm="0">
                                          <p:val>
                                            <p:strVal val="ppt_x"/>
                                          </p:val>
                                        </p:tav>
                                        <p:tav tm="100000">
                                          <p:val>
                                            <p:strVal val="ppt_x"/>
                                          </p:val>
                                        </p:tav>
                                      </p:tavLst>
                                    </p:anim>
                                    <p:anim calcmode="lin" valueType="num">
                                      <p:cBhvr additive="base">
                                        <p:cTn id="15" dur="500"/>
                                        <p:tgtEl>
                                          <p:spTgt spid="3"/>
                                        </p:tgtEl>
                                        <p:attrNameLst>
                                          <p:attrName>ppt_y</p:attrName>
                                        </p:attrNameLst>
                                      </p:cBhvr>
                                      <p:tavLst>
                                        <p:tav tm="0">
                                          <p:val>
                                            <p:strVal val="ppt_y"/>
                                          </p:val>
                                        </p:tav>
                                        <p:tav tm="100000">
                                          <p:val>
                                            <p:strVal val="1+ppt_h/2"/>
                                          </p:val>
                                        </p:tav>
                                      </p:tavLst>
                                    </p:anim>
                                    <p:set>
                                      <p:cBhvr>
                                        <p:cTn id="16" dur="1" fill="hold">
                                          <p:stCondLst>
                                            <p:cond delay="499"/>
                                          </p:stCondLst>
                                        </p:cTn>
                                        <p:tgtEl>
                                          <p:spTgt spid="3"/>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par>
                                <p:cTn id="21" presetID="16" presetClass="emph" presetSubtype="0" fill="hold" nodeType="withEffect">
                                  <p:stCondLst>
                                    <p:cond delay="0"/>
                                  </p:stCondLst>
                                  <p:iterate type="lt">
                                    <p:tmPct val="4000"/>
                                  </p:iterate>
                                  <p:childTnLst>
                                    <p:set>
                                      <p:cBhvr override="childStyle">
                                        <p:cTn id="22" dur="500" fill="hold"/>
                                        <p:tgtEl>
                                          <p:spTgt spid="5">
                                            <p:txEl>
                                              <p:pRg st="2" end="2"/>
                                            </p:txEl>
                                          </p:spTgt>
                                        </p:tgtEl>
                                        <p:attrNameLst>
                                          <p:attrName>style.color</p:attrName>
                                        </p:attrNameLst>
                                      </p:cBhvr>
                                      <p:to>
                                        <p:clrVal>
                                          <a:srgbClr val="00B050"/>
                                        </p:clrVal>
                                      </p:to>
                                    </p:set>
                                    <p:set>
                                      <p:cBhvr>
                                        <p:cTn id="23" dur="500" fill="hold"/>
                                        <p:tgtEl>
                                          <p:spTgt spid="5">
                                            <p:txEl>
                                              <p:pRg st="2" end="2"/>
                                            </p:txEl>
                                          </p:spTgt>
                                        </p:tgtEl>
                                        <p:attrNameLst>
                                          <p:attrName>fillcolor</p:attrName>
                                        </p:attrNameLst>
                                      </p:cBhvr>
                                      <p:to>
                                        <p:clrVal>
                                          <a:srgbClr val="00B050"/>
                                        </p:clrVal>
                                      </p:to>
                                    </p:set>
                                    <p:set>
                                      <p:cBhvr>
                                        <p:cTn id="24"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4171"/>
            <a:ext cx="4691743" cy="772886"/>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n w="0"/>
                <a:solidFill>
                  <a:prstClr val="black"/>
                </a:solidFill>
              </a:rPr>
              <a:t>Hướng</a:t>
            </a:r>
            <a:r>
              <a:rPr lang="en-US" sz="4000" b="1" dirty="0" smtClean="0">
                <a:ln w="0"/>
                <a:solidFill>
                  <a:prstClr val="black"/>
                </a:solidFill>
              </a:rPr>
              <a:t> </a:t>
            </a:r>
            <a:r>
              <a:rPr lang="en-US" sz="4000" b="1" dirty="0" err="1" smtClean="0">
                <a:ln w="0"/>
                <a:solidFill>
                  <a:prstClr val="black"/>
                </a:solidFill>
              </a:rPr>
              <a:t>dẫn</a:t>
            </a:r>
            <a:r>
              <a:rPr lang="en-US" sz="4000" b="1" dirty="0" smtClean="0">
                <a:ln w="0"/>
                <a:solidFill>
                  <a:prstClr val="black"/>
                </a:solidFill>
              </a:rPr>
              <a:t> </a:t>
            </a:r>
            <a:r>
              <a:rPr lang="en-US" sz="4000" b="1" dirty="0" err="1" smtClean="0">
                <a:ln w="0"/>
                <a:solidFill>
                  <a:prstClr val="black"/>
                </a:solidFill>
              </a:rPr>
              <a:t>lập</a:t>
            </a:r>
            <a:r>
              <a:rPr lang="en-US" sz="4000" b="1" dirty="0" smtClean="0">
                <a:ln w="0"/>
                <a:solidFill>
                  <a:prstClr val="black"/>
                </a:solidFill>
              </a:rPr>
              <a:t> </a:t>
            </a:r>
            <a:r>
              <a:rPr lang="en-US" sz="4000" b="1" dirty="0" err="1" smtClean="0">
                <a:ln w="0"/>
                <a:solidFill>
                  <a:prstClr val="black"/>
                </a:solidFill>
              </a:rPr>
              <a:t>dàn</a:t>
            </a:r>
            <a:r>
              <a:rPr lang="en-US" sz="4000" b="1" dirty="0" smtClean="0">
                <a:ln w="0"/>
                <a:solidFill>
                  <a:prstClr val="black"/>
                </a:solidFill>
              </a:rPr>
              <a:t> ý</a:t>
            </a:r>
            <a:endParaRPr lang="en-US" sz="4000" b="1" dirty="0">
              <a:ln w="0"/>
              <a:solidFill>
                <a:prstClr val="black"/>
              </a:solidFill>
            </a:endParaRPr>
          </a:p>
        </p:txBody>
      </p:sp>
      <p:sp>
        <p:nvSpPr>
          <p:cNvPr id="16" name="Rounded Rectangle 15"/>
          <p:cNvSpPr/>
          <p:nvPr/>
        </p:nvSpPr>
        <p:spPr>
          <a:xfrm>
            <a:off x="1861454" y="1541595"/>
            <a:ext cx="1948543" cy="772886"/>
          </a:xfrm>
          <a:prstGeom prst="round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MỞ BÀI</a:t>
            </a:r>
          </a:p>
        </p:txBody>
      </p:sp>
      <p:sp>
        <p:nvSpPr>
          <p:cNvPr id="18" name="Rounded Rectangle 17"/>
          <p:cNvSpPr/>
          <p:nvPr/>
        </p:nvSpPr>
        <p:spPr>
          <a:xfrm>
            <a:off x="1415139" y="3193565"/>
            <a:ext cx="2394859" cy="772886"/>
          </a:xfrm>
          <a:prstGeom prst="round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THÂN BÀI</a:t>
            </a:r>
          </a:p>
        </p:txBody>
      </p:sp>
      <p:sp>
        <p:nvSpPr>
          <p:cNvPr id="20" name="Oval 19"/>
          <p:cNvSpPr/>
          <p:nvPr/>
        </p:nvSpPr>
        <p:spPr>
          <a:xfrm>
            <a:off x="1088565" y="1598054"/>
            <a:ext cx="653146" cy="67491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prstClr val="black"/>
                </a:solidFill>
              </a:rPr>
              <a:t>1</a:t>
            </a:r>
            <a:endParaRPr lang="en-US" sz="4400" b="1" dirty="0">
              <a:solidFill>
                <a:prstClr val="black"/>
              </a:solidFill>
            </a:endParaRPr>
          </a:p>
        </p:txBody>
      </p:sp>
      <p:sp>
        <p:nvSpPr>
          <p:cNvPr id="21" name="Oval 20"/>
          <p:cNvSpPr/>
          <p:nvPr/>
        </p:nvSpPr>
        <p:spPr>
          <a:xfrm>
            <a:off x="642250" y="3242552"/>
            <a:ext cx="653146" cy="67491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rPr>
              <a:t>2</a:t>
            </a:r>
          </a:p>
        </p:txBody>
      </p:sp>
      <p:sp>
        <p:nvSpPr>
          <p:cNvPr id="14" name="Rectangle 13"/>
          <p:cNvSpPr/>
          <p:nvPr/>
        </p:nvSpPr>
        <p:spPr>
          <a:xfrm>
            <a:off x="4874561" y="98949"/>
            <a:ext cx="5839227" cy="923330"/>
          </a:xfrm>
          <a:prstGeom prst="rect">
            <a:avLst/>
          </a:prstGeom>
          <a:noFill/>
        </p:spPr>
        <p:txBody>
          <a:bodyPr wrap="none" lIns="91440" tIns="45720" rIns="91440" bIns="45720">
            <a:spAutoFit/>
          </a:bodyPr>
          <a:lstStyle/>
          <a:p>
            <a:pPr algn="ctr"/>
            <a:r>
              <a:rPr lang="en-US" sz="5400" b="1" dirty="0" smtClean="0">
                <a:ln w="9525">
                  <a:solidFill>
                    <a:prstClr val="white"/>
                  </a:solidFill>
                  <a:prstDash val="solid"/>
                </a:ln>
                <a:solidFill>
                  <a:srgbClr val="ED7D31">
                    <a:lumMod val="75000"/>
                  </a:srgbClr>
                </a:solidFill>
                <a:effectLst>
                  <a:outerShdw blurRad="12700" dist="38100" dir="2700000" algn="tl" rotWithShape="0">
                    <a:prstClr val="white">
                      <a:lumMod val="50000"/>
                    </a:prstClr>
                  </a:outerShdw>
                </a:effectLst>
              </a:rPr>
              <a:t>TẢ CON MÈO HUNG</a:t>
            </a:r>
            <a:endParaRPr lang="en-US" sz="5400" b="1" dirty="0">
              <a:ln w="9525">
                <a:solidFill>
                  <a:prstClr val="white"/>
                </a:solidFill>
                <a:prstDash val="solid"/>
              </a:ln>
              <a:solidFill>
                <a:srgbClr val="ED7D31">
                  <a:lumMod val="75000"/>
                </a:srgbClr>
              </a:solidFill>
              <a:effectLst>
                <a:outerShdw blurRad="12700" dist="38100" dir="2700000" algn="tl" rotWithShape="0">
                  <a:prstClr val="white">
                    <a:lumMod val="50000"/>
                  </a:prstClr>
                </a:outerShdw>
              </a:effectLst>
            </a:endParaRPr>
          </a:p>
        </p:txBody>
      </p:sp>
      <p:sp>
        <p:nvSpPr>
          <p:cNvPr id="23" name="Rounded Rectangle 22"/>
          <p:cNvSpPr/>
          <p:nvPr/>
        </p:nvSpPr>
        <p:spPr>
          <a:xfrm>
            <a:off x="5018314" y="1523997"/>
            <a:ext cx="4376058" cy="772886"/>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Giới</a:t>
            </a:r>
            <a:r>
              <a:rPr lang="en-US" sz="3200" dirty="0">
                <a:solidFill>
                  <a:prstClr val="black"/>
                </a:solidFill>
              </a:rPr>
              <a:t> </a:t>
            </a:r>
            <a:r>
              <a:rPr lang="en-US" sz="3200" dirty="0" err="1">
                <a:solidFill>
                  <a:prstClr val="black"/>
                </a:solidFill>
              </a:rPr>
              <a:t>thiệu</a:t>
            </a:r>
            <a:r>
              <a:rPr lang="en-US" sz="3200" dirty="0">
                <a:solidFill>
                  <a:prstClr val="black"/>
                </a:solidFill>
              </a:rPr>
              <a:t> con </a:t>
            </a:r>
            <a:r>
              <a:rPr lang="en-US" sz="3200" dirty="0" err="1" smtClean="0">
                <a:solidFill>
                  <a:prstClr val="black"/>
                </a:solidFill>
              </a:rPr>
              <a:t>mèo</a:t>
            </a:r>
            <a:r>
              <a:rPr lang="en-US" sz="3200" dirty="0" smtClean="0">
                <a:solidFill>
                  <a:prstClr val="black"/>
                </a:solidFill>
              </a:rPr>
              <a:t>.</a:t>
            </a:r>
            <a:endParaRPr lang="en-US" sz="3200" dirty="0">
              <a:solidFill>
                <a:prstClr val="black"/>
              </a:solidFill>
            </a:endParaRPr>
          </a:p>
        </p:txBody>
      </p:sp>
      <p:cxnSp>
        <p:nvCxnSpPr>
          <p:cNvPr id="24" name="Straight Connector 23"/>
          <p:cNvCxnSpPr>
            <a:endCxn id="23" idx="1"/>
          </p:cNvCxnSpPr>
          <p:nvPr/>
        </p:nvCxnSpPr>
        <p:spPr>
          <a:xfrm>
            <a:off x="3831769" y="1910440"/>
            <a:ext cx="118654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018314" y="2860157"/>
            <a:ext cx="2394859" cy="7728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Tả</a:t>
            </a:r>
            <a:r>
              <a:rPr lang="en-US" sz="3200" dirty="0">
                <a:solidFill>
                  <a:prstClr val="black"/>
                </a:solidFill>
              </a:rPr>
              <a:t> </a:t>
            </a:r>
            <a:r>
              <a:rPr lang="en-US" sz="3200" dirty="0" err="1">
                <a:solidFill>
                  <a:prstClr val="black"/>
                </a:solidFill>
              </a:rPr>
              <a:t>hình</a:t>
            </a:r>
            <a:r>
              <a:rPr lang="en-US" sz="3200" dirty="0">
                <a:solidFill>
                  <a:prstClr val="black"/>
                </a:solidFill>
              </a:rPr>
              <a:t> </a:t>
            </a:r>
            <a:r>
              <a:rPr lang="en-US" sz="3200" dirty="0" err="1">
                <a:solidFill>
                  <a:prstClr val="black"/>
                </a:solidFill>
              </a:rPr>
              <a:t>dáng</a:t>
            </a:r>
            <a:endParaRPr lang="en-US" sz="3200" dirty="0">
              <a:solidFill>
                <a:prstClr val="black"/>
              </a:solidFill>
            </a:endParaRPr>
          </a:p>
        </p:txBody>
      </p:sp>
      <p:cxnSp>
        <p:nvCxnSpPr>
          <p:cNvPr id="27" name="Straight Connector 26"/>
          <p:cNvCxnSpPr>
            <a:endCxn id="25" idx="1"/>
          </p:cNvCxnSpPr>
          <p:nvPr/>
        </p:nvCxnSpPr>
        <p:spPr>
          <a:xfrm flipV="1">
            <a:off x="3809997" y="3246600"/>
            <a:ext cx="1208317" cy="33340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8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1"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15138" y="1141607"/>
            <a:ext cx="2394859" cy="772886"/>
          </a:xfrm>
          <a:prstGeom prst="roundRect">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rPr>
              <a:t>THÂN BÀI</a:t>
            </a:r>
          </a:p>
        </p:txBody>
      </p:sp>
      <p:sp>
        <p:nvSpPr>
          <p:cNvPr id="3" name="Oval 2"/>
          <p:cNvSpPr/>
          <p:nvPr/>
        </p:nvSpPr>
        <p:spPr>
          <a:xfrm>
            <a:off x="653136" y="1190594"/>
            <a:ext cx="653146" cy="67491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rPr>
              <a:t>2</a:t>
            </a:r>
          </a:p>
        </p:txBody>
      </p:sp>
      <p:sp>
        <p:nvSpPr>
          <p:cNvPr id="4" name="Rounded Rectangle 3"/>
          <p:cNvSpPr/>
          <p:nvPr/>
        </p:nvSpPr>
        <p:spPr>
          <a:xfrm>
            <a:off x="5007426" y="1092619"/>
            <a:ext cx="2394859" cy="7728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black"/>
                </a:solidFill>
              </a:rPr>
              <a:t>Tả</a:t>
            </a:r>
            <a:r>
              <a:rPr lang="en-US" sz="3200" dirty="0">
                <a:solidFill>
                  <a:prstClr val="black"/>
                </a:solidFill>
              </a:rPr>
              <a:t> </a:t>
            </a:r>
            <a:r>
              <a:rPr lang="en-US" sz="3200" dirty="0" err="1">
                <a:solidFill>
                  <a:prstClr val="black"/>
                </a:solidFill>
              </a:rPr>
              <a:t>hình</a:t>
            </a:r>
            <a:r>
              <a:rPr lang="en-US" sz="3200" dirty="0">
                <a:solidFill>
                  <a:prstClr val="black"/>
                </a:solidFill>
              </a:rPr>
              <a:t> </a:t>
            </a:r>
            <a:r>
              <a:rPr lang="en-US" sz="3200" dirty="0" err="1">
                <a:solidFill>
                  <a:prstClr val="black"/>
                </a:solidFill>
              </a:rPr>
              <a:t>dáng</a:t>
            </a:r>
            <a:endParaRPr lang="en-US" sz="3200" dirty="0">
              <a:solidFill>
                <a:prstClr val="black"/>
              </a:solidFill>
            </a:endParaRPr>
          </a:p>
        </p:txBody>
      </p:sp>
      <p:cxnSp>
        <p:nvCxnSpPr>
          <p:cNvPr id="6" name="Straight Connector 5"/>
          <p:cNvCxnSpPr/>
          <p:nvPr/>
        </p:nvCxnSpPr>
        <p:spPr>
          <a:xfrm flipV="1">
            <a:off x="3809997" y="1528050"/>
            <a:ext cx="1208317" cy="6076"/>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74171"/>
            <a:ext cx="4691743" cy="772886"/>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0"/>
                <a:solidFill>
                  <a:prstClr val="black"/>
                </a:solidFill>
              </a:rPr>
              <a:t>Hướng</a:t>
            </a:r>
            <a:r>
              <a:rPr lang="en-US" sz="4000" b="1" dirty="0">
                <a:ln w="0"/>
                <a:solidFill>
                  <a:prstClr val="black"/>
                </a:solidFill>
              </a:rPr>
              <a:t> </a:t>
            </a:r>
            <a:r>
              <a:rPr lang="en-US" sz="4000" b="1" dirty="0" err="1">
                <a:ln w="0"/>
                <a:solidFill>
                  <a:prstClr val="black"/>
                </a:solidFill>
              </a:rPr>
              <a:t>dẫn</a:t>
            </a:r>
            <a:r>
              <a:rPr lang="en-US" sz="4000" b="1" dirty="0">
                <a:ln w="0"/>
                <a:solidFill>
                  <a:prstClr val="black"/>
                </a:solidFill>
              </a:rPr>
              <a:t> </a:t>
            </a:r>
            <a:r>
              <a:rPr lang="en-US" sz="4000" b="1" dirty="0" err="1">
                <a:ln w="0"/>
                <a:solidFill>
                  <a:prstClr val="black"/>
                </a:solidFill>
              </a:rPr>
              <a:t>lập</a:t>
            </a:r>
            <a:r>
              <a:rPr lang="en-US" sz="4000" b="1" dirty="0">
                <a:ln w="0"/>
                <a:solidFill>
                  <a:prstClr val="black"/>
                </a:solidFill>
              </a:rPr>
              <a:t> </a:t>
            </a:r>
            <a:r>
              <a:rPr lang="en-US" sz="4000" b="1" dirty="0" err="1">
                <a:ln w="0"/>
                <a:solidFill>
                  <a:prstClr val="black"/>
                </a:solidFill>
              </a:rPr>
              <a:t>dàn</a:t>
            </a:r>
            <a:r>
              <a:rPr lang="en-US" sz="4000" b="1" dirty="0">
                <a:ln w="0"/>
                <a:solidFill>
                  <a:prstClr val="black"/>
                </a:solidFill>
              </a:rPr>
              <a:t> ý</a:t>
            </a:r>
          </a:p>
        </p:txBody>
      </p:sp>
      <p:sp>
        <p:nvSpPr>
          <p:cNvPr id="10" name="Rectangle 9"/>
          <p:cNvSpPr/>
          <p:nvPr/>
        </p:nvSpPr>
        <p:spPr>
          <a:xfrm>
            <a:off x="4027715" y="2441818"/>
            <a:ext cx="2345870" cy="783772"/>
          </a:xfrm>
          <a:prstGeom prst="rect">
            <a:avLst/>
          </a:prstGeom>
          <a:solidFill>
            <a:schemeClr val="accent4">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w="0"/>
                <a:solidFill>
                  <a:prstClr val="black"/>
                </a:solidFill>
                <a:effectLst>
                  <a:outerShdw blurRad="38100" dist="19050" dir="2700000" algn="tl" rotWithShape="0">
                    <a:prstClr val="black">
                      <a:alpha val="40000"/>
                    </a:prstClr>
                  </a:outerShdw>
                </a:effectLst>
              </a:rPr>
              <a:t>Tả</a:t>
            </a:r>
            <a:r>
              <a:rPr lang="en-US" sz="3200" dirty="0">
                <a:ln w="0"/>
                <a:solidFill>
                  <a:prstClr val="black"/>
                </a:solidFill>
                <a:effectLst>
                  <a:outerShdw blurRad="38100" dist="19050" dir="2700000" algn="tl" rotWithShape="0">
                    <a:prstClr val="black">
                      <a:alpha val="40000"/>
                    </a:prstClr>
                  </a:outerShdw>
                </a:effectLst>
              </a:rPr>
              <a:t> </a:t>
            </a:r>
            <a:r>
              <a:rPr lang="en-US" sz="3200" dirty="0" err="1">
                <a:ln w="0"/>
                <a:solidFill>
                  <a:prstClr val="black"/>
                </a:solidFill>
                <a:effectLst>
                  <a:outerShdw blurRad="38100" dist="19050" dir="2700000" algn="tl" rotWithShape="0">
                    <a:prstClr val="black">
                      <a:alpha val="40000"/>
                    </a:prstClr>
                  </a:outerShdw>
                </a:effectLst>
              </a:rPr>
              <a:t>bao</a:t>
            </a:r>
            <a:r>
              <a:rPr lang="en-US" sz="3200" dirty="0">
                <a:ln w="0"/>
                <a:solidFill>
                  <a:prstClr val="black"/>
                </a:solidFill>
                <a:effectLst>
                  <a:outerShdw blurRad="38100" dist="19050" dir="2700000" algn="tl" rotWithShape="0">
                    <a:prstClr val="black">
                      <a:alpha val="40000"/>
                    </a:prstClr>
                  </a:outerShdw>
                </a:effectLst>
              </a:rPr>
              <a:t> </a:t>
            </a:r>
            <a:r>
              <a:rPr lang="en-US" sz="3200" dirty="0" err="1">
                <a:ln w="0"/>
                <a:solidFill>
                  <a:prstClr val="black"/>
                </a:solidFill>
                <a:effectLst>
                  <a:outerShdw blurRad="38100" dist="19050" dir="2700000" algn="tl" rotWithShape="0">
                    <a:prstClr val="black">
                      <a:alpha val="40000"/>
                    </a:prstClr>
                  </a:outerShdw>
                </a:effectLst>
              </a:rPr>
              <a:t>quát</a:t>
            </a:r>
            <a:r>
              <a:rPr lang="en-US" sz="3200" dirty="0">
                <a:ln w="0"/>
                <a:solidFill>
                  <a:prstClr val="black"/>
                </a:solidFill>
                <a:effectLst>
                  <a:outerShdw blurRad="38100" dist="19050" dir="2700000" algn="tl" rotWithShape="0">
                    <a:prstClr val="black">
                      <a:alpha val="40000"/>
                    </a:prstClr>
                  </a:outerShdw>
                </a:effectLst>
              </a:rPr>
              <a:t> </a:t>
            </a:r>
          </a:p>
        </p:txBody>
      </p:sp>
      <p:cxnSp>
        <p:nvCxnSpPr>
          <p:cNvPr id="12" name="Straight Connector 11"/>
          <p:cNvCxnSpPr/>
          <p:nvPr/>
        </p:nvCxnSpPr>
        <p:spPr>
          <a:xfrm>
            <a:off x="5519057" y="1839053"/>
            <a:ext cx="5444" cy="591879"/>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829963" y="4349704"/>
            <a:ext cx="2721435" cy="1012372"/>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Bộ</a:t>
            </a:r>
            <a:r>
              <a:rPr lang="en-US" sz="3200" dirty="0" smtClean="0">
                <a:solidFill>
                  <a:schemeClr val="tx1"/>
                </a:solidFill>
              </a:rPr>
              <a:t> </a:t>
            </a:r>
            <a:r>
              <a:rPr lang="en-US" sz="3200" dirty="0" err="1" smtClean="0">
                <a:solidFill>
                  <a:schemeClr val="tx1"/>
                </a:solidFill>
              </a:rPr>
              <a:t>lông</a:t>
            </a:r>
            <a:r>
              <a:rPr lang="en-US" sz="3200" dirty="0" smtClean="0">
                <a:solidFill>
                  <a:schemeClr val="tx1"/>
                </a:solidFill>
              </a:rPr>
              <a:t> </a:t>
            </a:r>
            <a:r>
              <a:rPr lang="en-US" sz="3200" dirty="0" err="1" smtClean="0">
                <a:solidFill>
                  <a:schemeClr val="tx1"/>
                </a:solidFill>
              </a:rPr>
              <a:t>mới</a:t>
            </a:r>
            <a:r>
              <a:rPr lang="en-US" sz="3200" dirty="0" smtClean="0">
                <a:solidFill>
                  <a:schemeClr val="tx1"/>
                </a:solidFill>
              </a:rPr>
              <a:t> </a:t>
            </a:r>
            <a:r>
              <a:rPr lang="en-US" sz="3200" dirty="0" err="1" smtClean="0">
                <a:solidFill>
                  <a:schemeClr val="tx1"/>
                </a:solidFill>
              </a:rPr>
              <a:t>đẹp</a:t>
            </a:r>
            <a:r>
              <a:rPr lang="en-US" sz="3200" dirty="0" smtClean="0">
                <a:solidFill>
                  <a:schemeClr val="tx1"/>
                </a:solidFill>
              </a:rPr>
              <a:t> </a:t>
            </a:r>
            <a:r>
              <a:rPr lang="en-US" sz="3200" dirty="0" err="1" smtClean="0">
                <a:solidFill>
                  <a:schemeClr val="tx1"/>
                </a:solidFill>
              </a:rPr>
              <a:t>làm</a:t>
            </a:r>
            <a:r>
              <a:rPr lang="en-US" sz="3200" dirty="0" smtClean="0">
                <a:solidFill>
                  <a:schemeClr val="tx1"/>
                </a:solidFill>
              </a:rPr>
              <a:t> </a:t>
            </a:r>
            <a:r>
              <a:rPr lang="en-US" sz="3200" dirty="0" err="1" smtClean="0">
                <a:solidFill>
                  <a:schemeClr val="tx1"/>
                </a:solidFill>
              </a:rPr>
              <a:t>sao</a:t>
            </a:r>
            <a:endParaRPr lang="en-US" sz="3200" dirty="0">
              <a:solidFill>
                <a:schemeClr val="tx1"/>
              </a:solidFill>
            </a:endParaRPr>
          </a:p>
        </p:txBody>
      </p:sp>
      <p:sp>
        <p:nvSpPr>
          <p:cNvPr id="13" name="Rectangle 12"/>
          <p:cNvSpPr/>
          <p:nvPr/>
        </p:nvSpPr>
        <p:spPr>
          <a:xfrm>
            <a:off x="5321564" y="4239223"/>
            <a:ext cx="2721435" cy="1894114"/>
          </a:xfrm>
          <a:prstGeom prst="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Bộ</a:t>
            </a:r>
            <a:r>
              <a:rPr lang="en-US" sz="3200" dirty="0" smtClean="0">
                <a:solidFill>
                  <a:schemeClr val="tx1"/>
                </a:solidFill>
              </a:rPr>
              <a:t> </a:t>
            </a:r>
            <a:r>
              <a:rPr lang="en-US" sz="3200" dirty="0" err="1" smtClean="0">
                <a:solidFill>
                  <a:schemeClr val="tx1"/>
                </a:solidFill>
              </a:rPr>
              <a:t>lông</a:t>
            </a:r>
            <a:r>
              <a:rPr lang="en-US" sz="3200" dirty="0" smtClean="0">
                <a:solidFill>
                  <a:schemeClr val="tx1"/>
                </a:solidFill>
              </a:rPr>
              <a:t> </a:t>
            </a:r>
            <a:r>
              <a:rPr lang="en-US" sz="3200" dirty="0" err="1" smtClean="0">
                <a:solidFill>
                  <a:schemeClr val="tx1"/>
                </a:solidFill>
              </a:rPr>
              <a:t>màu</a:t>
            </a:r>
            <a:r>
              <a:rPr lang="en-US" sz="3200" dirty="0" smtClean="0">
                <a:solidFill>
                  <a:schemeClr val="tx1"/>
                </a:solidFill>
              </a:rPr>
              <a:t> hung </a:t>
            </a:r>
            <a:r>
              <a:rPr lang="en-US" sz="3200" dirty="0" err="1" smtClean="0">
                <a:solidFill>
                  <a:schemeClr val="tx1"/>
                </a:solidFill>
              </a:rPr>
              <a:t>hung</a:t>
            </a:r>
            <a:r>
              <a:rPr lang="en-US" sz="3200" dirty="0" smtClean="0">
                <a:solidFill>
                  <a:schemeClr val="tx1"/>
                </a:solidFill>
              </a:rPr>
              <a:t> </a:t>
            </a:r>
            <a:r>
              <a:rPr lang="en-US" sz="3200" dirty="0" err="1" smtClean="0">
                <a:solidFill>
                  <a:schemeClr val="tx1"/>
                </a:solidFill>
              </a:rPr>
              <a:t>có</a:t>
            </a:r>
            <a:r>
              <a:rPr lang="en-US" sz="3200" dirty="0" smtClean="0">
                <a:solidFill>
                  <a:schemeClr val="tx1"/>
                </a:solidFill>
              </a:rPr>
              <a:t> </a:t>
            </a:r>
            <a:r>
              <a:rPr lang="en-US" sz="3200" dirty="0" err="1" smtClean="0">
                <a:solidFill>
                  <a:schemeClr val="tx1"/>
                </a:solidFill>
              </a:rPr>
              <a:t>sắc</a:t>
            </a:r>
            <a:r>
              <a:rPr lang="en-US" sz="3200" dirty="0" smtClean="0">
                <a:solidFill>
                  <a:schemeClr val="tx1"/>
                </a:solidFill>
              </a:rPr>
              <a:t> </a:t>
            </a:r>
            <a:r>
              <a:rPr lang="en-US" sz="3200" dirty="0" err="1" smtClean="0">
                <a:solidFill>
                  <a:schemeClr val="tx1"/>
                </a:solidFill>
              </a:rPr>
              <a:t>vằn</a:t>
            </a:r>
            <a:r>
              <a:rPr lang="en-US" sz="3200" dirty="0" smtClean="0">
                <a:solidFill>
                  <a:schemeClr val="tx1"/>
                </a:solidFill>
              </a:rPr>
              <a:t> </a:t>
            </a:r>
            <a:r>
              <a:rPr lang="en-US" sz="3200" dirty="0" err="1" smtClean="0">
                <a:solidFill>
                  <a:schemeClr val="tx1"/>
                </a:solidFill>
              </a:rPr>
              <a:t>đo</a:t>
            </a:r>
            <a:r>
              <a:rPr lang="en-US" sz="3200" dirty="0" smtClean="0">
                <a:solidFill>
                  <a:schemeClr val="tx1"/>
                </a:solidFill>
              </a:rPr>
              <a:t> </a:t>
            </a:r>
            <a:r>
              <a:rPr lang="en-US" sz="3200" dirty="0" err="1" smtClean="0">
                <a:solidFill>
                  <a:schemeClr val="tx1"/>
                </a:solidFill>
              </a:rPr>
              <a:t>đỏ</a:t>
            </a:r>
            <a:endParaRPr lang="en-US" sz="3200" dirty="0">
              <a:solidFill>
                <a:schemeClr val="tx1"/>
              </a:solidFill>
            </a:endParaRPr>
          </a:p>
        </p:txBody>
      </p:sp>
      <p:cxnSp>
        <p:nvCxnSpPr>
          <p:cNvPr id="16" name="Straight Connector 15"/>
          <p:cNvCxnSpPr/>
          <p:nvPr/>
        </p:nvCxnSpPr>
        <p:spPr>
          <a:xfrm>
            <a:off x="5258384" y="3225590"/>
            <a:ext cx="1434120" cy="999964"/>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2"/>
            <a:endCxn id="5" idx="0"/>
          </p:cNvCxnSpPr>
          <p:nvPr/>
        </p:nvCxnSpPr>
        <p:spPr>
          <a:xfrm flipH="1">
            <a:off x="3190681" y="3225590"/>
            <a:ext cx="2009969" cy="1124114"/>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772702" y="2039686"/>
            <a:ext cx="5988526" cy="2062103"/>
          </a:xfrm>
          <a:prstGeom prst="rect">
            <a:avLst/>
          </a:prstGeom>
        </p:spPr>
        <p:txBody>
          <a:bodyPr wrap="square">
            <a:spAutoFit/>
          </a:bodyPr>
          <a:lstStyle/>
          <a:p>
            <a:r>
              <a:rPr lang="vi-VN" sz="3200" dirty="0">
                <a:solidFill>
                  <a:srgbClr val="222222"/>
                </a:solidFill>
                <a:latin typeface="Times New Roman" panose="02020603050405020304" pitchFamily="18" charset="0"/>
              </a:rPr>
              <a:t>Chà, nó có bộ lông mới đẹp làm sao ! Màu lông hung hung có sắc vằn đo đỏ, rất đúng với cái tên mà tôi đã đặt cho nó.</a:t>
            </a:r>
            <a:endParaRPr lang="en-US" sz="2000" dirty="0"/>
          </a:p>
        </p:txBody>
      </p:sp>
      <p:pic>
        <p:nvPicPr>
          <p:cNvPr id="2050" name="Picture 2" descr="HÌNH ẢNH MẦM NON: Hình ảnh con mèo đẹp"/>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522" r="15647"/>
          <a:stretch/>
        </p:blipFill>
        <p:spPr bwMode="auto">
          <a:xfrm>
            <a:off x="9828180" y="-19041"/>
            <a:ext cx="2502043" cy="29327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MẦM NON: Hình ảnh con mèo đẹp"/>
          <p:cNvPicPr>
            <a:picLocks noChangeAspect="1" noChangeArrowheads="1"/>
          </p:cNvPicPr>
          <p:nvPr/>
        </p:nvPicPr>
        <p:blipFill>
          <a:blip r:embed="rId3" cstate="print">
            <a:clrChange>
              <a:clrFrom>
                <a:srgbClr val="F7F6F4"/>
              </a:clrFrom>
              <a:clrTo>
                <a:srgbClr val="F7F6F4">
                  <a:alpha val="0"/>
                </a:srgbClr>
              </a:clrTo>
            </a:clrChange>
            <a:extLst>
              <a:ext uri="{28A0092B-C50C-407E-A947-70E740481C1C}">
                <a14:useLocalDpi xmlns:a14="http://schemas.microsoft.com/office/drawing/2010/main" val="0"/>
              </a:ext>
            </a:extLst>
          </a:blip>
          <a:srcRect/>
          <a:stretch>
            <a:fillRect/>
          </a:stretch>
        </p:blipFill>
        <p:spPr bwMode="auto">
          <a:xfrm>
            <a:off x="8124801" y="1263731"/>
            <a:ext cx="4509581" cy="36140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èo mướp (Tabby cat) - Thông tin giống Mèo"/>
          <p:cNvPicPr>
            <a:picLocks noChangeAspect="1" noChangeArrowheads="1"/>
          </p:cNvPicPr>
          <p:nvPr/>
        </p:nvPicPr>
        <p:blipFill>
          <a:blip r:embed="rId4">
            <a:clrChange>
              <a:clrFrom>
                <a:srgbClr val="EBEBE9"/>
              </a:clrFrom>
              <a:clrTo>
                <a:srgbClr val="EBEBE9">
                  <a:alpha val="0"/>
                </a:srgbClr>
              </a:clrTo>
            </a:clrChange>
            <a:extLst>
              <a:ext uri="{28A0092B-C50C-407E-A947-70E740481C1C}">
                <a14:useLocalDpi xmlns:a14="http://schemas.microsoft.com/office/drawing/2010/main" val="0"/>
              </a:ext>
            </a:extLst>
          </a:blip>
          <a:srcRect/>
          <a:stretch>
            <a:fillRect/>
          </a:stretch>
        </p:blipFill>
        <p:spPr bwMode="auto">
          <a:xfrm>
            <a:off x="8116450" y="3787647"/>
            <a:ext cx="3046397" cy="291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33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10" presetClass="exit" presetSubtype="0" fill="hold" grpId="0"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barn(inVertical)">
                                      <p:cBhvr>
                                        <p:cTn id="31" dur="5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barn(inVertical)">
                                      <p:cBhvr>
                                        <p:cTn id="3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53" y="1269494"/>
            <a:ext cx="6673780" cy="5262979"/>
          </a:xfrm>
          <a:prstGeom prst="rect">
            <a:avLst/>
          </a:prstGeom>
        </p:spPr>
        <p:txBody>
          <a:bodyPr wrap="square">
            <a:spAutoFit/>
          </a:bodyPr>
          <a:lstStyle/>
          <a:p>
            <a:pPr algn="just"/>
            <a:r>
              <a:rPr lang="vi-VN" sz="2800" dirty="0" smtClean="0">
                <a:solidFill>
                  <a:srgbClr val="222222"/>
                </a:solidFill>
                <a:latin typeface="Times New Roman" panose="02020603050405020304" pitchFamily="18" charset="0"/>
              </a:rPr>
              <a:t>Chà, nó có bộ lông mới đẹp làm sao ! Màu lông hung hung có sắc vằn đo đỏ, rất đúng với cái tên mà tôi đã đặt cho nó. Mèo Hung có cái đầu tròn tròn, hai tai dong dỏng dựng đứng rất thính nhạy. Đôi mắt Mèo Hung hiền lành nhưng ban đêm đôi mắt ấy sáng lên giúp mèo nhìn rõ mọi vật. Bộ ria mép vểnh lên có vẻ oai lắm ; bốn chân thì thon thon, bước đi một cách nhẹ nhàng như lướt trên mặt đất. Cái đuôi dài trông thướt tha duyên dáng. Mèo Hung trông thật đáng yêu.</a:t>
            </a:r>
          </a:p>
          <a:p>
            <a:r>
              <a:rPr lang="en-US" sz="2800" dirty="0" smtClean="0">
                <a:solidFill>
                  <a:srgbClr val="222222"/>
                </a:solidFill>
                <a:latin typeface="Calibri Light" panose="020F0302020204030204"/>
              </a:rPr>
              <a:t>   </a:t>
            </a:r>
            <a:endParaRPr lang="vi-VN" sz="2800" dirty="0">
              <a:solidFill>
                <a:srgbClr val="222222"/>
              </a:solidFill>
              <a:latin typeface="Times New Roman" panose="02020603050405020304" pitchFamily="18" charset="0"/>
            </a:endParaRPr>
          </a:p>
        </p:txBody>
      </p:sp>
      <p:sp>
        <p:nvSpPr>
          <p:cNvPr id="3" name="Rectangle 2"/>
          <p:cNvSpPr/>
          <p:nvPr/>
        </p:nvSpPr>
        <p:spPr>
          <a:xfrm>
            <a:off x="3676699" y="-124207"/>
            <a:ext cx="3967753" cy="830997"/>
          </a:xfrm>
          <a:prstGeom prst="rect">
            <a:avLst/>
          </a:prstGeom>
          <a:noFill/>
        </p:spPr>
        <p:txBody>
          <a:bodyPr wrap="none" lIns="91440" tIns="45720" rIns="91440" bIns="45720">
            <a:spAutoFit/>
          </a:bodyPr>
          <a:lstStyle/>
          <a:p>
            <a:pPr algn="ctr"/>
            <a:r>
              <a:rPr lang="en-US" sz="48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rPr>
              <a:t>Con </a:t>
            </a:r>
            <a:r>
              <a:rPr lang="en-US" sz="4800" b="1" dirty="0" err="1" smtClean="0">
                <a:ln w="9525">
                  <a:solidFill>
                    <a:prstClr val="white"/>
                  </a:solidFill>
                  <a:prstDash val="solid"/>
                </a:ln>
                <a:solidFill>
                  <a:prstClr val="black"/>
                </a:solidFill>
                <a:effectLst>
                  <a:outerShdw blurRad="12700" dist="38100" dir="2700000" algn="tl" rotWithShape="0">
                    <a:prstClr val="white">
                      <a:lumMod val="50000"/>
                    </a:prstClr>
                  </a:outerShdw>
                </a:effectLst>
              </a:rPr>
              <a:t>Mèo</a:t>
            </a:r>
            <a:r>
              <a:rPr lang="en-US" sz="48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rPr>
              <a:t> Hung</a:t>
            </a:r>
            <a:endParaRPr lang="en-US" sz="4800" b="1" dirty="0">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pic>
        <p:nvPicPr>
          <p:cNvPr id="1026" name="Picture 2" descr="HÌNH ẢNH MẦM NON: Hình ảnh con mèo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l="18124" r="15856"/>
          <a:stretch/>
        </p:blipFill>
        <p:spPr bwMode="auto">
          <a:xfrm>
            <a:off x="6802733" y="957999"/>
            <a:ext cx="5294697" cy="534231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643095" y="3004454"/>
            <a:ext cx="2351314" cy="1004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V="1">
            <a:off x="3317632" y="3014502"/>
            <a:ext cx="3264038" cy="1004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a:blip r:embed="rId3"/>
          <a:stretch>
            <a:fillRect/>
          </a:stretch>
        </p:blipFill>
        <p:spPr>
          <a:xfrm>
            <a:off x="241693" y="3435658"/>
            <a:ext cx="2752716" cy="77442"/>
          </a:xfrm>
          <a:prstGeom prst="rect">
            <a:avLst/>
          </a:prstGeom>
        </p:spPr>
      </p:pic>
      <p:cxnSp>
        <p:nvCxnSpPr>
          <p:cNvPr id="14" name="Straight Connector 13"/>
          <p:cNvCxnSpPr/>
          <p:nvPr/>
        </p:nvCxnSpPr>
        <p:spPr>
          <a:xfrm>
            <a:off x="3217148" y="3435658"/>
            <a:ext cx="346500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V="1">
            <a:off x="241693" y="3878661"/>
            <a:ext cx="582272" cy="1004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2833635" y="3873738"/>
            <a:ext cx="3969098"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V="1">
            <a:off x="3317632" y="4251828"/>
            <a:ext cx="2885131" cy="10849"/>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32" name="Text Box 6"/>
          <p:cNvSpPr txBox="1"/>
          <p:nvPr/>
        </p:nvSpPr>
        <p:spPr>
          <a:xfrm>
            <a:off x="128953" y="656391"/>
            <a:ext cx="1535747" cy="533765"/>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a:effectLst/>
                <a:latin typeface="Calibri" panose="020F0502020204030204" pitchFamily="34" charset="0"/>
                <a:ea typeface="Calibri" panose="020F0502020204030204" pitchFamily="34" charset="0"/>
                <a:cs typeface="Times New Roman" panose="02020603050405020304" pitchFamily="18" charset="0"/>
              </a:rPr>
              <a:t>Đoạn 2</a:t>
            </a:r>
          </a:p>
        </p:txBody>
      </p:sp>
    </p:spTree>
    <p:extLst>
      <p:ext uri="{BB962C8B-B14F-4D97-AF65-F5344CB8AC3E}">
        <p14:creationId xmlns:p14="http://schemas.microsoft.com/office/powerpoint/2010/main" val="266194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1035</Words>
  <Application>Microsoft Office PowerPoint</Application>
  <PresentationFormat>Widescreen</PresentationFormat>
  <Paragraphs>159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Tâm Như</dc:creator>
  <cp:lastModifiedBy>LE THI THU GIANG</cp:lastModifiedBy>
  <cp:revision>45</cp:revision>
  <dcterms:created xsi:type="dcterms:W3CDTF">2021-04-04T07:00:25Z</dcterms:created>
  <dcterms:modified xsi:type="dcterms:W3CDTF">2022-04-04T08:25:58Z</dcterms:modified>
</cp:coreProperties>
</file>