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71" r:id="rId11"/>
    <p:sldId id="266" r:id="rId12"/>
    <p:sldId id="272" r:id="rId13"/>
    <p:sldId id="274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60"/>
  </p:normalViewPr>
  <p:slideViewPr>
    <p:cSldViewPr>
      <p:cViewPr varScale="1">
        <p:scale>
          <a:sx n="60" d="100"/>
          <a:sy n="60" d="100"/>
        </p:scale>
        <p:origin x="67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9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5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0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17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27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5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5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19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53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5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5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1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99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01AC193-541D-4284-8AF9-11B9AB60D9D7}"/>
              </a:ext>
            </a:extLst>
          </p:cNvPr>
          <p:cNvGrpSpPr/>
          <p:nvPr/>
        </p:nvGrpSpPr>
        <p:grpSpPr>
          <a:xfrm>
            <a:off x="0" y="1905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53206C-C461-40CA-A099-93682CB0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BA138B-4239-499B-AC6F-5EE79F6D51CF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66" name="Group 10">
            <a:extLst>
              <a:ext uri="{FF2B5EF4-FFF2-40B4-BE49-F238E27FC236}">
                <a16:creationId xmlns:a16="http://schemas.microsoft.com/office/drawing/2014/main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676400"/>
            <a:ext cx="3295650" cy="1219200"/>
            <a:chOff x="1056" y="912"/>
            <a:chExt cx="2400" cy="826"/>
          </a:xfrm>
        </p:grpSpPr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Sư tử</a:t>
              </a:r>
            </a:p>
          </p:txBody>
        </p:sp>
      </p:grpSp>
      <p:grpSp>
        <p:nvGrpSpPr>
          <p:cNvPr id="19470" name="Group 14">
            <a:extLst>
              <a:ext uri="{FF2B5EF4-FFF2-40B4-BE49-F238E27FC236}">
                <a16:creationId xmlns:a16="http://schemas.microsoft.com/office/drawing/2014/main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2971800"/>
            <a:ext cx="3276600" cy="1181100"/>
            <a:chOff x="432" y="1488"/>
            <a:chExt cx="2400" cy="816"/>
          </a:xfrm>
        </p:grpSpPr>
        <p:pic>
          <p:nvPicPr>
            <p:cNvPr id="19464" name="Picture 8">
              <a:extLst>
                <a:ext uri="{FF2B5EF4-FFF2-40B4-BE49-F238E27FC236}">
                  <a16:creationId xmlns:a16="http://schemas.microsoft.com/office/drawing/2014/main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Rectangle 13">
              <a:extLst>
                <a:ext uri="{FF2B5EF4-FFF2-40B4-BE49-F238E27FC236}">
                  <a16:creationId xmlns:a16="http://schemas.microsoft.com/office/drawing/2014/main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Gà trống</a:t>
              </a:r>
            </a:p>
          </p:txBody>
        </p:sp>
      </p:grpSp>
      <p:grpSp>
        <p:nvGrpSpPr>
          <p:cNvPr id="19475" name="Group 19">
            <a:extLst>
              <a:ext uri="{FF2B5EF4-FFF2-40B4-BE49-F238E27FC236}">
                <a16:creationId xmlns:a16="http://schemas.microsoft.com/office/drawing/2014/main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4176714"/>
            <a:ext cx="3312128" cy="1219200"/>
            <a:chOff x="384" y="2448"/>
            <a:chExt cx="2412" cy="816"/>
          </a:xfrm>
        </p:grpSpPr>
        <p:pic>
          <p:nvPicPr>
            <p:cNvPr id="19463" name="Picture 7">
              <a:extLst>
                <a:ext uri="{FF2B5EF4-FFF2-40B4-BE49-F238E27FC236}">
                  <a16:creationId xmlns:a16="http://schemas.microsoft.com/office/drawing/2014/main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246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Rectangle 17">
              <a:extLst>
                <a:ext uri="{FF2B5EF4-FFF2-40B4-BE49-F238E27FC236}">
                  <a16:creationId xmlns:a16="http://schemas.microsoft.com/office/drawing/2014/main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Đại bàng</a:t>
              </a:r>
            </a:p>
          </p:txBody>
        </p:sp>
      </p:grpSp>
      <p:grpSp>
        <p:nvGrpSpPr>
          <p:cNvPr id="19476" name="Group 20">
            <a:extLst>
              <a:ext uri="{FF2B5EF4-FFF2-40B4-BE49-F238E27FC236}">
                <a16:creationId xmlns:a16="http://schemas.microsoft.com/office/drawing/2014/main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994969" y="5431612"/>
            <a:ext cx="3337947" cy="1312486"/>
            <a:chOff x="432" y="3235"/>
            <a:chExt cx="2441" cy="845"/>
          </a:xfrm>
        </p:grpSpPr>
        <p:pic>
          <p:nvPicPr>
            <p:cNvPr id="19462" name="Picture 6">
              <a:extLst>
                <a:ext uri="{FF2B5EF4-FFF2-40B4-BE49-F238E27FC236}">
                  <a16:creationId xmlns:a16="http://schemas.microsoft.com/office/drawing/2014/main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" y="3235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4" name="Rectangle 18">
              <a:extLst>
                <a:ext uri="{FF2B5EF4-FFF2-40B4-BE49-F238E27FC236}">
                  <a16:creationId xmlns:a16="http://schemas.microsoft.com/office/drawing/2014/main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/>
                <a:t>Chim công</a:t>
              </a:r>
            </a:p>
          </p:txBody>
        </p:sp>
      </p:grp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16764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nghệ sĩ múa tài ba</a:t>
            </a:r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297180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dũng sĩ của rừng xanh</a:t>
            </a:r>
          </a:p>
        </p:txBody>
      </p:sp>
      <p:sp>
        <p:nvSpPr>
          <p:cNvPr id="19481" name="Rectangle 25">
            <a:extLst>
              <a:ext uri="{FF2B5EF4-FFF2-40B4-BE49-F238E27FC236}">
                <a16:creationId xmlns:a16="http://schemas.microsoft.com/office/drawing/2014/main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248151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chúa sơn lâm</a:t>
            </a:r>
          </a:p>
        </p:txBody>
      </p:sp>
      <p:sp>
        <p:nvSpPr>
          <p:cNvPr id="19482" name="Rectangle 26">
            <a:extLst>
              <a:ext uri="{FF2B5EF4-FFF2-40B4-BE49-F238E27FC236}">
                <a16:creationId xmlns:a16="http://schemas.microsoft.com/office/drawing/2014/main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5519738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/>
              <a:t>là sứ giả của bình minh</a:t>
            </a:r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87C2F67A-FF61-4521-A33F-E2D4474F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19484" name="Rectangle 28">
            <a:extLst>
              <a:ext uri="{FF2B5EF4-FFF2-40B4-BE49-F238E27FC236}">
                <a16:creationId xmlns:a16="http://schemas.microsoft.com/office/drawing/2014/main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57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9485" name="Rectangle 29">
            <a:extLst>
              <a:ext uri="{FF2B5EF4-FFF2-40B4-BE49-F238E27FC236}">
                <a16:creationId xmlns:a16="http://schemas.microsoft.com/office/drawing/2014/main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11620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A</a:t>
            </a:r>
          </a:p>
        </p:txBody>
      </p:sp>
      <p:sp>
        <p:nvSpPr>
          <p:cNvPr id="19486" name="Rectangle 30">
            <a:extLst>
              <a:ext uri="{FF2B5EF4-FFF2-40B4-BE49-F238E27FC236}">
                <a16:creationId xmlns:a16="http://schemas.microsoft.com/office/drawing/2014/main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1811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2.77556E-17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0104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3.33333E-6 L 2.77556E-17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-0.00104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2.77556E-17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94BB04D-F986-458C-A32B-991C81CDF0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60D239-0A10-4C4F-9A24-469947CD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EE0D7C-AD35-46C0-8CE0-5042E00F4193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96" name="Rectangle 8">
            <a:extLst>
              <a:ext uri="{FF2B5EF4-FFF2-40B4-BE49-F238E27FC236}">
                <a16:creationId xmlns:a16="http://schemas.microsoft.com/office/drawing/2014/main" id="{DF2B12F1-8091-4F5F-9EAC-A22E8418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7429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2001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</a:rPr>
              <a:t>3. </a:t>
            </a:r>
            <a:r>
              <a:rPr lang="en-US" altLang="en-US" sz="2800" b="0" dirty="0" err="1">
                <a:solidFill>
                  <a:srgbClr val="FF0000"/>
                </a:solidFill>
              </a:rPr>
              <a:t>Dùng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dưới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đây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đặt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800" b="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</a:rPr>
              <a:t>?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6954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0" dirty="0"/>
              <a:t>a) </a:t>
            </a:r>
            <a:r>
              <a:rPr lang="en-US" altLang="en-US" sz="2800" b="0" dirty="0" err="1"/>
              <a:t>là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một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thành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phố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lớn</a:t>
            </a:r>
            <a:endParaRPr lang="en-US" altLang="en-US" sz="2800" dirty="0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21717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b) là quê hương của những làn điệu dân ca quan họ</a:t>
            </a:r>
            <a:endParaRPr lang="en-US" altLang="en-US" sz="2800"/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26289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c) là nhà thơ</a:t>
            </a:r>
            <a:endParaRPr lang="en-US" altLang="en-US" sz="2800"/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24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d) là nhà thơ lớn của Việt Nam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528C2-BEA8-4886-BE9E-422BE7268A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9CB20B-7F5E-4DE1-BAE2-A8CC0223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1EAE1E-718F-48F6-943F-3F9C2695392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88" name="Rectangle 8">
            <a:extLst>
              <a:ext uri="{FF2B5EF4-FFF2-40B4-BE49-F238E27FC236}">
                <a16:creationId xmlns:a16="http://schemas.microsoft.com/office/drawing/2014/main" id="{3BED76BA-290E-451E-B1CC-BA299542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7429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3335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/>
              <a:t>a) Thành phố Hồ Chí Minh là một thành phố lớn.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234315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b) Bắc Ninh là quê hương của làn điệu dân ca quan họ.</a:t>
            </a:r>
            <a:endParaRPr lang="en-US" altLang="en-US" sz="2800"/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3375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c) Trần Đăng Khoa là nhà thơ.</a:t>
            </a:r>
            <a:endParaRPr lang="en-US" altLang="en-US" sz="2800"/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d) Nguyễn Trãi là nhà thơ lớn của Việt Nam.</a:t>
            </a:r>
            <a:endParaRPr lang="en-US" altLang="en-US" sz="2800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89585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   Nguyễn Du là nhà thơ lớn của Việt Nam.</a:t>
            </a:r>
            <a:endParaRPr lang="en-US" altLang="en-US" sz="2800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8478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/>
              <a:t>     Hải Phòng là một thành phố lớn.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848100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0"/>
              <a:t>    Xuân Diệu là nhà thơ.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786">
            <a:off x="1871663" y="298451"/>
            <a:ext cx="3268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0" y="27432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Chúc các em học tốt !</a:t>
            </a:r>
          </a:p>
        </p:txBody>
      </p:sp>
      <p:pic>
        <p:nvPicPr>
          <p:cNvPr id="11269" name="Picture 6" descr="bFLOWERblu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bFLOWERwhit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bFLOWERr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  <p:bldP spid="2970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3A43616-148F-4E5B-8BFA-31014FB3297F}"/>
              </a:ext>
            </a:extLst>
          </p:cNvPr>
          <p:cNvGrpSpPr/>
          <p:nvPr/>
        </p:nvGrpSpPr>
        <p:grpSpPr>
          <a:xfrm>
            <a:off x="-152400" y="177209"/>
            <a:ext cx="12192000" cy="6858000"/>
            <a:chOff x="0" y="0"/>
            <a:chExt cx="12192000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7CE492-C15D-490F-846E-0249C0F4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4854EBD-1174-4C4E-8272-92AAA98EC36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D6A3AFF6-BC7C-4BAD-8FA2-587998059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524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chemeClr val="tx2"/>
              </a:solidFill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374DB85-6AAA-4F20-949C-5D208B18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4F09054-ED9B-43D2-A633-EB46F1CC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00350"/>
            <a:ext cx="8686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0" dirty="0">
                <a:solidFill>
                  <a:schemeClr val="tx2"/>
                </a:solidFill>
              </a:rPr>
              <a:t>	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FE5EDEE-1F7A-49C8-90F7-45E0D57940EB}"/>
              </a:ext>
            </a:extLst>
          </p:cNvPr>
          <p:cNvGrpSpPr/>
          <p:nvPr/>
        </p:nvGrpSpPr>
        <p:grpSpPr>
          <a:xfrm>
            <a:off x="114300" y="-55418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F05D39-EBC4-425D-9A50-2D9151C33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83FD8EC-ABC4-483E-A795-7A7D90AC25A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27" name="Rectangle 7">
            <a:extLst>
              <a:ext uri="{FF2B5EF4-FFF2-40B4-BE49-F238E27FC236}">
                <a16:creationId xmlns:a16="http://schemas.microsoft.com/office/drawing/2014/main" id="{8E938428-951C-42B0-AA48-849EFED5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80" y="1121787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2746" y="214096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965" y="264794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/>
              <a:t>NGUYỄN THỊ NGỌC TÚ</a:t>
            </a:r>
            <a:endParaRPr lang="en-US" altLang="en-US" sz="2800" b="0" dirty="0"/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43401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48017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35459F0B-76B3-4BAB-BB31-749163CCE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304" y="682121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776" y="223699"/>
            <a:ext cx="4493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2" grpId="0"/>
      <p:bldP spid="5133" grpId="0"/>
      <p:bldP spid="5134" grpId="0"/>
      <p:bldP spid="5135" grpId="0"/>
      <p:bldP spid="513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1. </a:t>
            </a:r>
            <a:r>
              <a:rPr lang="en-US" altLang="en-US" sz="2800" b="0" i="1"/>
              <a:t>Đọc các câu sau:</a:t>
            </a:r>
            <a:endParaRPr lang="en-US" altLang="en-US" sz="2800" b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9364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Một chị phụ nữ nhìn tôi mỉm cười, hỏi:</a:t>
            </a:r>
          </a:p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cháu bác Tự. Em về làng nghỉ hè.</a:t>
            </a:r>
          </a:p>
          <a:p>
            <a:pPr algn="r">
              <a:buFontTx/>
              <a:buNone/>
            </a:pPr>
            <a:r>
              <a:rPr lang="en-US" altLang="en-US" sz="1800"/>
              <a:t>NGUYỄN THỊ NGỌC TÚ</a:t>
            </a:r>
            <a:endParaRPr lang="en-US" altLang="en-US" sz="2800" b="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con nhà ai mà đến giúp chị chạy muối thế này?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3. </a:t>
            </a:r>
            <a:r>
              <a:rPr lang="en-US" altLang="en-US" sz="2800" b="0" i="1"/>
              <a:t>Xác định vị ngữ trong câu vừa tìm được.</a:t>
            </a:r>
            <a:endParaRPr lang="en-US" altLang="en-US" sz="2800" b="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Để x</a:t>
            </a:r>
            <a:r>
              <a:rPr lang="en-US" altLang="en-US" sz="2800" b="0" i="1"/>
              <a:t>ác định được vị ngữ trong câu ta phải làm gì?</a:t>
            </a:r>
            <a:endParaRPr lang="en-US" altLang="en-US" sz="2800" b="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3386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/>
              <a:t>Trong câu Em là cháu bác Tự, bộ phận nào trả lời </a:t>
            </a:r>
          </a:p>
          <a:p>
            <a:pPr algn="just"/>
            <a:r>
              <a:rPr lang="en-US" altLang="en-US" sz="2800" b="0"/>
              <a:t>cho câu hỏi là gì?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24338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Bộ phận đó gọi là gì?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91013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Vị ngữ được nối với chủ ngữ bằng từ gì?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29125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4. Những từ ngữ nào có thể làm vị ngữ </a:t>
            </a:r>
          </a:p>
          <a:p>
            <a:pPr algn="just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44577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9CC1157-4D90-4D90-90C6-E516223289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F614B2-C20E-431D-B124-5621EE08D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BD55566-24EB-467A-B543-CCFB721AFBBC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</a:rPr>
              <a:t>Tôi 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</a:rPr>
              <a:t>là Kim Chi.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rgbClr val="FF3300"/>
                </a:solidFill>
              </a:rPr>
              <a:t>là 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Danh từ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4577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7192" name="AutoShape 24">
            <a:extLst>
              <a:ext uri="{FF2B5EF4-FFF2-40B4-BE49-F238E27FC236}">
                <a16:creationId xmlns:a16="http://schemas.microsoft.com/office/drawing/2014/main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AutoShape 25">
            <a:extLst>
              <a:ext uri="{FF2B5EF4-FFF2-40B4-BE49-F238E27FC236}">
                <a16:creationId xmlns:a16="http://schemas.microsoft.com/office/drawing/2014/main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7199" name="Line 31">
            <a:extLst>
              <a:ext uri="{FF2B5EF4-FFF2-40B4-BE49-F238E27FC236}">
                <a16:creationId xmlns:a16="http://schemas.microsoft.com/office/drawing/2014/main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3" grpId="0" animBg="1"/>
      <p:bldP spid="7184" grpId="0"/>
      <p:bldP spid="7189" grpId="0"/>
      <p:bldP spid="7190" grpId="0"/>
      <p:bldP spid="7191" grpId="0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>
                <a:solidFill>
                  <a:srgbClr val="FF3300"/>
                </a:solidFill>
              </a:rPr>
              <a:t>Vị ngữ trong câu kể </a:t>
            </a:r>
            <a:r>
              <a:rPr lang="en-US" altLang="en-US" sz="3600" b="0" i="1">
                <a:solidFill>
                  <a:srgbClr val="FF3300"/>
                </a:solidFill>
              </a:rPr>
              <a:t>Ai là gì?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>
                <a:solidFill>
                  <a:schemeClr val="tx2"/>
                </a:solidFill>
              </a:rPr>
              <a:t>Luyện từ và câu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được nối với chủ ngữ bằng từ gì?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II- Ghi nhớ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0000"/>
                </a:solidFill>
              </a:rPr>
              <a:t>- Vị ngữ được nối với chủ ngữ bằng từ </a:t>
            </a:r>
            <a:r>
              <a:rPr lang="en-US" altLang="en-US" sz="3200">
                <a:solidFill>
                  <a:srgbClr val="FF0000"/>
                </a:solidFill>
              </a:rPr>
              <a:t>là</a:t>
            </a:r>
            <a:r>
              <a:rPr lang="en-US" altLang="en-US" sz="32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thường do từ ngữ nào tạo thành?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42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>
                <a:solidFill>
                  <a:srgbClr val="FF0000"/>
                </a:solidFill>
              </a:rPr>
              <a:t> Vị ngữ thường do danh từ (hoặc cụm </a:t>
            </a:r>
          </a:p>
          <a:p>
            <a:pPr algn="just"/>
            <a:r>
              <a:rPr lang="en-US" altLang="en-US" sz="3200" b="0">
                <a:solidFill>
                  <a:srgbClr val="FF0000"/>
                </a:solidFill>
              </a:rPr>
              <a:t>danh từ) tạo thành.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FF7B778-53D4-4F99-89E9-8C0799FA61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890125-1D4B-4269-99AA-A565C4848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558226-77C6-4C18-B433-BB39BFEA9799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22" name="Rectangle 6">
            <a:extLst>
              <a:ext uri="{FF2B5EF4-FFF2-40B4-BE49-F238E27FC236}">
                <a16:creationId xmlns:a16="http://schemas.microsoft.com/office/drawing/2014/main" id="{15F2384B-476C-47A0-844C-2923B3E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8B10DC27-F408-4F77-8AFE-3B36D10C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71AA23B2-F963-497F-ADEF-024FA9530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3828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DD62A7E2-C3A2-4BBC-AD5C-EE71F056A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193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1.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trong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thơ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0" i="1" dirty="0">
                <a:solidFill>
                  <a:srgbClr val="FF0000"/>
                </a:solidFill>
              </a:rPr>
              <a:t>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Xác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định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0" i="1" dirty="0" err="1">
                <a:solidFill>
                  <a:srgbClr val="FF0000"/>
                </a:solidFill>
              </a:rPr>
              <a:t>vị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được</a:t>
            </a:r>
            <a:r>
              <a:rPr lang="en-US" altLang="en-US" sz="2400" b="0" i="1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FF621CFB-F758-4055-AF9B-4947FE6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9560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AutoNum type="alphaLcParenR"/>
            </a:pPr>
            <a:r>
              <a:rPr lang="en-US" altLang="en-US" b="0"/>
              <a:t>     Người là Cha, là Bác, là Anh</a:t>
            </a:r>
          </a:p>
          <a:p>
            <a:pPr>
              <a:buFontTx/>
              <a:buNone/>
            </a:pPr>
            <a:r>
              <a:rPr lang="en-US" altLang="en-US" sz="2800" b="0"/>
              <a:t>		</a:t>
            </a:r>
            <a:endParaRPr lang="en-US" altLang="en-US" sz="1800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5FD0B9BE-23EA-4D58-BB58-55A66878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1719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0"/>
              <a:t>b)       Quê hương là chùm khế ngọt</a:t>
            </a:r>
          </a:p>
          <a:p>
            <a:pPr lvl="1">
              <a:buFontTx/>
              <a:buNone/>
            </a:pPr>
            <a:r>
              <a:rPr lang="en-US" altLang="en-US" sz="2400" b="0"/>
              <a:t>	      </a:t>
            </a:r>
            <a:endParaRPr lang="en-US" altLang="en-US" sz="1600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5F827737-47B4-4328-8391-312A4C5EB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3362325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07439072-B375-4289-904B-795FD39B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3" y="3429000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77CFF94E-6E44-4B42-8DA8-89BC0C0B9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238" y="29718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24869A40-ACED-4160-A976-B74E0BE6AB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5913" y="4267200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FCACB42C-87A7-4CAE-A6B5-1A76DCBD7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5272088"/>
            <a:ext cx="76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93D6E5D3-6A6C-4876-89A9-8ACDF6C6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662488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3C86C03B-4C1A-477F-88E0-B3ED660F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1638" y="4729163"/>
            <a:ext cx="2743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130DAED8-E6BE-48C4-993E-5FDCD56A2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5686425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78773DCE-76E3-4B5B-8C92-3DE294F28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5738813"/>
            <a:ext cx="2438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DEAE9004-8062-41F8-A301-2C551E4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4290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		 Quả tim lớn lọc trăm dòng máu nhỏ.</a:t>
            </a:r>
          </a:p>
          <a:p>
            <a:pPr algn="r">
              <a:buFontTx/>
              <a:buNone/>
            </a:pPr>
            <a:r>
              <a:rPr lang="en-US" altLang="en-US" sz="1800"/>
              <a:t>TỐ HỮU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C21ED218-4740-461D-844D-30E15AC16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705350"/>
            <a:ext cx="723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Cho con trèo hái mỗi ngày.</a:t>
            </a:r>
          </a:p>
          <a:p>
            <a:pPr lvl="1">
              <a:buFontTx/>
              <a:buNone/>
            </a:pPr>
            <a:r>
              <a:rPr lang="en-US" altLang="en-US" b="0"/>
              <a:t>	     </a:t>
            </a:r>
            <a:endParaRPr lang="en-US" altLang="en-US" sz="1600"/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D87CA0FE-10C1-4117-9800-A82D6D01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20065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Quê hương là đường đi học</a:t>
            </a:r>
          </a:p>
          <a:p>
            <a:pPr lvl="1">
              <a:buFontTx/>
              <a:buNone/>
            </a:pPr>
            <a:r>
              <a:rPr lang="en-US" altLang="en-US" b="0"/>
              <a:t>	</a:t>
            </a:r>
            <a:endParaRPr lang="en-US" altLang="en-US" sz="1600"/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2DF24953-901E-4522-A42F-592BFFFC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695950"/>
            <a:ext cx="906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>
              <a:buFontTx/>
              <a:buNone/>
            </a:pPr>
            <a:r>
              <a:rPr lang="en-US" altLang="en-US" sz="2400" b="0"/>
              <a:t>	      </a:t>
            </a:r>
            <a:r>
              <a:rPr lang="en-US" altLang="en-US" b="0"/>
              <a:t>	     	     Con về rợp bướm vàng bay.</a:t>
            </a:r>
          </a:p>
          <a:p>
            <a:pPr algn="r">
              <a:buFontTx/>
              <a:buNone/>
            </a:pPr>
            <a:r>
              <a:rPr lang="en-US" altLang="en-US" sz="1800"/>
              <a:t>ĐỖ TRUNG QUÂN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6" grpId="1"/>
      <p:bldP spid="9227" grpId="0"/>
      <p:bldP spid="9227" grpId="1"/>
      <p:bldP spid="9240" grpId="0"/>
      <p:bldP spid="9241" grpId="0"/>
      <p:bldP spid="9242" grpId="0"/>
      <p:bldP spid="9242" grpId="1"/>
      <p:bldP spid="9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Sư tử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Gà trống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0075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Đại bàng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579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Chim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3DD72C0-674B-44FA-9742-5491BE4C695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0613683-AC94-48B6-B09A-00B42A39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C659DE8-1B80-45DF-8716-684D568EC92D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49" name="Rectangle 9">
            <a:extLst>
              <a:ext uri="{FF2B5EF4-FFF2-40B4-BE49-F238E27FC236}">
                <a16:creationId xmlns:a16="http://schemas.microsoft.com/office/drawing/2014/main" id="{2D364485-B6BB-495E-B298-866FF1D9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III- Luyện tập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885BB1A4-15F6-4CAF-9DD1-4326A7C7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51435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</a:rPr>
              <a:t>?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257" name="Group 17">
            <a:extLst>
              <a:ext uri="{FF2B5EF4-FFF2-40B4-BE49-F238E27FC236}">
                <a16:creationId xmlns:a16="http://schemas.microsoft.com/office/drawing/2014/main" id="{5A03A911-66AB-4836-B6FB-C7B88697184C}"/>
              </a:ext>
            </a:extLst>
          </p:cNvPr>
          <p:cNvGrpSpPr>
            <a:grpSpLocks/>
          </p:cNvGrpSpPr>
          <p:nvPr/>
        </p:nvGrpSpPr>
        <p:grpSpPr bwMode="auto">
          <a:xfrm>
            <a:off x="2535311" y="1709405"/>
            <a:ext cx="2852738" cy="1295400"/>
            <a:chOff x="672" y="2526"/>
            <a:chExt cx="1776" cy="528"/>
          </a:xfrm>
        </p:grpSpPr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40460C5F-0BC5-4C49-9B80-7FABA3AF3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1776" cy="52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>
                      <a:alpha val="55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800"/>
                <a:t>Sư tử</a:t>
              </a:r>
            </a:p>
          </p:txBody>
        </p:sp>
        <p:pic>
          <p:nvPicPr>
            <p:cNvPr id="10256" name="Picture 16">
              <a:extLst>
                <a:ext uri="{FF2B5EF4-FFF2-40B4-BE49-F238E27FC236}">
                  <a16:creationId xmlns:a16="http://schemas.microsoft.com/office/drawing/2014/main" id="{5F2D8212-656A-4B39-BDB7-C0B9B7CD8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29"/>
              <a:ext cx="72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73947CD3-46EB-4F21-87E3-022DBE277143}"/>
              </a:ext>
            </a:extLst>
          </p:cNvPr>
          <p:cNvGrpSpPr>
            <a:grpSpLocks/>
          </p:cNvGrpSpPr>
          <p:nvPr/>
        </p:nvGrpSpPr>
        <p:grpSpPr bwMode="auto">
          <a:xfrm>
            <a:off x="2503525" y="4359276"/>
            <a:ext cx="2819400" cy="1249362"/>
            <a:chOff x="-480" y="2640"/>
            <a:chExt cx="1776" cy="787"/>
          </a:xfrm>
        </p:grpSpPr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id="{E455E158-D2B6-4098-A2DD-E102BBC43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0" y="2640"/>
              <a:ext cx="81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5" name="Rectangle 25">
              <a:extLst>
                <a:ext uri="{FF2B5EF4-FFF2-40B4-BE49-F238E27FC236}">
                  <a16:creationId xmlns:a16="http://schemas.microsoft.com/office/drawing/2014/main" id="{7AF90F6D-C8D2-4ABC-9A40-F5A66E528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0" y="2640"/>
              <a:ext cx="1776" cy="78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Đại bàng</a:t>
              </a:r>
            </a:p>
          </p:txBody>
        </p:sp>
      </p:grpSp>
      <p:grpSp>
        <p:nvGrpSpPr>
          <p:cNvPr id="10278" name="Group 38">
            <a:extLst>
              <a:ext uri="{FF2B5EF4-FFF2-40B4-BE49-F238E27FC236}">
                <a16:creationId xmlns:a16="http://schemas.microsoft.com/office/drawing/2014/main" id="{D43290F8-B6FE-4FBB-991B-582709C121AE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5600700"/>
            <a:ext cx="2781300" cy="1257300"/>
            <a:chOff x="-365" y="3528"/>
            <a:chExt cx="1752" cy="792"/>
          </a:xfrm>
        </p:grpSpPr>
        <p:pic>
          <p:nvPicPr>
            <p:cNvPr id="10252" name="Picture 12">
              <a:extLst>
                <a:ext uri="{FF2B5EF4-FFF2-40B4-BE49-F238E27FC236}">
                  <a16:creationId xmlns:a16="http://schemas.microsoft.com/office/drawing/2014/main" id="{7A18E6E1-65A8-45E3-A78B-988D12B2D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" y="3528"/>
              <a:ext cx="777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6" name="Rectangle 26">
              <a:extLst>
                <a:ext uri="{FF2B5EF4-FFF2-40B4-BE49-F238E27FC236}">
                  <a16:creationId xmlns:a16="http://schemas.microsoft.com/office/drawing/2014/main" id="{C8495098-402D-4185-BC73-20D0C03CB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53" y="3534"/>
              <a:ext cx="1740" cy="7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Chim công</a:t>
              </a:r>
            </a:p>
          </p:txBody>
        </p:sp>
      </p:grpSp>
      <p:sp>
        <p:nvSpPr>
          <p:cNvPr id="10271" name="Rectangle 31">
            <a:extLst>
              <a:ext uri="{FF2B5EF4-FFF2-40B4-BE49-F238E27FC236}">
                <a16:creationId xmlns:a16="http://schemas.microsoft.com/office/drawing/2014/main" id="{48947D0A-F41F-4C4E-90F1-CE32DBCA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1828800"/>
            <a:ext cx="5200650" cy="12954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nghệ sĩ múa tài ba.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id="{6798B330-9BCA-411D-88C9-880FC8BA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3162300"/>
            <a:ext cx="5200650" cy="11430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dũng sĩ của rừng xanh.</a:t>
            </a:r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id="{FD8F4949-D2DC-4523-821F-AF807641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4343400"/>
            <a:ext cx="5200650" cy="12192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chúa sơn lâm.</a:t>
            </a:r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id="{26473154-EC6F-4364-A64E-52AC3AA4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0" y="5600700"/>
            <a:ext cx="5200650" cy="1181100"/>
          </a:xfrm>
          <a:prstGeom prst="rect">
            <a:avLst/>
          </a:prstGeom>
          <a:solidFill>
            <a:schemeClr val="hlink">
              <a:alpha val="5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2800"/>
              <a:t>là sứ giả của bình minh.</a:t>
            </a:r>
          </a:p>
        </p:txBody>
      </p:sp>
      <p:sp>
        <p:nvSpPr>
          <p:cNvPr id="10279" name="Line 39">
            <a:extLst>
              <a:ext uri="{FF2B5EF4-FFF2-40B4-BE49-F238E27FC236}">
                <a16:creationId xmlns:a16="http://schemas.microsoft.com/office/drawing/2014/main" id="{BF2EF91C-323B-4349-A147-4A943BBAA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743200"/>
            <a:ext cx="609600" cy="3581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0" name="Line 40">
            <a:extLst>
              <a:ext uri="{FF2B5EF4-FFF2-40B4-BE49-F238E27FC236}">
                <a16:creationId xmlns:a16="http://schemas.microsoft.com/office/drawing/2014/main" id="{F94B7D5D-2F22-4ECE-B59B-0732327E3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752850"/>
            <a:ext cx="685800" cy="2438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4B35BDBA-83AC-4064-BE30-730ABCCD2B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752850"/>
            <a:ext cx="609600" cy="1657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36D58571-2F8A-4763-9394-3FDFA3C6F4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2100" y="2286000"/>
            <a:ext cx="685800" cy="297180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4" name="Rectangle 44">
            <a:extLst>
              <a:ext uri="{FF2B5EF4-FFF2-40B4-BE49-F238E27FC236}">
                <a16:creationId xmlns:a16="http://schemas.microsoft.com/office/drawing/2014/main" id="{C6D6F320-9B3F-4193-B809-5C42BA25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5730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A</a:t>
            </a:r>
          </a:p>
        </p:txBody>
      </p:sp>
      <p:sp>
        <p:nvSpPr>
          <p:cNvPr id="10285" name="Rectangle 45">
            <a:extLst>
              <a:ext uri="{FF2B5EF4-FFF2-40B4-BE49-F238E27FC236}">
                <a16:creationId xmlns:a16="http://schemas.microsoft.com/office/drawing/2014/main" id="{93EFC3A9-5BA6-4E8F-A6B4-AA29F4B7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763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B</a:t>
            </a:r>
          </a:p>
        </p:txBody>
      </p:sp>
      <p:grpSp>
        <p:nvGrpSpPr>
          <p:cNvPr id="10287" name="Group 47">
            <a:extLst>
              <a:ext uri="{FF2B5EF4-FFF2-40B4-BE49-F238E27FC236}">
                <a16:creationId xmlns:a16="http://schemas.microsoft.com/office/drawing/2014/main" id="{7032D1EA-CC37-408A-904C-A7CD9A832B9C}"/>
              </a:ext>
            </a:extLst>
          </p:cNvPr>
          <p:cNvGrpSpPr>
            <a:grpSpLocks/>
          </p:cNvGrpSpPr>
          <p:nvPr/>
        </p:nvGrpSpPr>
        <p:grpSpPr bwMode="auto">
          <a:xfrm>
            <a:off x="2495550" y="3105150"/>
            <a:ext cx="2838450" cy="1238250"/>
            <a:chOff x="612" y="1956"/>
            <a:chExt cx="1788" cy="780"/>
          </a:xfrm>
        </p:grpSpPr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55AB07D4-3ADE-4326-A5C9-AE0E103CB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968"/>
              <a:ext cx="1776" cy="76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5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Gà trống</a:t>
              </a:r>
            </a:p>
          </p:txBody>
        </p:sp>
        <p:pic>
          <p:nvPicPr>
            <p:cNvPr id="10286" name="Picture 46">
              <a:extLst>
                <a:ext uri="{FF2B5EF4-FFF2-40B4-BE49-F238E27FC236}">
                  <a16:creationId xmlns:a16="http://schemas.microsoft.com/office/drawing/2014/main" id="{E1054164-981D-467F-87BA-9CA3F8C69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56"/>
              <a:ext cx="816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27066022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555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 THI THU GIANG</cp:lastModifiedBy>
  <cp:revision>240</cp:revision>
  <dcterms:created xsi:type="dcterms:W3CDTF">2011-02-15T05:04:47Z</dcterms:created>
  <dcterms:modified xsi:type="dcterms:W3CDTF">2022-02-28T13:45:11Z</dcterms:modified>
</cp:coreProperties>
</file>