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8" r:id="rId2"/>
    <p:sldId id="357" r:id="rId3"/>
    <p:sldId id="352" r:id="rId4"/>
    <p:sldId id="310" r:id="rId5"/>
    <p:sldId id="331" r:id="rId6"/>
    <p:sldId id="260" r:id="rId7"/>
    <p:sldId id="335" r:id="rId8"/>
    <p:sldId id="330" r:id="rId9"/>
    <p:sldId id="337" r:id="rId10"/>
    <p:sldId id="339" r:id="rId11"/>
    <p:sldId id="338" r:id="rId12"/>
    <p:sldId id="340" r:id="rId13"/>
    <p:sldId id="341" r:id="rId14"/>
    <p:sldId id="343" r:id="rId15"/>
    <p:sldId id="332" r:id="rId16"/>
    <p:sldId id="344" r:id="rId17"/>
    <p:sldId id="354" r:id="rId18"/>
    <p:sldId id="345" r:id="rId19"/>
    <p:sldId id="346" r:id="rId20"/>
    <p:sldId id="355" r:id="rId21"/>
    <p:sldId id="347" r:id="rId22"/>
    <p:sldId id="349" r:id="rId23"/>
    <p:sldId id="348" r:id="rId24"/>
    <p:sldId id="351" r:id="rId25"/>
    <p:sldId id="356" r:id="rId26"/>
    <p:sldId id="300" r:id="rId27"/>
    <p:sldId id="358" r:id="rId2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21"/>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94660"/>
  </p:normalViewPr>
  <p:slideViewPr>
    <p:cSldViewPr>
      <p:cViewPr varScale="1">
        <p:scale>
          <a:sx n="77" d="100"/>
          <a:sy n="77" d="100"/>
        </p:scale>
        <p:origin x="452" y="52"/>
      </p:cViewPr>
      <p:guideLst>
        <p:guide orient="horz" pos="1620"/>
        <p:guide pos="2880"/>
      </p:guideLst>
    </p:cSldViewPr>
  </p:slideViewPr>
  <p:notesTextViewPr>
    <p:cViewPr>
      <p:scale>
        <a:sx n="20" d="100"/>
        <a:sy n="2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F927D-97D4-4E74-AB37-997DDBB715F4}" type="datetimeFigureOut">
              <a:rPr lang="zh-CN" altLang="en-US" smtClean="0"/>
              <a:t>2022/9/21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5CA27-7180-4F6B-A84E-BE3F55DF1844}" type="slidenum">
              <a:rPr lang="zh-CN" altLang="en-US" smtClean="0"/>
              <a:t>‹#›</a:t>
            </a:fld>
            <a:endParaRPr lang="zh-CN" altLang="en-US"/>
          </a:p>
        </p:txBody>
      </p:sp>
    </p:spTree>
    <p:extLst>
      <p:ext uri="{BB962C8B-B14F-4D97-AF65-F5344CB8AC3E}">
        <p14:creationId xmlns:p14="http://schemas.microsoft.com/office/powerpoint/2010/main" val="67798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a:t>
            </a:fld>
            <a:endParaRPr lang="zh-CN" altLang="en-US"/>
          </a:p>
        </p:txBody>
      </p:sp>
    </p:spTree>
    <p:extLst>
      <p:ext uri="{BB962C8B-B14F-4D97-AF65-F5344CB8AC3E}">
        <p14:creationId xmlns:p14="http://schemas.microsoft.com/office/powerpoint/2010/main" val="1482497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5CA27-7180-4F6B-A84E-BE3F55DF1844}" type="slidenum">
              <a:rPr lang="zh-CN" altLang="en-US" smtClean="0"/>
              <a:t>23</a:t>
            </a:fld>
            <a:endParaRPr lang="zh-CN" altLang="en-US"/>
          </a:p>
        </p:txBody>
      </p:sp>
    </p:spTree>
    <p:extLst>
      <p:ext uri="{BB962C8B-B14F-4D97-AF65-F5344CB8AC3E}">
        <p14:creationId xmlns:p14="http://schemas.microsoft.com/office/powerpoint/2010/main" val="2203253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26</a:t>
            </a:fld>
            <a:endParaRPr lang="zh-CN" altLang="en-US"/>
          </a:p>
        </p:txBody>
      </p:sp>
    </p:spTree>
    <p:extLst>
      <p:ext uri="{BB962C8B-B14F-4D97-AF65-F5344CB8AC3E}">
        <p14:creationId xmlns:p14="http://schemas.microsoft.com/office/powerpoint/2010/main" val="130555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extLst>
      <p:ext uri="{BB962C8B-B14F-4D97-AF65-F5344CB8AC3E}">
        <p14:creationId xmlns:p14="http://schemas.microsoft.com/office/powerpoint/2010/main" val="392788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15CA27-7180-4F6B-A84E-BE3F55DF1844}" type="slidenum">
              <a:rPr lang="zh-CN" altLang="en-US" smtClean="0"/>
              <a:t>6</a:t>
            </a:fld>
            <a:endParaRPr lang="zh-CN" altLang="en-US"/>
          </a:p>
        </p:txBody>
      </p:sp>
    </p:spTree>
    <p:extLst>
      <p:ext uri="{BB962C8B-B14F-4D97-AF65-F5344CB8AC3E}">
        <p14:creationId xmlns:p14="http://schemas.microsoft.com/office/powerpoint/2010/main" val="362982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359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extLst>
      <p:ext uri="{BB962C8B-B14F-4D97-AF65-F5344CB8AC3E}">
        <p14:creationId xmlns:p14="http://schemas.microsoft.com/office/powerpoint/2010/main" val="297424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CA27-7180-4F6B-A84E-BE3F55DF184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397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extLst>
      <p:ext uri="{BB962C8B-B14F-4D97-AF65-F5344CB8AC3E}">
        <p14:creationId xmlns:p14="http://schemas.microsoft.com/office/powerpoint/2010/main" val="392476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923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177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3425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9452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738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6071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014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670623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15383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396440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8262329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pic>
        <p:nvPicPr>
          <p:cNvPr id="5" name="图片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31"/>
          <a:stretch/>
        </p:blipFill>
        <p:spPr>
          <a:xfrm>
            <a:off x="437000" y="-507941"/>
            <a:ext cx="3558936" cy="5651441"/>
          </a:xfrm>
          <a:prstGeom prst="rect">
            <a:avLst/>
          </a:prstGeom>
        </p:spPr>
      </p:pic>
      <p:pic>
        <p:nvPicPr>
          <p:cNvPr id="6" name="图片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92626" y="-402262"/>
            <a:ext cx="4694174" cy="5837313"/>
          </a:xfrm>
          <a:prstGeom prst="rect">
            <a:avLst/>
          </a:prstGeom>
        </p:spPr>
      </p:pic>
      <p:pic>
        <p:nvPicPr>
          <p:cNvPr id="7" name="图片 37"/>
          <p:cNvPicPr>
            <a:picLocks noChangeAspect="1"/>
          </p:cNvPicPr>
          <p:nvPr userDrawn="1"/>
        </p:nvPicPr>
        <p:blipFill rotWithShape="1">
          <a:blip r:embed="rId4" cstate="print">
            <a:extLst>
              <a:ext uri="{28A0092B-C50C-407E-A947-70E740481C1C}">
                <a14:useLocalDpi xmlns:a14="http://schemas.microsoft.com/office/drawing/2010/main" val="0"/>
              </a:ext>
            </a:extLst>
          </a:blip>
          <a:srcRect r="16103"/>
          <a:stretch/>
        </p:blipFill>
        <p:spPr>
          <a:xfrm>
            <a:off x="6429006" y="-236562"/>
            <a:ext cx="2714994" cy="6343025"/>
          </a:xfrm>
          <a:prstGeom prst="rect">
            <a:avLst/>
          </a:prstGeom>
        </p:spPr>
      </p:pic>
      <p:pic>
        <p:nvPicPr>
          <p:cNvPr id="8" name="图片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flipH="1">
            <a:off x="2025985" y="-2270209"/>
            <a:ext cx="5092029" cy="9505056"/>
          </a:xfrm>
          <a:prstGeom prst="rect">
            <a:avLst/>
          </a:prstGeom>
        </p:spPr>
      </p:pic>
    </p:spTree>
    <p:extLst>
      <p:ext uri="{BB962C8B-B14F-4D97-AF65-F5344CB8AC3E}">
        <p14:creationId xmlns:p14="http://schemas.microsoft.com/office/powerpoint/2010/main" val="7701149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日期占位符 1"/>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9"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10" name="灯片编号占位符 3"/>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pic>
        <p:nvPicPr>
          <p:cNvPr id="11" name="图片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31"/>
          <a:stretch/>
        </p:blipFill>
        <p:spPr>
          <a:xfrm>
            <a:off x="346721" y="-215635"/>
            <a:ext cx="3558936" cy="5651441"/>
          </a:xfrm>
          <a:prstGeom prst="rect">
            <a:avLst/>
          </a:prstGeom>
        </p:spPr>
      </p:pic>
      <p:pic>
        <p:nvPicPr>
          <p:cNvPr id="12" name="图片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05657" y="-308570"/>
            <a:ext cx="4228286" cy="5837313"/>
          </a:xfrm>
          <a:prstGeom prst="rect">
            <a:avLst/>
          </a:prstGeom>
        </p:spPr>
      </p:pic>
      <p:pic>
        <p:nvPicPr>
          <p:cNvPr id="13" name="图片 37"/>
          <p:cNvPicPr>
            <a:picLocks noChangeAspect="1"/>
          </p:cNvPicPr>
          <p:nvPr userDrawn="1"/>
        </p:nvPicPr>
        <p:blipFill rotWithShape="1">
          <a:blip r:embed="rId4" cstate="print">
            <a:extLst>
              <a:ext uri="{28A0092B-C50C-407E-A947-70E740481C1C}">
                <a14:useLocalDpi xmlns:a14="http://schemas.microsoft.com/office/drawing/2010/main" val="0"/>
              </a:ext>
            </a:extLst>
          </a:blip>
          <a:srcRect r="16103"/>
          <a:stretch/>
        </p:blipFill>
        <p:spPr>
          <a:xfrm>
            <a:off x="6429006" y="-308570"/>
            <a:ext cx="2714994" cy="6343025"/>
          </a:xfrm>
          <a:prstGeom prst="rect">
            <a:avLst/>
          </a:prstGeom>
        </p:spPr>
      </p:pic>
      <p:pic>
        <p:nvPicPr>
          <p:cNvPr id="14" name="图片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flipH="1">
            <a:off x="2097994" y="-2257435"/>
            <a:ext cx="5092029" cy="9505056"/>
          </a:xfrm>
          <a:prstGeom prst="rect">
            <a:avLst/>
          </a:prstGeom>
        </p:spPr>
      </p:pic>
    </p:spTree>
    <p:extLst>
      <p:ext uri="{BB962C8B-B14F-4D97-AF65-F5344CB8AC3E}">
        <p14:creationId xmlns:p14="http://schemas.microsoft.com/office/powerpoint/2010/main" val="20396089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639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26"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0.png"/><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9.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pic>
        <p:nvPicPr>
          <p:cNvPr id="11" name="图片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512" y="121005"/>
            <a:ext cx="964637" cy="578537"/>
          </a:xfrm>
          <a:prstGeom prst="rect">
            <a:avLst/>
          </a:prstGeom>
        </p:spPr>
      </p:pic>
      <p:sp>
        <p:nvSpPr>
          <p:cNvPr id="4" name="日期占位符 1"/>
          <p:cNvSpPr>
            <a:spLocks noGrp="1"/>
          </p:cNvSpPr>
          <p:nvPr>
            <p:ph type="dt" sz="half" idx="2"/>
          </p:nvPr>
        </p:nvSpPr>
        <p:spPr>
          <a:xfrm>
            <a:off x="457200" y="4767264"/>
            <a:ext cx="2133600" cy="273844"/>
          </a:xfrm>
          <a:prstGeom prst="rect">
            <a:avLst/>
          </a:prstGeom>
        </p:spPr>
        <p:txBody>
          <a:bodyPr/>
          <a:lstStyle/>
          <a:p>
            <a:fld id="{83D34A37-F7C6-4CD6-B1EF-B622F1DA6BBD}" type="datetimeFigureOut">
              <a:rPr lang="zh-CN" altLang="en-US" smtClean="0"/>
              <a:t>2022/9/21</a:t>
            </a:fld>
            <a:endParaRPr lang="zh-CN" altLang="en-US"/>
          </a:p>
        </p:txBody>
      </p:sp>
      <p:sp>
        <p:nvSpPr>
          <p:cNvPr id="5" name="页脚占位符 2"/>
          <p:cNvSpPr>
            <a:spLocks noGrp="1"/>
          </p:cNvSpPr>
          <p:nvPr>
            <p:ph type="ftr" sz="quarter" idx="3"/>
          </p:nvPr>
        </p:nvSpPr>
        <p:spPr>
          <a:xfrm>
            <a:off x="3124200" y="4767264"/>
            <a:ext cx="2895600" cy="273844"/>
          </a:xfrm>
          <a:prstGeom prst="rect">
            <a:avLst/>
          </a:prstGeom>
        </p:spPr>
        <p:txBody>
          <a:bodyPr/>
          <a:lstStyle/>
          <a:p>
            <a:endParaRPr lang="zh-CN" altLang="en-US"/>
          </a:p>
        </p:txBody>
      </p:sp>
      <p:sp>
        <p:nvSpPr>
          <p:cNvPr id="6" name="灯片编号占位符 3"/>
          <p:cNvSpPr>
            <a:spLocks noGrp="1"/>
          </p:cNvSpPr>
          <p:nvPr>
            <p:ph type="sldNum" sz="quarter" idx="4"/>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pic>
        <p:nvPicPr>
          <p:cNvPr id="7" name="图片 34"/>
          <p:cNvPicPr>
            <a:picLocks noChangeAspect="1"/>
          </p:cNvPicPr>
          <p:nvPr userDrawn="1"/>
        </p:nvPicPr>
        <p:blipFill rotWithShape="1">
          <a:blip r:embed="rId17" cstate="print">
            <a:extLst>
              <a:ext uri="{28A0092B-C50C-407E-A947-70E740481C1C}">
                <a14:useLocalDpi xmlns:a14="http://schemas.microsoft.com/office/drawing/2010/main" val="0"/>
              </a:ext>
            </a:extLst>
          </a:blip>
          <a:srcRect l="15831"/>
          <a:stretch/>
        </p:blipFill>
        <p:spPr>
          <a:xfrm>
            <a:off x="771278" y="-416397"/>
            <a:ext cx="3558936" cy="5651441"/>
          </a:xfrm>
          <a:prstGeom prst="rect">
            <a:avLst/>
          </a:prstGeom>
        </p:spPr>
      </p:pic>
      <p:pic>
        <p:nvPicPr>
          <p:cNvPr id="9" name="图片 3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flipH="1">
            <a:off x="4033746" y="-535202"/>
            <a:ext cx="4228286" cy="5837313"/>
          </a:xfrm>
          <a:prstGeom prst="rect">
            <a:avLst/>
          </a:prstGeom>
        </p:spPr>
      </p:pic>
      <p:pic>
        <p:nvPicPr>
          <p:cNvPr id="10" name="图片 37"/>
          <p:cNvPicPr>
            <a:picLocks noChangeAspect="1"/>
          </p:cNvPicPr>
          <p:nvPr userDrawn="1"/>
        </p:nvPicPr>
        <p:blipFill rotWithShape="1">
          <a:blip r:embed="rId19" cstate="print">
            <a:extLst>
              <a:ext uri="{28A0092B-C50C-407E-A947-70E740481C1C}">
                <a14:useLocalDpi xmlns:a14="http://schemas.microsoft.com/office/drawing/2010/main" val="0"/>
              </a:ext>
            </a:extLst>
          </a:blip>
          <a:srcRect r="16103"/>
          <a:stretch/>
        </p:blipFill>
        <p:spPr>
          <a:xfrm>
            <a:off x="6276874" y="-599763"/>
            <a:ext cx="2714994" cy="6343025"/>
          </a:xfrm>
          <a:prstGeom prst="rect">
            <a:avLst/>
          </a:prstGeom>
        </p:spPr>
      </p:pic>
      <p:pic>
        <p:nvPicPr>
          <p:cNvPr id="12" name="图片 3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16200000" flipH="1">
            <a:off x="1941716" y="-2342251"/>
            <a:ext cx="5243150" cy="9505056"/>
          </a:xfrm>
          <a:prstGeom prst="rect">
            <a:avLst/>
          </a:prstGeom>
        </p:spPr>
      </p:pic>
      <p:pic>
        <p:nvPicPr>
          <p:cNvPr id="13" name="Picture 2" descr="C:\Users\HP\Desktop\Free-vector-000457-nen-bau-troi-va-dam-may-don-gian.jpg"/>
          <p:cNvPicPr>
            <a:picLocks noChangeAspect="1" noChangeArrowheads="1"/>
          </p:cNvPicPr>
          <p:nvPr userDrawn="1"/>
        </p:nvPicPr>
        <p:blipFill>
          <a:blip r:embed="rId21">
            <a:extLst>
              <a:ext uri="{BEBA8EAE-BF5A-486C-A8C5-ECC9F3942E4B}">
                <a14:imgProps xmlns:a14="http://schemas.microsoft.com/office/drawing/2010/main">
                  <a14:imgLayer r:embed="rId22">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221205" y="-176213"/>
            <a:ext cx="9378736" cy="271914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10450031" y="-948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pic>
        <p:nvPicPr>
          <p:cNvPr id="19" name="Picture 18">
            <a:extLst>
              <a:ext uri="{FF2B5EF4-FFF2-40B4-BE49-F238E27FC236}">
                <a16:creationId xmlns:a16="http://schemas.microsoft.com/office/drawing/2014/main" id="{2C38DA38-71FB-4CEB-B777-09292390EC4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0" name="Picture 19">
            <a:extLst>
              <a:ext uri="{FF2B5EF4-FFF2-40B4-BE49-F238E27FC236}">
                <a16:creationId xmlns:a16="http://schemas.microsoft.com/office/drawing/2014/main" id="{7B3E06E2-B8CD-4348-A929-48748D52322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1" name="Picture 20">
            <a:extLst>
              <a:ext uri="{FF2B5EF4-FFF2-40B4-BE49-F238E27FC236}">
                <a16:creationId xmlns:a16="http://schemas.microsoft.com/office/drawing/2014/main" id="{D1A0A433-1C81-43D6-86C9-906F9D1CD5C6}"/>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2" name="Picture 21">
            <a:extLst>
              <a:ext uri="{FF2B5EF4-FFF2-40B4-BE49-F238E27FC236}">
                <a16:creationId xmlns:a16="http://schemas.microsoft.com/office/drawing/2014/main" id="{57AB7940-731C-4B6C-8537-33EBAD98DEBF}"/>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26" name="Picture 2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7" name="Picture 2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8" name="Picture 2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9" name="Picture 2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46" name="Picture 4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47" name="Picture 4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48"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9" name="Title 1">
            <a:extLst>
              <a:ext uri="{FF2B5EF4-FFF2-40B4-BE49-F238E27FC236}">
                <a16:creationId xmlns:a16="http://schemas.microsoft.com/office/drawing/2014/main" id="{134C9EFF-C59B-47AD-BC67-24488957F3EB}"/>
              </a:ext>
            </a:extLst>
          </p:cNvPr>
          <p:cNvSpPr txBox="1">
            <a:spLocks/>
          </p:cNvSpPr>
          <p:nvPr userDrawn="1"/>
        </p:nvSpPr>
        <p:spPr>
          <a:xfrm>
            <a:off x="7210290" y="-880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50"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51" name="Picture 50">
            <a:extLst>
              <a:ext uri="{FF2B5EF4-FFF2-40B4-BE49-F238E27FC236}">
                <a16:creationId xmlns:a16="http://schemas.microsoft.com/office/drawing/2014/main" id="{2C38DA38-71FB-4CEB-B777-09292390EC4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52" name="Picture 51">
            <a:extLst>
              <a:ext uri="{FF2B5EF4-FFF2-40B4-BE49-F238E27FC236}">
                <a16:creationId xmlns:a16="http://schemas.microsoft.com/office/drawing/2014/main" id="{7B3E06E2-B8CD-4348-A929-48748D52322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53" name="Picture 52">
            <a:extLst>
              <a:ext uri="{FF2B5EF4-FFF2-40B4-BE49-F238E27FC236}">
                <a16:creationId xmlns:a16="http://schemas.microsoft.com/office/drawing/2014/main" id="{D1A0A433-1C81-43D6-86C9-906F9D1CD5C6}"/>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54" name="Picture 53">
            <a:extLst>
              <a:ext uri="{FF2B5EF4-FFF2-40B4-BE49-F238E27FC236}">
                <a16:creationId xmlns:a16="http://schemas.microsoft.com/office/drawing/2014/main" id="{57AB7940-731C-4B6C-8537-33EBAD98DEBF}"/>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55" name="Title 1">
            <a:extLst>
              <a:ext uri="{FF2B5EF4-FFF2-40B4-BE49-F238E27FC236}">
                <a16:creationId xmlns:a16="http://schemas.microsoft.com/office/drawing/2014/main" id="{6108D78E-8090-455C-81F2-F57D8860EAC5}"/>
              </a:ext>
            </a:extLst>
          </p:cNvPr>
          <p:cNvSpPr txBox="1">
            <a:spLocks/>
          </p:cNvSpPr>
          <p:nvPr userDrawn="1"/>
        </p:nvSpPr>
        <p:spPr>
          <a:xfrm>
            <a:off x="7453162" y="-14487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dirty="0" smtClean="0">
                <a:solidFill>
                  <a:schemeClr val="accent6">
                    <a:lumMod val="50000"/>
                  </a:schemeClr>
                </a:solidFill>
                <a:latin typeface="#9Slide07 Altus" pitchFamily="2" charset="0"/>
              </a:rPr>
              <a:t>:</a:t>
            </a:r>
            <a:r>
              <a:rPr lang="vi-VN" sz="3200" b="0" baseline="0" dirty="0" smtClean="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56"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57"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58" name="Picture 5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59" name="Picture 5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60" name="Picture 5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61" name="Picture 6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244697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tags" Target="../tags/tag1.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notesSlide" Target="../notesSlides/notesSlide1.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 name="背景音乐-轻快儿童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138" y="0"/>
            <a:ext cx="465112" cy="465112"/>
          </a:xfrm>
          <a:prstGeom prst="rect">
            <a:avLst/>
          </a:prstGeom>
        </p:spPr>
      </p:pic>
      <p:pic>
        <p:nvPicPr>
          <p:cNvPr id="15" name="Picture 14">
            <a:extLst>
              <a:ext uri="{FF2B5EF4-FFF2-40B4-BE49-F238E27FC236}">
                <a16:creationId xmlns:a16="http://schemas.microsoft.com/office/drawing/2014/main" id="{0D67DE1B-2C0B-495F-93A8-39E273D725C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45" b="100000" l="9893" r="89954">
                        <a14:foregroundMark x1="54338" y1="45580" x2="59209" y2="57459"/>
                        <a14:foregroundMark x1="50381" y1="31768" x2="53120" y2="31492"/>
                        <a14:foregroundMark x1="61644" y1="90608" x2="87976" y2="85635"/>
                      </a14:backgroundRemoval>
                    </a14:imgEffect>
                    <a14:imgEffect>
                      <a14:saturation sat="200000"/>
                    </a14:imgEffect>
                  </a14:imgLayer>
                </a14:imgProps>
              </a:ext>
            </a:extLst>
          </a:blip>
          <a:stretch>
            <a:fillRect/>
          </a:stretch>
        </p:blipFill>
        <p:spPr>
          <a:xfrm>
            <a:off x="3542568" y="1698268"/>
            <a:ext cx="6235778" cy="3435846"/>
          </a:xfrm>
          <a:prstGeom prst="rect">
            <a:avLst/>
          </a:prstGeom>
        </p:spPr>
      </p:pic>
      <p:sp>
        <p:nvSpPr>
          <p:cNvPr id="17" name="Google Shape;970;p30"/>
          <p:cNvSpPr txBox="1">
            <a:spLocks/>
          </p:cNvSpPr>
          <p:nvPr/>
        </p:nvSpPr>
        <p:spPr>
          <a:xfrm>
            <a:off x="827584" y="382854"/>
            <a:ext cx="8439339" cy="1324800"/>
          </a:xfrm>
          <a:prstGeom prst="rect">
            <a:avLst/>
          </a:prstGeom>
          <a:noFill/>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7000" dirty="0" smtClean="0">
                <a:ln w="0">
                  <a:solidFill>
                    <a:schemeClr val="accent2"/>
                  </a:solidFill>
                </a:ln>
                <a:solidFill>
                  <a:schemeClr val="accent2">
                    <a:lumMod val="75000"/>
                  </a:schemeClr>
                </a:solidFill>
                <a:effectLst>
                  <a:reflection blurRad="6350" stA="53000" endA="300" endPos="35500" dir="5400000" sy="-90000" algn="bl" rotWithShape="0"/>
                </a:effectLst>
                <a:latin typeface="#9Slide07 IcielKoni" pitchFamily="2" charset="0"/>
              </a:rPr>
              <a:t>NGƯỜI ĂN XIN</a:t>
            </a:r>
            <a:endParaRPr lang="en-US" sz="7000" dirty="0">
              <a:ln w="0">
                <a:solidFill>
                  <a:schemeClr val="accent2"/>
                </a:solidFill>
              </a:ln>
              <a:solidFill>
                <a:schemeClr val="accent2">
                  <a:lumMod val="75000"/>
                </a:schemeClr>
              </a:solidFill>
              <a:effectLst>
                <a:reflection blurRad="6350" stA="53000" endA="300" endPos="35500" dir="5400000" sy="-90000" algn="bl" rotWithShape="0"/>
              </a:effectLst>
              <a:latin typeface="#9Slide07 IcielKoni" pitchFamily="2" charset="0"/>
            </a:endParaRPr>
          </a:p>
        </p:txBody>
      </p:sp>
      <p:sp>
        <p:nvSpPr>
          <p:cNvPr id="18" name="PA_文本框 32"/>
          <p:cNvSpPr txBox="1"/>
          <p:nvPr>
            <p:custDataLst>
              <p:tags r:id="rId3"/>
            </p:custDataLst>
          </p:nvPr>
        </p:nvSpPr>
        <p:spPr>
          <a:xfrm>
            <a:off x="4212185" y="1419622"/>
            <a:ext cx="4896544" cy="861774"/>
          </a:xfrm>
          <a:prstGeom prst="rect">
            <a:avLst/>
          </a:prstGeom>
          <a:noFill/>
        </p:spPr>
        <p:txBody>
          <a:bodyPr wrap="square" rtlCol="0">
            <a:spAutoFit/>
            <a:scene3d>
              <a:camera prst="orthographicFront"/>
              <a:lightRig rig="threePt" dir="t"/>
            </a:scene3d>
            <a:sp3d extrusionH="57150">
              <a:bevelT w="38100" h="38100"/>
            </a:sp3d>
          </a:bodyPr>
          <a:lstStyle/>
          <a:p>
            <a:r>
              <a:rPr lang="vi-VN" altLang="zh-CN" sz="5000" b="1" dirty="0" smtClean="0">
                <a:solidFill>
                  <a:srgbClr val="FF0066"/>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rPr>
              <a:t>Tuốc – ghê- nhép</a:t>
            </a:r>
            <a:endParaRPr lang="zh-CN" altLang="en-US" sz="5000" b="1" dirty="0">
              <a:solidFill>
                <a:srgbClr val="FF0066"/>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endParaRPr>
          </a:p>
        </p:txBody>
      </p:sp>
      <p:pic>
        <p:nvPicPr>
          <p:cNvPr id="19" name="图片 26">
            <a:extLst>
              <a:ext uri="{FF2B5EF4-FFF2-40B4-BE49-F238E27FC236}">
                <a16:creationId xmlns:a16="http://schemas.microsoft.com/office/drawing/2014/main" id="{84AAB19D-F985-4FCB-B287-53FA43C213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8127" y="4063166"/>
            <a:ext cx="1223591" cy="817792"/>
          </a:xfrm>
          <a:prstGeom prst="rect">
            <a:avLst/>
          </a:prstGeom>
        </p:spPr>
      </p:pic>
      <p:pic>
        <p:nvPicPr>
          <p:cNvPr id="20"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467" y="4472062"/>
            <a:ext cx="792679" cy="546409"/>
          </a:xfrm>
          <a:prstGeom prst="rect">
            <a:avLst/>
          </a:prstGeom>
        </p:spPr>
      </p:pic>
      <p:pic>
        <p:nvPicPr>
          <p:cNvPr id="21"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4133" y="3416191"/>
            <a:ext cx="2706073" cy="1602280"/>
          </a:xfrm>
          <a:prstGeom prst="rect">
            <a:avLst/>
          </a:prstGeom>
        </p:spPr>
      </p:pic>
      <p:pic>
        <p:nvPicPr>
          <p:cNvPr id="10" name="Picture 9"/>
          <p:cNvPicPr>
            <a:picLocks noChangeAspect="1"/>
          </p:cNvPicPr>
          <p:nvPr/>
        </p:nvPicPr>
        <p:blipFill>
          <a:blip r:embed="rId12" cstate="print">
            <a:extLst>
              <a:ext uri="{BEBA8EAE-BF5A-486C-A8C5-ECC9F3942E4B}">
                <a14:imgProps xmlns:a14="http://schemas.microsoft.com/office/drawing/2010/main">
                  <a14:imgLayer r:embed="rId13">
                    <a14:imgEffect>
                      <a14:backgroundRemoval t="42767" b="95570" l="38698" r="97107">
                        <a14:foregroundMark x1="11350" y1="67950" x2="11200" y2="76350"/>
                        <a14:foregroundMark x1="73327" y1="53074" x2="82550" y2="74051"/>
                        <a14:backgroundMark x1="21700" y1="63743" x2="39512" y2="71519"/>
                        <a14:backgroundMark x1="49005" y1="71790" x2="39964" y2="77939"/>
                        <a14:backgroundMark x1="46745" y1="74412" x2="42134" y2="78933"/>
                        <a14:backgroundMark x1="46926" y1="75045" x2="45298" y2="78752"/>
                        <a14:backgroundMark x1="42857" y1="71971" x2="45931" y2="71971"/>
                      </a14:backgroundRemoval>
                    </a14:imgEffect>
                  </a14:imgLayer>
                </a14:imgProps>
              </a:ext>
              <a:ext uri="{28A0092B-C50C-407E-A947-70E740481C1C}">
                <a14:useLocalDpi xmlns:a14="http://schemas.microsoft.com/office/drawing/2010/main" val="0"/>
              </a:ext>
            </a:extLst>
          </a:blip>
          <a:stretch>
            <a:fillRect/>
          </a:stretch>
        </p:blipFill>
        <p:spPr>
          <a:xfrm>
            <a:off x="-76181" y="2309568"/>
            <a:ext cx="2516653" cy="2516653"/>
          </a:xfrm>
          <a:prstGeom prst="rect">
            <a:avLst/>
          </a:prstGeom>
        </p:spPr>
      </p:pic>
      <p:pic>
        <p:nvPicPr>
          <p:cNvPr id="11" name="Picture 10">
            <a:extLst>
              <a:ext uri="{FF2B5EF4-FFF2-40B4-BE49-F238E27FC236}">
                <a16:creationId xmlns:a16="http://schemas.microsoft.com/office/drawing/2014/main" id="{E601A826-9DBC-4144-A309-96D00EDA9B8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7667"/>
          <a:stretch/>
        </p:blipFill>
        <p:spPr>
          <a:xfrm>
            <a:off x="3758982" y="1936509"/>
            <a:ext cx="590017" cy="625413"/>
          </a:xfrm>
          <a:prstGeom prst="rect">
            <a:avLst/>
          </a:prstGeom>
        </p:spPr>
      </p:pic>
    </p:spTree>
    <p:extLst>
      <p:ext uri="{BB962C8B-B14F-4D97-AF65-F5344CB8AC3E}">
        <p14:creationId xmlns:p14="http://schemas.microsoft.com/office/powerpoint/2010/main" val="16333061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par>
                                <p:cTn id="7" presetID="14" presetClass="entr" presetSubtype="1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randombar(horizontal)">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iterate type="lt">
                                    <p:tmPct val="0"/>
                                  </p:iterate>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childTnLst>
                          </p:cTn>
                        </p:par>
                        <p:par>
                          <p:cTn id="28" fill="hold">
                            <p:stCondLst>
                              <p:cond delay="2000"/>
                            </p:stCondLst>
                            <p:childTnLst>
                              <p:par>
                                <p:cTn id="29" presetID="16" presetClass="emph" presetSubtype="0" fill="hold" grpId="1" nodeType="afterEffect">
                                  <p:stCondLst>
                                    <p:cond delay="0"/>
                                  </p:stCondLst>
                                  <p:iterate type="lt">
                                    <p:tmPct val="4000"/>
                                  </p:iterate>
                                  <p:childTnLst>
                                    <p:set>
                                      <p:cBhvr override="childStyle">
                                        <p:cTn id="30" dur="500" fill="hold"/>
                                        <p:tgtEl>
                                          <p:spTgt spid="18"/>
                                        </p:tgtEl>
                                        <p:attrNameLst>
                                          <p:attrName>style.color</p:attrName>
                                        </p:attrNameLst>
                                      </p:cBhvr>
                                      <p:to>
                                        <p:clrVal>
                                          <a:schemeClr val="accent2"/>
                                        </p:clrVal>
                                      </p:to>
                                    </p:set>
                                    <p:set>
                                      <p:cBhvr>
                                        <p:cTn id="31" dur="500" fill="hold"/>
                                        <p:tgtEl>
                                          <p:spTgt spid="18"/>
                                        </p:tgtEl>
                                        <p:attrNameLst>
                                          <p:attrName>fillcolor</p:attrName>
                                        </p:attrNameLst>
                                      </p:cBhvr>
                                      <p:to>
                                        <p:clrVal>
                                          <a:schemeClr val="accent2"/>
                                        </p:clrVal>
                                      </p:to>
                                    </p:set>
                                    <p:set>
                                      <p:cBhvr>
                                        <p:cTn id="32" dur="500" fill="hold"/>
                                        <p:tgtEl>
                                          <p:spTgt spid="18"/>
                                        </p:tgtEl>
                                        <p:attrNameLst>
                                          <p:attrName>fill.type</p:attrName>
                                        </p:attrNameLst>
                                      </p:cBhvr>
                                      <p:to>
                                        <p:strVal val="solid"/>
                                      </p:to>
                                    </p:set>
                                  </p:childTnLst>
                                </p:cTn>
                              </p:par>
                              <p:par>
                                <p:cTn id="33" presetID="26" presetClass="emph" presetSubtype="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par>
                          <p:cTn id="36" fill="hold">
                            <p:stCondLst>
                              <p:cond delay="274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3740"/>
                            </p:stCondLst>
                            <p:childTnLst>
                              <p:par>
                                <p:cTn id="43" presetID="42"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99"/>
                </p:tgtEl>
              </p:cMediaNode>
            </p:audio>
          </p:childTnLst>
        </p:cTn>
      </p:par>
    </p:tnLst>
    <p:bldLst>
      <p:bldP spid="17" grpId="0"/>
      <p:bldP spid="17" grpId="1"/>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82551"/>
            <a:ext cx="3672408" cy="61293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GIẢI NGHĨA TỪ</a:t>
            </a: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grpSp>
        <p:nvGrpSpPr>
          <p:cNvPr id="3" name="组合 3"/>
          <p:cNvGrpSpPr/>
          <p:nvPr/>
        </p:nvGrpSpPr>
        <p:grpSpPr>
          <a:xfrm>
            <a:off x="107504" y="1563638"/>
            <a:ext cx="3269982" cy="1306466"/>
            <a:chOff x="1259632" y="1656773"/>
            <a:chExt cx="2153760" cy="1018434"/>
          </a:xfrm>
        </p:grpSpPr>
        <p:sp>
          <p:nvSpPr>
            <p:cNvPr id="4" name="圆角矩形 4"/>
            <p:cNvSpPr/>
            <p:nvPr/>
          </p:nvSpPr>
          <p:spPr>
            <a:xfrm>
              <a:off x="1259632" y="1767992"/>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5" name="图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503" y="1656773"/>
              <a:ext cx="1433883" cy="852305"/>
            </a:xfrm>
            <a:prstGeom prst="rect">
              <a:avLst/>
            </a:prstGeom>
            <a:effectLst>
              <a:innerShdw blurRad="114300">
                <a:srgbClr val="004D86"/>
              </a:innerShdw>
            </a:effectLst>
          </p:spPr>
        </p:pic>
        <p:sp>
          <p:nvSpPr>
            <p:cNvPr id="6" name="TextBox 5"/>
            <p:cNvSpPr txBox="1"/>
            <p:nvPr/>
          </p:nvSpPr>
          <p:spPr>
            <a:xfrm>
              <a:off x="1304668" y="1880078"/>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FF000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7" name="TextBox 6"/>
            <p:cNvSpPr txBox="1"/>
            <p:nvPr/>
          </p:nvSpPr>
          <p:spPr>
            <a:xfrm>
              <a:off x="1727329" y="1874991"/>
              <a:ext cx="1686063" cy="58477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vi-VN" altLang="zh-CN" sz="4000" b="0"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Đỏ đọc</a:t>
              </a:r>
              <a:endParaRPr kumimoji="0" lang="zh-CN" altLang="en-US" sz="4000" b="0"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ea typeface="微软雅黑" pitchFamily="34" charset="-122"/>
              </a:endParaRPr>
            </a:p>
          </p:txBody>
        </p:sp>
        <p:sp>
          <p:nvSpPr>
            <p:cNvPr id="8" name="圆角矩形 11"/>
            <p:cNvSpPr/>
            <p:nvPr/>
          </p:nvSpPr>
          <p:spPr>
            <a:xfrm>
              <a:off x="1259632" y="2567296"/>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9" name="TextBox 8"/>
          <p:cNvSpPr txBox="1"/>
          <p:nvPr/>
        </p:nvSpPr>
        <p:spPr>
          <a:xfrm flipH="1">
            <a:off x="790898" y="2938651"/>
            <a:ext cx="448494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0" cap="none" spc="0" normalizeH="0" baseline="0" noProof="0" dirty="0" smtClean="0">
                <a:ln>
                  <a:noFill/>
                </a:ln>
                <a:solidFill>
                  <a:srgbClr val="002060"/>
                </a:solidFill>
                <a:effectLst/>
                <a:uLnTx/>
                <a:uFillTx/>
                <a:latin typeface="UTM Avo" panose="02040603050506020204" pitchFamily="18" charset="0"/>
                <a:ea typeface="微软雅黑" pitchFamily="34" charset="-122"/>
                <a:cs typeface="Arial" pitchFamily="34" charset="0"/>
              </a:rPr>
              <a:t>Rất đỏ, như có pha sắc máu.</a:t>
            </a:r>
            <a:endParaRPr kumimoji="0" lang="en-US" altLang="zh-CN" sz="3500" b="1" i="0" u="none" strike="noStrike" kern="0" cap="none" spc="0" normalizeH="0" baseline="0" noProof="0" dirty="0">
              <a:ln>
                <a:noFill/>
              </a:ln>
              <a:solidFill>
                <a:srgbClr val="002060"/>
              </a:solidFill>
              <a:effectLst/>
              <a:uLnTx/>
              <a:uFillTx/>
              <a:latin typeface="UTM Avo" panose="02040603050506020204" pitchFamily="18" charset="0"/>
              <a:ea typeface="微软雅黑" pitchFamily="34" charset="-122"/>
              <a:cs typeface="Arial" pitchFamily="34" charset="0"/>
            </a:endParaRPr>
          </a:p>
        </p:txBody>
      </p:sp>
      <p:pic>
        <p:nvPicPr>
          <p:cNvPr id="10" name="Picture 9"/>
          <p:cNvPicPr>
            <a:picLocks noChangeAspect="1"/>
          </p:cNvPicPr>
          <p:nvPr/>
        </p:nvPicPr>
        <p:blipFill>
          <a:blip r:embed="rId3"/>
          <a:stretch>
            <a:fillRect/>
          </a:stretch>
        </p:blipFill>
        <p:spPr>
          <a:xfrm>
            <a:off x="4788024" y="695485"/>
            <a:ext cx="4145447" cy="2549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oogle Shape;326;p10"/>
          <p:cNvGrpSpPr/>
          <p:nvPr/>
        </p:nvGrpSpPr>
        <p:grpSpPr>
          <a:xfrm>
            <a:off x="6228184" y="3795886"/>
            <a:ext cx="3024336" cy="1161279"/>
            <a:chOff x="7361868" y="4839252"/>
            <a:chExt cx="4625223" cy="2183103"/>
          </a:xfrm>
        </p:grpSpPr>
        <p:pic>
          <p:nvPicPr>
            <p:cNvPr id="13" name="Google Shape;327;p10"/>
            <p:cNvPicPr preferRelativeResize="0"/>
            <p:nvPr/>
          </p:nvPicPr>
          <p:blipFill rotWithShape="1">
            <a:blip r:embed="rId4">
              <a:alphaModFix/>
            </a:blip>
            <a:srcRect/>
            <a:stretch/>
          </p:blipFill>
          <p:spPr>
            <a:xfrm>
              <a:off x="9812341" y="5453378"/>
              <a:ext cx="941860" cy="1408832"/>
            </a:xfrm>
            <a:prstGeom prst="rect">
              <a:avLst/>
            </a:prstGeom>
            <a:noFill/>
            <a:ln>
              <a:noFill/>
            </a:ln>
          </p:spPr>
        </p:pic>
        <p:pic>
          <p:nvPicPr>
            <p:cNvPr id="14" name="Google Shape;328;p10"/>
            <p:cNvPicPr preferRelativeResize="0"/>
            <p:nvPr/>
          </p:nvPicPr>
          <p:blipFill rotWithShape="1">
            <a:blip r:embed="rId5">
              <a:alphaModFix/>
            </a:blip>
            <a:srcRect/>
            <a:stretch/>
          </p:blipFill>
          <p:spPr>
            <a:xfrm>
              <a:off x="8350732" y="5399998"/>
              <a:ext cx="1416748" cy="1551299"/>
            </a:xfrm>
            <a:prstGeom prst="rect">
              <a:avLst/>
            </a:prstGeom>
            <a:noFill/>
            <a:ln>
              <a:noFill/>
            </a:ln>
          </p:spPr>
        </p:pic>
        <p:pic>
          <p:nvPicPr>
            <p:cNvPr id="15" name="Google Shape;329;p10"/>
            <p:cNvPicPr preferRelativeResize="0"/>
            <p:nvPr/>
          </p:nvPicPr>
          <p:blipFill rotWithShape="1">
            <a:blip r:embed="rId6">
              <a:alphaModFix/>
            </a:blip>
            <a:srcRect/>
            <a:stretch/>
          </p:blipFill>
          <p:spPr>
            <a:xfrm>
              <a:off x="7361868" y="4839252"/>
              <a:ext cx="973519" cy="2160737"/>
            </a:xfrm>
            <a:prstGeom prst="rect">
              <a:avLst/>
            </a:prstGeom>
            <a:noFill/>
            <a:ln>
              <a:noFill/>
            </a:ln>
          </p:spPr>
        </p:pic>
        <p:pic>
          <p:nvPicPr>
            <p:cNvPr id="16" name="Google Shape;330;p10"/>
            <p:cNvPicPr preferRelativeResize="0"/>
            <p:nvPr/>
          </p:nvPicPr>
          <p:blipFill rotWithShape="1">
            <a:blip r:embed="rId7">
              <a:alphaModFix/>
            </a:blip>
            <a:srcRect/>
            <a:stretch/>
          </p:blipFill>
          <p:spPr>
            <a:xfrm rot="727939">
              <a:off x="10901771" y="4964775"/>
              <a:ext cx="886456" cy="1986612"/>
            </a:xfrm>
            <a:prstGeom prst="rect">
              <a:avLst/>
            </a:prstGeom>
            <a:noFill/>
            <a:ln>
              <a:noFill/>
            </a:ln>
          </p:spPr>
        </p:pic>
      </p:grpSp>
    </p:spTree>
    <p:extLst>
      <p:ext uri="{BB962C8B-B14F-4D97-AF65-F5344CB8AC3E}">
        <p14:creationId xmlns:p14="http://schemas.microsoft.com/office/powerpoint/2010/main" val="1000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HP\Desktop\Free-vector-000457-nen-bau-troi-va-dam-may-don-gi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234736" y="-688589"/>
            <a:ext cx="9378736" cy="271914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31"/>
          <p:cNvGrpSpPr/>
          <p:nvPr/>
        </p:nvGrpSpPr>
        <p:grpSpPr>
          <a:xfrm>
            <a:off x="1251714" y="8436"/>
            <a:ext cx="65396" cy="4581866"/>
            <a:chOff x="1857818" y="662709"/>
            <a:chExt cx="71936" cy="4165333"/>
          </a:xfrm>
        </p:grpSpPr>
        <p:grpSp>
          <p:nvGrpSpPr>
            <p:cNvPr id="17" name="组合 2"/>
            <p:cNvGrpSpPr/>
            <p:nvPr/>
          </p:nvGrpSpPr>
          <p:grpSpPr>
            <a:xfrm>
              <a:off x="1857818" y="662709"/>
              <a:ext cx="71936" cy="4165333"/>
              <a:chOff x="1703184" y="843559"/>
              <a:chExt cx="71935" cy="3984483"/>
            </a:xfrm>
          </p:grpSpPr>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组合 4"/>
          <p:cNvGrpSpPr/>
          <p:nvPr/>
        </p:nvGrpSpPr>
        <p:grpSpPr>
          <a:xfrm>
            <a:off x="179512" y="1740257"/>
            <a:ext cx="2506035" cy="1258217"/>
            <a:chOff x="1259632" y="2606336"/>
            <a:chExt cx="1812505" cy="944778"/>
          </a:xfrm>
        </p:grpSpPr>
        <p:sp>
          <p:nvSpPr>
            <p:cNvPr id="9"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图片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103" y="2606336"/>
              <a:ext cx="1416162" cy="711701"/>
            </a:xfrm>
            <a:prstGeom prst="rect">
              <a:avLst/>
            </a:prstGeom>
            <a:effectLst>
              <a:innerShdw blurRad="114300">
                <a:srgbClr val="004D86"/>
              </a:innerShdw>
            </a:effectLst>
          </p:spPr>
        </p:pic>
        <p:sp>
          <p:nvSpPr>
            <p:cNvPr id="11" name="TextBox 10"/>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12" name="TextBox 11"/>
            <p:cNvSpPr txBox="1"/>
            <p:nvPr/>
          </p:nvSpPr>
          <p:spPr>
            <a:xfrm>
              <a:off x="1572867" y="2782999"/>
              <a:ext cx="1499270" cy="34665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vi-VN" altLang="zh-CN" sz="3000" b="1" kern="0" dirty="0">
                  <a:ln w="18415" cmpd="sng">
                    <a:noFill/>
                    <a:prstDash val="solid"/>
                  </a:ln>
                  <a:solidFill>
                    <a:srgbClr val="FF0000"/>
                  </a:solidFill>
                  <a:effectLst>
                    <a:outerShdw blurRad="38100" dist="38100" dir="2700000" algn="tl">
                      <a:srgbClr val="000000">
                        <a:alpha val="43137"/>
                      </a:srgbClr>
                    </a:outerShdw>
                  </a:effectLst>
                  <a:latin typeface="Agency FB" pitchFamily="34" charset="0"/>
                  <a:ea typeface="微软雅黑" pitchFamily="34" charset="-122"/>
                </a:rPr>
                <a:t>G</a:t>
              </a:r>
              <a:r>
                <a:rPr lang="vi-VN" altLang="zh-CN" sz="3000" b="1" kern="0" dirty="0" smtClean="0">
                  <a:ln w="18415" cmpd="sng">
                    <a:noFill/>
                    <a:prstDash val="solid"/>
                  </a:ln>
                  <a:solidFill>
                    <a:srgbClr val="FF0000"/>
                  </a:solidFill>
                  <a:effectLst>
                    <a:outerShdw blurRad="38100" dist="38100" dir="2700000" algn="tl">
                      <a:srgbClr val="000000">
                        <a:alpha val="43137"/>
                      </a:srgbClr>
                    </a:outerShdw>
                  </a:effectLst>
                  <a:latin typeface="Agency FB" pitchFamily="34" charset="0"/>
                  <a:ea typeface="微软雅黑" pitchFamily="34" charset="-122"/>
                </a:rPr>
                <a:t>iàn giụa</a:t>
              </a:r>
              <a:endParaRPr kumimoji="0" lang="zh-CN" altLang="en-US" sz="3000" b="1"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sp>
          <p:nvSpPr>
            <p:cNvPr id="13" name="圆角矩形 11"/>
            <p:cNvSpPr/>
            <p:nvPr/>
          </p:nvSpPr>
          <p:spPr>
            <a:xfrm>
              <a:off x="1259632" y="3443203"/>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 name="TextBox 14"/>
          <p:cNvSpPr txBox="1"/>
          <p:nvPr/>
        </p:nvSpPr>
        <p:spPr>
          <a:xfrm flipH="1">
            <a:off x="2735476" y="2012674"/>
            <a:ext cx="5621180" cy="83099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3000" b="1" i="0" u="none" strike="noStrike" kern="0" cap="none" spc="0" normalizeH="0" baseline="0" noProof="0" dirty="0" smtClean="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rPr>
              <a:t>Nước mắt tàn ra nhiều, không kìm giữ được.</a:t>
            </a:r>
            <a:endParaRPr kumimoji="0" lang="zh-CN" altLang="en-US" sz="3000" b="1" i="0" u="none" strike="noStrike" kern="0" cap="none" spc="0" normalizeH="0" baseline="0" noProof="0" dirty="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endParaRPr>
          </a:p>
        </p:txBody>
      </p:sp>
      <p:sp>
        <p:nvSpPr>
          <p:cNvPr id="2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82551"/>
            <a:ext cx="3672408" cy="61293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GIẢI NGHĨA TỪ</a:t>
            </a: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grpSp>
        <p:nvGrpSpPr>
          <p:cNvPr id="24" name="组合 4"/>
          <p:cNvGrpSpPr/>
          <p:nvPr/>
        </p:nvGrpSpPr>
        <p:grpSpPr>
          <a:xfrm>
            <a:off x="827584" y="3257749"/>
            <a:ext cx="2443768" cy="1258217"/>
            <a:chOff x="1259632" y="2606336"/>
            <a:chExt cx="1767470" cy="944778"/>
          </a:xfrm>
        </p:grpSpPr>
        <p:sp>
          <p:nvSpPr>
            <p:cNvPr id="25" name="圆角矩形 4"/>
            <p:cNvSpPr/>
            <p:nvPr/>
          </p:nvSpPr>
          <p:spPr>
            <a:xfrm>
              <a:off x="1259632" y="2623116"/>
              <a:ext cx="1767470"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26" name="图片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103" y="2606336"/>
              <a:ext cx="1416162" cy="711701"/>
            </a:xfrm>
            <a:prstGeom prst="rect">
              <a:avLst/>
            </a:prstGeom>
            <a:effectLst>
              <a:innerShdw blurRad="114300">
                <a:srgbClr val="004D86"/>
              </a:innerShdw>
            </a:effectLst>
          </p:spPr>
        </p:pic>
        <p:sp>
          <p:nvSpPr>
            <p:cNvPr id="27" name="TextBox 26"/>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28" name="TextBox 27"/>
            <p:cNvSpPr txBox="1"/>
            <p:nvPr/>
          </p:nvSpPr>
          <p:spPr>
            <a:xfrm>
              <a:off x="1510995" y="2805923"/>
              <a:ext cx="1499270" cy="34665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3000" b="1"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cs typeface="+mn-cs"/>
                </a:rPr>
                <a:t>Thảm hại</a:t>
              </a:r>
              <a:endParaRPr kumimoji="0" lang="zh-CN" altLang="en-US" sz="3000" b="1"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cs typeface="+mn-cs"/>
              </a:endParaRPr>
            </a:p>
          </p:txBody>
        </p:sp>
        <p:sp>
          <p:nvSpPr>
            <p:cNvPr id="29" name="圆角矩形 11"/>
            <p:cNvSpPr/>
            <p:nvPr/>
          </p:nvSpPr>
          <p:spPr>
            <a:xfrm>
              <a:off x="1259632" y="3443203"/>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30" name="TextBox 29"/>
          <p:cNvSpPr txBox="1"/>
          <p:nvPr/>
        </p:nvSpPr>
        <p:spPr>
          <a:xfrm flipH="1">
            <a:off x="3333619" y="3580777"/>
            <a:ext cx="4390974" cy="124957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en-US" sz="3200" dirty="0" err="1">
                <a:solidFill>
                  <a:srgbClr val="002060"/>
                </a:solidFill>
                <a:latin typeface="UTM Avo" panose="02040603050506020204" pitchFamily="18" charset="0"/>
                <a:cs typeface="Times New Roman" panose="02020603050405020304" pitchFamily="18" charset="0"/>
              </a:rPr>
              <a:t>dáng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vẻ</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khổ</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sở</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đáng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thương</a:t>
            </a:r>
            <a:endParaRPr lang="en-US" sz="3200" dirty="0">
              <a:solidFill>
                <a:srgbClr val="002060"/>
              </a:solidFill>
              <a:latin typeface="UTM Avo" panose="02040603050506020204" pitchFamily="18" charset="0"/>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zh-CN" altLang="en-US" sz="3000" b="1" i="0" u="none" strike="noStrike" kern="0" cap="none" spc="0" normalizeH="0" baseline="0" noProof="0" dirty="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endParaRPr>
          </a:p>
        </p:txBody>
      </p:sp>
      <p:pic>
        <p:nvPicPr>
          <p:cNvPr id="32" name="图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312" y="3257749"/>
            <a:ext cx="2026664" cy="1766418"/>
          </a:xfrm>
          <a:prstGeom prst="rect">
            <a:avLst/>
          </a:prstGeom>
        </p:spPr>
      </p:pic>
    </p:spTree>
    <p:extLst>
      <p:ext uri="{BB962C8B-B14F-4D97-AF65-F5344CB8AC3E}">
        <p14:creationId xmlns:p14="http://schemas.microsoft.com/office/powerpoint/2010/main" val="19354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 presetClass="entr" presetSubtype="8" fill="hold" nodeType="withEffect">
                                  <p:stCondLst>
                                    <p:cond delay="60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1"/>
          <p:cNvGrpSpPr/>
          <p:nvPr/>
        </p:nvGrpSpPr>
        <p:grpSpPr>
          <a:xfrm>
            <a:off x="1007867" y="-255584"/>
            <a:ext cx="65396" cy="4581866"/>
            <a:chOff x="1857818" y="662709"/>
            <a:chExt cx="71936" cy="4165333"/>
          </a:xfrm>
        </p:grpSpPr>
        <p:grpSp>
          <p:nvGrpSpPr>
            <p:cNvPr id="3" name="组合 2"/>
            <p:cNvGrpSpPr/>
            <p:nvPr/>
          </p:nvGrpSpPr>
          <p:grpSpPr>
            <a:xfrm>
              <a:off x="1857818" y="662709"/>
              <a:ext cx="71936" cy="4165333"/>
              <a:chOff x="1703184" y="843559"/>
              <a:chExt cx="71935" cy="3984483"/>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组合 4"/>
          <p:cNvGrpSpPr/>
          <p:nvPr/>
        </p:nvGrpSpPr>
        <p:grpSpPr>
          <a:xfrm>
            <a:off x="179512" y="1740257"/>
            <a:ext cx="2443767" cy="1258217"/>
            <a:chOff x="1259632" y="2606336"/>
            <a:chExt cx="1767469" cy="944778"/>
          </a:xfrm>
        </p:grpSpPr>
        <p:sp>
          <p:nvSpPr>
            <p:cNvPr id="9"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103" y="2606336"/>
              <a:ext cx="1416162" cy="711701"/>
            </a:xfrm>
            <a:prstGeom prst="rect">
              <a:avLst/>
            </a:prstGeom>
            <a:effectLst>
              <a:innerShdw blurRad="114300">
                <a:srgbClr val="004D86"/>
              </a:innerShdw>
            </a:effectLst>
          </p:spPr>
        </p:pic>
        <p:sp>
          <p:nvSpPr>
            <p:cNvPr id="11" name="TextBox 10"/>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12" name="TextBox 11"/>
            <p:cNvSpPr txBox="1"/>
            <p:nvPr/>
          </p:nvSpPr>
          <p:spPr>
            <a:xfrm>
              <a:off x="1527831" y="2704836"/>
              <a:ext cx="1499270" cy="58700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2800" b="1"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Chằm chằm</a:t>
              </a:r>
              <a:endParaRPr kumimoji="0" lang="zh-CN" altLang="en-US" sz="2800" b="1"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sp>
          <p:nvSpPr>
            <p:cNvPr id="13" name="圆角矩形 11"/>
            <p:cNvSpPr/>
            <p:nvPr/>
          </p:nvSpPr>
          <p:spPr>
            <a:xfrm>
              <a:off x="1259632" y="3443203"/>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4" name="TextBox 13"/>
          <p:cNvSpPr txBox="1"/>
          <p:nvPr/>
        </p:nvSpPr>
        <p:spPr>
          <a:xfrm flipH="1">
            <a:off x="2806414" y="1060818"/>
            <a:ext cx="6079913" cy="124957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vi-VN" sz="3200" dirty="0">
                <a:solidFill>
                  <a:schemeClr val="accent6">
                    <a:lumMod val="75000"/>
                  </a:schemeClr>
                </a:solidFill>
                <a:latin typeface="UTM Avo" panose="02040603050506020204" pitchFamily="18" charset="0"/>
                <a:cs typeface="Times New Roman" panose="02020603050405020304" pitchFamily="18" charset="0"/>
              </a:rPr>
              <a:t>Nh</a:t>
            </a:r>
            <a:r>
              <a:rPr lang="en-US" sz="3200" dirty="0" err="1" smtClean="0">
                <a:solidFill>
                  <a:schemeClr val="accent6">
                    <a:lumMod val="75000"/>
                  </a:schemeClr>
                </a:solidFill>
                <a:latin typeface="UTM Avo" panose="02040603050506020204" pitchFamily="18" charset="0"/>
                <a:cs typeface="Times New Roman" panose="02020603050405020304" pitchFamily="18" charset="0"/>
              </a:rPr>
              <a:t>ìn</a:t>
            </a:r>
            <a:r>
              <a:rPr lang="en-US" sz="3200" dirty="0" smtClean="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chăm</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chú</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lâu</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không</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chớp</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mắt</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en-US" sz="3200" dirty="0" err="1">
                <a:solidFill>
                  <a:schemeClr val="accent6">
                    <a:lumMod val="75000"/>
                  </a:schemeClr>
                </a:solidFill>
                <a:latin typeface="UTM Avo" panose="02040603050506020204" pitchFamily="18" charset="0"/>
                <a:cs typeface="Times New Roman" panose="02020603050405020304" pitchFamily="18" charset="0"/>
              </a:rPr>
              <a:t>có</a:t>
            </a:r>
            <a:r>
              <a:rPr lang="en-US" sz="3200" dirty="0">
                <a:solidFill>
                  <a:schemeClr val="accent6">
                    <a:lumMod val="75000"/>
                  </a:schemeClr>
                </a:solidFill>
                <a:latin typeface="UTM Avo" panose="02040603050506020204" pitchFamily="18" charset="0"/>
                <a:cs typeface="Times New Roman" panose="02020603050405020304" pitchFamily="18" charset="0"/>
              </a:rPr>
              <a:t> ý </a:t>
            </a:r>
            <a:r>
              <a:rPr lang="en-US" sz="3200" dirty="0" err="1">
                <a:solidFill>
                  <a:schemeClr val="accent6">
                    <a:lumMod val="75000"/>
                  </a:schemeClr>
                </a:solidFill>
                <a:latin typeface="UTM Avo" panose="02040603050506020204" pitchFamily="18" charset="0"/>
                <a:cs typeface="Times New Roman" panose="02020603050405020304" pitchFamily="18" charset="0"/>
              </a:rPr>
              <a:t>dò</a:t>
            </a:r>
            <a:r>
              <a:rPr lang="en-US" sz="3200" dirty="0">
                <a:solidFill>
                  <a:schemeClr val="accent6">
                    <a:lumMod val="75000"/>
                  </a:schemeClr>
                </a:solidFill>
                <a:latin typeface="UTM Avo" panose="02040603050506020204" pitchFamily="18" charset="0"/>
                <a:cs typeface="Times New Roman" panose="02020603050405020304" pitchFamily="18" charset="0"/>
              </a:rPr>
              <a:t> </a:t>
            </a:r>
            <a:r>
              <a:rPr lang="vi-VN" sz="3200" dirty="0" smtClean="0">
                <a:solidFill>
                  <a:schemeClr val="accent6">
                    <a:lumMod val="75000"/>
                  </a:schemeClr>
                </a:solidFill>
                <a:latin typeface="UTM Avo" panose="02040603050506020204" pitchFamily="18" charset="0"/>
                <a:cs typeface="Times New Roman" panose="02020603050405020304" pitchFamily="18" charset="0"/>
              </a:rPr>
              <a:t>hỏi.</a:t>
            </a:r>
            <a:endParaRPr lang="en-US" sz="3200" dirty="0">
              <a:solidFill>
                <a:schemeClr val="accent6">
                  <a:lumMod val="75000"/>
                </a:schemeClr>
              </a:solidFill>
              <a:latin typeface="UTM Avo" panose="02040603050506020204" pitchFamily="18" charset="0"/>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zh-CN" altLang="en-US" sz="3000" b="1" i="0" u="none" strike="noStrike" kern="0" cap="none" spc="0" normalizeH="0" baseline="0" noProof="0" dirty="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cs typeface="Times New Roman" pitchFamily="18" charset="0"/>
            </a:endParaRPr>
          </a:p>
        </p:txBody>
      </p:sp>
      <p:sp>
        <p:nvSpPr>
          <p:cNvPr id="15"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82551"/>
            <a:ext cx="3672408" cy="61293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GIẢI NGHĨA TỪ</a:t>
            </a: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6372" y="2035349"/>
            <a:ext cx="4536504" cy="2856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03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8" fill="hold" nodeType="withEffect">
                                  <p:stCondLst>
                                    <p:cond delay="6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 name="Picture 2" descr="C:\Users\HP\Desktop\Free-vector-000457-nen-bau-troi-va-dam-may-don-gi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151747" y="-314291"/>
            <a:ext cx="9378736" cy="27191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 cstate="print">
            <a:extLst>
              <a:ext uri="{BEBA8EAE-BF5A-486C-A8C5-ECC9F3942E4B}">
                <a14:imgProps xmlns:a14="http://schemas.microsoft.com/office/drawing/2010/main">
                  <a14:imgLayer r:embed="rId5">
                    <a14:imgEffect>
                      <a14:backgroundRemoval t="4800" b="95600" l="10000" r="97250">
                        <a14:foregroundMark x1="11350" y1="67950" x2="11200" y2="76350"/>
                      </a14:backgroundRemoval>
                    </a14:imgEffect>
                  </a14:imgLayer>
                </a14:imgProps>
              </a:ext>
              <a:ext uri="{28A0092B-C50C-407E-A947-70E740481C1C}">
                <a14:useLocalDpi xmlns:a14="http://schemas.microsoft.com/office/drawing/2010/main" val="0"/>
              </a:ext>
            </a:extLst>
          </a:blip>
          <a:stretch>
            <a:fillRect/>
          </a:stretch>
        </p:blipFill>
        <p:spPr>
          <a:xfrm>
            <a:off x="5147510" y="1436830"/>
            <a:ext cx="4023668" cy="4023668"/>
          </a:xfrm>
          <a:prstGeom prst="rect">
            <a:avLst/>
          </a:prstGeom>
        </p:spPr>
      </p:pic>
      <p:grpSp>
        <p:nvGrpSpPr>
          <p:cNvPr id="5" name="Group 4"/>
          <p:cNvGrpSpPr/>
          <p:nvPr/>
        </p:nvGrpSpPr>
        <p:grpSpPr>
          <a:xfrm>
            <a:off x="179512" y="88247"/>
            <a:ext cx="5652120" cy="4967006"/>
            <a:chOff x="410979" y="381210"/>
            <a:chExt cx="5199932" cy="4409303"/>
          </a:xfrm>
        </p:grpSpPr>
        <p:sp>
          <p:nvSpPr>
            <p:cNvPr id="62" name="椭圆 61"/>
            <p:cNvSpPr/>
            <p:nvPr/>
          </p:nvSpPr>
          <p:spPr>
            <a:xfrm rot="21033189">
              <a:off x="1228577" y="381210"/>
              <a:ext cx="4382334" cy="4409303"/>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 name="Group 3"/>
            <p:cNvGrpSpPr/>
            <p:nvPr/>
          </p:nvGrpSpPr>
          <p:grpSpPr>
            <a:xfrm>
              <a:off x="410979" y="555526"/>
              <a:ext cx="5025117" cy="4146361"/>
              <a:chOff x="410979" y="555526"/>
              <a:chExt cx="5025117" cy="4146361"/>
            </a:xfrm>
          </p:grpSpPr>
          <p:grpSp>
            <p:nvGrpSpPr>
              <p:cNvPr id="65" name="组合 64"/>
              <p:cNvGrpSpPr/>
              <p:nvPr/>
            </p:nvGrpSpPr>
            <p:grpSpPr>
              <a:xfrm>
                <a:off x="410979" y="555526"/>
                <a:ext cx="4075333" cy="4060673"/>
                <a:chOff x="2555776" y="915566"/>
                <a:chExt cx="1944216" cy="1944216"/>
              </a:xfrm>
              <a:effectLst>
                <a:outerShdw blurRad="63500" dist="50800" dir="8100000" algn="tr" rotWithShape="0">
                  <a:prstClr val="black">
                    <a:alpha val="35000"/>
                  </a:prstClr>
                </a:outerShdw>
              </a:effectLst>
            </p:grpSpPr>
            <p:sp>
              <p:nvSpPr>
                <p:cNvPr id="66" name="同心圆 65"/>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同心圆 66"/>
                <p:cNvSpPr/>
                <p:nvPr/>
              </p:nvSpPr>
              <p:spPr>
                <a:xfrm>
                  <a:off x="2733336" y="1093126"/>
                  <a:ext cx="1589098" cy="1589098"/>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68" name="组合 67"/>
              <p:cNvGrpSpPr/>
              <p:nvPr/>
            </p:nvGrpSpPr>
            <p:grpSpPr>
              <a:xfrm>
                <a:off x="939115" y="3331379"/>
                <a:ext cx="1284820" cy="1284820"/>
                <a:chOff x="5760133" y="2274196"/>
                <a:chExt cx="1284820" cy="1284820"/>
              </a:xfrm>
            </p:grpSpPr>
            <p:sp>
              <p:nvSpPr>
                <p:cNvPr id="69" name="椭圆 68"/>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椭圆 69"/>
                <p:cNvSpPr/>
                <p:nvPr/>
              </p:nvSpPr>
              <p:spPr>
                <a:xfrm>
                  <a:off x="5839094" y="2359019"/>
                  <a:ext cx="1117070" cy="1117070"/>
                </a:xfrm>
                <a:prstGeom prst="ellipse">
                  <a:avLst/>
                </a:prstGeom>
                <a:solidFill>
                  <a:srgbClr val="E95332"/>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2" name="组合 71"/>
              <p:cNvGrpSpPr/>
              <p:nvPr/>
            </p:nvGrpSpPr>
            <p:grpSpPr>
              <a:xfrm>
                <a:off x="4050503" y="1084395"/>
                <a:ext cx="495374" cy="495374"/>
                <a:chOff x="4050503" y="886871"/>
                <a:chExt cx="495374" cy="495374"/>
              </a:xfrm>
            </p:grpSpPr>
            <p:grpSp>
              <p:nvGrpSpPr>
                <p:cNvPr id="73" name="组合 72"/>
                <p:cNvGrpSpPr/>
                <p:nvPr/>
              </p:nvGrpSpPr>
              <p:grpSpPr>
                <a:xfrm>
                  <a:off x="4050503" y="886871"/>
                  <a:ext cx="495374" cy="495374"/>
                  <a:chOff x="4131160" y="713581"/>
                  <a:chExt cx="881684" cy="881684"/>
                </a:xfrm>
              </p:grpSpPr>
              <p:sp>
                <p:nvSpPr>
                  <p:cNvPr id="75" name="椭圆 7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76" name="椭圆 75"/>
                  <p:cNvSpPr/>
                  <p:nvPr/>
                </p:nvSpPr>
                <p:spPr>
                  <a:xfrm>
                    <a:off x="4237176" y="819597"/>
                    <a:ext cx="669652" cy="669652"/>
                  </a:xfrm>
                  <a:prstGeom prst="ellipse">
                    <a:avLst/>
                  </a:prstGeom>
                  <a:solidFill>
                    <a:srgbClr val="4ABDD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74" name="TextBox 73"/>
                <p:cNvSpPr txBox="1"/>
                <p:nvPr/>
              </p:nvSpPr>
              <p:spPr>
                <a:xfrm>
                  <a:off x="4141737" y="95796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1</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77" name="组合 76"/>
              <p:cNvGrpSpPr/>
              <p:nvPr/>
            </p:nvGrpSpPr>
            <p:grpSpPr>
              <a:xfrm>
                <a:off x="4644008" y="1749559"/>
                <a:ext cx="495374" cy="495374"/>
                <a:chOff x="4644008" y="1491630"/>
                <a:chExt cx="495374" cy="495374"/>
              </a:xfrm>
            </p:grpSpPr>
            <p:grpSp>
              <p:nvGrpSpPr>
                <p:cNvPr id="78" name="组合 77"/>
                <p:cNvGrpSpPr/>
                <p:nvPr/>
              </p:nvGrpSpPr>
              <p:grpSpPr>
                <a:xfrm>
                  <a:off x="4644008" y="1491630"/>
                  <a:ext cx="495374" cy="495374"/>
                  <a:chOff x="4131160" y="713581"/>
                  <a:chExt cx="881684" cy="881684"/>
                </a:xfrm>
              </p:grpSpPr>
              <p:sp>
                <p:nvSpPr>
                  <p:cNvPr id="80" name="椭圆 7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81" name="椭圆 80"/>
                  <p:cNvSpPr/>
                  <p:nvPr/>
                </p:nvSpPr>
                <p:spPr>
                  <a:xfrm>
                    <a:off x="4237176" y="819597"/>
                    <a:ext cx="669652" cy="669652"/>
                  </a:xfrm>
                  <a:prstGeom prst="ellipse">
                    <a:avLst/>
                  </a:prstGeom>
                  <a:solidFill>
                    <a:srgbClr val="C1DD21"/>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79" name="TextBox 78"/>
                <p:cNvSpPr txBox="1"/>
                <p:nvPr/>
              </p:nvSpPr>
              <p:spPr>
                <a:xfrm>
                  <a:off x="4735242" y="155465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2</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82" name="组合 81"/>
              <p:cNvGrpSpPr/>
              <p:nvPr/>
            </p:nvGrpSpPr>
            <p:grpSpPr>
              <a:xfrm>
                <a:off x="4940722" y="2613655"/>
                <a:ext cx="495374" cy="495374"/>
                <a:chOff x="4891695" y="2364408"/>
                <a:chExt cx="495374" cy="495374"/>
              </a:xfrm>
            </p:grpSpPr>
            <p:grpSp>
              <p:nvGrpSpPr>
                <p:cNvPr id="83" name="组合 82"/>
                <p:cNvGrpSpPr/>
                <p:nvPr/>
              </p:nvGrpSpPr>
              <p:grpSpPr>
                <a:xfrm>
                  <a:off x="4891695" y="2364408"/>
                  <a:ext cx="495374" cy="495374"/>
                  <a:chOff x="4131160" y="713581"/>
                  <a:chExt cx="881684" cy="881684"/>
                </a:xfrm>
              </p:grpSpPr>
              <p:sp>
                <p:nvSpPr>
                  <p:cNvPr id="85" name="椭圆 8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86" name="椭圆 85"/>
                  <p:cNvSpPr/>
                  <p:nvPr/>
                </p:nvSpPr>
                <p:spPr>
                  <a:xfrm>
                    <a:off x="4237176" y="819597"/>
                    <a:ext cx="669652" cy="669652"/>
                  </a:xfrm>
                  <a:prstGeom prst="ellipse">
                    <a:avLst/>
                  </a:prstGeom>
                  <a:solidFill>
                    <a:srgbClr val="FDCC1C"/>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84" name="TextBox 83"/>
                <p:cNvSpPr txBox="1"/>
                <p:nvPr/>
              </p:nvSpPr>
              <p:spPr>
                <a:xfrm>
                  <a:off x="4982929" y="24330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3</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87" name="组合 86"/>
              <p:cNvGrpSpPr/>
              <p:nvPr/>
            </p:nvGrpSpPr>
            <p:grpSpPr>
              <a:xfrm>
                <a:off x="4788024" y="3558441"/>
                <a:ext cx="495374" cy="495374"/>
                <a:chOff x="4832130" y="3158273"/>
                <a:chExt cx="495374" cy="495374"/>
              </a:xfrm>
            </p:grpSpPr>
            <p:grpSp>
              <p:nvGrpSpPr>
                <p:cNvPr id="88" name="组合 87"/>
                <p:cNvGrpSpPr/>
                <p:nvPr/>
              </p:nvGrpSpPr>
              <p:grpSpPr>
                <a:xfrm>
                  <a:off x="4832130" y="3158273"/>
                  <a:ext cx="495374" cy="495374"/>
                  <a:chOff x="4131160" y="713581"/>
                  <a:chExt cx="881684" cy="881684"/>
                </a:xfrm>
              </p:grpSpPr>
              <p:sp>
                <p:nvSpPr>
                  <p:cNvPr id="110" name="椭圆 10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111" name="椭圆 110"/>
                  <p:cNvSpPr/>
                  <p:nvPr/>
                </p:nvSpPr>
                <p:spPr>
                  <a:xfrm>
                    <a:off x="4237176" y="819597"/>
                    <a:ext cx="669652" cy="669652"/>
                  </a:xfrm>
                  <a:prstGeom prst="ellipse">
                    <a:avLst/>
                  </a:prstGeom>
                  <a:solidFill>
                    <a:srgbClr val="F6931E"/>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89" name="TextBox 88"/>
                <p:cNvSpPr txBox="1"/>
                <p:nvPr/>
              </p:nvSpPr>
              <p:spPr>
                <a:xfrm>
                  <a:off x="4923364" y="322129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4</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112" name="组合 111"/>
              <p:cNvGrpSpPr/>
              <p:nvPr/>
            </p:nvGrpSpPr>
            <p:grpSpPr>
              <a:xfrm>
                <a:off x="4139952" y="4206513"/>
                <a:ext cx="495374" cy="495374"/>
                <a:chOff x="4139952" y="3948584"/>
                <a:chExt cx="495374" cy="495374"/>
              </a:xfrm>
            </p:grpSpPr>
            <p:grpSp>
              <p:nvGrpSpPr>
                <p:cNvPr id="113" name="组合 112"/>
                <p:cNvGrpSpPr/>
                <p:nvPr/>
              </p:nvGrpSpPr>
              <p:grpSpPr>
                <a:xfrm>
                  <a:off x="4139952" y="3948584"/>
                  <a:ext cx="495374" cy="495374"/>
                  <a:chOff x="4131160" y="713581"/>
                  <a:chExt cx="881684" cy="881684"/>
                </a:xfrm>
              </p:grpSpPr>
              <p:sp>
                <p:nvSpPr>
                  <p:cNvPr id="115" name="椭圆 11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116" name="椭圆 115"/>
                  <p:cNvSpPr/>
                  <p:nvPr/>
                </p:nvSpPr>
                <p:spPr>
                  <a:xfrm>
                    <a:off x="4237176" y="819597"/>
                    <a:ext cx="669652" cy="669652"/>
                  </a:xfrm>
                  <a:prstGeom prst="ellipse">
                    <a:avLst/>
                  </a:prstGeom>
                  <a:solidFill>
                    <a:srgbClr val="72309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114" name="TextBox 113"/>
                <p:cNvSpPr txBox="1"/>
                <p:nvPr/>
              </p:nvSpPr>
              <p:spPr>
                <a:xfrm>
                  <a:off x="4223974" y="4008149"/>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5</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grpSp>
      <p:sp>
        <p:nvSpPr>
          <p:cNvPr id="42" name="TextBox 41"/>
          <p:cNvSpPr txBox="1"/>
          <p:nvPr/>
        </p:nvSpPr>
        <p:spPr>
          <a:xfrm>
            <a:off x="44478" y="1384288"/>
            <a:ext cx="4701746" cy="1938992"/>
          </a:xfrm>
          <a:prstGeom prst="rect">
            <a:avLst/>
          </a:prstGeom>
          <a:noFill/>
          <a:ln w="254000">
            <a:solidFill>
              <a:schemeClr val="bg1">
                <a:alpha val="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w="234950">
                  <a:solidFill>
                    <a:srgbClr val="002060"/>
                  </a:solidFill>
                </a:ln>
                <a:solidFill>
                  <a:srgbClr val="002060"/>
                </a:solidFill>
                <a:effectLst/>
                <a:uLnTx/>
                <a:uFillTx/>
                <a:latin typeface="#9Slide03 Smoothy Sans" panose="00000500000000000000" pitchFamily="2" charset="0"/>
                <a:ea typeface="+mn-ea"/>
                <a:cs typeface="+mn-cs"/>
              </a:rPr>
              <a:t>TÌM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w="234950">
                  <a:solidFill>
                    <a:srgbClr val="002060"/>
                  </a:solidFill>
                </a:ln>
                <a:solidFill>
                  <a:srgbClr val="002060"/>
                </a:solidFill>
                <a:effectLst/>
                <a:uLnTx/>
                <a:uFillTx/>
                <a:latin typeface="#9Slide03 Smoothy Sans" panose="00000500000000000000" pitchFamily="2" charset="0"/>
                <a:ea typeface="+mn-ea"/>
                <a:cs typeface="+mn-cs"/>
              </a:rPr>
              <a:t>HIỂU BÀI</a:t>
            </a:r>
            <a:endParaRPr kumimoji="0" lang="en-US" sz="6000" b="0" i="0" u="none" strike="noStrike" kern="1200" cap="none" spc="0" normalizeH="0" baseline="0" noProof="0" dirty="0">
              <a:ln w="234950">
                <a:solidFill>
                  <a:srgbClr val="002060"/>
                </a:solidFill>
              </a:ln>
              <a:solidFill>
                <a:srgbClr val="002060"/>
              </a:solidFill>
              <a:effectLst/>
              <a:uLnTx/>
              <a:uFillTx/>
              <a:latin typeface="#9Slide03 Smoothy Sans" panose="00000500000000000000" pitchFamily="2" charset="0"/>
              <a:ea typeface="+mn-ea"/>
              <a:cs typeface="+mn-cs"/>
            </a:endParaRPr>
          </a:p>
        </p:txBody>
      </p:sp>
      <p:sp>
        <p:nvSpPr>
          <p:cNvPr id="46" name="TextBox 45"/>
          <p:cNvSpPr txBox="1"/>
          <p:nvPr/>
        </p:nvSpPr>
        <p:spPr>
          <a:xfrm>
            <a:off x="346822" y="1360603"/>
            <a:ext cx="4076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9Slide03 Smoothy Sans" panose="00000500000000000000" pitchFamily="2" charset="0"/>
                <a:ea typeface="+mn-ea"/>
                <a:cs typeface="+mn-cs"/>
              </a:rPr>
              <a:t>TÌM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9Slide03 Smoothy Sans" panose="00000500000000000000" pitchFamily="2" charset="0"/>
                <a:ea typeface="+mn-ea"/>
                <a:cs typeface="+mn-cs"/>
              </a:rPr>
              <a:t>HIỂU BÀI</a:t>
            </a:r>
            <a:endParaRPr kumimoji="0" lang="en-US" sz="6000" b="1" i="0" u="none" strike="noStrike" kern="1200" cap="none" spc="0" normalizeH="0" baseline="0" noProof="0" dirty="0">
              <a:ln>
                <a:noFill/>
              </a:ln>
              <a:solidFill>
                <a:prstClr val="white"/>
              </a:solidFill>
              <a:effectLst/>
              <a:uLnTx/>
              <a:uFillTx/>
              <a:latin typeface="#9Slide03 Smoothy Sans" panose="00000500000000000000" pitchFamily="2" charset="0"/>
              <a:ea typeface="+mn-ea"/>
              <a:cs typeface="+mn-cs"/>
            </a:endParaRPr>
          </a:p>
        </p:txBody>
      </p:sp>
      <p:sp>
        <p:nvSpPr>
          <p:cNvPr id="2" name="Rectangle 1"/>
          <p:cNvSpPr/>
          <p:nvPr/>
        </p:nvSpPr>
        <p:spPr>
          <a:xfrm flipH="1">
            <a:off x="961723" y="3728398"/>
            <a:ext cx="1280039" cy="861774"/>
          </a:xfrm>
          <a:prstGeom prst="rect">
            <a:avLst/>
          </a:prstGeom>
        </p:spPr>
        <p:txBody>
          <a:bodyPr wrap="square">
            <a:spAutoFit/>
          </a:bodyPr>
          <a:lstStyle/>
          <a:p>
            <a:r>
              <a:rPr lang="en-US" altLang="zh-CN" sz="5000" b="1" dirty="0" smtClean="0">
                <a:solidFill>
                  <a:schemeClr val="bg1"/>
                </a:solidFill>
                <a:effectLst>
                  <a:innerShdw blurRad="63500" dist="50800">
                    <a:prstClr val="black">
                      <a:alpha val="50000"/>
                    </a:prstClr>
                  </a:innerShdw>
                </a:effectLst>
                <a:latin typeface="微软雅黑" pitchFamily="34" charset="-122"/>
                <a:ea typeface="微软雅黑" pitchFamily="34" charset="-122"/>
              </a:rPr>
              <a:t>02</a:t>
            </a:r>
            <a:endParaRPr lang="zh-CN" altLang="en-US" sz="5000" b="1" dirty="0">
              <a:solidFill>
                <a:schemeClr val="bg1"/>
              </a:solidFill>
              <a:effectLst>
                <a:innerShdw blurRad="63500" dist="50800">
                  <a:prstClr val="black">
                    <a:alpha val="50000"/>
                  </a:prstClr>
                </a:innerShdw>
              </a:effectLst>
              <a:latin typeface="微软雅黑" pitchFamily="34" charset="-122"/>
              <a:ea typeface="微软雅黑" pitchFamily="34" charset="-122"/>
            </a:endParaRPr>
          </a:p>
        </p:txBody>
      </p:sp>
    </p:spTree>
    <p:extLst>
      <p:ext uri="{BB962C8B-B14F-4D97-AF65-F5344CB8AC3E}">
        <p14:creationId xmlns:p14="http://schemas.microsoft.com/office/powerpoint/2010/main" val="1861227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7"/>
          <p:cNvSpPr>
            <a:spLocks noChangeArrowheads="1"/>
          </p:cNvSpPr>
          <p:nvPr/>
        </p:nvSpPr>
        <p:spPr bwMode="auto">
          <a:xfrm>
            <a:off x="179512" y="2022327"/>
            <a:ext cx="5832648" cy="1498377"/>
          </a:xfrm>
          <a:custGeom>
            <a:avLst/>
            <a:gdLst>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0 w 4789047"/>
              <a:gd name="connsiteY7" fmla="*/ 8883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447675 w 4789047"/>
              <a:gd name="connsiteY7" fmla="*/ 574072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104637 w 4789047"/>
              <a:gd name="connsiteY5" fmla="*/ 1106082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15607"/>
              <a:gd name="connsiteX1" fmla="*/ 303410 w 4789047"/>
              <a:gd name="connsiteY1" fmla="*/ 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03410 h 1115607"/>
              <a:gd name="connsiteX1" fmla="*/ 360560 w 4789047"/>
              <a:gd name="connsiteY1" fmla="*/ 3810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70085 h 1182282"/>
              <a:gd name="connsiteX1" fmla="*/ 322460 w 4789047"/>
              <a:gd name="connsiteY1" fmla="*/ 0 h 1182282"/>
              <a:gd name="connsiteX2" fmla="*/ 4485637 w 4789047"/>
              <a:gd name="connsiteY2" fmla="*/ 66675 h 1182282"/>
              <a:gd name="connsiteX3" fmla="*/ 4789047 w 4789047"/>
              <a:gd name="connsiteY3" fmla="*/ 370085 h 1182282"/>
              <a:gd name="connsiteX4" fmla="*/ 4427097 w 4789047"/>
              <a:gd name="connsiteY4" fmla="*/ 850297 h 1182282"/>
              <a:gd name="connsiteX5" fmla="*/ 4104637 w 4789047"/>
              <a:gd name="connsiteY5" fmla="*/ 1172757 h 1182282"/>
              <a:gd name="connsiteX6" fmla="*/ 598685 w 4789047"/>
              <a:gd name="connsiteY6" fmla="*/ 1182282 h 1182282"/>
              <a:gd name="connsiteX7" fmla="*/ 295275 w 4789047"/>
              <a:gd name="connsiteY7" fmla="*/ 764572 h 1182282"/>
              <a:gd name="connsiteX8" fmla="*/ 0 w 4789047"/>
              <a:gd name="connsiteY8" fmla="*/ 370085 h 118228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4104637 w 4789047"/>
              <a:gd name="connsiteY5" fmla="*/ 119180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3761737 w 4789047"/>
              <a:gd name="connsiteY5" fmla="*/ 105845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067982"/>
              <a:gd name="connsiteX1" fmla="*/ 322460 w 4789047"/>
              <a:gd name="connsiteY1" fmla="*/ 19050 h 1067982"/>
              <a:gd name="connsiteX2" fmla="*/ 4476112 w 4789047"/>
              <a:gd name="connsiteY2" fmla="*/ 0 h 1067982"/>
              <a:gd name="connsiteX3" fmla="*/ 4789047 w 4789047"/>
              <a:gd name="connsiteY3" fmla="*/ 389135 h 1067982"/>
              <a:gd name="connsiteX4" fmla="*/ 4427097 w 4789047"/>
              <a:gd name="connsiteY4" fmla="*/ 869347 h 1067982"/>
              <a:gd name="connsiteX5" fmla="*/ 3761737 w 4789047"/>
              <a:gd name="connsiteY5" fmla="*/ 1058457 h 1067982"/>
              <a:gd name="connsiteX6" fmla="*/ 646310 w 4789047"/>
              <a:gd name="connsiteY6" fmla="*/ 1067982 h 1067982"/>
              <a:gd name="connsiteX7" fmla="*/ 295275 w 4789047"/>
              <a:gd name="connsiteY7" fmla="*/ 783622 h 1067982"/>
              <a:gd name="connsiteX8" fmla="*/ 0 w 4789047"/>
              <a:gd name="connsiteY8" fmla="*/ 389135 h 10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047" h="1067982">
                <a:moveTo>
                  <a:pt x="0" y="389135"/>
                </a:moveTo>
                <a:cubicBezTo>
                  <a:pt x="0" y="221566"/>
                  <a:pt x="154891" y="19050"/>
                  <a:pt x="322460" y="19050"/>
                </a:cubicBezTo>
                <a:lnTo>
                  <a:pt x="4476112" y="0"/>
                </a:lnTo>
                <a:cubicBezTo>
                  <a:pt x="4643681" y="0"/>
                  <a:pt x="4789047" y="221566"/>
                  <a:pt x="4789047" y="389135"/>
                </a:cubicBezTo>
                <a:lnTo>
                  <a:pt x="4427097" y="869347"/>
                </a:lnTo>
                <a:cubicBezTo>
                  <a:pt x="4427097" y="1036916"/>
                  <a:pt x="3929306" y="1058457"/>
                  <a:pt x="3761737" y="1058457"/>
                </a:cubicBezTo>
                <a:lnTo>
                  <a:pt x="646310" y="1067982"/>
                </a:lnTo>
                <a:cubicBezTo>
                  <a:pt x="478741" y="1067982"/>
                  <a:pt x="295275" y="951191"/>
                  <a:pt x="295275" y="783622"/>
                </a:cubicBezTo>
                <a:cubicBezTo>
                  <a:pt x="295275" y="588626"/>
                  <a:pt x="0" y="584131"/>
                  <a:pt x="0" y="389135"/>
                </a:cubicBezTo>
                <a:close/>
              </a:path>
            </a:pathLst>
          </a:custGeom>
          <a:solidFill>
            <a:schemeClr val="accent3"/>
          </a:solidFill>
          <a:ln w="38100">
            <a:solidFill>
              <a:schemeClr val="accent2">
                <a:lumMod val="50000"/>
              </a:schemeClr>
            </a:solidFill>
            <a:prstDash val="lgDash"/>
          </a:ln>
          <a:effectLst>
            <a:outerShdw blurRad="50800" dist="38100" dir="2700000" algn="tl" rotWithShape="0">
              <a:prstClr val="black">
                <a:alpha val="40000"/>
              </a:prstClr>
            </a:outerShdw>
            <a:reflection blurRad="6350" stA="52000" endA="300" endPos="35000" dir="5400000" sy="-100000" algn="bl" rotWithShape="0"/>
            <a:softEdge rad="12700"/>
          </a:effec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Calibri" panose="020F0502020204030204" pitchFamily="34" charset="0"/>
            </a:endParaRPr>
          </a:p>
        </p:txBody>
      </p:sp>
      <p:sp>
        <p:nvSpPr>
          <p:cNvPr id="4" name="Rounded Rectangle 3"/>
          <p:cNvSpPr/>
          <p:nvPr/>
        </p:nvSpPr>
        <p:spPr>
          <a:xfrm>
            <a:off x="784409" y="76664"/>
            <a:ext cx="7243975" cy="1077218"/>
          </a:xfrm>
          <a:prstGeom prst="roundRect">
            <a:avLst/>
          </a:prstGeom>
          <a:solidFill>
            <a:schemeClr val="accent2">
              <a:lumMod val="60000"/>
              <a:lumOff val="40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5" name="TextBox 4"/>
          <p:cNvSpPr txBox="1"/>
          <p:nvPr/>
        </p:nvSpPr>
        <p:spPr>
          <a:xfrm flipH="1">
            <a:off x="369715" y="136756"/>
            <a:ext cx="8010636" cy="95410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3500" b="1" i="0" u="none" strike="noStrike" kern="0" cap="none" spc="0" normalizeH="0" baseline="0" noProof="0" dirty="0" smtClean="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rPr>
              <a:t>Hình ảnh ông lão ăn xin đáng thương như thế nào?</a:t>
            </a:r>
            <a:endParaRPr kumimoji="0" lang="zh-CN" altLang="en-US" sz="3500" b="1" i="0" u="none" strike="noStrike" kern="0" cap="none" spc="0" normalizeH="0" baseline="0" noProof="0" dirty="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endParaRPr>
          </a:p>
        </p:txBody>
      </p:sp>
      <p:pic>
        <p:nvPicPr>
          <p:cNvPr id="6" name="Picture 5">
            <a:extLst>
              <a:ext uri="{FF2B5EF4-FFF2-40B4-BE49-F238E27FC236}">
                <a16:creationId xmlns:a16="http://schemas.microsoft.com/office/drawing/2014/main" id="{0D67DE1B-2C0B-495F-93A8-39E273D725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100000" l="9893" r="89954">
                        <a14:foregroundMark x1="54338" y1="45580" x2="59209" y2="57459"/>
                        <a14:foregroundMark x1="50381" y1="31768" x2="53120" y2="31492"/>
                        <a14:foregroundMark x1="61644" y1="90608" x2="87976" y2="85635"/>
                      </a14:backgroundRemoval>
                    </a14:imgEffect>
                    <a14:imgEffect>
                      <a14:saturation sat="200000"/>
                    </a14:imgEffect>
                  </a14:imgLayer>
                </a14:imgProps>
              </a:ext>
            </a:extLst>
          </a:blip>
          <a:stretch>
            <a:fillRect/>
          </a:stretch>
        </p:blipFill>
        <p:spPr>
          <a:xfrm>
            <a:off x="4559837" y="2180688"/>
            <a:ext cx="5184576" cy="2856645"/>
          </a:xfrm>
          <a:prstGeom prst="rect">
            <a:avLst/>
          </a:prstGeom>
        </p:spPr>
      </p:pic>
      <p:sp>
        <p:nvSpPr>
          <p:cNvPr id="8" name="Rectangle 7"/>
          <p:cNvSpPr/>
          <p:nvPr/>
        </p:nvSpPr>
        <p:spPr>
          <a:xfrm>
            <a:off x="376859" y="2059463"/>
            <a:ext cx="5486950" cy="1338828"/>
          </a:xfrm>
          <a:prstGeom prst="rect">
            <a:avLst/>
          </a:prstGeom>
        </p:spPr>
        <p:txBody>
          <a:bodyPr wrap="square">
            <a:spAutoFit/>
          </a:bodyPr>
          <a:lstStyle/>
          <a:p>
            <a:pPr algn="ctr"/>
            <a:r>
              <a:rPr lang="vi-VN" sz="2700" b="1" dirty="0">
                <a:solidFill>
                  <a:schemeClr val="bg1"/>
                </a:solidFill>
                <a:latin typeface="Times New Roman" pitchFamily="18" charset="0"/>
                <a:cs typeface="Times New Roman" pitchFamily="18" charset="0"/>
              </a:rPr>
              <a:t>Đôi mắt ông lão đỏ đọc và giàn giụa nước mắt. Đôi môi tái nhợt, áo quần tả tơi thảm </a:t>
            </a:r>
            <a:r>
              <a:rPr lang="vi-VN" sz="2700" b="1" dirty="0" smtClean="0">
                <a:solidFill>
                  <a:schemeClr val="bg1"/>
                </a:solidFill>
                <a:latin typeface="Times New Roman" pitchFamily="18" charset="0"/>
                <a:cs typeface="Times New Roman" pitchFamily="18" charset="0"/>
              </a:rPr>
              <a:t>hại....</a:t>
            </a:r>
            <a:r>
              <a:rPr lang="vi-VN" sz="2700" b="1" dirty="0">
                <a:solidFill>
                  <a:schemeClr val="bg1"/>
                </a:solidFill>
                <a:latin typeface="Times New Roman" pitchFamily="18" charset="0"/>
                <a:cs typeface="Times New Roman" pitchFamily="18" charset="0"/>
              </a:rPr>
              <a:t> xấu </a:t>
            </a:r>
            <a:r>
              <a:rPr lang="vi-VN" sz="2700" b="1" dirty="0" smtClean="0">
                <a:solidFill>
                  <a:schemeClr val="bg1"/>
                </a:solidFill>
                <a:latin typeface="Times New Roman" pitchFamily="18" charset="0"/>
                <a:cs typeface="Times New Roman" pitchFamily="18" charset="0"/>
              </a:rPr>
              <a:t>xí.</a:t>
            </a:r>
            <a:endParaRPr lang="en-US" sz="2700" dirty="0">
              <a:solidFill>
                <a:schemeClr val="bg1"/>
              </a:solidFill>
            </a:endParaRPr>
          </a:p>
        </p:txBody>
      </p:sp>
      <p:sp>
        <p:nvSpPr>
          <p:cNvPr id="11" name="矩形 47"/>
          <p:cNvSpPr>
            <a:spLocks noChangeArrowheads="1"/>
          </p:cNvSpPr>
          <p:nvPr/>
        </p:nvSpPr>
        <p:spPr bwMode="auto">
          <a:xfrm>
            <a:off x="191050" y="1216872"/>
            <a:ext cx="2481073" cy="584767"/>
          </a:xfrm>
          <a:custGeom>
            <a:avLst/>
            <a:gdLst>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0 w 4789047"/>
              <a:gd name="connsiteY7" fmla="*/ 8883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447675 w 4789047"/>
              <a:gd name="connsiteY7" fmla="*/ 574072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104637 w 4789047"/>
              <a:gd name="connsiteY5" fmla="*/ 1106082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15607"/>
              <a:gd name="connsiteX1" fmla="*/ 303410 w 4789047"/>
              <a:gd name="connsiteY1" fmla="*/ 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03410 h 1115607"/>
              <a:gd name="connsiteX1" fmla="*/ 360560 w 4789047"/>
              <a:gd name="connsiteY1" fmla="*/ 3810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70085 h 1182282"/>
              <a:gd name="connsiteX1" fmla="*/ 322460 w 4789047"/>
              <a:gd name="connsiteY1" fmla="*/ 0 h 1182282"/>
              <a:gd name="connsiteX2" fmla="*/ 4485637 w 4789047"/>
              <a:gd name="connsiteY2" fmla="*/ 66675 h 1182282"/>
              <a:gd name="connsiteX3" fmla="*/ 4789047 w 4789047"/>
              <a:gd name="connsiteY3" fmla="*/ 370085 h 1182282"/>
              <a:gd name="connsiteX4" fmla="*/ 4427097 w 4789047"/>
              <a:gd name="connsiteY4" fmla="*/ 850297 h 1182282"/>
              <a:gd name="connsiteX5" fmla="*/ 4104637 w 4789047"/>
              <a:gd name="connsiteY5" fmla="*/ 1172757 h 1182282"/>
              <a:gd name="connsiteX6" fmla="*/ 598685 w 4789047"/>
              <a:gd name="connsiteY6" fmla="*/ 1182282 h 1182282"/>
              <a:gd name="connsiteX7" fmla="*/ 295275 w 4789047"/>
              <a:gd name="connsiteY7" fmla="*/ 764572 h 1182282"/>
              <a:gd name="connsiteX8" fmla="*/ 0 w 4789047"/>
              <a:gd name="connsiteY8" fmla="*/ 370085 h 118228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4104637 w 4789047"/>
              <a:gd name="connsiteY5" fmla="*/ 119180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3761737 w 4789047"/>
              <a:gd name="connsiteY5" fmla="*/ 105845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067982"/>
              <a:gd name="connsiteX1" fmla="*/ 322460 w 4789047"/>
              <a:gd name="connsiteY1" fmla="*/ 19050 h 1067982"/>
              <a:gd name="connsiteX2" fmla="*/ 4476112 w 4789047"/>
              <a:gd name="connsiteY2" fmla="*/ 0 h 1067982"/>
              <a:gd name="connsiteX3" fmla="*/ 4789047 w 4789047"/>
              <a:gd name="connsiteY3" fmla="*/ 389135 h 1067982"/>
              <a:gd name="connsiteX4" fmla="*/ 4427097 w 4789047"/>
              <a:gd name="connsiteY4" fmla="*/ 869347 h 1067982"/>
              <a:gd name="connsiteX5" fmla="*/ 3761737 w 4789047"/>
              <a:gd name="connsiteY5" fmla="*/ 1058457 h 1067982"/>
              <a:gd name="connsiteX6" fmla="*/ 646310 w 4789047"/>
              <a:gd name="connsiteY6" fmla="*/ 1067982 h 1067982"/>
              <a:gd name="connsiteX7" fmla="*/ 295275 w 4789047"/>
              <a:gd name="connsiteY7" fmla="*/ 783622 h 1067982"/>
              <a:gd name="connsiteX8" fmla="*/ 0 w 4789047"/>
              <a:gd name="connsiteY8" fmla="*/ 389135 h 10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047" h="1067982">
                <a:moveTo>
                  <a:pt x="0" y="389135"/>
                </a:moveTo>
                <a:cubicBezTo>
                  <a:pt x="0" y="221566"/>
                  <a:pt x="154891" y="19050"/>
                  <a:pt x="322460" y="19050"/>
                </a:cubicBezTo>
                <a:lnTo>
                  <a:pt x="4476112" y="0"/>
                </a:lnTo>
                <a:cubicBezTo>
                  <a:pt x="4643681" y="0"/>
                  <a:pt x="4789047" y="221566"/>
                  <a:pt x="4789047" y="389135"/>
                </a:cubicBezTo>
                <a:lnTo>
                  <a:pt x="4427097" y="869347"/>
                </a:lnTo>
                <a:cubicBezTo>
                  <a:pt x="4427097" y="1036916"/>
                  <a:pt x="3929306" y="1058457"/>
                  <a:pt x="3761737" y="1058457"/>
                </a:cubicBezTo>
                <a:lnTo>
                  <a:pt x="646310" y="1067982"/>
                </a:lnTo>
                <a:cubicBezTo>
                  <a:pt x="478741" y="1067982"/>
                  <a:pt x="295275" y="951191"/>
                  <a:pt x="295275" y="783622"/>
                </a:cubicBezTo>
                <a:cubicBezTo>
                  <a:pt x="295275" y="588626"/>
                  <a:pt x="0" y="584131"/>
                  <a:pt x="0" y="389135"/>
                </a:cubicBezTo>
                <a:close/>
              </a:path>
            </a:pathLst>
          </a:custGeom>
          <a:solidFill>
            <a:schemeClr val="accent3"/>
          </a:solidFill>
          <a:ln w="38100">
            <a:solidFill>
              <a:schemeClr val="accent2">
                <a:lumMod val="50000"/>
              </a:schemeClr>
            </a:solidFill>
            <a:prstDash val="lgDash"/>
          </a:ln>
          <a:effectLst>
            <a:outerShdw blurRad="50800" dist="38100" dir="2700000" algn="tl" rotWithShape="0">
              <a:prstClr val="black">
                <a:alpha val="40000"/>
              </a:prstClr>
            </a:outerShdw>
            <a:reflection blurRad="6350" stA="52000" endA="300" endPos="35000" dir="5400000" sy="-100000" algn="bl" rotWithShape="0"/>
            <a:softEdge rad="12700"/>
          </a:effec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Calibri" panose="020F0502020204030204" pitchFamily="34" charset="0"/>
            </a:endParaRPr>
          </a:p>
        </p:txBody>
      </p:sp>
      <p:sp>
        <p:nvSpPr>
          <p:cNvPr id="7" name="Rectangle 6"/>
          <p:cNvSpPr/>
          <p:nvPr/>
        </p:nvSpPr>
        <p:spPr>
          <a:xfrm>
            <a:off x="351459" y="1270728"/>
            <a:ext cx="2226892" cy="477054"/>
          </a:xfrm>
          <a:prstGeom prst="rect">
            <a:avLst/>
          </a:prstGeom>
        </p:spPr>
        <p:txBody>
          <a:bodyPr wrap="none">
            <a:spAutoFit/>
          </a:bodyPr>
          <a:lstStyle/>
          <a:p>
            <a:pPr algn="ctr"/>
            <a:r>
              <a:rPr lang="vi-VN" sz="2500" b="1" dirty="0" smtClean="0">
                <a:solidFill>
                  <a:schemeClr val="bg1"/>
                </a:solidFill>
                <a:latin typeface="Times New Roman" pitchFamily="18" charset="0"/>
                <a:cs typeface="Times New Roman" pitchFamily="18" charset="0"/>
              </a:rPr>
              <a:t>Già </a:t>
            </a:r>
            <a:r>
              <a:rPr lang="vi-VN" sz="2500" b="1" dirty="0">
                <a:solidFill>
                  <a:schemeClr val="bg1"/>
                </a:solidFill>
                <a:latin typeface="Times New Roman" pitchFamily="18" charset="0"/>
                <a:cs typeface="Times New Roman" pitchFamily="18" charset="0"/>
              </a:rPr>
              <a:t>lọm khọm </a:t>
            </a:r>
            <a:endParaRPr lang="en-US" sz="2500" dirty="0">
              <a:solidFill>
                <a:schemeClr val="bg1"/>
              </a:solidFill>
            </a:endParaRPr>
          </a:p>
        </p:txBody>
      </p:sp>
      <p:sp>
        <p:nvSpPr>
          <p:cNvPr id="14" name="矩形 47"/>
          <p:cNvSpPr>
            <a:spLocks noChangeArrowheads="1"/>
          </p:cNvSpPr>
          <p:nvPr/>
        </p:nvSpPr>
        <p:spPr bwMode="auto">
          <a:xfrm>
            <a:off x="277600" y="3756311"/>
            <a:ext cx="4789047" cy="861766"/>
          </a:xfrm>
          <a:custGeom>
            <a:avLst/>
            <a:gdLst>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0 w 4789047"/>
              <a:gd name="connsiteY7" fmla="*/ 8883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447675 w 4789047"/>
              <a:gd name="connsiteY7" fmla="*/ 574072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789047 w 4789047"/>
              <a:gd name="connsiteY4" fmla="*/ 888397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485637 w 4789047"/>
              <a:gd name="connsiteY5" fmla="*/ 1191807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91807"/>
              <a:gd name="connsiteX1" fmla="*/ 303410 w 4789047"/>
              <a:gd name="connsiteY1" fmla="*/ 0 h 1191807"/>
              <a:gd name="connsiteX2" fmla="*/ 4485637 w 4789047"/>
              <a:gd name="connsiteY2" fmla="*/ 0 h 1191807"/>
              <a:gd name="connsiteX3" fmla="*/ 4789047 w 4789047"/>
              <a:gd name="connsiteY3" fmla="*/ 303410 h 1191807"/>
              <a:gd name="connsiteX4" fmla="*/ 4427097 w 4789047"/>
              <a:gd name="connsiteY4" fmla="*/ 783622 h 1191807"/>
              <a:gd name="connsiteX5" fmla="*/ 4104637 w 4789047"/>
              <a:gd name="connsiteY5" fmla="*/ 1106082 h 1191807"/>
              <a:gd name="connsiteX6" fmla="*/ 303410 w 4789047"/>
              <a:gd name="connsiteY6" fmla="*/ 1191807 h 1191807"/>
              <a:gd name="connsiteX7" fmla="*/ 295275 w 4789047"/>
              <a:gd name="connsiteY7" fmla="*/ 697897 h 1191807"/>
              <a:gd name="connsiteX8" fmla="*/ 0 w 4789047"/>
              <a:gd name="connsiteY8" fmla="*/ 303410 h 1191807"/>
              <a:gd name="connsiteX0" fmla="*/ 0 w 4789047"/>
              <a:gd name="connsiteY0" fmla="*/ 303410 h 1115607"/>
              <a:gd name="connsiteX1" fmla="*/ 303410 w 4789047"/>
              <a:gd name="connsiteY1" fmla="*/ 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03410 h 1115607"/>
              <a:gd name="connsiteX1" fmla="*/ 360560 w 4789047"/>
              <a:gd name="connsiteY1" fmla="*/ 38100 h 1115607"/>
              <a:gd name="connsiteX2" fmla="*/ 4485637 w 4789047"/>
              <a:gd name="connsiteY2" fmla="*/ 0 h 1115607"/>
              <a:gd name="connsiteX3" fmla="*/ 4789047 w 4789047"/>
              <a:gd name="connsiteY3" fmla="*/ 303410 h 1115607"/>
              <a:gd name="connsiteX4" fmla="*/ 4427097 w 4789047"/>
              <a:gd name="connsiteY4" fmla="*/ 783622 h 1115607"/>
              <a:gd name="connsiteX5" fmla="*/ 4104637 w 4789047"/>
              <a:gd name="connsiteY5" fmla="*/ 1106082 h 1115607"/>
              <a:gd name="connsiteX6" fmla="*/ 598685 w 4789047"/>
              <a:gd name="connsiteY6" fmla="*/ 1115607 h 1115607"/>
              <a:gd name="connsiteX7" fmla="*/ 295275 w 4789047"/>
              <a:gd name="connsiteY7" fmla="*/ 697897 h 1115607"/>
              <a:gd name="connsiteX8" fmla="*/ 0 w 4789047"/>
              <a:gd name="connsiteY8" fmla="*/ 303410 h 1115607"/>
              <a:gd name="connsiteX0" fmla="*/ 0 w 4789047"/>
              <a:gd name="connsiteY0" fmla="*/ 370085 h 1182282"/>
              <a:gd name="connsiteX1" fmla="*/ 322460 w 4789047"/>
              <a:gd name="connsiteY1" fmla="*/ 0 h 1182282"/>
              <a:gd name="connsiteX2" fmla="*/ 4485637 w 4789047"/>
              <a:gd name="connsiteY2" fmla="*/ 66675 h 1182282"/>
              <a:gd name="connsiteX3" fmla="*/ 4789047 w 4789047"/>
              <a:gd name="connsiteY3" fmla="*/ 370085 h 1182282"/>
              <a:gd name="connsiteX4" fmla="*/ 4427097 w 4789047"/>
              <a:gd name="connsiteY4" fmla="*/ 850297 h 1182282"/>
              <a:gd name="connsiteX5" fmla="*/ 4104637 w 4789047"/>
              <a:gd name="connsiteY5" fmla="*/ 1172757 h 1182282"/>
              <a:gd name="connsiteX6" fmla="*/ 598685 w 4789047"/>
              <a:gd name="connsiteY6" fmla="*/ 1182282 h 1182282"/>
              <a:gd name="connsiteX7" fmla="*/ 295275 w 4789047"/>
              <a:gd name="connsiteY7" fmla="*/ 764572 h 1182282"/>
              <a:gd name="connsiteX8" fmla="*/ 0 w 4789047"/>
              <a:gd name="connsiteY8" fmla="*/ 370085 h 118228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4104637 w 4789047"/>
              <a:gd name="connsiteY5" fmla="*/ 119180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201332"/>
              <a:gd name="connsiteX1" fmla="*/ 322460 w 4789047"/>
              <a:gd name="connsiteY1" fmla="*/ 19050 h 1201332"/>
              <a:gd name="connsiteX2" fmla="*/ 4476112 w 4789047"/>
              <a:gd name="connsiteY2" fmla="*/ 0 h 1201332"/>
              <a:gd name="connsiteX3" fmla="*/ 4789047 w 4789047"/>
              <a:gd name="connsiteY3" fmla="*/ 389135 h 1201332"/>
              <a:gd name="connsiteX4" fmla="*/ 4427097 w 4789047"/>
              <a:gd name="connsiteY4" fmla="*/ 869347 h 1201332"/>
              <a:gd name="connsiteX5" fmla="*/ 3761737 w 4789047"/>
              <a:gd name="connsiteY5" fmla="*/ 1058457 h 1201332"/>
              <a:gd name="connsiteX6" fmla="*/ 598685 w 4789047"/>
              <a:gd name="connsiteY6" fmla="*/ 1201332 h 1201332"/>
              <a:gd name="connsiteX7" fmla="*/ 295275 w 4789047"/>
              <a:gd name="connsiteY7" fmla="*/ 783622 h 1201332"/>
              <a:gd name="connsiteX8" fmla="*/ 0 w 4789047"/>
              <a:gd name="connsiteY8" fmla="*/ 389135 h 1201332"/>
              <a:gd name="connsiteX0" fmla="*/ 0 w 4789047"/>
              <a:gd name="connsiteY0" fmla="*/ 389135 h 1067982"/>
              <a:gd name="connsiteX1" fmla="*/ 322460 w 4789047"/>
              <a:gd name="connsiteY1" fmla="*/ 19050 h 1067982"/>
              <a:gd name="connsiteX2" fmla="*/ 4476112 w 4789047"/>
              <a:gd name="connsiteY2" fmla="*/ 0 h 1067982"/>
              <a:gd name="connsiteX3" fmla="*/ 4789047 w 4789047"/>
              <a:gd name="connsiteY3" fmla="*/ 389135 h 1067982"/>
              <a:gd name="connsiteX4" fmla="*/ 4427097 w 4789047"/>
              <a:gd name="connsiteY4" fmla="*/ 869347 h 1067982"/>
              <a:gd name="connsiteX5" fmla="*/ 3761737 w 4789047"/>
              <a:gd name="connsiteY5" fmla="*/ 1058457 h 1067982"/>
              <a:gd name="connsiteX6" fmla="*/ 646310 w 4789047"/>
              <a:gd name="connsiteY6" fmla="*/ 1067982 h 1067982"/>
              <a:gd name="connsiteX7" fmla="*/ 295275 w 4789047"/>
              <a:gd name="connsiteY7" fmla="*/ 783622 h 1067982"/>
              <a:gd name="connsiteX8" fmla="*/ 0 w 4789047"/>
              <a:gd name="connsiteY8" fmla="*/ 389135 h 10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047" h="1067982">
                <a:moveTo>
                  <a:pt x="0" y="389135"/>
                </a:moveTo>
                <a:cubicBezTo>
                  <a:pt x="0" y="221566"/>
                  <a:pt x="154891" y="19050"/>
                  <a:pt x="322460" y="19050"/>
                </a:cubicBezTo>
                <a:lnTo>
                  <a:pt x="4476112" y="0"/>
                </a:lnTo>
                <a:cubicBezTo>
                  <a:pt x="4643681" y="0"/>
                  <a:pt x="4789047" y="221566"/>
                  <a:pt x="4789047" y="389135"/>
                </a:cubicBezTo>
                <a:lnTo>
                  <a:pt x="4427097" y="869347"/>
                </a:lnTo>
                <a:cubicBezTo>
                  <a:pt x="4427097" y="1036916"/>
                  <a:pt x="3929306" y="1058457"/>
                  <a:pt x="3761737" y="1058457"/>
                </a:cubicBezTo>
                <a:lnTo>
                  <a:pt x="646310" y="1067982"/>
                </a:lnTo>
                <a:cubicBezTo>
                  <a:pt x="478741" y="1067982"/>
                  <a:pt x="295275" y="951191"/>
                  <a:pt x="295275" y="783622"/>
                </a:cubicBezTo>
                <a:cubicBezTo>
                  <a:pt x="295275" y="588626"/>
                  <a:pt x="0" y="584131"/>
                  <a:pt x="0" y="389135"/>
                </a:cubicBezTo>
                <a:close/>
              </a:path>
            </a:pathLst>
          </a:custGeom>
          <a:solidFill>
            <a:schemeClr val="accent3"/>
          </a:solidFill>
          <a:ln w="38100">
            <a:solidFill>
              <a:schemeClr val="accent2">
                <a:lumMod val="50000"/>
              </a:schemeClr>
            </a:solidFill>
            <a:prstDash val="lgDash"/>
          </a:ln>
          <a:effectLst>
            <a:outerShdw blurRad="50800" dist="38100" dir="2700000" algn="tl" rotWithShape="0">
              <a:prstClr val="black">
                <a:alpha val="40000"/>
              </a:prstClr>
            </a:outerShdw>
            <a:reflection blurRad="6350" stA="52000" endA="300" endPos="35000" dir="5400000" sy="-100000" algn="bl" rotWithShape="0"/>
            <a:softEdge rad="12700"/>
          </a:effec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vi-VN" sz="2500" b="1" u="none" strike="noStrike" kern="1200" cap="none" spc="0" normalizeH="0" baseline="0" noProof="0" dirty="0" smtClean="0">
                <a:ln>
                  <a:noFill/>
                </a:ln>
                <a:solidFill>
                  <a:schemeClr val="bg1"/>
                </a:solidFill>
                <a:effectLst/>
                <a:uLnTx/>
                <a:uFillTx/>
                <a:latin typeface="+mj-lt"/>
                <a:ea typeface="Cambria" panose="02040503050406030204" pitchFamily="18" charset="0"/>
                <a:cs typeface="+mn-cs"/>
                <a:sym typeface="Calibri" panose="020F0502020204030204" pitchFamily="34" charset="0"/>
              </a:rPr>
              <a:t>Bàn tay sưng húp, bẩn thỉu, rên rỉ cầu xin.</a:t>
            </a:r>
            <a:endParaRPr kumimoji="0" lang="en-US" sz="2500" b="1" u="none" strike="noStrike" kern="1200" cap="none" spc="0" normalizeH="0" baseline="0" noProof="0" dirty="0">
              <a:ln>
                <a:noFill/>
              </a:ln>
              <a:solidFill>
                <a:schemeClr val="bg1"/>
              </a:solidFill>
              <a:effectLst/>
              <a:uLnTx/>
              <a:uFillTx/>
              <a:latin typeface="+mj-lt"/>
              <a:ea typeface="Cambria" panose="02040503050406030204" pitchFamily="18" charset="0"/>
              <a:cs typeface="+mn-cs"/>
              <a:sym typeface="Calibri" panose="020F0502020204030204" pitchFamily="34" charset="0"/>
            </a:endParaRPr>
          </a:p>
        </p:txBody>
      </p:sp>
    </p:spTree>
    <p:extLst>
      <p:ext uri="{BB962C8B-B14F-4D97-AF65-F5344CB8AC3E}">
        <p14:creationId xmlns:p14="http://schemas.microsoft.com/office/powerpoint/2010/main" val="11234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p:bldP spid="8" grpId="0"/>
      <p:bldP spid="11" grpId="0" animBg="1"/>
      <p:bldP spid="7"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a:extLst>
              <a:ext uri="{FF2B5EF4-FFF2-40B4-BE49-F238E27FC236}">
                <a16:creationId xmlns:a16="http://schemas.microsoft.com/office/drawing/2014/main" id="{29E95FD1-04F6-4380-8629-8F27EAB4CCED}"/>
              </a:ext>
            </a:extLst>
          </p:cNvPr>
          <p:cNvSpPr/>
          <p:nvPr/>
        </p:nvSpPr>
        <p:spPr>
          <a:xfrm>
            <a:off x="2476045" y="1707655"/>
            <a:ext cx="5624348" cy="1693284"/>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14" name="Rectangle 13"/>
          <p:cNvSpPr/>
          <p:nvPr/>
        </p:nvSpPr>
        <p:spPr>
          <a:xfrm>
            <a:off x="2754678" y="1738689"/>
            <a:ext cx="5115504" cy="1631216"/>
          </a:xfrm>
          <a:prstGeom prst="rect">
            <a:avLst/>
          </a:prstGeom>
        </p:spPr>
        <p:txBody>
          <a:bodyPr wrap="none">
            <a:spAutoFit/>
          </a:bodyPr>
          <a:lstStyle/>
          <a:p>
            <a:pPr algn="ctr"/>
            <a:r>
              <a:rPr lang="pt-BR" sz="5000" b="1" i="1" dirty="0">
                <a:solidFill>
                  <a:srgbClr val="002060"/>
                </a:solidFill>
                <a:latin typeface="Times New Roman" panose="02020603050405020304" pitchFamily="18" charset="0"/>
                <a:ea typeface="Times New Roman" panose="02020603050405020304" pitchFamily="18" charset="0"/>
              </a:rPr>
              <a:t>Ông lão ăn </a:t>
            </a:r>
            <a:r>
              <a:rPr lang="pt-BR" sz="5000" b="1" i="1" dirty="0" smtClean="0">
                <a:solidFill>
                  <a:srgbClr val="002060"/>
                </a:solidFill>
                <a:latin typeface="Times New Roman" panose="02020603050405020304" pitchFamily="18" charset="0"/>
                <a:ea typeface="Times New Roman" panose="02020603050405020304" pitchFamily="18" charset="0"/>
              </a:rPr>
              <a:t>xin</a:t>
            </a:r>
            <a:endParaRPr lang="vi-VN" sz="5000" b="1" i="1" dirty="0" smtClean="0">
              <a:solidFill>
                <a:srgbClr val="002060"/>
              </a:solidFill>
              <a:latin typeface="Times New Roman" panose="02020603050405020304" pitchFamily="18" charset="0"/>
              <a:ea typeface="Times New Roman" panose="02020603050405020304" pitchFamily="18" charset="0"/>
            </a:endParaRPr>
          </a:p>
          <a:p>
            <a:pPr algn="ctr"/>
            <a:r>
              <a:rPr lang="pt-BR" sz="5000" b="1" i="1" dirty="0" smtClean="0">
                <a:solidFill>
                  <a:srgbClr val="002060"/>
                </a:solidFill>
                <a:latin typeface="Times New Roman" panose="02020603050405020304" pitchFamily="18" charset="0"/>
                <a:ea typeface="Times New Roman" panose="02020603050405020304" pitchFamily="18" charset="0"/>
              </a:rPr>
              <a:t> </a:t>
            </a:r>
            <a:r>
              <a:rPr lang="pt-BR" sz="5000" b="1" i="1" dirty="0">
                <a:solidFill>
                  <a:srgbClr val="002060"/>
                </a:solidFill>
                <a:latin typeface="Times New Roman" panose="02020603050405020304" pitchFamily="18" charset="0"/>
                <a:ea typeface="Times New Roman" panose="02020603050405020304" pitchFamily="18" charset="0"/>
              </a:rPr>
              <a:t>thật đáng </a:t>
            </a:r>
            <a:r>
              <a:rPr lang="vi-VN" sz="5000" b="1" i="1" dirty="0" smtClean="0">
                <a:solidFill>
                  <a:srgbClr val="002060"/>
                </a:solidFill>
                <a:latin typeface="Times New Roman" panose="02020603050405020304" pitchFamily="18" charset="0"/>
                <a:ea typeface="Times New Roman" panose="02020603050405020304" pitchFamily="18" charset="0"/>
              </a:rPr>
              <a:t>thương.</a:t>
            </a:r>
            <a:endParaRPr lang="en-US" sz="5000" dirty="0">
              <a:solidFill>
                <a:srgbClr val="002060"/>
              </a:solidFill>
            </a:endParaRPr>
          </a:p>
        </p:txBody>
      </p:sp>
      <p:grpSp>
        <p:nvGrpSpPr>
          <p:cNvPr id="2" name="Group 1"/>
          <p:cNvGrpSpPr/>
          <p:nvPr/>
        </p:nvGrpSpPr>
        <p:grpSpPr>
          <a:xfrm>
            <a:off x="0" y="754713"/>
            <a:ext cx="2813830" cy="2763810"/>
            <a:chOff x="106058" y="736597"/>
            <a:chExt cx="2813830" cy="2763810"/>
          </a:xfrm>
        </p:grpSpPr>
        <p:sp>
          <p:nvSpPr>
            <p:cNvPr id="28" name="椭圆 27"/>
            <p:cNvSpPr/>
            <p:nvPr/>
          </p:nvSpPr>
          <p:spPr>
            <a:xfrm>
              <a:off x="106058" y="736597"/>
              <a:ext cx="2813830" cy="2763810"/>
            </a:xfrm>
            <a:prstGeom prst="ellipse">
              <a:avLst/>
            </a:prstGeom>
            <a:solidFill>
              <a:srgbClr val="FC6E5B"/>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itchFamily="34" charset="-122"/>
                <a:ea typeface="微软雅黑" pitchFamily="34" charset="-122"/>
              </a:endParaRPr>
            </a:p>
          </p:txBody>
        </p:sp>
        <p:grpSp>
          <p:nvGrpSpPr>
            <p:cNvPr id="29" name="组合 28"/>
            <p:cNvGrpSpPr/>
            <p:nvPr/>
          </p:nvGrpSpPr>
          <p:grpSpPr>
            <a:xfrm>
              <a:off x="461257" y="994616"/>
              <a:ext cx="2337955" cy="2247771"/>
              <a:chOff x="223528" y="673100"/>
              <a:chExt cx="4081772" cy="4000500"/>
            </a:xfrm>
            <a:effectLst>
              <a:outerShdw blurRad="177800" dist="88900" dir="4200000" algn="tl" rotWithShape="0">
                <a:prstClr val="black">
                  <a:alpha val="4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223528" y="841005"/>
                <a:ext cx="3825878"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Rectangle 3"/>
          <p:cNvSpPr/>
          <p:nvPr/>
        </p:nvSpPr>
        <p:spPr>
          <a:xfrm>
            <a:off x="354797" y="1705405"/>
            <a:ext cx="2329484" cy="1169551"/>
          </a:xfrm>
          <a:prstGeom prst="rect">
            <a:avLst/>
          </a:prstGeom>
        </p:spPr>
        <p:txBody>
          <a:bodyPr wrap="none">
            <a:spAutoFit/>
          </a:bodyPr>
          <a:lstStyle/>
          <a:p>
            <a:pPr lvl="0" algn="ctr">
              <a:defRPr/>
            </a:pPr>
            <a:r>
              <a:rPr lang="vi-VN" sz="3500" dirty="0" smtClean="0">
                <a:ln w="0">
                  <a:noFill/>
                </a:ln>
                <a:solidFill>
                  <a:srgbClr val="C00000"/>
                </a:solidFill>
                <a:effectLst>
                  <a:reflection blurRad="6350" stA="53000" endA="300" endPos="35500" dir="5400000" sy="-90000" algn="bl" rotWithShape="0"/>
                </a:effectLst>
                <a:latin typeface="#9Slide07 IcielKoni" pitchFamily="2" charset="0"/>
              </a:rPr>
              <a:t>NỘI DUNG</a:t>
            </a:r>
          </a:p>
          <a:p>
            <a:pPr lvl="0" algn="ctr">
              <a:defRPr/>
            </a:pPr>
            <a:r>
              <a:rPr lang="vi-VN" sz="3500" dirty="0" smtClean="0">
                <a:ln w="0">
                  <a:noFill/>
                </a:ln>
                <a:solidFill>
                  <a:srgbClr val="C00000"/>
                </a:solidFill>
                <a:effectLst>
                  <a:reflection blurRad="6350" stA="53000" endA="300" endPos="35500" dir="5400000" sy="-90000" algn="bl" rotWithShape="0"/>
                </a:effectLst>
                <a:latin typeface="#9Slide07 IcielKoni" pitchFamily="2" charset="0"/>
              </a:rPr>
              <a:t> ĐOẠN 1</a:t>
            </a:r>
            <a:endParaRPr lang="en-US" sz="3500" dirty="0">
              <a:ln w="0">
                <a:noFill/>
              </a:ln>
              <a:solidFill>
                <a:srgbClr val="C00000"/>
              </a:solidFill>
              <a:effectLst>
                <a:reflection blurRad="6350" stA="53000" endA="300" endPos="35500" dir="5400000" sy="-90000" algn="bl" rotWithShape="0"/>
              </a:effectLst>
              <a:latin typeface="#9Slide07 IcielKoni" pitchFamily="2" charset="0"/>
            </a:endParaRPr>
          </a:p>
        </p:txBody>
      </p:sp>
    </p:spTree>
    <p:extLst>
      <p:ext uri="{BB962C8B-B14F-4D97-AF65-F5344CB8AC3E}">
        <p14:creationId xmlns:p14="http://schemas.microsoft.com/office/powerpoint/2010/main" val="1924963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9512" y="123478"/>
            <a:ext cx="8532439" cy="107721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p:cNvSpPr txBox="1"/>
          <p:nvPr/>
        </p:nvSpPr>
        <p:spPr>
          <a:xfrm flipH="1">
            <a:off x="238671" y="210014"/>
            <a:ext cx="8467600" cy="105259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2600" b="1" i="0" u="none" strike="noStrike" kern="0" cap="none" spc="0" normalizeH="0" baseline="0" noProof="0" dirty="0" smtClean="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rPr>
              <a:t>Hình động và lời nói ân cần của cậu bé chứng tỏ tình cảm của cậu đối với ông lão ăn xin như thế nào?</a:t>
            </a:r>
            <a:endParaRPr kumimoji="0" lang="zh-CN" altLang="en-US" sz="2600" b="1" i="0" u="none" strike="noStrike" kern="0" cap="none" spc="0" normalizeH="0" baseline="0" noProof="0" dirty="0">
              <a:ln w="18415" cmpd="sng">
                <a:noFill/>
                <a:prstDash val="solid"/>
              </a:ln>
              <a:solidFill>
                <a:srgbClr val="002060"/>
              </a:solidFill>
              <a:effectLst>
                <a:outerShdw blurRad="50800" dist="38100" dir="5400000" algn="t" rotWithShape="0">
                  <a:sysClr val="window" lastClr="FFFFFF">
                    <a:alpha val="40000"/>
                  </a:sysClr>
                </a:outerShdw>
              </a:effectLst>
              <a:uLnTx/>
              <a:uFillTx/>
              <a:latin typeface="UTM Avo" panose="02040603050506020204" pitchFamily="18" charset="0"/>
              <a:ea typeface="微软雅黑" pitchFamily="34" charset="-122"/>
              <a:cs typeface="Times New Roman" pitchFamily="18" charset="0"/>
            </a:endParaRPr>
          </a:p>
        </p:txBody>
      </p:sp>
      <p:grpSp>
        <p:nvGrpSpPr>
          <p:cNvPr id="9" name="组合 31"/>
          <p:cNvGrpSpPr/>
          <p:nvPr/>
        </p:nvGrpSpPr>
        <p:grpSpPr>
          <a:xfrm>
            <a:off x="4378349" y="1133822"/>
            <a:ext cx="182977" cy="2725910"/>
            <a:chOff x="1857818" y="662709"/>
            <a:chExt cx="71936" cy="4165333"/>
          </a:xfrm>
        </p:grpSpPr>
        <p:grpSp>
          <p:nvGrpSpPr>
            <p:cNvPr id="10" name="组合 2"/>
            <p:cNvGrpSpPr/>
            <p:nvPr/>
          </p:nvGrpSpPr>
          <p:grpSpPr>
            <a:xfrm>
              <a:off x="1857818" y="662709"/>
              <a:ext cx="71936" cy="4165333"/>
              <a:chOff x="1703184" y="843559"/>
              <a:chExt cx="71935" cy="3984483"/>
            </a:xfrm>
          </p:grpSpPr>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组合 4"/>
          <p:cNvGrpSpPr/>
          <p:nvPr/>
        </p:nvGrpSpPr>
        <p:grpSpPr>
          <a:xfrm>
            <a:off x="333690" y="1173699"/>
            <a:ext cx="2736303" cy="1064916"/>
            <a:chOff x="1155472" y="2551124"/>
            <a:chExt cx="1979048" cy="799631"/>
          </a:xfrm>
        </p:grpSpPr>
        <p:sp>
          <p:nvSpPr>
            <p:cNvPr id="16"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472" y="2551124"/>
              <a:ext cx="1979048" cy="786249"/>
            </a:xfrm>
            <a:prstGeom prst="rect">
              <a:avLst/>
            </a:prstGeom>
            <a:effectLst>
              <a:innerShdw blurRad="114300">
                <a:srgbClr val="004D86"/>
              </a:innerShdw>
            </a:effectLst>
          </p:spPr>
        </p:pic>
        <p:sp>
          <p:nvSpPr>
            <p:cNvPr id="18" name="TextBox 17"/>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19" name="TextBox 18"/>
            <p:cNvSpPr txBox="1"/>
            <p:nvPr/>
          </p:nvSpPr>
          <p:spPr>
            <a:xfrm>
              <a:off x="1416890" y="2793779"/>
              <a:ext cx="1499270" cy="32817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2800" b="1"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Hành động</a:t>
              </a:r>
              <a:endParaRPr kumimoji="0" lang="zh-CN" altLang="en-US" sz="2800" b="1"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grpSp>
      <p:grpSp>
        <p:nvGrpSpPr>
          <p:cNvPr id="22" name="组合 4"/>
          <p:cNvGrpSpPr/>
          <p:nvPr/>
        </p:nvGrpSpPr>
        <p:grpSpPr>
          <a:xfrm>
            <a:off x="5709801" y="1182610"/>
            <a:ext cx="2736303" cy="1064916"/>
            <a:chOff x="1155472" y="2551124"/>
            <a:chExt cx="1979048" cy="799631"/>
          </a:xfrm>
        </p:grpSpPr>
        <p:sp>
          <p:nvSpPr>
            <p:cNvPr id="23"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24"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472" y="2551124"/>
              <a:ext cx="1979048" cy="786249"/>
            </a:xfrm>
            <a:prstGeom prst="rect">
              <a:avLst/>
            </a:prstGeom>
            <a:effectLst>
              <a:innerShdw blurRad="114300">
                <a:srgbClr val="004D86"/>
              </a:innerShdw>
            </a:effectLst>
          </p:spPr>
        </p:pic>
        <p:sp>
          <p:nvSpPr>
            <p:cNvPr id="25" name="TextBox 24"/>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cs typeface="+mn-cs"/>
              </a:endParaRPr>
            </a:p>
          </p:txBody>
        </p:sp>
        <p:sp>
          <p:nvSpPr>
            <p:cNvPr id="26" name="TextBox 25"/>
            <p:cNvSpPr txBox="1"/>
            <p:nvPr/>
          </p:nvSpPr>
          <p:spPr>
            <a:xfrm>
              <a:off x="1416890" y="2793779"/>
              <a:ext cx="1499270" cy="32817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2800" b="1"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Lời nói</a:t>
              </a:r>
              <a:endParaRPr kumimoji="0" lang="zh-CN" altLang="en-US" sz="2800" b="1"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grpSp>
      <p:sp>
        <p:nvSpPr>
          <p:cNvPr id="30" name="Rectangle 29"/>
          <p:cNvSpPr/>
          <p:nvPr/>
        </p:nvSpPr>
        <p:spPr>
          <a:xfrm>
            <a:off x="4638516" y="2435489"/>
            <a:ext cx="4344600" cy="923330"/>
          </a:xfrm>
          <a:prstGeom prst="rect">
            <a:avLst/>
          </a:prstGeom>
        </p:spPr>
        <p:txBody>
          <a:bodyPr wrap="square">
            <a:spAutoFit/>
          </a:bodyPr>
          <a:lstStyle/>
          <a:p>
            <a:pPr algn="ctr"/>
            <a:r>
              <a:rPr lang="vi-VN" sz="2700" b="1" dirty="0" smtClean="0">
                <a:solidFill>
                  <a:schemeClr val="accent5">
                    <a:lumMod val="50000"/>
                  </a:schemeClr>
                </a:solidFill>
                <a:latin typeface="Times New Roman" pitchFamily="18" charset="0"/>
                <a:cs typeface="Times New Roman" pitchFamily="18" charset="0"/>
              </a:rPr>
              <a:t>Ông đừng giận cháu, cháu không có gì để cho ông cả.</a:t>
            </a:r>
            <a:endParaRPr lang="en-US" sz="2700" dirty="0">
              <a:solidFill>
                <a:schemeClr val="accent5">
                  <a:lumMod val="50000"/>
                </a:schemeClr>
              </a:solidFill>
            </a:endParaRPr>
          </a:p>
        </p:txBody>
      </p:sp>
      <p:sp>
        <p:nvSpPr>
          <p:cNvPr id="28" name="Rectangle 27"/>
          <p:cNvSpPr/>
          <p:nvPr/>
        </p:nvSpPr>
        <p:spPr>
          <a:xfrm>
            <a:off x="971802" y="2139685"/>
            <a:ext cx="3968365" cy="923330"/>
          </a:xfrm>
          <a:prstGeom prst="rect">
            <a:avLst/>
          </a:prstGeom>
        </p:spPr>
        <p:txBody>
          <a:bodyPr wrap="square">
            <a:spAutoFit/>
          </a:bodyPr>
          <a:lstStyle/>
          <a:p>
            <a:pPr algn="ctr"/>
            <a:r>
              <a:rPr lang="vi-VN" sz="2700" b="1" dirty="0" smtClean="0">
                <a:solidFill>
                  <a:schemeClr val="accent5">
                    <a:lumMod val="50000"/>
                  </a:schemeClr>
                </a:solidFill>
                <a:latin typeface="Times New Roman" pitchFamily="18" charset="0"/>
                <a:cs typeface="Times New Roman" pitchFamily="18" charset="0"/>
              </a:rPr>
              <a:t>- Lục </a:t>
            </a:r>
            <a:r>
              <a:rPr lang="vi-VN" sz="2700" b="1" dirty="0">
                <a:solidFill>
                  <a:schemeClr val="accent5">
                    <a:lumMod val="50000"/>
                  </a:schemeClr>
                </a:solidFill>
                <a:latin typeface="Times New Roman" pitchFamily="18" charset="0"/>
                <a:cs typeface="Times New Roman" pitchFamily="18" charset="0"/>
              </a:rPr>
              <a:t>tìm hết túi nọ </a:t>
            </a:r>
            <a:endParaRPr lang="vi-VN" sz="2700" b="1" dirty="0" smtClean="0">
              <a:solidFill>
                <a:schemeClr val="accent5">
                  <a:lumMod val="50000"/>
                </a:schemeClr>
              </a:solidFill>
              <a:latin typeface="Times New Roman" pitchFamily="18" charset="0"/>
              <a:cs typeface="Times New Roman" pitchFamily="18" charset="0"/>
            </a:endParaRPr>
          </a:p>
          <a:p>
            <a:pPr algn="ctr"/>
            <a:r>
              <a:rPr lang="vi-VN" sz="2700" b="1" dirty="0" smtClean="0">
                <a:solidFill>
                  <a:schemeClr val="accent5">
                    <a:lumMod val="50000"/>
                  </a:schemeClr>
                </a:solidFill>
                <a:latin typeface="Times New Roman" pitchFamily="18" charset="0"/>
                <a:cs typeface="Times New Roman" pitchFamily="18" charset="0"/>
              </a:rPr>
              <a:t>túi kia.</a:t>
            </a:r>
            <a:endParaRPr lang="en-US" sz="2700" dirty="0">
              <a:solidFill>
                <a:schemeClr val="accent5">
                  <a:lumMod val="50000"/>
                </a:schemeClr>
              </a:solidFill>
            </a:endParaRPr>
          </a:p>
        </p:txBody>
      </p:sp>
      <p:sp>
        <p:nvSpPr>
          <p:cNvPr id="34" name="Rectangle 33"/>
          <p:cNvSpPr/>
          <p:nvPr/>
        </p:nvSpPr>
        <p:spPr>
          <a:xfrm>
            <a:off x="-125195" y="2936402"/>
            <a:ext cx="3541354" cy="923330"/>
          </a:xfrm>
          <a:prstGeom prst="rect">
            <a:avLst/>
          </a:prstGeom>
        </p:spPr>
        <p:txBody>
          <a:bodyPr wrap="none">
            <a:spAutoFit/>
          </a:bodyPr>
          <a:lstStyle/>
          <a:p>
            <a:pPr algn="ctr"/>
            <a:r>
              <a:rPr lang="vi-VN" sz="2700" b="1" dirty="0" smtClean="0">
                <a:solidFill>
                  <a:schemeClr val="accent5">
                    <a:lumMod val="50000"/>
                  </a:schemeClr>
                </a:solidFill>
                <a:latin typeface="Times New Roman" pitchFamily="18" charset="0"/>
                <a:cs typeface="Times New Roman" pitchFamily="18" charset="0"/>
              </a:rPr>
              <a:t>- Nắm </a:t>
            </a:r>
            <a:r>
              <a:rPr lang="vi-VN" sz="2700" b="1" dirty="0">
                <a:solidFill>
                  <a:schemeClr val="accent5">
                    <a:lumMod val="50000"/>
                  </a:schemeClr>
                </a:solidFill>
                <a:latin typeface="Times New Roman" pitchFamily="18" charset="0"/>
                <a:cs typeface="Times New Roman" pitchFamily="18" charset="0"/>
              </a:rPr>
              <a:t>chặt lấy bàn </a:t>
            </a:r>
            <a:r>
              <a:rPr lang="vi-VN" sz="2700" b="1" dirty="0" smtClean="0">
                <a:solidFill>
                  <a:schemeClr val="accent5">
                    <a:lumMod val="50000"/>
                  </a:schemeClr>
                </a:solidFill>
                <a:latin typeface="Times New Roman" pitchFamily="18" charset="0"/>
                <a:cs typeface="Times New Roman" pitchFamily="18" charset="0"/>
              </a:rPr>
              <a:t>tay</a:t>
            </a:r>
          </a:p>
          <a:p>
            <a:pPr algn="ctr"/>
            <a:r>
              <a:rPr lang="vi-VN" sz="2700" b="1" dirty="0" smtClean="0">
                <a:solidFill>
                  <a:schemeClr val="accent5">
                    <a:lumMod val="50000"/>
                  </a:schemeClr>
                </a:solidFill>
                <a:latin typeface="Times New Roman" pitchFamily="18" charset="0"/>
                <a:cs typeface="Times New Roman" pitchFamily="18" charset="0"/>
              </a:rPr>
              <a:t> </a:t>
            </a:r>
            <a:r>
              <a:rPr lang="vi-VN" sz="2700" b="1" dirty="0">
                <a:solidFill>
                  <a:schemeClr val="accent5">
                    <a:lumMod val="50000"/>
                  </a:schemeClr>
                </a:solidFill>
                <a:latin typeface="Times New Roman" pitchFamily="18" charset="0"/>
                <a:cs typeface="Times New Roman" pitchFamily="18" charset="0"/>
              </a:rPr>
              <a:t>run rẩy </a:t>
            </a:r>
            <a:r>
              <a:rPr lang="vi-VN" sz="2700" b="1" dirty="0" smtClean="0">
                <a:solidFill>
                  <a:schemeClr val="accent5">
                    <a:lumMod val="50000"/>
                  </a:schemeClr>
                </a:solidFill>
                <a:latin typeface="Times New Roman" pitchFamily="18" charset="0"/>
                <a:cs typeface="Times New Roman" pitchFamily="18" charset="0"/>
              </a:rPr>
              <a:t>kia.</a:t>
            </a:r>
            <a:endParaRPr lang="en-US" sz="2700" dirty="0">
              <a:solidFill>
                <a:schemeClr val="accent5">
                  <a:lumMod val="50000"/>
                </a:schemeClr>
              </a:solidFill>
            </a:endParaRPr>
          </a:p>
        </p:txBody>
      </p:sp>
      <p:sp>
        <p:nvSpPr>
          <p:cNvPr id="40" name="圆角矩形 4"/>
          <p:cNvSpPr/>
          <p:nvPr/>
        </p:nvSpPr>
        <p:spPr>
          <a:xfrm>
            <a:off x="333690" y="3859732"/>
            <a:ext cx="7694694" cy="997902"/>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ectangle 28"/>
          <p:cNvSpPr/>
          <p:nvPr/>
        </p:nvSpPr>
        <p:spPr>
          <a:xfrm>
            <a:off x="557734" y="3912407"/>
            <a:ext cx="7072092" cy="892552"/>
          </a:xfrm>
          <a:prstGeom prst="rect">
            <a:avLst/>
          </a:prstGeom>
        </p:spPr>
        <p:txBody>
          <a:bodyPr wrap="square">
            <a:spAutoFit/>
          </a:bodyPr>
          <a:lstStyle/>
          <a:p>
            <a:pPr marL="285750" indent="-285750" algn="ctr">
              <a:spcBef>
                <a:spcPct val="50000"/>
              </a:spcBef>
              <a:buFont typeface="Wingdings" panose="05000000000000000000" pitchFamily="2" charset="2"/>
              <a:buChar char="à"/>
              <a:defRPr/>
            </a:pPr>
            <a:r>
              <a:rPr lang="en-US" sz="2600" b="1" dirty="0" smtClean="0">
                <a:solidFill>
                  <a:srgbClr val="FF0000"/>
                </a:solidFill>
                <a:latin typeface="Times New Roman" pitchFamily="18" charset="0"/>
                <a:cs typeface="Times New Roman" pitchFamily="18" charset="0"/>
                <a:sym typeface="Wingdings" pitchFamily="2" charset="2"/>
              </a:rPr>
              <a:t>C</a:t>
            </a:r>
            <a:r>
              <a:rPr lang="vi-VN" sz="2600" b="1" dirty="0">
                <a:solidFill>
                  <a:srgbClr val="FF0000"/>
                </a:solidFill>
                <a:latin typeface="Times New Roman" pitchFamily="18" charset="0"/>
                <a:cs typeface="Times New Roman" pitchFamily="18" charset="0"/>
              </a:rPr>
              <a:t>ậu bé </a:t>
            </a:r>
            <a:r>
              <a:rPr lang="en-US" sz="2600" b="1" dirty="0" err="1">
                <a:solidFill>
                  <a:srgbClr val="FF0000"/>
                </a:solidFill>
                <a:latin typeface="Times New Roman" pitchFamily="18" charset="0"/>
                <a:cs typeface="Times New Roman" pitchFamily="18" charset="0"/>
              </a:rPr>
              <a:t>đồng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cảm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vi-VN" sz="2600" b="1" dirty="0">
                <a:solidFill>
                  <a:srgbClr val="FF0000"/>
                </a:solidFill>
                <a:latin typeface="Times New Roman" pitchFamily="18" charset="0"/>
                <a:cs typeface="Times New Roman" pitchFamily="18" charset="0"/>
              </a:rPr>
              <a:t>thương xót ông lão, tôn trọng ông, </a:t>
            </a:r>
            <a:r>
              <a:rPr lang="en-US" sz="2600" b="1" dirty="0" err="1" smtClean="0">
                <a:solidFill>
                  <a:srgbClr val="FF0000"/>
                </a:solidFill>
                <a:latin typeface="Times New Roman" pitchFamily="18" charset="0"/>
                <a:cs typeface="Times New Roman" pitchFamily="18" charset="0"/>
              </a:rPr>
              <a:t>chân</a:t>
            </a:r>
            <a:r>
              <a:rPr lang="en-US" sz="2600" b="1" dirty="0" smtClean="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thành</a:t>
            </a:r>
            <a:r>
              <a:rPr lang="vi-VN" sz="2600" b="1" dirty="0">
                <a:solidFill>
                  <a:srgbClr val="FF0000"/>
                </a:solidFill>
                <a:latin typeface="Times New Roman" pitchFamily="18" charset="0"/>
                <a:cs typeface="Times New Roman" pitchFamily="18" charset="0"/>
              </a:rPr>
              <a:t> muốn giúp đỡ ông</a:t>
            </a:r>
            <a:r>
              <a:rPr lang="en-US" sz="26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6154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 presetClass="entr" presetSubtype="8" fill="hold" nodeType="withEffect">
                                  <p:stCondLst>
                                    <p:cond delay="6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6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wipe(down)">
                                      <p:cBhvr>
                                        <p:cTn id="33" dur="500"/>
                                        <p:tgtEl>
                                          <p:spTgt spid="34">
                                            <p:txEl>
                                              <p:pRg st="0" end="0"/>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4">
                                            <p:txEl>
                                              <p:pRg st="1" end="1"/>
                                            </p:txEl>
                                          </p:spTgt>
                                        </p:tgtEl>
                                        <p:attrNameLst>
                                          <p:attrName>style.visibility</p:attrName>
                                        </p:attrNameLst>
                                      </p:cBhvr>
                                      <p:to>
                                        <p:strVal val="visible"/>
                                      </p:to>
                                    </p:set>
                                    <p:animEffect transition="in" filter="wipe(down)">
                                      <p:cBhvr>
                                        <p:cTn id="36" dur="500"/>
                                        <p:tgtEl>
                                          <p:spTgt spid="3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0">
                                            <p:txEl>
                                              <p:pRg st="0" end="0"/>
                                            </p:txEl>
                                          </p:spTgt>
                                        </p:tgtEl>
                                        <p:attrNameLst>
                                          <p:attrName>style.visibility</p:attrName>
                                        </p:attrNameLst>
                                      </p:cBhvr>
                                      <p:to>
                                        <p:strVal val="visible"/>
                                      </p:to>
                                    </p:set>
                                    <p:animEffect transition="in" filter="wipe(down)">
                                      <p:cBhvr>
                                        <p:cTn id="41" dur="500"/>
                                        <p:tgtEl>
                                          <p:spTgt spid="3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ircle(in)">
                                      <p:cBhvr>
                                        <p:cTn id="46" dur="2000"/>
                                        <p:tgtEl>
                                          <p:spTgt spid="2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circle(in)">
                                      <p:cBhvr>
                                        <p:cTn id="4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8" grpId="0"/>
      <p:bldP spid="40"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a:extLst>
              <a:ext uri="{FF2B5EF4-FFF2-40B4-BE49-F238E27FC236}">
                <a16:creationId xmlns:a16="http://schemas.microsoft.com/office/drawing/2014/main" id="{29E95FD1-04F6-4380-8629-8F27EAB4CCED}"/>
              </a:ext>
            </a:extLst>
          </p:cNvPr>
          <p:cNvSpPr/>
          <p:nvPr/>
        </p:nvSpPr>
        <p:spPr>
          <a:xfrm>
            <a:off x="2621604" y="1867144"/>
            <a:ext cx="5624348" cy="1693284"/>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14" name="Rectangle 13"/>
          <p:cNvSpPr/>
          <p:nvPr/>
        </p:nvSpPr>
        <p:spPr>
          <a:xfrm>
            <a:off x="2910690" y="2102425"/>
            <a:ext cx="5357557" cy="1569660"/>
          </a:xfrm>
          <a:prstGeom prst="rect">
            <a:avLst/>
          </a:prstGeom>
        </p:spPr>
        <p:txBody>
          <a:bodyPr wrap="none">
            <a:spAutoFit/>
          </a:bodyPr>
          <a:lstStyle/>
          <a:p>
            <a:pPr algn="ctr"/>
            <a:r>
              <a:rPr lang="pt-BR" sz="3200" b="1" dirty="0" smtClean="0">
                <a:solidFill>
                  <a:srgbClr val="002060"/>
                </a:solidFill>
                <a:latin typeface="UTM Avo" panose="02040603050506020204" pitchFamily="18" charset="0"/>
              </a:rPr>
              <a:t>Cậu </a:t>
            </a:r>
            <a:r>
              <a:rPr lang="pt-BR" sz="3200" b="1" dirty="0">
                <a:solidFill>
                  <a:srgbClr val="002060"/>
                </a:solidFill>
                <a:latin typeface="UTM Avo" panose="02040603050506020204" pitchFamily="18" charset="0"/>
              </a:rPr>
              <a:t>bé thương ông lão, </a:t>
            </a:r>
            <a:endParaRPr lang="vi-VN" sz="3200" b="1" dirty="0" smtClean="0">
              <a:solidFill>
                <a:srgbClr val="002060"/>
              </a:solidFill>
              <a:latin typeface="UTM Avo" panose="02040603050506020204" pitchFamily="18" charset="0"/>
            </a:endParaRPr>
          </a:p>
          <a:p>
            <a:pPr algn="ctr"/>
            <a:r>
              <a:rPr lang="pt-BR" sz="3200" b="1" dirty="0" smtClean="0">
                <a:solidFill>
                  <a:srgbClr val="002060"/>
                </a:solidFill>
                <a:latin typeface="UTM Avo" panose="02040603050506020204" pitchFamily="18" charset="0"/>
              </a:rPr>
              <a:t>cậu </a:t>
            </a:r>
            <a:r>
              <a:rPr lang="pt-BR" sz="3200" b="1" dirty="0">
                <a:solidFill>
                  <a:srgbClr val="002060"/>
                </a:solidFill>
                <a:latin typeface="UTM Avo" panose="02040603050506020204" pitchFamily="18" charset="0"/>
              </a:rPr>
              <a:t>muốn giúp đỡ ông.</a:t>
            </a:r>
            <a:endParaRPr lang="en-US" sz="3200" dirty="0">
              <a:solidFill>
                <a:srgbClr val="002060"/>
              </a:solidFill>
              <a:latin typeface="UTM Avo"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srgbClr val="002060"/>
              </a:solidFill>
              <a:effectLst/>
              <a:uLnTx/>
              <a:uFillTx/>
              <a:latin typeface="UTM Avo" panose="02040603050506020204" pitchFamily="18" charset="0"/>
            </a:endParaRPr>
          </a:p>
        </p:txBody>
      </p:sp>
      <p:grpSp>
        <p:nvGrpSpPr>
          <p:cNvPr id="2" name="Group 1"/>
          <p:cNvGrpSpPr/>
          <p:nvPr/>
        </p:nvGrpSpPr>
        <p:grpSpPr>
          <a:xfrm>
            <a:off x="179512" y="908275"/>
            <a:ext cx="2813830" cy="2763810"/>
            <a:chOff x="106058" y="736597"/>
            <a:chExt cx="2813830" cy="2763810"/>
          </a:xfrm>
        </p:grpSpPr>
        <p:sp>
          <p:nvSpPr>
            <p:cNvPr id="28" name="椭圆 27"/>
            <p:cNvSpPr/>
            <p:nvPr/>
          </p:nvSpPr>
          <p:spPr>
            <a:xfrm>
              <a:off x="106058" y="736597"/>
              <a:ext cx="2813830" cy="2763810"/>
            </a:xfrm>
            <a:prstGeom prst="ellipse">
              <a:avLst/>
            </a:prstGeom>
            <a:solidFill>
              <a:srgbClr val="FC6E5B"/>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nvGrpSpPr>
            <p:cNvPr id="29" name="组合 28"/>
            <p:cNvGrpSpPr/>
            <p:nvPr/>
          </p:nvGrpSpPr>
          <p:grpSpPr>
            <a:xfrm>
              <a:off x="461257" y="994616"/>
              <a:ext cx="2337955" cy="2247771"/>
              <a:chOff x="223528" y="673100"/>
              <a:chExt cx="4081772" cy="4000500"/>
            </a:xfrm>
            <a:effectLst>
              <a:outerShdw blurRad="177800" dist="88900" dir="4200000" algn="tl" rotWithShape="0">
                <a:prstClr val="black">
                  <a:alpha val="4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椭圆 30"/>
              <p:cNvSpPr/>
              <p:nvPr/>
            </p:nvSpPr>
            <p:spPr>
              <a:xfrm>
                <a:off x="223528" y="841005"/>
                <a:ext cx="3825878"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4" name="Rectangle 3"/>
          <p:cNvSpPr/>
          <p:nvPr/>
        </p:nvSpPr>
        <p:spPr>
          <a:xfrm>
            <a:off x="460586" y="1847972"/>
            <a:ext cx="2329484"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smtClean="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rPr>
              <a:t>NỘI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smtClean="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rPr>
              <a:t> ĐOẠN 2</a:t>
            </a:r>
            <a:endParaRPr kumimoji="0" lang="en-US" sz="3500" b="0" i="0" u="none" strike="noStrike" kern="1200" cap="none" spc="0" normalizeH="0" baseline="0" noProof="0" dirty="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endParaRPr>
          </a:p>
        </p:txBody>
      </p:sp>
    </p:spTree>
    <p:extLst>
      <p:ext uri="{BB962C8B-B14F-4D97-AF65-F5344CB8AC3E}">
        <p14:creationId xmlns:p14="http://schemas.microsoft.com/office/powerpoint/2010/main" val="2516846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94CA8CE-3BBB-4DB0-8C39-C8DDAE63D1C2}"/>
              </a:ext>
            </a:extLst>
          </p:cNvPr>
          <p:cNvGrpSpPr/>
          <p:nvPr/>
        </p:nvGrpSpPr>
        <p:grpSpPr>
          <a:xfrm>
            <a:off x="2472265" y="280720"/>
            <a:ext cx="6622049" cy="1285742"/>
            <a:chOff x="1001659" y="2754388"/>
            <a:chExt cx="7926835" cy="1754214"/>
          </a:xfrm>
        </p:grpSpPr>
        <p:sp>
          <p:nvSpPr>
            <p:cNvPr id="7" name="矩形: 圆角 4">
              <a:extLst>
                <a:ext uri="{FF2B5EF4-FFF2-40B4-BE49-F238E27FC236}">
                  <a16:creationId xmlns:a16="http://schemas.microsoft.com/office/drawing/2014/main" id="{29E95FD1-04F6-4380-8629-8F27EAB4CCED}"/>
                </a:ext>
              </a:extLst>
            </p:cNvPr>
            <p:cNvSpPr/>
            <p:nvPr/>
          </p:nvSpPr>
          <p:spPr>
            <a:xfrm>
              <a:off x="1001659" y="2754388"/>
              <a:ext cx="7926835" cy="1754214"/>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8" name="TextBox 2">
              <a:extLst>
                <a:ext uri="{FF2B5EF4-FFF2-40B4-BE49-F238E27FC236}">
                  <a16:creationId xmlns:a16="http://schemas.microsoft.com/office/drawing/2014/main" id="{EFE70F2D-0AF5-4422-8DCA-8EB53F6B26CA}"/>
                </a:ext>
              </a:extLst>
            </p:cNvPr>
            <p:cNvSpPr txBox="1"/>
            <p:nvPr/>
          </p:nvSpPr>
          <p:spPr>
            <a:xfrm>
              <a:off x="1652953" y="2910332"/>
              <a:ext cx="7222590" cy="1543986"/>
            </a:xfrm>
            <a:prstGeom prst="rect">
              <a:avLst/>
            </a:prstGeom>
            <a:noFill/>
          </p:spPr>
          <p:txBody>
            <a:bodyPr wrap="square" rtlCol="0">
              <a:spAutoFit/>
            </a:bodyPr>
            <a:lstStyle/>
            <a:p>
              <a:pPr algn="ctr">
                <a:lnSpc>
                  <a:spcPct val="150000"/>
                </a:lnSpc>
              </a:pPr>
              <a:r>
                <a:rPr lang="en-US" sz="2400" b="1" dirty="0" err="1">
                  <a:latin typeface="UTM Avo" panose="02040603050506020204" pitchFamily="18" charset="0"/>
                  <a:cs typeface="Times New Roman" panose="02020603050405020304" pitchFamily="18" charset="0"/>
                </a:rPr>
                <a:t>Ông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nhận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được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tình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thương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sự</a:t>
              </a:r>
              <a:r>
                <a:rPr lang="en-US" sz="2400" b="1" dirty="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thông</a:t>
              </a:r>
              <a:r>
                <a:rPr lang="vi-VN" sz="2400" b="1" dirty="0" smtClean="0">
                  <a:latin typeface="UTM Avo" panose="02040603050506020204" pitchFamily="18" charset="0"/>
                  <a:cs typeface="Times New Roman" panose="02020603050405020304" pitchFamily="18" charset="0"/>
                </a:rPr>
                <a:t> cảm</a:t>
              </a:r>
              <a:r>
                <a:rPr lang="vi-VN" sz="2400" b="1" dirty="0" smtClean="0">
                  <a:latin typeface="Times New Roman" panose="02020603050405020304" pitchFamily="18" charset="0"/>
                  <a:cs typeface="Times New Roman" panose="02020603050405020304" pitchFamily="18" charset="0"/>
                </a:rPr>
                <a:t>.</a:t>
              </a:r>
              <a:endParaRPr lang="zh-CN" altLang="en-US" sz="2400" dirty="0">
                <a:solidFill>
                  <a:schemeClr val="tx1">
                    <a:lumMod val="75000"/>
                    <a:lumOff val="25000"/>
                  </a:schemeClr>
                </a:solidFill>
                <a:latin typeface="UTM Avo" panose="02040603050506020204" pitchFamily="18" charset="0"/>
                <a:ea typeface="汉仪跳跳体简" panose="00020600040101010101" pitchFamily="18" charset="-122"/>
                <a:cs typeface="Times New Roman" panose="02020603050405020304" pitchFamily="18" charset="0"/>
              </a:endParaRPr>
            </a:p>
          </p:txBody>
        </p:sp>
      </p:grpSp>
      <p:grpSp>
        <p:nvGrpSpPr>
          <p:cNvPr id="9" name="组合 6"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579D94B-69AC-41E6-909E-03116245553E}"/>
              </a:ext>
            </a:extLst>
          </p:cNvPr>
          <p:cNvGrpSpPr/>
          <p:nvPr/>
        </p:nvGrpSpPr>
        <p:grpSpPr>
          <a:xfrm>
            <a:off x="2949352" y="2088310"/>
            <a:ext cx="6100727" cy="1644502"/>
            <a:chOff x="1001660" y="2898445"/>
            <a:chExt cx="7552440" cy="2542274"/>
          </a:xfrm>
        </p:grpSpPr>
        <p:sp>
          <p:nvSpPr>
            <p:cNvPr id="10" name="矩形: 圆角 7">
              <a:extLst>
                <a:ext uri="{FF2B5EF4-FFF2-40B4-BE49-F238E27FC236}">
                  <a16:creationId xmlns:a16="http://schemas.microsoft.com/office/drawing/2014/main" id="{D9A5209D-4E7C-4AC5-8217-E045F9C31F40}"/>
                </a:ext>
              </a:extLst>
            </p:cNvPr>
            <p:cNvSpPr/>
            <p:nvPr/>
          </p:nvSpPr>
          <p:spPr>
            <a:xfrm>
              <a:off x="1001660" y="2898445"/>
              <a:ext cx="7552440" cy="1777259"/>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11" name="TextBox 2">
              <a:extLst>
                <a:ext uri="{FF2B5EF4-FFF2-40B4-BE49-F238E27FC236}">
                  <a16:creationId xmlns:a16="http://schemas.microsoft.com/office/drawing/2014/main" id="{C3B12D02-F7BF-4701-A000-97F766A1B17F}"/>
                </a:ext>
              </a:extLst>
            </p:cNvPr>
            <p:cNvSpPr txBox="1"/>
            <p:nvPr/>
          </p:nvSpPr>
          <p:spPr>
            <a:xfrm>
              <a:off x="1714866" y="3064103"/>
              <a:ext cx="6668936" cy="2376616"/>
            </a:xfrm>
            <a:prstGeom prst="rect">
              <a:avLst/>
            </a:prstGeom>
            <a:noFill/>
          </p:spPr>
          <p:txBody>
            <a:bodyPr wrap="square" rtlCol="0">
              <a:spAutoFit/>
            </a:bodyPr>
            <a:lstStyle/>
            <a:p>
              <a:pPr algn="just">
                <a:lnSpc>
                  <a:spcPct val="150000"/>
                </a:lnSpc>
              </a:pPr>
              <a:r>
                <a:rPr lang="en-US" sz="2100" b="1" dirty="0" err="1">
                  <a:latin typeface="UTM Avo" panose="02040603050506020204" pitchFamily="18" charset="0"/>
                  <a:cs typeface="Times New Roman" panose="02020603050405020304" pitchFamily="18" charset="0"/>
                </a:rPr>
                <a:t>Sự</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tôn</a:t>
              </a:r>
              <a:r>
                <a:rPr lang="en-US" sz="2100" b="1" dirty="0">
                  <a:latin typeface="UTM Avo" panose="02040603050506020204" pitchFamily="18" charset="0"/>
                  <a:cs typeface="Times New Roman" panose="02020603050405020304" pitchFamily="18" charset="0"/>
                </a:rPr>
                <a:t> </a:t>
              </a:r>
              <a:r>
                <a:rPr lang="vi-VN" sz="2100" b="1" dirty="0" smtClean="0">
                  <a:latin typeface="UTM Avo" panose="02040603050506020204" pitchFamily="18" charset="0"/>
                  <a:cs typeface="Times New Roman" panose="02020603050405020304" pitchFamily="18" charset="0"/>
                </a:rPr>
                <a:t>trọng và tình cảm chân thành, cố gắng giúp đỡ ông cụ từ cậu bé. </a:t>
              </a:r>
              <a:endParaRPr lang="en-US" sz="2100" b="1" dirty="0">
                <a:latin typeface="UTM Avo" panose="02040603050506020204" pitchFamily="18" charset="0"/>
                <a:cs typeface="Times New Roman" panose="02020603050405020304" pitchFamily="18" charset="0"/>
              </a:endParaRPr>
            </a:p>
            <a:p>
              <a:pPr algn="just">
                <a:lnSpc>
                  <a:spcPct val="150000"/>
                </a:lnSpc>
              </a:pPr>
              <a:endParaRPr lang="zh-CN" altLang="en-US" sz="2400" dirty="0">
                <a:solidFill>
                  <a:schemeClr val="tx1">
                    <a:lumMod val="75000"/>
                    <a:lumOff val="25000"/>
                  </a:schemeClr>
                </a:solidFill>
                <a:latin typeface="UTM Avo" panose="02040603050506020204" pitchFamily="18" charset="0"/>
                <a:ea typeface="汉仪跳跳体简" panose="00020600040101010101" pitchFamily="18" charset="-122"/>
                <a:cs typeface="Times New Roman" panose="02020603050405020304" pitchFamily="18" charset="0"/>
              </a:endParaRPr>
            </a:p>
          </p:txBody>
        </p:sp>
      </p:grpSp>
      <p:grpSp>
        <p:nvGrpSpPr>
          <p:cNvPr id="18" name="组合 1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7977F77E-D520-4EAE-8BAC-E49D20D037E0}"/>
              </a:ext>
            </a:extLst>
          </p:cNvPr>
          <p:cNvGrpSpPr/>
          <p:nvPr/>
        </p:nvGrpSpPr>
        <p:grpSpPr>
          <a:xfrm>
            <a:off x="1527509" y="3656072"/>
            <a:ext cx="6248719" cy="1261475"/>
            <a:chOff x="1001660" y="2898445"/>
            <a:chExt cx="7735647" cy="1950147"/>
          </a:xfrm>
        </p:grpSpPr>
        <p:sp>
          <p:nvSpPr>
            <p:cNvPr id="19" name="矩形: 圆角 16">
              <a:extLst>
                <a:ext uri="{FF2B5EF4-FFF2-40B4-BE49-F238E27FC236}">
                  <a16:creationId xmlns:a16="http://schemas.microsoft.com/office/drawing/2014/main" id="{1781DDE3-4D60-4E06-B7E0-837C9577C4A9}"/>
                </a:ext>
              </a:extLst>
            </p:cNvPr>
            <p:cNvSpPr/>
            <p:nvPr/>
          </p:nvSpPr>
          <p:spPr>
            <a:xfrm>
              <a:off x="1001660" y="2898445"/>
              <a:ext cx="7735647" cy="1530486"/>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20" name="TextBox 2">
              <a:extLst>
                <a:ext uri="{FF2B5EF4-FFF2-40B4-BE49-F238E27FC236}">
                  <a16:creationId xmlns:a16="http://schemas.microsoft.com/office/drawing/2014/main" id="{F46DA85A-FC2D-4DA2-8A87-8EEB5EE32C07}"/>
                </a:ext>
              </a:extLst>
            </p:cNvPr>
            <p:cNvSpPr txBox="1"/>
            <p:nvPr/>
          </p:nvSpPr>
          <p:spPr>
            <a:xfrm>
              <a:off x="2005002" y="2992973"/>
              <a:ext cx="6644860" cy="1855619"/>
            </a:xfrm>
            <a:prstGeom prst="rect">
              <a:avLst/>
            </a:prstGeom>
            <a:noFill/>
          </p:spPr>
          <p:txBody>
            <a:bodyPr wrap="square" rtlCol="0">
              <a:spAutoFit/>
            </a:bodyPr>
            <a:lstStyle/>
            <a:p>
              <a:pPr algn="ctr"/>
              <a:r>
                <a:rPr lang="en-US" sz="2400" b="1" dirty="0" err="1">
                  <a:latin typeface="UTM Avo" panose="02040603050506020204" pitchFamily="18" charset="0"/>
                  <a:cs typeface="Times New Roman" panose="02020603050405020304" pitchFamily="18" charset="0"/>
                </a:rPr>
                <a:t>Lời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xin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lỗi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chân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thành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nắm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tay</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rất</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chặt</a:t>
              </a:r>
              <a:r>
                <a:rPr lang="en-US" sz="2400" b="1" dirty="0">
                  <a:latin typeface="UTM Avo" panose="02040603050506020204" pitchFamily="18" charset="0"/>
                  <a:cs typeface="Times New Roman" panose="02020603050405020304" pitchFamily="18" charset="0"/>
                </a:rPr>
                <a:t>.</a:t>
              </a:r>
            </a:p>
            <a:p>
              <a:pPr algn="just"/>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p:txBody>
        </p:sp>
      </p:grpSp>
      <p:sp>
        <p:nvSpPr>
          <p:cNvPr id="30" name="Rectangle 29"/>
          <p:cNvSpPr/>
          <p:nvPr/>
        </p:nvSpPr>
        <p:spPr>
          <a:xfrm>
            <a:off x="275180" y="1411512"/>
            <a:ext cx="2082526" cy="2308324"/>
          </a:xfrm>
          <a:prstGeom prst="rect">
            <a:avLst/>
          </a:prstGeom>
        </p:spPr>
        <p:txBody>
          <a:bodyPr wrap="square">
            <a:spAutoFit/>
          </a:bodyPr>
          <a:lstStyle/>
          <a:p>
            <a:pPr algn="ctr"/>
            <a:r>
              <a:rPr lang="vi-VN" b="1" dirty="0">
                <a:solidFill>
                  <a:srgbClr val="002060"/>
                </a:solidFill>
                <a:latin typeface="Times New Roman" pitchFamily="18" charset="0"/>
                <a:cs typeface="Times New Roman" pitchFamily="18" charset="0"/>
              </a:rPr>
              <a:t>Cậu bé không có gì cho ông lão, nhưng ông lão lại nói: </a:t>
            </a:r>
            <a:r>
              <a:rPr lang="en-US" b="1" dirty="0">
                <a:solidFill>
                  <a:srgbClr val="002060"/>
                </a:solidFill>
                <a:latin typeface="Times New Roman" pitchFamily="18" charset="0"/>
                <a:cs typeface="Times New Roman" pitchFamily="18" charset="0"/>
              </a:rPr>
              <a:t>“</a:t>
            </a:r>
            <a:r>
              <a:rPr lang="vi-VN" b="1" dirty="0">
                <a:solidFill>
                  <a:srgbClr val="002060"/>
                </a:solidFill>
                <a:latin typeface="Times New Roman" pitchFamily="18" charset="0"/>
                <a:cs typeface="Times New Roman" pitchFamily="18" charset="0"/>
              </a:rPr>
              <a:t>Như vậy là cháu đã cho lão rồi.</a:t>
            </a:r>
            <a:r>
              <a:rPr lang="en-US" b="1" dirty="0">
                <a:solidFill>
                  <a:srgbClr val="002060"/>
                </a:solidFill>
                <a:latin typeface="Times New Roman" pitchFamily="18" charset="0"/>
                <a:cs typeface="Times New Roman" pitchFamily="18" charset="0"/>
              </a:rPr>
              <a:t>”</a:t>
            </a:r>
            <a:r>
              <a:rPr lang="vi-VN" b="1" dirty="0">
                <a:solidFill>
                  <a:srgbClr val="002060"/>
                </a:solidFill>
                <a:latin typeface="Times New Roman" pitchFamily="18" charset="0"/>
                <a:cs typeface="Times New Roman" pitchFamily="18" charset="0"/>
              </a:rPr>
              <a:t> Em hiểu cậu bé đã cho ông lão cái gì?</a:t>
            </a:r>
          </a:p>
          <a:p>
            <a:pPr algn="ctr"/>
            <a:endParaRPr lang="en-US" b="1" dirty="0">
              <a:solidFill>
                <a:srgbClr val="002060"/>
              </a:solidFill>
              <a:latin typeface="UTM Avo" panose="02040603050506020204" pitchFamily="18" charset="0"/>
            </a:endParaRPr>
          </a:p>
        </p:txBody>
      </p:sp>
      <p:sp>
        <p:nvSpPr>
          <p:cNvPr id="31" name="椭圆 1"/>
          <p:cNvSpPr/>
          <p:nvPr/>
        </p:nvSpPr>
        <p:spPr>
          <a:xfrm>
            <a:off x="-291673" y="745528"/>
            <a:ext cx="3250287" cy="3178107"/>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C6E5B"/>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grpSp>
        <p:nvGrpSpPr>
          <p:cNvPr id="12" name="组合 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35F51B7A-5270-4A36-91C7-E3DC26B7B91F}"/>
              </a:ext>
            </a:extLst>
          </p:cNvPr>
          <p:cNvGrpSpPr/>
          <p:nvPr/>
        </p:nvGrpSpPr>
        <p:grpSpPr>
          <a:xfrm>
            <a:off x="1806053" y="322345"/>
            <a:ext cx="1311766" cy="1267807"/>
            <a:chOff x="5601542" y="2483063"/>
            <a:chExt cx="1607361" cy="1553496"/>
          </a:xfrm>
        </p:grpSpPr>
        <p:pic>
          <p:nvPicPr>
            <p:cNvPr id="13" name="图片 10">
              <a:extLst>
                <a:ext uri="{FF2B5EF4-FFF2-40B4-BE49-F238E27FC236}">
                  <a16:creationId xmlns:a16="http://schemas.microsoft.com/office/drawing/2014/main" id="{3238A216-FD77-41EF-8FD6-0ECE7A02E9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14" name="文本框 11">
              <a:extLst>
                <a:ext uri="{FF2B5EF4-FFF2-40B4-BE49-F238E27FC236}">
                  <a16:creationId xmlns:a16="http://schemas.microsoft.com/office/drawing/2014/main" id="{EA459096-427B-4828-9E77-161D4D188E62}"/>
                </a:ext>
              </a:extLst>
            </p:cNvPr>
            <p:cNvSpPr txBox="1"/>
            <p:nvPr/>
          </p:nvSpPr>
          <p:spPr>
            <a:xfrm>
              <a:off x="6105231" y="2836123"/>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01</a:t>
              </a:r>
              <a:endParaRPr lang="zh-CN" altLang="en-US" sz="4000" dirty="0">
                <a:latin typeface="#9Slide05 Claudia" pitchFamily="2" charset="0"/>
                <a:ea typeface="汉仪跳跳体简" panose="00020600040101010101" pitchFamily="18" charset="-122"/>
              </a:endParaRPr>
            </a:p>
          </p:txBody>
        </p:sp>
      </p:grpSp>
      <p:grpSp>
        <p:nvGrpSpPr>
          <p:cNvPr id="15" name="组合 1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FB01D5C-D8E5-4FDB-8786-F81BA1F849FA}"/>
              </a:ext>
            </a:extLst>
          </p:cNvPr>
          <p:cNvGrpSpPr/>
          <p:nvPr/>
        </p:nvGrpSpPr>
        <p:grpSpPr>
          <a:xfrm>
            <a:off x="2436947" y="2014431"/>
            <a:ext cx="1261788" cy="1267807"/>
            <a:chOff x="6943676" y="776837"/>
            <a:chExt cx="1546121" cy="1553496"/>
          </a:xfrm>
        </p:grpSpPr>
        <p:pic>
          <p:nvPicPr>
            <p:cNvPr id="16" name="图片 13">
              <a:extLst>
                <a:ext uri="{FF2B5EF4-FFF2-40B4-BE49-F238E27FC236}">
                  <a16:creationId xmlns:a16="http://schemas.microsoft.com/office/drawing/2014/main" id="{1690DE79-5090-4178-95F4-4C81850D58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21" t="23265" b="28528"/>
            <a:stretch/>
          </p:blipFill>
          <p:spPr>
            <a:xfrm>
              <a:off x="6943676" y="776837"/>
              <a:ext cx="1546121" cy="1553496"/>
            </a:xfrm>
            <a:prstGeom prst="rect">
              <a:avLst/>
            </a:prstGeom>
          </p:spPr>
        </p:pic>
        <p:sp>
          <p:nvSpPr>
            <p:cNvPr id="17" name="文本框 14">
              <a:extLst>
                <a:ext uri="{FF2B5EF4-FFF2-40B4-BE49-F238E27FC236}">
                  <a16:creationId xmlns:a16="http://schemas.microsoft.com/office/drawing/2014/main" id="{B4F96677-5CCA-4A32-A11F-74764ECE48AC}"/>
                </a:ext>
              </a:extLst>
            </p:cNvPr>
            <p:cNvSpPr txBox="1"/>
            <p:nvPr/>
          </p:nvSpPr>
          <p:spPr>
            <a:xfrm>
              <a:off x="7314273" y="1134739"/>
              <a:ext cx="1103673"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02</a:t>
              </a:r>
              <a:endParaRPr lang="zh-CN" altLang="en-US" sz="4000" dirty="0">
                <a:latin typeface="#9Slide05 Claudia" pitchFamily="2" charset="0"/>
                <a:ea typeface="汉仪跳跳体简" panose="00020600040101010101" pitchFamily="18" charset="-122"/>
              </a:endParaRPr>
            </a:p>
          </p:txBody>
        </p:sp>
      </p:grpSp>
      <p:grpSp>
        <p:nvGrpSpPr>
          <p:cNvPr id="24" name="组合 2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EA9B19F-97EF-410D-AC27-2410CB788139}"/>
              </a:ext>
            </a:extLst>
          </p:cNvPr>
          <p:cNvGrpSpPr/>
          <p:nvPr/>
        </p:nvGrpSpPr>
        <p:grpSpPr>
          <a:xfrm>
            <a:off x="1135539" y="3517175"/>
            <a:ext cx="1261788" cy="1267807"/>
            <a:chOff x="5601542" y="2483063"/>
            <a:chExt cx="1546121" cy="1553496"/>
          </a:xfrm>
        </p:grpSpPr>
        <p:pic>
          <p:nvPicPr>
            <p:cNvPr id="25" name="图片 22">
              <a:extLst>
                <a:ext uri="{FF2B5EF4-FFF2-40B4-BE49-F238E27FC236}">
                  <a16:creationId xmlns:a16="http://schemas.microsoft.com/office/drawing/2014/main" id="{10BE72A6-5AEC-4DE1-93F3-A3FD6723C0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6" name="文本框 23">
              <a:extLst>
                <a:ext uri="{FF2B5EF4-FFF2-40B4-BE49-F238E27FC236}">
                  <a16:creationId xmlns:a16="http://schemas.microsoft.com/office/drawing/2014/main" id="{908A66FD-7927-42E3-B791-F1C4428D2196}"/>
                </a:ext>
              </a:extLst>
            </p:cNvPr>
            <p:cNvSpPr txBox="1"/>
            <p:nvPr/>
          </p:nvSpPr>
          <p:spPr>
            <a:xfrm>
              <a:off x="6021367" y="2919434"/>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03</a:t>
              </a:r>
              <a:endParaRPr lang="zh-CN" altLang="en-US" sz="4000" dirty="0">
                <a:latin typeface="#9Slide05 Claudia" pitchFamily="2" charset="0"/>
                <a:ea typeface="汉仪跳跳体简" panose="00020600040101010101" pitchFamily="18" charset="-122"/>
              </a:endParaRPr>
            </a:p>
          </p:txBody>
        </p:sp>
      </p:grpSp>
    </p:spTree>
    <p:extLst>
      <p:ext uri="{BB962C8B-B14F-4D97-AF65-F5344CB8AC3E}">
        <p14:creationId xmlns:p14="http://schemas.microsoft.com/office/powerpoint/2010/main" val="3592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362">
                                          <p:stCondLst>
                                            <p:cond delay="0"/>
                                          </p:stCondLst>
                                        </p:cTn>
                                        <p:tgtEl>
                                          <p:spTgt spid="12"/>
                                        </p:tgtEl>
                                      </p:cBhvr>
                                    </p:animEffect>
                                    <p:anim calcmode="lin" valueType="num">
                                      <p:cBhvr>
                                        <p:cTn id="20"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5" dur="16">
                                          <p:stCondLst>
                                            <p:cond delay="406"/>
                                          </p:stCondLst>
                                        </p:cTn>
                                        <p:tgtEl>
                                          <p:spTgt spid="12"/>
                                        </p:tgtEl>
                                      </p:cBhvr>
                                      <p:to x="100000" y="60000"/>
                                    </p:animScale>
                                    <p:animScale>
                                      <p:cBhvr>
                                        <p:cTn id="26" dur="104" decel="50000">
                                          <p:stCondLst>
                                            <p:cond delay="423"/>
                                          </p:stCondLst>
                                        </p:cTn>
                                        <p:tgtEl>
                                          <p:spTgt spid="12"/>
                                        </p:tgtEl>
                                      </p:cBhvr>
                                      <p:to x="100000" y="100000"/>
                                    </p:animScale>
                                    <p:animScale>
                                      <p:cBhvr>
                                        <p:cTn id="27" dur="16">
                                          <p:stCondLst>
                                            <p:cond delay="820"/>
                                          </p:stCondLst>
                                        </p:cTn>
                                        <p:tgtEl>
                                          <p:spTgt spid="12"/>
                                        </p:tgtEl>
                                      </p:cBhvr>
                                      <p:to x="100000" y="80000"/>
                                    </p:animScale>
                                    <p:animScale>
                                      <p:cBhvr>
                                        <p:cTn id="28" dur="104" decel="50000">
                                          <p:stCondLst>
                                            <p:cond delay="836"/>
                                          </p:stCondLst>
                                        </p:cTn>
                                        <p:tgtEl>
                                          <p:spTgt spid="12"/>
                                        </p:tgtEl>
                                      </p:cBhvr>
                                      <p:to x="100000" y="100000"/>
                                    </p:animScale>
                                    <p:animScale>
                                      <p:cBhvr>
                                        <p:cTn id="29" dur="16">
                                          <p:stCondLst>
                                            <p:cond delay="1026"/>
                                          </p:stCondLst>
                                        </p:cTn>
                                        <p:tgtEl>
                                          <p:spTgt spid="12"/>
                                        </p:tgtEl>
                                      </p:cBhvr>
                                      <p:to x="100000" y="90000"/>
                                    </p:animScale>
                                    <p:animScale>
                                      <p:cBhvr>
                                        <p:cTn id="30" dur="104" decel="50000">
                                          <p:stCondLst>
                                            <p:cond delay="1042"/>
                                          </p:stCondLst>
                                        </p:cTn>
                                        <p:tgtEl>
                                          <p:spTgt spid="12"/>
                                        </p:tgtEl>
                                      </p:cBhvr>
                                      <p:to x="100000" y="100000"/>
                                    </p:animScale>
                                    <p:animScale>
                                      <p:cBhvr>
                                        <p:cTn id="31" dur="16">
                                          <p:stCondLst>
                                            <p:cond delay="1130"/>
                                          </p:stCondLst>
                                        </p:cTn>
                                        <p:tgtEl>
                                          <p:spTgt spid="12"/>
                                        </p:tgtEl>
                                      </p:cBhvr>
                                      <p:to x="100000" y="95000"/>
                                    </p:animScale>
                                    <p:animScale>
                                      <p:cBhvr>
                                        <p:cTn id="32" dur="104" decel="50000">
                                          <p:stCondLst>
                                            <p:cond delay="1146"/>
                                          </p:stCondLst>
                                        </p:cTn>
                                        <p:tgtEl>
                                          <p:spTgt spid="12"/>
                                        </p:tgtEl>
                                      </p:cBhvr>
                                      <p:to x="100000" y="100000"/>
                                    </p:animScale>
                                  </p:childTnLst>
                                </p:cTn>
                              </p:par>
                            </p:childTnLst>
                          </p:cTn>
                        </p:par>
                        <p:par>
                          <p:cTn id="33" fill="hold">
                            <p:stCondLst>
                              <p:cond delay="125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362">
                                          <p:stCondLst>
                                            <p:cond delay="0"/>
                                          </p:stCondLst>
                                        </p:cTn>
                                        <p:tgtEl>
                                          <p:spTgt spid="15"/>
                                        </p:tgtEl>
                                      </p:cBhvr>
                                    </p:animEffect>
                                    <p:anim calcmode="lin" valueType="num">
                                      <p:cBhvr>
                                        <p:cTn id="44"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47" dur="207" tmFilter="0, 0; 0.125,0.2665; 0.25,0.4; 0.375,0.465; 0.5,0.5;  0.625,0.535; 0.75,0.6; 0.875,0.7335; 1,1">
                                          <p:stCondLst>
                                            <p:cond delay="828"/>
                                          </p:stCondLst>
                                        </p:cTn>
                                        <p:tgtEl>
                                          <p:spTgt spid="15"/>
                                        </p:tgtEl>
                                        <p:attrNameLst>
                                          <p:attrName>ppt_y</p:attrName>
                                        </p:attrNameLst>
                                      </p:cBhvr>
                                      <p:tavLst>
                                        <p:tav tm="0" fmla="#ppt_y-sin(pi*$)/27">
                                          <p:val>
                                            <p:fltVal val="0"/>
                                          </p:val>
                                        </p:tav>
                                        <p:tav tm="100000">
                                          <p:val>
                                            <p:fltVal val="1"/>
                                          </p:val>
                                        </p:tav>
                                      </p:tavLst>
                                    </p:anim>
                                    <p:anim calcmode="lin" valueType="num">
                                      <p:cBhvr>
                                        <p:cTn id="48"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49" dur="16">
                                          <p:stCondLst>
                                            <p:cond delay="406"/>
                                          </p:stCondLst>
                                        </p:cTn>
                                        <p:tgtEl>
                                          <p:spTgt spid="15"/>
                                        </p:tgtEl>
                                      </p:cBhvr>
                                      <p:to x="100000" y="60000"/>
                                    </p:animScale>
                                    <p:animScale>
                                      <p:cBhvr>
                                        <p:cTn id="50" dur="104" decel="50000">
                                          <p:stCondLst>
                                            <p:cond delay="423"/>
                                          </p:stCondLst>
                                        </p:cTn>
                                        <p:tgtEl>
                                          <p:spTgt spid="15"/>
                                        </p:tgtEl>
                                      </p:cBhvr>
                                      <p:to x="100000" y="100000"/>
                                    </p:animScale>
                                    <p:animScale>
                                      <p:cBhvr>
                                        <p:cTn id="51" dur="16">
                                          <p:stCondLst>
                                            <p:cond delay="820"/>
                                          </p:stCondLst>
                                        </p:cTn>
                                        <p:tgtEl>
                                          <p:spTgt spid="15"/>
                                        </p:tgtEl>
                                      </p:cBhvr>
                                      <p:to x="100000" y="80000"/>
                                    </p:animScale>
                                    <p:animScale>
                                      <p:cBhvr>
                                        <p:cTn id="52" dur="104" decel="50000">
                                          <p:stCondLst>
                                            <p:cond delay="836"/>
                                          </p:stCondLst>
                                        </p:cTn>
                                        <p:tgtEl>
                                          <p:spTgt spid="15"/>
                                        </p:tgtEl>
                                      </p:cBhvr>
                                      <p:to x="100000" y="100000"/>
                                    </p:animScale>
                                    <p:animScale>
                                      <p:cBhvr>
                                        <p:cTn id="53" dur="16">
                                          <p:stCondLst>
                                            <p:cond delay="1026"/>
                                          </p:stCondLst>
                                        </p:cTn>
                                        <p:tgtEl>
                                          <p:spTgt spid="15"/>
                                        </p:tgtEl>
                                      </p:cBhvr>
                                      <p:to x="100000" y="90000"/>
                                    </p:animScale>
                                    <p:animScale>
                                      <p:cBhvr>
                                        <p:cTn id="54" dur="104" decel="50000">
                                          <p:stCondLst>
                                            <p:cond delay="1042"/>
                                          </p:stCondLst>
                                        </p:cTn>
                                        <p:tgtEl>
                                          <p:spTgt spid="15"/>
                                        </p:tgtEl>
                                      </p:cBhvr>
                                      <p:to x="100000" y="100000"/>
                                    </p:animScale>
                                    <p:animScale>
                                      <p:cBhvr>
                                        <p:cTn id="55" dur="16">
                                          <p:stCondLst>
                                            <p:cond delay="1130"/>
                                          </p:stCondLst>
                                        </p:cTn>
                                        <p:tgtEl>
                                          <p:spTgt spid="15"/>
                                        </p:tgtEl>
                                      </p:cBhvr>
                                      <p:to x="100000" y="95000"/>
                                    </p:animScale>
                                    <p:animScale>
                                      <p:cBhvr>
                                        <p:cTn id="56" dur="104" decel="50000">
                                          <p:stCondLst>
                                            <p:cond delay="1146"/>
                                          </p:stCondLst>
                                        </p:cTn>
                                        <p:tgtEl>
                                          <p:spTgt spid="15"/>
                                        </p:tgtEl>
                                      </p:cBhvr>
                                      <p:to x="100000" y="100000"/>
                                    </p:animScale>
                                  </p:childTnLst>
                                </p:cTn>
                              </p:par>
                            </p:childTnLst>
                          </p:cTn>
                        </p:par>
                        <p:par>
                          <p:cTn id="57" fill="hold">
                            <p:stCondLst>
                              <p:cond delay="1250"/>
                            </p:stCondLst>
                            <p:childTnLst>
                              <p:par>
                                <p:cTn id="58" presetID="42" presetClass="entr" presetSubtype="0"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362">
                                          <p:stCondLst>
                                            <p:cond delay="0"/>
                                          </p:stCondLst>
                                        </p:cTn>
                                        <p:tgtEl>
                                          <p:spTgt spid="24"/>
                                        </p:tgtEl>
                                      </p:cBhvr>
                                    </p:animEffect>
                                    <p:anim calcmode="lin" valueType="num">
                                      <p:cBhvr>
                                        <p:cTn id="68"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9"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0"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71"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72"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73" dur="16">
                                          <p:stCondLst>
                                            <p:cond delay="406"/>
                                          </p:stCondLst>
                                        </p:cTn>
                                        <p:tgtEl>
                                          <p:spTgt spid="24"/>
                                        </p:tgtEl>
                                      </p:cBhvr>
                                      <p:to x="100000" y="60000"/>
                                    </p:animScale>
                                    <p:animScale>
                                      <p:cBhvr>
                                        <p:cTn id="74" dur="104" decel="50000">
                                          <p:stCondLst>
                                            <p:cond delay="423"/>
                                          </p:stCondLst>
                                        </p:cTn>
                                        <p:tgtEl>
                                          <p:spTgt spid="24"/>
                                        </p:tgtEl>
                                      </p:cBhvr>
                                      <p:to x="100000" y="100000"/>
                                    </p:animScale>
                                    <p:animScale>
                                      <p:cBhvr>
                                        <p:cTn id="75" dur="16">
                                          <p:stCondLst>
                                            <p:cond delay="820"/>
                                          </p:stCondLst>
                                        </p:cTn>
                                        <p:tgtEl>
                                          <p:spTgt spid="24"/>
                                        </p:tgtEl>
                                      </p:cBhvr>
                                      <p:to x="100000" y="80000"/>
                                    </p:animScale>
                                    <p:animScale>
                                      <p:cBhvr>
                                        <p:cTn id="76" dur="104" decel="50000">
                                          <p:stCondLst>
                                            <p:cond delay="836"/>
                                          </p:stCondLst>
                                        </p:cTn>
                                        <p:tgtEl>
                                          <p:spTgt spid="24"/>
                                        </p:tgtEl>
                                      </p:cBhvr>
                                      <p:to x="100000" y="100000"/>
                                    </p:animScale>
                                    <p:animScale>
                                      <p:cBhvr>
                                        <p:cTn id="77" dur="16">
                                          <p:stCondLst>
                                            <p:cond delay="1026"/>
                                          </p:stCondLst>
                                        </p:cTn>
                                        <p:tgtEl>
                                          <p:spTgt spid="24"/>
                                        </p:tgtEl>
                                      </p:cBhvr>
                                      <p:to x="100000" y="90000"/>
                                    </p:animScale>
                                    <p:animScale>
                                      <p:cBhvr>
                                        <p:cTn id="78" dur="104" decel="50000">
                                          <p:stCondLst>
                                            <p:cond delay="1042"/>
                                          </p:stCondLst>
                                        </p:cTn>
                                        <p:tgtEl>
                                          <p:spTgt spid="24"/>
                                        </p:tgtEl>
                                      </p:cBhvr>
                                      <p:to x="100000" y="100000"/>
                                    </p:animScale>
                                    <p:animScale>
                                      <p:cBhvr>
                                        <p:cTn id="79" dur="16">
                                          <p:stCondLst>
                                            <p:cond delay="1130"/>
                                          </p:stCondLst>
                                        </p:cTn>
                                        <p:tgtEl>
                                          <p:spTgt spid="24"/>
                                        </p:tgtEl>
                                      </p:cBhvr>
                                      <p:to x="100000" y="95000"/>
                                    </p:animScale>
                                    <p:animScale>
                                      <p:cBhvr>
                                        <p:cTn id="80" dur="104" decel="50000">
                                          <p:stCondLst>
                                            <p:cond delay="1146"/>
                                          </p:stCondLst>
                                        </p:cTn>
                                        <p:tgtEl>
                                          <p:spTgt spid="24"/>
                                        </p:tgtEl>
                                      </p:cBhvr>
                                      <p:to x="100000" y="100000"/>
                                    </p:animScale>
                                  </p:childTnLst>
                                </p:cTn>
                              </p:par>
                            </p:childTnLst>
                          </p:cTn>
                        </p:par>
                        <p:par>
                          <p:cTn id="81" fill="hold">
                            <p:stCondLst>
                              <p:cond delay="1250"/>
                            </p:stCondLst>
                            <p:childTnLst>
                              <p:par>
                                <p:cTn id="82" presetID="42" presetClass="entr" presetSubtype="0"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323528" y="123478"/>
            <a:ext cx="7014914" cy="1211818"/>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endParaRPr lang="en-US" sz="5000" b="1" dirty="0">
              <a:solidFill>
                <a:schemeClr val="bg1"/>
              </a:solidFill>
              <a:latin typeface="Cambria" panose="02040503050406030204" pitchFamily="18" charset="0"/>
              <a:ea typeface="Cambria" panose="02040503050406030204" pitchFamily="18" charset="0"/>
              <a:cs typeface="Times New Roman" pitchFamily="18" charset="0"/>
            </a:endParaRPr>
          </a:p>
        </p:txBody>
      </p:sp>
      <p:sp>
        <p:nvSpPr>
          <p:cNvPr id="3" name="Rectangle 2"/>
          <p:cNvSpPr/>
          <p:nvPr/>
        </p:nvSpPr>
        <p:spPr>
          <a:xfrm>
            <a:off x="698637" y="175389"/>
            <a:ext cx="6264696" cy="1107996"/>
          </a:xfrm>
          <a:prstGeom prst="rect">
            <a:avLst/>
          </a:prstGeom>
        </p:spPr>
        <p:txBody>
          <a:bodyPr wrap="square">
            <a:spAutoFit/>
          </a:bodyPr>
          <a:lstStyle/>
          <a:p>
            <a:pPr algn="ctr"/>
            <a:r>
              <a:rPr lang="vi-VN" sz="3300" b="1" dirty="0">
                <a:solidFill>
                  <a:schemeClr val="bg1"/>
                </a:solidFill>
                <a:latin typeface="Times New Roman" pitchFamily="18" charset="0"/>
                <a:cs typeface="Times New Roman" pitchFamily="18" charset="0"/>
              </a:rPr>
              <a:t>Theo em, cậu bé đã nhận được gì ở ông lão ăn xin?</a:t>
            </a:r>
          </a:p>
        </p:txBody>
      </p:sp>
      <p:sp>
        <p:nvSpPr>
          <p:cNvPr id="6" name="圆角矩形 4"/>
          <p:cNvSpPr/>
          <p:nvPr/>
        </p:nvSpPr>
        <p:spPr>
          <a:xfrm>
            <a:off x="0" y="1653884"/>
            <a:ext cx="6660231" cy="1133890"/>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TextBox 9"/>
          <p:cNvSpPr txBox="1"/>
          <p:nvPr/>
        </p:nvSpPr>
        <p:spPr>
          <a:xfrm>
            <a:off x="-483629" y="1930171"/>
            <a:ext cx="7446962" cy="630942"/>
          </a:xfrm>
          <a:prstGeom prst="rect">
            <a:avLst/>
          </a:prstGeom>
          <a:noFill/>
        </p:spPr>
        <p:txBody>
          <a:bodyPr wrap="square" rtlCol="0">
            <a:spAutoFit/>
          </a:bodyPr>
          <a:lstStyle/>
          <a:p>
            <a:pPr algn="ctr"/>
            <a:r>
              <a:rPr lang="vi-VN" sz="3500" b="1" dirty="0" smtClean="0">
                <a:solidFill>
                  <a:srgbClr val="002060"/>
                </a:solidFill>
                <a:latin typeface="UTM Avo" panose="02040603050506020204" pitchFamily="18" charset="0"/>
                <a:cs typeface="Times New Roman" pitchFamily="18" charset="0"/>
              </a:rPr>
              <a:t>Lòng biết ơn, sự tôn trọng.</a:t>
            </a:r>
            <a:endParaRPr lang="en-US" sz="3500" b="1" dirty="0">
              <a:solidFill>
                <a:srgbClr val="002060"/>
              </a:solidFill>
              <a:latin typeface="UTM Avo" panose="02040603050506020204" pitchFamily="18" charset="0"/>
            </a:endParaRPr>
          </a:p>
        </p:txBody>
      </p:sp>
      <p:sp>
        <p:nvSpPr>
          <p:cNvPr id="7" name="圆角矩形 4"/>
          <p:cNvSpPr/>
          <p:nvPr/>
        </p:nvSpPr>
        <p:spPr>
          <a:xfrm>
            <a:off x="1187624" y="3147814"/>
            <a:ext cx="7344816" cy="1304564"/>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TextBox 49"/>
          <p:cNvSpPr txBox="1"/>
          <p:nvPr/>
        </p:nvSpPr>
        <p:spPr>
          <a:xfrm>
            <a:off x="1187624" y="3272829"/>
            <a:ext cx="7056784" cy="1169551"/>
          </a:xfrm>
          <a:prstGeom prst="rect">
            <a:avLst/>
          </a:prstGeom>
          <a:noFill/>
        </p:spPr>
        <p:txBody>
          <a:bodyPr wrap="square" rtlCol="0">
            <a:spAutoFit/>
          </a:bodyPr>
          <a:lstStyle/>
          <a:p>
            <a:pPr algn="ctr"/>
            <a:r>
              <a:rPr lang="vi-VN" sz="3500" b="1" dirty="0" smtClean="0">
                <a:solidFill>
                  <a:srgbClr val="002060"/>
                </a:solidFill>
                <a:latin typeface="UTM Avo" panose="02040603050506020204" pitchFamily="18" charset="0"/>
              </a:rPr>
              <a:t>Sự đồng cảm vì ông lão đã hiểu cho cậu bé.</a:t>
            </a:r>
            <a:endParaRPr lang="en-US" sz="35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7676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circle(in)">
                                      <p:cBhvr>
                                        <p:cTn id="12" dur="2000"/>
                                        <p:tgtEl>
                                          <p:spTgt spid="5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7"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79DA9830-4EF9-48E5-9FBA-F4D01627284C}"/>
              </a:ext>
            </a:extLst>
          </p:cNvPr>
          <p:cNvSpPr/>
          <p:nvPr/>
        </p:nvSpPr>
        <p:spPr>
          <a:xfrm>
            <a:off x="113694" y="24052"/>
            <a:ext cx="8916612" cy="477281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 name="Rectangle 1"/>
          <p:cNvSpPr/>
          <p:nvPr/>
        </p:nvSpPr>
        <p:spPr>
          <a:xfrm>
            <a:off x="323528" y="363747"/>
            <a:ext cx="8424936" cy="4093428"/>
          </a:xfrm>
          <a:prstGeom prst="rect">
            <a:avLst/>
          </a:prstGeom>
        </p:spPr>
        <p:txBody>
          <a:bodyPr wrap="square">
            <a:spAutoFit/>
          </a:bodyPr>
          <a:lstStyle/>
          <a:p>
            <a:pPr algn="just">
              <a:spcAft>
                <a:spcPts val="0"/>
              </a:spcAft>
            </a:pPr>
            <a:r>
              <a:rPr lang="nl-NL" sz="2000" b="1" dirty="0">
                <a:latin typeface="UTM Avo" panose="02040603050506020204" pitchFamily="18" charset="0"/>
                <a:ea typeface="Times New Roman" panose="02020603050405020304" pitchFamily="18" charset="0"/>
              </a:rPr>
              <a:t>1. Kiến thức</a:t>
            </a:r>
            <a:endParaRPr lang="en-US" sz="2000" dirty="0">
              <a:latin typeface="UTM Avo" panose="02040603050506020204" pitchFamily="18" charset="0"/>
              <a:ea typeface="Times New Roman" panose="02020603050405020304" pitchFamily="18" charset="0"/>
            </a:endParaRPr>
          </a:p>
          <a:p>
            <a:pPr algn="just">
              <a:spcAft>
                <a:spcPts val="0"/>
              </a:spcAft>
            </a:pPr>
            <a:r>
              <a:rPr lang="nb-NO" sz="2000" dirty="0">
                <a:latin typeface="UTM Avo" panose="02040603050506020204" pitchFamily="18" charset="0"/>
                <a:ea typeface="Times New Roman" panose="02020603050405020304" pitchFamily="18" charset="0"/>
              </a:rPr>
              <a:t>- Hiểu ND: Ca ngợi cậu bé có tấm lòng nhân hậu biết đồng, cảm thương xót trước nỗi bất hạnh của ông lão ăn xin nghèo khổ. (trả lời được các câu hỏi 1, 2, 3)</a:t>
            </a:r>
            <a:endParaRPr lang="en-US" sz="2000" dirty="0">
              <a:latin typeface="UTM Avo" panose="02040603050506020204" pitchFamily="18" charset="0"/>
              <a:ea typeface="Times New Roman" panose="02020603050405020304" pitchFamily="18" charset="0"/>
            </a:endParaRPr>
          </a:p>
          <a:p>
            <a:pPr algn="just">
              <a:spcAft>
                <a:spcPts val="0"/>
              </a:spcAft>
            </a:pPr>
            <a:r>
              <a:rPr lang="nl-NL" sz="2000" b="1" dirty="0">
                <a:latin typeface="UTM Avo" panose="02040603050506020204" pitchFamily="18" charset="0"/>
                <a:ea typeface="Times New Roman" panose="02020603050405020304" pitchFamily="18" charset="0"/>
              </a:rPr>
              <a:t>2. Kĩ năng</a:t>
            </a:r>
            <a:endParaRPr lang="en-US" sz="2000" dirty="0">
              <a:latin typeface="UTM Avo" panose="02040603050506020204" pitchFamily="18" charset="0"/>
              <a:ea typeface="Times New Roman" panose="02020603050405020304" pitchFamily="18" charset="0"/>
            </a:endParaRPr>
          </a:p>
          <a:p>
            <a:pPr algn="just">
              <a:spcAft>
                <a:spcPts val="0"/>
              </a:spcAft>
            </a:pPr>
            <a:r>
              <a:rPr lang="nb-NO" sz="2000" dirty="0">
                <a:latin typeface="UTM Avo" panose="02040603050506020204" pitchFamily="18" charset="0"/>
                <a:ea typeface="Times New Roman" panose="02020603050405020304" pitchFamily="18" charset="0"/>
              </a:rPr>
              <a:t>- Đọc rành mạch, trôi chảy; giọng đọc nhẹ nhàng, bước đầu thể hiện được cảm xúc, tâm trạng của nhân vật trong câu chuyện.</a:t>
            </a:r>
            <a:endParaRPr lang="en-US" sz="2000" dirty="0">
              <a:latin typeface="UTM Avo" panose="02040603050506020204" pitchFamily="18" charset="0"/>
              <a:ea typeface="Times New Roman" panose="02020603050405020304" pitchFamily="18" charset="0"/>
            </a:endParaRPr>
          </a:p>
          <a:p>
            <a:pPr algn="just">
              <a:spcAft>
                <a:spcPts val="0"/>
              </a:spcAft>
            </a:pPr>
            <a:r>
              <a:rPr lang="nl-NL" sz="2000" b="1" dirty="0">
                <a:latin typeface="UTM Avo" panose="02040603050506020204" pitchFamily="18" charset="0"/>
                <a:ea typeface="Times New Roman" panose="02020603050405020304" pitchFamily="18" charset="0"/>
              </a:rPr>
              <a:t>3. Phẩm chất</a:t>
            </a:r>
            <a:endParaRPr lang="en-US" sz="2000" dirty="0">
              <a:latin typeface="UTM Avo" panose="02040603050506020204" pitchFamily="18" charset="0"/>
              <a:ea typeface="Times New Roman" panose="02020603050405020304" pitchFamily="18" charset="0"/>
            </a:endParaRPr>
          </a:p>
          <a:p>
            <a:pPr algn="just">
              <a:spcAft>
                <a:spcPts val="0"/>
              </a:spcAft>
            </a:pPr>
            <a:r>
              <a:rPr lang="nl-NL" sz="2000" dirty="0">
                <a:latin typeface="UTM Avo" panose="02040603050506020204" pitchFamily="18" charset="0"/>
                <a:ea typeface="Times New Roman" panose="02020603050405020304" pitchFamily="18" charset="0"/>
              </a:rPr>
              <a:t>- Biết yêu quý, quan tâm, giúp đỡ những người có hoàn cảnh khó khăn</a:t>
            </a:r>
            <a:endParaRPr lang="en-US" sz="2000" dirty="0">
              <a:latin typeface="UTM Avo" panose="02040603050506020204" pitchFamily="18" charset="0"/>
              <a:ea typeface="Times New Roman" panose="02020603050405020304" pitchFamily="18" charset="0"/>
            </a:endParaRPr>
          </a:p>
          <a:p>
            <a:pPr algn="just">
              <a:spcAft>
                <a:spcPts val="0"/>
              </a:spcAft>
            </a:pPr>
            <a:r>
              <a:rPr lang="nl-NL" sz="2000" b="1" dirty="0">
                <a:latin typeface="UTM Avo" panose="02040603050506020204" pitchFamily="18" charset="0"/>
                <a:ea typeface="Times New Roman" panose="02020603050405020304" pitchFamily="18" charset="0"/>
              </a:rPr>
              <a:t>4. Góp phần phát triển các năng lực</a:t>
            </a:r>
            <a:endParaRPr lang="en-US" sz="2000" dirty="0">
              <a:latin typeface="UTM Avo" panose="02040603050506020204" pitchFamily="18" charset="0"/>
              <a:ea typeface="Times New Roman" panose="02020603050405020304" pitchFamily="18" charset="0"/>
            </a:endParaRPr>
          </a:p>
          <a:p>
            <a:pPr algn="just">
              <a:spcAft>
                <a:spcPts val="0"/>
              </a:spcAft>
            </a:pPr>
            <a:r>
              <a:rPr lang="nl-NL" sz="2000" dirty="0">
                <a:latin typeface="UTM Avo" panose="02040603050506020204" pitchFamily="18" charset="0"/>
                <a:ea typeface="Times New Roman" panose="02020603050405020304" pitchFamily="18" charset="0"/>
              </a:rPr>
              <a:t>- NL giao tiếp và hợp tác, NL giải quyết vấn đề và sáng tạo, NL ngôn ngữ, NL thẩm mĩ.</a:t>
            </a:r>
            <a:endParaRPr lang="en-US" sz="2000" dirty="0">
              <a:effectLst/>
              <a:latin typeface="UTM Avo" panose="02040603050506020204" pitchFamily="18" charset="0"/>
              <a:ea typeface="Times New Roman" panose="02020603050405020304" pitchFamily="18" charset="0"/>
            </a:endParaRPr>
          </a:p>
        </p:txBody>
      </p:sp>
      <p:sp>
        <p:nvSpPr>
          <p:cNvPr id="4" name="Google Shape;970;p30"/>
          <p:cNvSpPr txBox="1">
            <a:spLocks/>
          </p:cNvSpPr>
          <p:nvPr/>
        </p:nvSpPr>
        <p:spPr>
          <a:xfrm>
            <a:off x="1043608" y="-39209"/>
            <a:ext cx="8439339" cy="1324800"/>
          </a:xfrm>
          <a:prstGeom prst="rect">
            <a:avLst/>
          </a:prstGeom>
          <a:noFill/>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5000" dirty="0" smtClean="0">
                <a:ln w="0">
                  <a:solidFill>
                    <a:schemeClr val="accent2"/>
                  </a:solidFill>
                </a:ln>
                <a:solidFill>
                  <a:schemeClr val="accent2">
                    <a:lumMod val="75000"/>
                  </a:schemeClr>
                </a:solidFill>
                <a:effectLst>
                  <a:reflection blurRad="6350" stA="53000" endA="300" endPos="35500" dir="5400000" sy="-90000" algn="bl" rotWithShape="0"/>
                </a:effectLst>
                <a:latin typeface="#9Slide07 IcielKoni" pitchFamily="2" charset="0"/>
              </a:rPr>
              <a:t>YÊU CẦU CẦN ĐẠT</a:t>
            </a:r>
            <a:endParaRPr lang="en-US" sz="5000" dirty="0">
              <a:ln w="0">
                <a:solidFill>
                  <a:schemeClr val="accent2"/>
                </a:solidFill>
              </a:ln>
              <a:solidFill>
                <a:schemeClr val="accent2">
                  <a:lumMod val="75000"/>
                </a:schemeClr>
              </a:solidFill>
              <a:effectLst>
                <a:reflection blurRad="6350" stA="53000" endA="300" endPos="35500" dir="5400000" sy="-90000" algn="bl" rotWithShape="0"/>
              </a:effectLst>
              <a:latin typeface="#9Slide07 IcielKoni" pitchFamily="2" charset="0"/>
            </a:endParaRPr>
          </a:p>
        </p:txBody>
      </p:sp>
    </p:spTree>
    <p:extLst>
      <p:ext uri="{BB962C8B-B14F-4D97-AF65-F5344CB8AC3E}">
        <p14:creationId xmlns:p14="http://schemas.microsoft.com/office/powerpoint/2010/main" val="10310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a:extLst>
              <a:ext uri="{FF2B5EF4-FFF2-40B4-BE49-F238E27FC236}">
                <a16:creationId xmlns:a16="http://schemas.microsoft.com/office/drawing/2014/main" id="{29E95FD1-04F6-4380-8629-8F27EAB4CCED}"/>
              </a:ext>
            </a:extLst>
          </p:cNvPr>
          <p:cNvSpPr/>
          <p:nvPr/>
        </p:nvSpPr>
        <p:spPr>
          <a:xfrm>
            <a:off x="2555776" y="2107811"/>
            <a:ext cx="6342884" cy="1693284"/>
          </a:xfrm>
          <a:prstGeom prst="round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UTM Avo" panose="02040603050506020204" pitchFamily="18" charset="0"/>
              <a:ea typeface="汉仪跳跳体简" panose="00020600040101010101" pitchFamily="18" charset="-122"/>
              <a:cs typeface="Times New Roman" panose="02020603050405020304" pitchFamily="18" charset="0"/>
            </a:endParaRPr>
          </a:p>
        </p:txBody>
      </p:sp>
      <p:sp>
        <p:nvSpPr>
          <p:cNvPr id="14" name="Rectangle 13"/>
          <p:cNvSpPr/>
          <p:nvPr/>
        </p:nvSpPr>
        <p:spPr>
          <a:xfrm>
            <a:off x="2844558" y="2350944"/>
            <a:ext cx="6117279" cy="1107996"/>
          </a:xfrm>
          <a:prstGeom prst="rect">
            <a:avLst/>
          </a:prstGeom>
        </p:spPr>
        <p:txBody>
          <a:bodyPr wrap="square">
            <a:spAutoFit/>
          </a:bodyPr>
          <a:lstStyle/>
          <a:p>
            <a:pPr lvl="0" algn="ctr"/>
            <a:r>
              <a:rPr lang="pt-BR" sz="3300" b="1" i="1" dirty="0">
                <a:solidFill>
                  <a:srgbClr val="002060"/>
                </a:solidFill>
                <a:latin typeface="UTM Avo" panose="02040603050506020204" pitchFamily="18" charset="0"/>
              </a:rPr>
              <a:t>Sự đồng cảm của ông lão </a:t>
            </a:r>
            <a:endParaRPr lang="vi-VN" sz="3300" b="1" i="1" dirty="0" smtClean="0">
              <a:solidFill>
                <a:srgbClr val="002060"/>
              </a:solidFill>
              <a:latin typeface="UTM Avo" panose="02040603050506020204" pitchFamily="18" charset="0"/>
            </a:endParaRPr>
          </a:p>
          <a:p>
            <a:pPr lvl="0" algn="ctr"/>
            <a:r>
              <a:rPr lang="pt-BR" sz="3300" b="1" i="1" dirty="0" smtClean="0">
                <a:solidFill>
                  <a:srgbClr val="002060"/>
                </a:solidFill>
                <a:latin typeface="UTM Avo" panose="02040603050506020204" pitchFamily="18" charset="0"/>
              </a:rPr>
              <a:t>ăn </a:t>
            </a:r>
            <a:r>
              <a:rPr lang="pt-BR" sz="3300" b="1" i="1" dirty="0">
                <a:solidFill>
                  <a:srgbClr val="002060"/>
                </a:solidFill>
                <a:latin typeface="UTM Avo" panose="02040603050506020204" pitchFamily="18" charset="0"/>
              </a:rPr>
              <a:t>xin và cậu bé.</a:t>
            </a:r>
            <a:endParaRPr kumimoji="0" lang="en-US" sz="3300" b="0" i="0" u="none" strike="noStrike" kern="1200" cap="none" spc="0" normalizeH="0" baseline="0" noProof="0" dirty="0">
              <a:ln>
                <a:noFill/>
              </a:ln>
              <a:solidFill>
                <a:srgbClr val="002060"/>
              </a:solidFill>
              <a:effectLst/>
              <a:uLnTx/>
              <a:uFillTx/>
              <a:latin typeface="UTM Avo" panose="02040603050506020204" pitchFamily="18" charset="0"/>
            </a:endParaRPr>
          </a:p>
        </p:txBody>
      </p:sp>
      <p:grpSp>
        <p:nvGrpSpPr>
          <p:cNvPr id="2" name="Group 1"/>
          <p:cNvGrpSpPr/>
          <p:nvPr/>
        </p:nvGrpSpPr>
        <p:grpSpPr>
          <a:xfrm>
            <a:off x="179512" y="908275"/>
            <a:ext cx="2813830" cy="2763810"/>
            <a:chOff x="106058" y="736597"/>
            <a:chExt cx="2813830" cy="2763810"/>
          </a:xfrm>
        </p:grpSpPr>
        <p:sp>
          <p:nvSpPr>
            <p:cNvPr id="28" name="椭圆 27"/>
            <p:cNvSpPr/>
            <p:nvPr/>
          </p:nvSpPr>
          <p:spPr>
            <a:xfrm>
              <a:off x="106058" y="736597"/>
              <a:ext cx="2813830" cy="2763810"/>
            </a:xfrm>
            <a:prstGeom prst="ellipse">
              <a:avLst/>
            </a:prstGeom>
            <a:solidFill>
              <a:srgbClr val="FC6E5B"/>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nvGrpSpPr>
            <p:cNvPr id="29" name="组合 28"/>
            <p:cNvGrpSpPr/>
            <p:nvPr/>
          </p:nvGrpSpPr>
          <p:grpSpPr>
            <a:xfrm>
              <a:off x="461257" y="994616"/>
              <a:ext cx="2337955" cy="2247771"/>
              <a:chOff x="223528" y="673100"/>
              <a:chExt cx="4081772" cy="4000500"/>
            </a:xfrm>
            <a:effectLst>
              <a:outerShdw blurRad="177800" dist="88900" dir="4200000" algn="tl" rotWithShape="0">
                <a:prstClr val="black">
                  <a:alpha val="4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椭圆 30"/>
              <p:cNvSpPr/>
              <p:nvPr/>
            </p:nvSpPr>
            <p:spPr>
              <a:xfrm>
                <a:off x="223528" y="841005"/>
                <a:ext cx="3825878"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4" name="Rectangle 3"/>
          <p:cNvSpPr/>
          <p:nvPr/>
        </p:nvSpPr>
        <p:spPr>
          <a:xfrm>
            <a:off x="451897" y="1784902"/>
            <a:ext cx="2329484"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smtClean="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rPr>
              <a:t>NỘI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smtClean="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rPr>
              <a:t> ĐOẠN 3</a:t>
            </a:r>
            <a:endParaRPr kumimoji="0" lang="en-US" sz="3500" b="0" i="0" u="none" strike="noStrike" kern="1200" cap="none" spc="0" normalizeH="0" baseline="0" noProof="0" dirty="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endParaRPr>
          </a:p>
        </p:txBody>
      </p:sp>
    </p:spTree>
    <p:extLst>
      <p:ext uri="{BB962C8B-B14F-4D97-AF65-F5344CB8AC3E}">
        <p14:creationId xmlns:p14="http://schemas.microsoft.com/office/powerpoint/2010/main" val="4156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469517"/>
            <a:ext cx="3251211" cy="86177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67953" y="450873"/>
            <a:ext cx="2478564" cy="861774"/>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smtClean="0">
                <a:ln w="0">
                  <a:noFill/>
                </a:ln>
                <a:solidFill>
                  <a:srgbClr val="C00000"/>
                </a:solidFill>
                <a:effectLst>
                  <a:reflection blurRad="6350" stA="53000" endA="300" endPos="35500" dir="5400000" sy="-90000" algn="bl" rotWithShape="0"/>
                </a:effectLst>
                <a:latin typeface="#9Slide07 IcielKoni" pitchFamily="2" charset="0"/>
              </a:rPr>
              <a:t>Ý nghĩa</a:t>
            </a:r>
            <a:endParaRPr kumimoji="0" lang="en-US" sz="5000" b="0" i="0" u="none" strike="noStrike" kern="1200" cap="none" spc="0" normalizeH="0" baseline="0" noProof="0" dirty="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endParaRPr>
          </a:p>
        </p:txBody>
      </p:sp>
      <p:pic>
        <p:nvPicPr>
          <p:cNvPr id="6" name="图片 13" descr="ce1ed7f935192fceca30dfb2bcebe602"/>
          <p:cNvPicPr>
            <a:picLocks noChangeAspect="1"/>
          </p:cNvPicPr>
          <p:nvPr/>
        </p:nvPicPr>
        <p:blipFill>
          <a:blip r:embed="rId2"/>
          <a:srcRect l="11188" t="20367" r="10619" b="19944"/>
          <a:stretch>
            <a:fillRect/>
          </a:stretch>
        </p:blipFill>
        <p:spPr>
          <a:xfrm>
            <a:off x="1043608" y="1131590"/>
            <a:ext cx="8087370" cy="3828029"/>
          </a:xfrm>
          <a:prstGeom prst="rect">
            <a:avLst/>
          </a:prstGeom>
        </p:spPr>
      </p:pic>
      <p:sp>
        <p:nvSpPr>
          <p:cNvPr id="3" name="Rectangle 2"/>
          <p:cNvSpPr/>
          <p:nvPr/>
        </p:nvSpPr>
        <p:spPr>
          <a:xfrm>
            <a:off x="1619672" y="1851670"/>
            <a:ext cx="6768752" cy="2062103"/>
          </a:xfrm>
          <a:prstGeom prst="rect">
            <a:avLst/>
          </a:prstGeom>
        </p:spPr>
        <p:txBody>
          <a:bodyPr wrap="square">
            <a:spAutoFit/>
          </a:bodyPr>
          <a:lstStyle/>
          <a:p>
            <a:pPr algn="ctr"/>
            <a:r>
              <a:rPr lang="nb-NO" sz="3200" b="1" dirty="0">
                <a:solidFill>
                  <a:srgbClr val="002060"/>
                </a:solidFill>
                <a:latin typeface="UTM Avo" panose="02040603050506020204" pitchFamily="18" charset="0"/>
                <a:ea typeface="Times New Roman" panose="02020603050405020304" pitchFamily="18" charset="0"/>
              </a:rPr>
              <a:t>Ca ngợi cậu bé có tấm lòng nhân hậu biết </a:t>
            </a:r>
            <a:r>
              <a:rPr lang="nb-NO" sz="3200" b="1" dirty="0" smtClean="0">
                <a:solidFill>
                  <a:srgbClr val="002060"/>
                </a:solidFill>
                <a:latin typeface="UTM Avo" panose="02040603050506020204" pitchFamily="18" charset="0"/>
                <a:ea typeface="Times New Roman" panose="02020603050405020304" pitchFamily="18" charset="0"/>
              </a:rPr>
              <a:t>đồng</a:t>
            </a:r>
            <a:r>
              <a:rPr lang="vi-VN" sz="3200" b="1" dirty="0" smtClean="0">
                <a:solidFill>
                  <a:srgbClr val="002060"/>
                </a:solidFill>
                <a:latin typeface="UTM Avo" panose="02040603050506020204" pitchFamily="18" charset="0"/>
                <a:ea typeface="Times New Roman" panose="02020603050405020304" pitchFamily="18" charset="0"/>
              </a:rPr>
              <a:t> cảm,</a:t>
            </a:r>
            <a:r>
              <a:rPr lang="nb-NO" sz="3200" b="1" dirty="0" smtClean="0">
                <a:solidFill>
                  <a:srgbClr val="002060"/>
                </a:solidFill>
                <a:latin typeface="UTM Avo" panose="02040603050506020204" pitchFamily="18" charset="0"/>
                <a:ea typeface="Times New Roman" panose="02020603050405020304" pitchFamily="18" charset="0"/>
              </a:rPr>
              <a:t> </a:t>
            </a:r>
            <a:r>
              <a:rPr lang="nb-NO" sz="3200" b="1" dirty="0">
                <a:solidFill>
                  <a:srgbClr val="002060"/>
                </a:solidFill>
                <a:latin typeface="UTM Avo" panose="02040603050506020204" pitchFamily="18" charset="0"/>
                <a:ea typeface="Times New Roman" panose="02020603050405020304" pitchFamily="18" charset="0"/>
              </a:rPr>
              <a:t>thương xót trước nỗi bất hạnh của ông lão ăn xin nghèo khổ. </a:t>
            </a:r>
            <a:endParaRPr lang="en-US" sz="3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0792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 name="Picture 2" descr="C:\Users\HP\Desktop\Free-vector-000457-nen-bau-troi-va-dam-may-don-gi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169057" y="-315762"/>
            <a:ext cx="9378736" cy="27191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 cstate="print">
            <a:extLst>
              <a:ext uri="{BEBA8EAE-BF5A-486C-A8C5-ECC9F3942E4B}">
                <a14:imgProps xmlns:a14="http://schemas.microsoft.com/office/drawing/2010/main">
                  <a14:imgLayer r:embed="rId5">
                    <a14:imgEffect>
                      <a14:backgroundRemoval t="4800" b="95600" l="10000" r="97250">
                        <a14:foregroundMark x1="11350" y1="67950" x2="11200" y2="76350"/>
                      </a14:backgroundRemoval>
                    </a14:imgEffect>
                  </a14:imgLayer>
                </a14:imgProps>
              </a:ext>
              <a:ext uri="{28A0092B-C50C-407E-A947-70E740481C1C}">
                <a14:useLocalDpi xmlns:a14="http://schemas.microsoft.com/office/drawing/2010/main" val="0"/>
              </a:ext>
            </a:extLst>
          </a:blip>
          <a:stretch>
            <a:fillRect/>
          </a:stretch>
        </p:blipFill>
        <p:spPr>
          <a:xfrm>
            <a:off x="5147510" y="1436830"/>
            <a:ext cx="4023668" cy="4023668"/>
          </a:xfrm>
          <a:prstGeom prst="rect">
            <a:avLst/>
          </a:prstGeom>
        </p:spPr>
      </p:pic>
      <p:grpSp>
        <p:nvGrpSpPr>
          <p:cNvPr id="5" name="Group 4"/>
          <p:cNvGrpSpPr/>
          <p:nvPr/>
        </p:nvGrpSpPr>
        <p:grpSpPr>
          <a:xfrm>
            <a:off x="179512" y="88247"/>
            <a:ext cx="5652120" cy="4967006"/>
            <a:chOff x="410979" y="381210"/>
            <a:chExt cx="5199932" cy="4409303"/>
          </a:xfrm>
        </p:grpSpPr>
        <p:sp>
          <p:nvSpPr>
            <p:cNvPr id="62" name="椭圆 61"/>
            <p:cNvSpPr/>
            <p:nvPr/>
          </p:nvSpPr>
          <p:spPr>
            <a:xfrm rot="21033189">
              <a:off x="1228577" y="381210"/>
              <a:ext cx="4382334" cy="4409303"/>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 name="Group 3"/>
            <p:cNvGrpSpPr/>
            <p:nvPr/>
          </p:nvGrpSpPr>
          <p:grpSpPr>
            <a:xfrm>
              <a:off x="410979" y="555526"/>
              <a:ext cx="5025117" cy="4146361"/>
              <a:chOff x="410979" y="555526"/>
              <a:chExt cx="5025117" cy="4146361"/>
            </a:xfrm>
          </p:grpSpPr>
          <p:grpSp>
            <p:nvGrpSpPr>
              <p:cNvPr id="65" name="组合 64"/>
              <p:cNvGrpSpPr/>
              <p:nvPr/>
            </p:nvGrpSpPr>
            <p:grpSpPr>
              <a:xfrm>
                <a:off x="410979" y="555526"/>
                <a:ext cx="4075333" cy="4060673"/>
                <a:chOff x="2555776" y="915566"/>
                <a:chExt cx="1944216" cy="1944216"/>
              </a:xfrm>
              <a:effectLst>
                <a:outerShdw blurRad="63500" dist="50800" dir="8100000" algn="tr" rotWithShape="0">
                  <a:prstClr val="black">
                    <a:alpha val="35000"/>
                  </a:prstClr>
                </a:outerShdw>
              </a:effectLst>
            </p:grpSpPr>
            <p:sp>
              <p:nvSpPr>
                <p:cNvPr id="66" name="同心圆 65"/>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同心圆 66"/>
                <p:cNvSpPr/>
                <p:nvPr/>
              </p:nvSpPr>
              <p:spPr>
                <a:xfrm>
                  <a:off x="2733336" y="1093126"/>
                  <a:ext cx="1589098" cy="1589098"/>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68" name="组合 67"/>
              <p:cNvGrpSpPr/>
              <p:nvPr/>
            </p:nvGrpSpPr>
            <p:grpSpPr>
              <a:xfrm>
                <a:off x="939115" y="3331379"/>
                <a:ext cx="1284820" cy="1284820"/>
                <a:chOff x="5760133" y="2274196"/>
                <a:chExt cx="1284820" cy="1284820"/>
              </a:xfrm>
            </p:grpSpPr>
            <p:sp>
              <p:nvSpPr>
                <p:cNvPr id="69" name="椭圆 68"/>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椭圆 69"/>
                <p:cNvSpPr/>
                <p:nvPr/>
              </p:nvSpPr>
              <p:spPr>
                <a:xfrm>
                  <a:off x="5839094" y="2359019"/>
                  <a:ext cx="1117070" cy="1117070"/>
                </a:xfrm>
                <a:prstGeom prst="ellipse">
                  <a:avLst/>
                </a:prstGeom>
                <a:solidFill>
                  <a:srgbClr val="E95332"/>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2" name="组合 71"/>
              <p:cNvGrpSpPr/>
              <p:nvPr/>
            </p:nvGrpSpPr>
            <p:grpSpPr>
              <a:xfrm>
                <a:off x="4050503" y="1084395"/>
                <a:ext cx="495374" cy="495374"/>
                <a:chOff x="4050503" y="886871"/>
                <a:chExt cx="495374" cy="495374"/>
              </a:xfrm>
            </p:grpSpPr>
            <p:grpSp>
              <p:nvGrpSpPr>
                <p:cNvPr id="73" name="组合 72"/>
                <p:cNvGrpSpPr/>
                <p:nvPr/>
              </p:nvGrpSpPr>
              <p:grpSpPr>
                <a:xfrm>
                  <a:off x="4050503" y="886871"/>
                  <a:ext cx="495374" cy="495374"/>
                  <a:chOff x="4131160" y="713581"/>
                  <a:chExt cx="881684" cy="881684"/>
                </a:xfrm>
              </p:grpSpPr>
              <p:sp>
                <p:nvSpPr>
                  <p:cNvPr id="75" name="椭圆 7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76" name="椭圆 75"/>
                  <p:cNvSpPr/>
                  <p:nvPr/>
                </p:nvSpPr>
                <p:spPr>
                  <a:xfrm>
                    <a:off x="4237176" y="819597"/>
                    <a:ext cx="669652" cy="669652"/>
                  </a:xfrm>
                  <a:prstGeom prst="ellipse">
                    <a:avLst/>
                  </a:prstGeom>
                  <a:solidFill>
                    <a:srgbClr val="4ABDD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74" name="TextBox 73"/>
                <p:cNvSpPr txBox="1"/>
                <p:nvPr/>
              </p:nvSpPr>
              <p:spPr>
                <a:xfrm>
                  <a:off x="4141737" y="95796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1</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77" name="组合 76"/>
              <p:cNvGrpSpPr/>
              <p:nvPr/>
            </p:nvGrpSpPr>
            <p:grpSpPr>
              <a:xfrm>
                <a:off x="4644008" y="1749559"/>
                <a:ext cx="495374" cy="495374"/>
                <a:chOff x="4644008" y="1491630"/>
                <a:chExt cx="495374" cy="495374"/>
              </a:xfrm>
            </p:grpSpPr>
            <p:grpSp>
              <p:nvGrpSpPr>
                <p:cNvPr id="78" name="组合 77"/>
                <p:cNvGrpSpPr/>
                <p:nvPr/>
              </p:nvGrpSpPr>
              <p:grpSpPr>
                <a:xfrm>
                  <a:off x="4644008" y="1491630"/>
                  <a:ext cx="495374" cy="495374"/>
                  <a:chOff x="4131160" y="713581"/>
                  <a:chExt cx="881684" cy="881684"/>
                </a:xfrm>
              </p:grpSpPr>
              <p:sp>
                <p:nvSpPr>
                  <p:cNvPr id="80" name="椭圆 7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81" name="椭圆 80"/>
                  <p:cNvSpPr/>
                  <p:nvPr/>
                </p:nvSpPr>
                <p:spPr>
                  <a:xfrm>
                    <a:off x="4237176" y="819597"/>
                    <a:ext cx="669652" cy="669652"/>
                  </a:xfrm>
                  <a:prstGeom prst="ellipse">
                    <a:avLst/>
                  </a:prstGeom>
                  <a:solidFill>
                    <a:srgbClr val="C1DD21"/>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79" name="TextBox 78"/>
                <p:cNvSpPr txBox="1"/>
                <p:nvPr/>
              </p:nvSpPr>
              <p:spPr>
                <a:xfrm>
                  <a:off x="4735242" y="155465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2</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82" name="组合 81"/>
              <p:cNvGrpSpPr/>
              <p:nvPr/>
            </p:nvGrpSpPr>
            <p:grpSpPr>
              <a:xfrm>
                <a:off x="4940722" y="2613655"/>
                <a:ext cx="495374" cy="495374"/>
                <a:chOff x="4891695" y="2364408"/>
                <a:chExt cx="495374" cy="495374"/>
              </a:xfrm>
            </p:grpSpPr>
            <p:grpSp>
              <p:nvGrpSpPr>
                <p:cNvPr id="83" name="组合 82"/>
                <p:cNvGrpSpPr/>
                <p:nvPr/>
              </p:nvGrpSpPr>
              <p:grpSpPr>
                <a:xfrm>
                  <a:off x="4891695" y="2364408"/>
                  <a:ext cx="495374" cy="495374"/>
                  <a:chOff x="4131160" y="713581"/>
                  <a:chExt cx="881684" cy="881684"/>
                </a:xfrm>
              </p:grpSpPr>
              <p:sp>
                <p:nvSpPr>
                  <p:cNvPr id="85" name="椭圆 8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86" name="椭圆 85"/>
                  <p:cNvSpPr/>
                  <p:nvPr/>
                </p:nvSpPr>
                <p:spPr>
                  <a:xfrm>
                    <a:off x="4237176" y="819597"/>
                    <a:ext cx="669652" cy="669652"/>
                  </a:xfrm>
                  <a:prstGeom prst="ellipse">
                    <a:avLst/>
                  </a:prstGeom>
                  <a:solidFill>
                    <a:srgbClr val="FDCC1C"/>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84" name="TextBox 83"/>
                <p:cNvSpPr txBox="1"/>
                <p:nvPr/>
              </p:nvSpPr>
              <p:spPr>
                <a:xfrm>
                  <a:off x="4982929" y="24330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3</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87" name="组合 86"/>
              <p:cNvGrpSpPr/>
              <p:nvPr/>
            </p:nvGrpSpPr>
            <p:grpSpPr>
              <a:xfrm>
                <a:off x="4788024" y="3558441"/>
                <a:ext cx="495374" cy="495374"/>
                <a:chOff x="4832130" y="3158273"/>
                <a:chExt cx="495374" cy="495374"/>
              </a:xfrm>
            </p:grpSpPr>
            <p:grpSp>
              <p:nvGrpSpPr>
                <p:cNvPr id="88" name="组合 87"/>
                <p:cNvGrpSpPr/>
                <p:nvPr/>
              </p:nvGrpSpPr>
              <p:grpSpPr>
                <a:xfrm>
                  <a:off x="4832130" y="3158273"/>
                  <a:ext cx="495374" cy="495374"/>
                  <a:chOff x="4131160" y="713581"/>
                  <a:chExt cx="881684" cy="881684"/>
                </a:xfrm>
              </p:grpSpPr>
              <p:sp>
                <p:nvSpPr>
                  <p:cNvPr id="110" name="椭圆 10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111" name="椭圆 110"/>
                  <p:cNvSpPr/>
                  <p:nvPr/>
                </p:nvSpPr>
                <p:spPr>
                  <a:xfrm>
                    <a:off x="4237176" y="819597"/>
                    <a:ext cx="669652" cy="669652"/>
                  </a:xfrm>
                  <a:prstGeom prst="ellipse">
                    <a:avLst/>
                  </a:prstGeom>
                  <a:solidFill>
                    <a:srgbClr val="F6931E"/>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89" name="TextBox 88"/>
                <p:cNvSpPr txBox="1"/>
                <p:nvPr/>
              </p:nvSpPr>
              <p:spPr>
                <a:xfrm>
                  <a:off x="4923364" y="322129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4</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112" name="组合 111"/>
              <p:cNvGrpSpPr/>
              <p:nvPr/>
            </p:nvGrpSpPr>
            <p:grpSpPr>
              <a:xfrm>
                <a:off x="4139952" y="4206513"/>
                <a:ext cx="495374" cy="495374"/>
                <a:chOff x="4139952" y="3948584"/>
                <a:chExt cx="495374" cy="495374"/>
              </a:xfrm>
            </p:grpSpPr>
            <p:grpSp>
              <p:nvGrpSpPr>
                <p:cNvPr id="113" name="组合 112"/>
                <p:cNvGrpSpPr/>
                <p:nvPr/>
              </p:nvGrpSpPr>
              <p:grpSpPr>
                <a:xfrm>
                  <a:off x="4139952" y="3948584"/>
                  <a:ext cx="495374" cy="495374"/>
                  <a:chOff x="4131160" y="713581"/>
                  <a:chExt cx="881684" cy="881684"/>
                </a:xfrm>
              </p:grpSpPr>
              <p:sp>
                <p:nvSpPr>
                  <p:cNvPr id="115" name="椭圆 11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116" name="椭圆 115"/>
                  <p:cNvSpPr/>
                  <p:nvPr/>
                </p:nvSpPr>
                <p:spPr>
                  <a:xfrm>
                    <a:off x="4237176" y="819597"/>
                    <a:ext cx="669652" cy="669652"/>
                  </a:xfrm>
                  <a:prstGeom prst="ellipse">
                    <a:avLst/>
                  </a:prstGeom>
                  <a:solidFill>
                    <a:srgbClr val="72309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grpSp>
            <p:sp>
              <p:nvSpPr>
                <p:cNvPr id="114" name="TextBox 113"/>
                <p:cNvSpPr txBox="1"/>
                <p:nvPr/>
              </p:nvSpPr>
              <p:spPr>
                <a:xfrm>
                  <a:off x="4223974" y="4008149"/>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5</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grpSp>
      <p:sp>
        <p:nvSpPr>
          <p:cNvPr id="42" name="TextBox 41"/>
          <p:cNvSpPr txBox="1"/>
          <p:nvPr/>
        </p:nvSpPr>
        <p:spPr>
          <a:xfrm>
            <a:off x="44478" y="1384288"/>
            <a:ext cx="4701746" cy="1938992"/>
          </a:xfrm>
          <a:prstGeom prst="rect">
            <a:avLst/>
          </a:prstGeom>
          <a:noFill/>
          <a:ln w="254000">
            <a:solidFill>
              <a:schemeClr val="bg1">
                <a:alpha val="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ln w="234950">
                  <a:solidFill>
                    <a:srgbClr val="002060"/>
                  </a:solidFill>
                </a:ln>
                <a:solidFill>
                  <a:srgbClr val="002060"/>
                </a:solidFill>
                <a:latin typeface="#9Slide03 Smoothy Sans" panose="00000500000000000000" pitchFamily="2" charset="0"/>
              </a:rPr>
              <a:t>LUYỆN DỌC HAY</a:t>
            </a:r>
            <a:endParaRPr kumimoji="0" lang="en-US" sz="6000" b="0" i="0" u="none" strike="noStrike" kern="1200" cap="none" spc="0" normalizeH="0" baseline="0" noProof="0" dirty="0">
              <a:ln w="234950">
                <a:solidFill>
                  <a:srgbClr val="002060"/>
                </a:solidFill>
              </a:ln>
              <a:solidFill>
                <a:srgbClr val="002060"/>
              </a:solidFill>
              <a:effectLst/>
              <a:uLnTx/>
              <a:uFillTx/>
              <a:latin typeface="#9Slide03 Smoothy Sans" panose="00000500000000000000" pitchFamily="2" charset="0"/>
              <a:ea typeface="+mn-ea"/>
              <a:cs typeface="+mn-cs"/>
            </a:endParaRPr>
          </a:p>
        </p:txBody>
      </p:sp>
      <p:sp>
        <p:nvSpPr>
          <p:cNvPr id="46" name="TextBox 45"/>
          <p:cNvSpPr txBox="1"/>
          <p:nvPr/>
        </p:nvSpPr>
        <p:spPr>
          <a:xfrm>
            <a:off x="356247" y="1416607"/>
            <a:ext cx="4076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smtClean="0">
                <a:ln>
                  <a:noFill/>
                </a:ln>
                <a:solidFill>
                  <a:prstClr val="white"/>
                </a:solidFill>
                <a:effectLst/>
                <a:uLnTx/>
                <a:uFillTx/>
                <a:latin typeface="#9Slide03 Smoothy Sans" panose="00000500000000000000" pitchFamily="2" charset="0"/>
                <a:ea typeface="+mn-ea"/>
                <a:cs typeface="+mn-cs"/>
              </a:rPr>
              <a:t>Luyện đọc hay</a:t>
            </a:r>
            <a:endParaRPr kumimoji="0" lang="en-US" sz="6000" b="1" i="0" u="none" strike="noStrike" kern="1200" cap="none" spc="0" normalizeH="0" baseline="0" noProof="0" dirty="0">
              <a:ln>
                <a:noFill/>
              </a:ln>
              <a:solidFill>
                <a:prstClr val="white"/>
              </a:solidFill>
              <a:effectLst/>
              <a:uLnTx/>
              <a:uFillTx/>
              <a:latin typeface="#9Slide03 Smoothy Sans" panose="00000500000000000000" pitchFamily="2" charset="0"/>
              <a:ea typeface="+mn-ea"/>
              <a:cs typeface="+mn-cs"/>
            </a:endParaRPr>
          </a:p>
        </p:txBody>
      </p:sp>
      <p:sp>
        <p:nvSpPr>
          <p:cNvPr id="2" name="Rectangle 1"/>
          <p:cNvSpPr/>
          <p:nvPr/>
        </p:nvSpPr>
        <p:spPr>
          <a:xfrm flipH="1">
            <a:off x="961723" y="3728398"/>
            <a:ext cx="1280039"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smtClean="0">
                <a:ln>
                  <a:noFill/>
                </a:ln>
                <a:solidFill>
                  <a:prstClr val="white"/>
                </a:solidFill>
                <a:effectLst>
                  <a:innerShdw blurRad="63500" dist="50800">
                    <a:prstClr val="black">
                      <a:alpha val="50000"/>
                    </a:prstClr>
                  </a:innerShdw>
                </a:effectLst>
                <a:uLnTx/>
                <a:uFillTx/>
                <a:latin typeface="微软雅黑" pitchFamily="34" charset="-122"/>
                <a:ea typeface="微软雅黑" pitchFamily="34" charset="-122"/>
                <a:cs typeface="+mn-cs"/>
              </a:rPr>
              <a:t>03</a:t>
            </a:r>
            <a:endParaRPr kumimoji="0" lang="zh-CN" altLang="en-US" sz="5000" b="1" i="0" u="none" strike="noStrike" kern="1200" cap="none" spc="0" normalizeH="0" baseline="0" noProof="0" dirty="0">
              <a:ln>
                <a:noFill/>
              </a:ln>
              <a:solidFill>
                <a:prstClr val="white"/>
              </a:solidFill>
              <a:effectLst>
                <a:innerShdw blurRad="63500" dist="50800">
                  <a:prstClr val="black">
                    <a:alpha val="50000"/>
                  </a:prstClr>
                </a:innerShdw>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54137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6" presetClass="entr" presetSubtype="16" fill="hold" grpId="0" nodeType="withEffect">
                                  <p:stCondLst>
                                    <p:cond delay="0"/>
                                  </p:stCondLst>
                                  <p:iterate type="lt">
                                    <p:tmPct val="0"/>
                                  </p:iterate>
                                  <p:childTnLst>
                                    <p:set>
                                      <p:cBhvr>
                                        <p:cTn id="9" dur="1" fill="hold">
                                          <p:stCondLst>
                                            <p:cond delay="0"/>
                                          </p:stCondLst>
                                        </p:cTn>
                                        <p:tgtEl>
                                          <p:spTgt spid="46"/>
                                        </p:tgtEl>
                                        <p:attrNameLst>
                                          <p:attrName>style.visibility</p:attrName>
                                        </p:attrNameLst>
                                      </p:cBhvr>
                                      <p:to>
                                        <p:strVal val="visible"/>
                                      </p:to>
                                    </p:set>
                                    <p:animEffect transition="in" filter="circle(in)">
                                      <p:cBhvr>
                                        <p:cTn id="10" dur="2000"/>
                                        <p:tgtEl>
                                          <p:spTgt spid="46"/>
                                        </p:tgtEl>
                                      </p:cBhvr>
                                    </p:animEffect>
                                  </p:childTnLst>
                                </p:cTn>
                              </p:par>
                              <p:par>
                                <p:cTn id="11" presetID="6" presetClass="entr" presetSubtype="16" fill="hold" grpId="0" nodeType="withEffect">
                                  <p:stCondLst>
                                    <p:cond delay="0"/>
                                  </p:stCondLst>
                                  <p:iterate type="lt">
                                    <p:tmPct val="0"/>
                                  </p:iterate>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6" presetClass="emph" presetSubtype="0" fill="hold" grpId="1" nodeType="clickEffect">
                                  <p:stCondLst>
                                    <p:cond delay="0"/>
                                  </p:stCondLst>
                                  <p:iterate type="lt">
                                    <p:tmPct val="10000"/>
                                  </p:iterate>
                                  <p:childTnLst>
                                    <p:animScale>
                                      <p:cBhvr>
                                        <p:cTn id="17" dur="250" autoRev="1" fill="hold">
                                          <p:stCondLst>
                                            <p:cond delay="0"/>
                                          </p:stCondLst>
                                        </p:cTn>
                                        <p:tgtEl>
                                          <p:spTgt spid="42"/>
                                        </p:tgtEl>
                                      </p:cBhvr>
                                      <p:to x="80000" y="100000"/>
                                    </p:animScale>
                                    <p:anim by="(#ppt_w*0.10)" calcmode="lin" valueType="num">
                                      <p:cBhvr>
                                        <p:cTn id="18" dur="250" autoRev="1" fill="hold">
                                          <p:stCondLst>
                                            <p:cond delay="0"/>
                                          </p:stCondLst>
                                        </p:cTn>
                                        <p:tgtEl>
                                          <p:spTgt spid="42"/>
                                        </p:tgtEl>
                                        <p:attrNameLst>
                                          <p:attrName>ppt_x</p:attrName>
                                        </p:attrNameLst>
                                      </p:cBhvr>
                                    </p:anim>
                                    <p:anim by="(-#ppt_w*0.10)" calcmode="lin" valueType="num">
                                      <p:cBhvr>
                                        <p:cTn id="19" dur="250" autoRev="1" fill="hold">
                                          <p:stCondLst>
                                            <p:cond delay="0"/>
                                          </p:stCondLst>
                                        </p:cTn>
                                        <p:tgtEl>
                                          <p:spTgt spid="42"/>
                                        </p:tgtEl>
                                        <p:attrNameLst>
                                          <p:attrName>ppt_y</p:attrName>
                                        </p:attrNameLst>
                                      </p:cBhvr>
                                    </p:anim>
                                    <p:animRot by="-480000">
                                      <p:cBhvr>
                                        <p:cTn id="20" dur="250" autoRev="1" fill="hold">
                                          <p:stCondLst>
                                            <p:cond delay="0"/>
                                          </p:stCondLst>
                                        </p:cTn>
                                        <p:tgtEl>
                                          <p:spTgt spid="42"/>
                                        </p:tgtEl>
                                        <p:attrNameLst>
                                          <p:attrName>r</p:attrName>
                                        </p:attrNameLst>
                                      </p:cBhvr>
                                    </p:animRot>
                                  </p:childTnLst>
                                </p:cTn>
                              </p:par>
                              <p:par>
                                <p:cTn id="21" presetID="36" presetClass="emph" presetSubtype="0" fill="hold" grpId="1" nodeType="withEffect">
                                  <p:stCondLst>
                                    <p:cond delay="0"/>
                                  </p:stCondLst>
                                  <p:iterate type="lt">
                                    <p:tmPct val="10000"/>
                                  </p:iterate>
                                  <p:childTnLst>
                                    <p:animScale>
                                      <p:cBhvr>
                                        <p:cTn id="22" dur="250" autoRev="1" fill="hold">
                                          <p:stCondLst>
                                            <p:cond delay="0"/>
                                          </p:stCondLst>
                                        </p:cTn>
                                        <p:tgtEl>
                                          <p:spTgt spid="46"/>
                                        </p:tgtEl>
                                      </p:cBhvr>
                                      <p:to x="80000" y="100000"/>
                                    </p:animScale>
                                    <p:anim by="(#ppt_w*0.10)" calcmode="lin" valueType="num">
                                      <p:cBhvr>
                                        <p:cTn id="23" dur="250" autoRev="1" fill="hold">
                                          <p:stCondLst>
                                            <p:cond delay="0"/>
                                          </p:stCondLst>
                                        </p:cTn>
                                        <p:tgtEl>
                                          <p:spTgt spid="46"/>
                                        </p:tgtEl>
                                        <p:attrNameLst>
                                          <p:attrName>ppt_x</p:attrName>
                                        </p:attrNameLst>
                                      </p:cBhvr>
                                    </p:anim>
                                    <p:anim by="(-#ppt_w*0.10)" calcmode="lin" valueType="num">
                                      <p:cBhvr>
                                        <p:cTn id="24" dur="250" autoRev="1" fill="hold">
                                          <p:stCondLst>
                                            <p:cond delay="0"/>
                                          </p:stCondLst>
                                        </p:cTn>
                                        <p:tgtEl>
                                          <p:spTgt spid="46"/>
                                        </p:tgtEl>
                                        <p:attrNameLst>
                                          <p:attrName>ppt_y</p:attrName>
                                        </p:attrNameLst>
                                      </p:cBhvr>
                                    </p:anim>
                                    <p:animRot by="-480000">
                                      <p:cBhvr>
                                        <p:cTn id="25" dur="250" autoRev="1" fill="hold">
                                          <p:stCondLst>
                                            <p:cond delay="0"/>
                                          </p:stCondLst>
                                        </p:cTn>
                                        <p:tgtEl>
                                          <p:spTgt spid="46"/>
                                        </p:tgtEl>
                                        <p:attrNameLst>
                                          <p:attrName>r</p:attrName>
                                        </p:attrNameLst>
                                      </p:cBhvr>
                                    </p:animRot>
                                  </p:childTnLst>
                                </p:cTn>
                              </p:par>
                              <p:par>
                                <p:cTn id="26" presetID="36" presetClass="emph" presetSubtype="0" fill="hold" grpId="1" nodeType="withEffect">
                                  <p:stCondLst>
                                    <p:cond delay="0"/>
                                  </p:stCondLst>
                                  <p:iterate type="lt">
                                    <p:tmPct val="10000"/>
                                  </p:iterate>
                                  <p:childTnLst>
                                    <p:animScale>
                                      <p:cBhvr>
                                        <p:cTn id="27" dur="250" autoRev="1" fill="hold">
                                          <p:stCondLst>
                                            <p:cond delay="0"/>
                                          </p:stCondLst>
                                        </p:cTn>
                                        <p:tgtEl>
                                          <p:spTgt spid="2"/>
                                        </p:tgtEl>
                                      </p:cBhvr>
                                      <p:to x="80000" y="100000"/>
                                    </p:animScale>
                                    <p:anim by="(#ppt_w*0.10)" calcmode="lin" valueType="num">
                                      <p:cBhvr>
                                        <p:cTn id="28" dur="250" autoRev="1" fill="hold">
                                          <p:stCondLst>
                                            <p:cond delay="0"/>
                                          </p:stCondLst>
                                        </p:cTn>
                                        <p:tgtEl>
                                          <p:spTgt spid="2"/>
                                        </p:tgtEl>
                                        <p:attrNameLst>
                                          <p:attrName>ppt_x</p:attrName>
                                        </p:attrNameLst>
                                      </p:cBhvr>
                                    </p:anim>
                                    <p:anim by="(-#ppt_w*0.10)" calcmode="lin" valueType="num">
                                      <p:cBhvr>
                                        <p:cTn id="29" dur="250" autoRev="1" fill="hold">
                                          <p:stCondLst>
                                            <p:cond delay="0"/>
                                          </p:stCondLst>
                                        </p:cTn>
                                        <p:tgtEl>
                                          <p:spTgt spid="2"/>
                                        </p:tgtEl>
                                        <p:attrNameLst>
                                          <p:attrName>ppt_y</p:attrName>
                                        </p:attrNameLst>
                                      </p:cBhvr>
                                    </p:anim>
                                    <p:animRot by="-480000">
                                      <p:cBhvr>
                                        <p:cTn id="30"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6" grpId="0"/>
      <p:bldP spid="46"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79DA9830-4EF9-48E5-9FBA-F4D01627284C}"/>
              </a:ext>
            </a:extLst>
          </p:cNvPr>
          <p:cNvSpPr/>
          <p:nvPr/>
        </p:nvSpPr>
        <p:spPr>
          <a:xfrm>
            <a:off x="251520" y="555526"/>
            <a:ext cx="8645116" cy="4176464"/>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395536" y="699542"/>
            <a:ext cx="8424936" cy="4210383"/>
          </a:xfrm>
          <a:prstGeom prst="rect">
            <a:avLst/>
          </a:prstGeom>
        </p:spPr>
        <p:txBody>
          <a:bodyPr wrap="square">
            <a:spAutoFit/>
          </a:bodyPr>
          <a:lstStyle/>
          <a:p>
            <a:pPr algn="just">
              <a:lnSpc>
                <a:spcPct val="90000"/>
              </a:lnSpc>
            </a:pPr>
            <a:endParaRPr lang="en-US" sz="2300" b="1" dirty="0">
              <a:latin typeface="UTM Avo" panose="02040603050506020204" pitchFamily="18" charset="0"/>
            </a:endParaRPr>
          </a:p>
          <a:p>
            <a:pPr algn="just">
              <a:lnSpc>
                <a:spcPct val="90000"/>
              </a:lnSpc>
            </a:pP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chẳng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biết</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làm</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cách</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nào</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nắm</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chặt</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lấy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bàn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tay</a:t>
            </a:r>
            <a:r>
              <a:rPr lang="en-US" sz="2300" b="1" dirty="0">
                <a:latin typeface="UTM Avo" panose="02040603050506020204" pitchFamily="18" charset="0"/>
                <a:cs typeface="Times New Roman" panose="02020603050405020304" pitchFamily="18" charset="0"/>
              </a:rPr>
              <a:t> </a:t>
            </a:r>
            <a:r>
              <a:rPr lang="en-US" sz="2300" b="1" u="sng" dirty="0">
                <a:solidFill>
                  <a:srgbClr val="FF0000"/>
                </a:solidFill>
                <a:latin typeface="UTM Avo" panose="02040603050506020204" pitchFamily="18" charset="0"/>
                <a:cs typeface="Times New Roman" panose="02020603050405020304" pitchFamily="18" charset="0"/>
              </a:rPr>
              <a:t>run </a:t>
            </a:r>
            <a:r>
              <a:rPr lang="en-US" sz="2300" b="1" u="sng" dirty="0" err="1">
                <a:solidFill>
                  <a:srgbClr val="FF0000"/>
                </a:solidFill>
                <a:latin typeface="UTM Avo" panose="02040603050506020204" pitchFamily="18" charset="0"/>
                <a:cs typeface="Times New Roman" panose="02020603050405020304" pitchFamily="18" charset="0"/>
              </a:rPr>
              <a:t>rẩy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kia</a:t>
            </a:r>
            <a:r>
              <a:rPr lang="en-US" sz="2300" b="1" dirty="0">
                <a:latin typeface="UTM Avo" panose="02040603050506020204" pitchFamily="18" charset="0"/>
                <a:cs typeface="Times New Roman" panose="02020603050405020304" pitchFamily="18" charset="0"/>
              </a:rPr>
              <a:t>:</a:t>
            </a:r>
          </a:p>
          <a:p>
            <a:pPr algn="just">
              <a:lnSpc>
                <a:spcPct val="90000"/>
              </a:lnSpc>
              <a:buFontTx/>
              <a:buChar char="-"/>
            </a:pP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Ông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đừng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giận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cháu</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cháu</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không</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có</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gì</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để</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cho</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ông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cả</a:t>
            </a:r>
            <a:r>
              <a:rPr lang="en-US" sz="2300" b="1" dirty="0">
                <a:latin typeface="UTM Avo" panose="02040603050506020204" pitchFamily="18" charset="0"/>
                <a:cs typeface="Times New Roman" panose="02020603050405020304" pitchFamily="18" charset="0"/>
              </a:rPr>
              <a:t>.</a:t>
            </a:r>
          </a:p>
          <a:p>
            <a:pPr algn="just">
              <a:lnSpc>
                <a:spcPct val="90000"/>
              </a:lnSpc>
            </a:pP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Người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ăn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xin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nhìn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chằm</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chằm</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bằng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đôi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mắt</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ướt</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đẫm</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Đôi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môi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tái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nhợt</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nở</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nụ</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cười</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và</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tay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ông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cũng</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xiết</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lấy</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tay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a:t>
            </a:r>
          </a:p>
          <a:p>
            <a:pPr algn="just">
              <a:lnSpc>
                <a:spcPct val="90000"/>
              </a:lnSpc>
              <a:buFontTx/>
              <a:buChar char="-"/>
            </a:pP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Cháu</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ơi</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cảm</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ơn</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cháu</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Như</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vậy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là</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cháu</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đã</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cho</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lão</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rồi</a:t>
            </a:r>
            <a:r>
              <a:rPr lang="en-US" sz="2300" b="1" dirty="0">
                <a:latin typeface="UTM Avo" panose="02040603050506020204" pitchFamily="18" charset="0"/>
                <a:cs typeface="Times New Roman" panose="02020603050405020304" pitchFamily="18" charset="0"/>
              </a:rPr>
              <a:t>. – </a:t>
            </a:r>
            <a:r>
              <a:rPr lang="en-US" sz="2300" b="1" dirty="0" err="1">
                <a:latin typeface="UTM Avo" panose="02040603050506020204" pitchFamily="18" charset="0"/>
                <a:cs typeface="Times New Roman" panose="02020603050405020304" pitchFamily="18" charset="0"/>
              </a:rPr>
              <a:t>Ông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lão</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nói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bằng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giọng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khản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đặc</a:t>
            </a:r>
            <a:r>
              <a:rPr lang="en-US" sz="2300" b="1" dirty="0">
                <a:latin typeface="UTM Avo" panose="02040603050506020204" pitchFamily="18" charset="0"/>
                <a:cs typeface="Times New Roman" panose="02020603050405020304" pitchFamily="18" charset="0"/>
              </a:rPr>
              <a:t>.</a:t>
            </a:r>
          </a:p>
          <a:p>
            <a:pPr algn="just">
              <a:lnSpc>
                <a:spcPct val="90000"/>
              </a:lnSpc>
            </a:pP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Khi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ấy</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chợt</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hiểu</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rằng</a:t>
            </a:r>
            <a:r>
              <a:rPr lang="en-US" sz="2300" b="1"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cả</a:t>
            </a:r>
            <a:r>
              <a:rPr lang="en-US" sz="2300" b="1" u="sng" dirty="0">
                <a:solidFill>
                  <a:srgbClr val="FF0000"/>
                </a:solidFill>
                <a:latin typeface="UTM Avo" panose="02040603050506020204" pitchFamily="18" charset="0"/>
                <a:cs typeface="Times New Roman" panose="02020603050405020304" pitchFamily="18" charset="0"/>
              </a:rPr>
              <a:t> </a:t>
            </a:r>
            <a:r>
              <a:rPr lang="en-US" sz="2300" b="1" u="sng" dirty="0" err="1">
                <a:solidFill>
                  <a:srgbClr val="FF0000"/>
                </a:solidFill>
                <a:latin typeface="UTM Avo" panose="02040603050506020204" pitchFamily="18" charset="0"/>
                <a:cs typeface="Times New Roman" panose="02020603050405020304" pitchFamily="18" charset="0"/>
              </a:rPr>
              <a:t>tôi</a:t>
            </a:r>
            <a:r>
              <a:rPr lang="en-US" sz="2300" b="1" dirty="0">
                <a:solidFill>
                  <a:srgbClr val="FF0000"/>
                </a:solidFill>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nữa</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tôi</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cũng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vừa</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nhận</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được</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chút</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gì</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của</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ông</a:t>
            </a:r>
            <a:r>
              <a:rPr lang="en-US" sz="2300" b="1" dirty="0">
                <a:latin typeface="UTM Avo" panose="02040603050506020204" pitchFamily="18" charset="0"/>
                <a:cs typeface="Times New Roman" panose="02020603050405020304" pitchFamily="18" charset="0"/>
              </a:rPr>
              <a:t> </a:t>
            </a:r>
            <a:r>
              <a:rPr lang="en-US" sz="2300" b="1" dirty="0" err="1">
                <a:latin typeface="UTM Avo" panose="02040603050506020204" pitchFamily="18" charset="0"/>
                <a:cs typeface="Times New Roman" panose="02020603050405020304" pitchFamily="18" charset="0"/>
              </a:rPr>
              <a:t>lão</a:t>
            </a:r>
            <a:r>
              <a:rPr lang="en-US" sz="2300" b="1" dirty="0">
                <a:latin typeface="UTM Avo" panose="02040603050506020204" pitchFamily="18" charset="0"/>
                <a:cs typeface="Times New Roman" panose="02020603050405020304" pitchFamily="18" charset="0"/>
              </a:rPr>
              <a:t>.</a:t>
            </a:r>
          </a:p>
          <a:p>
            <a:pPr algn="just">
              <a:spcBef>
                <a:spcPct val="20000"/>
              </a:spcBef>
              <a:buClr>
                <a:srgbClr val="000000"/>
              </a:buClr>
            </a:pPr>
            <a:endParaRPr lang="en-US" sz="1600" b="1" dirty="0">
              <a:solidFill>
                <a:schemeClr val="accent2"/>
              </a:solidFill>
            </a:endParaRPr>
          </a:p>
        </p:txBody>
      </p:sp>
      <p:pic>
        <p:nvPicPr>
          <p:cNvPr id="6" name="Picture 2" descr="C:\Users\HP\Desktop\Free-vector-000457-nen-bau-troi-va-dam-may-don-gia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117368" y="-1244674"/>
            <a:ext cx="9378736" cy="271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02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6753" y="391546"/>
            <a:ext cx="2664297" cy="86177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01986" y="391546"/>
            <a:ext cx="2513830" cy="861774"/>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smtClean="0">
                <a:ln w="0">
                  <a:noFill/>
                </a:ln>
                <a:solidFill>
                  <a:srgbClr val="C00000"/>
                </a:solidFill>
                <a:effectLst>
                  <a:reflection blurRad="6350" stA="53000" endA="300" endPos="35500" dir="5400000" sy="-90000" algn="bl" rotWithShape="0"/>
                </a:effectLst>
                <a:latin typeface="#9Slide07 IcielKoni" pitchFamily="2" charset="0"/>
              </a:rPr>
              <a:t>LIÊN HỆ</a:t>
            </a:r>
            <a:endParaRPr kumimoji="0" lang="en-US" sz="5000" b="0" i="0" u="none" strike="noStrike" kern="1200" cap="none" spc="0" normalizeH="0" baseline="0" noProof="0" dirty="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endParaRPr>
          </a:p>
        </p:txBody>
      </p:sp>
      <p:pic>
        <p:nvPicPr>
          <p:cNvPr id="1026" name="Picture 2" descr="http://mttq.tuyenquang.gov.vn/images/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2" y="1995686"/>
            <a:ext cx="4444198" cy="2749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baotayninh.vn/image/fckeditor/upload/2021/20210609/images/162_duplicate361_862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930" y="391546"/>
            <a:ext cx="4536504" cy="2684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767210" y="3494779"/>
            <a:ext cx="4067944" cy="830997"/>
          </a:xfrm>
          <a:prstGeom prst="rect">
            <a:avLst/>
          </a:prstGeom>
          <a:noFill/>
        </p:spPr>
        <p:txBody>
          <a:bodyPr wrap="square" rtlCol="0">
            <a:spAutoFit/>
          </a:bodyPr>
          <a:lstStyle/>
          <a:p>
            <a:pPr algn="ctr"/>
            <a:r>
              <a:rPr lang="vi-VN" sz="2400" b="1" dirty="0" smtClean="0">
                <a:solidFill>
                  <a:srgbClr val="002060"/>
                </a:solidFill>
              </a:rPr>
              <a:t>Học sinh tham gia ủng hộ phòng chống covid 19</a:t>
            </a:r>
            <a:endParaRPr lang="en-US" sz="2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8435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inVertical)">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6753" y="391546"/>
            <a:ext cx="2664297" cy="86177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01986" y="391546"/>
            <a:ext cx="2513830" cy="861774"/>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smtClean="0">
                <a:ln w="0">
                  <a:noFill/>
                </a:ln>
                <a:solidFill>
                  <a:srgbClr val="C00000"/>
                </a:solidFill>
                <a:effectLst>
                  <a:reflection blurRad="6350" stA="53000" endA="300" endPos="35500" dir="5400000" sy="-90000" algn="bl" rotWithShape="0"/>
                </a:effectLst>
                <a:latin typeface="#9Slide07 IcielKoni" pitchFamily="2" charset="0"/>
              </a:rPr>
              <a:t>LIÊN HỆ</a:t>
            </a:r>
            <a:endParaRPr kumimoji="0" lang="en-US" sz="5000" b="0" i="0" u="none" strike="noStrike" kern="1200" cap="none" spc="0" normalizeH="0" baseline="0" noProof="0" dirty="0">
              <a:ln w="0">
                <a:noFill/>
              </a:ln>
              <a:solidFill>
                <a:srgbClr val="C00000"/>
              </a:solidFill>
              <a:effectLst>
                <a:reflection blurRad="6350" stA="53000" endA="300" endPos="35500" dir="5400000" sy="-90000" algn="bl" rotWithShape="0"/>
              </a:effectLst>
              <a:uLnTx/>
              <a:uFillTx/>
              <a:latin typeface="#9Slide07 IcielKoni" pitchFamily="2" charset="0"/>
              <a:ea typeface="+mn-ea"/>
              <a:cs typeface="+mn-cs"/>
            </a:endParaRPr>
          </a:p>
        </p:txBody>
      </p:sp>
      <p:pic>
        <p:nvPicPr>
          <p:cNvPr id="2052" name="Picture 4" descr="Có thể là hình ảnh về 8 người, trẻ em và mọi người đang đứ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045" y="451019"/>
            <a:ext cx="4337664" cy="2725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4703045" y="3445582"/>
            <a:ext cx="4485310" cy="1107996"/>
          </a:xfrm>
          <a:prstGeom prst="rect">
            <a:avLst/>
          </a:prstGeom>
          <a:noFill/>
        </p:spPr>
        <p:txBody>
          <a:bodyPr wrap="square" rtlCol="0">
            <a:spAutoFit/>
          </a:bodyPr>
          <a:lstStyle/>
          <a:p>
            <a:pPr algn="ctr"/>
            <a:r>
              <a:rPr lang="vi-VN" sz="2200" b="1" dirty="0" smtClean="0">
                <a:solidFill>
                  <a:srgbClr val="002060"/>
                </a:solidFill>
                <a:latin typeface="UTM Avo" panose="02040603050506020204" pitchFamily="18" charset="0"/>
              </a:rPr>
              <a:t>Học sinh tham gia “Ngày thứ sáu xanh” giúp đỡ các bạn khó khăn</a:t>
            </a:r>
            <a:endParaRPr lang="en-US" sz="2200" b="1" dirty="0">
              <a:solidFill>
                <a:srgbClr val="002060"/>
              </a:solidFill>
              <a:latin typeface="UTM Avo" panose="02040603050506020204" pitchFamily="18" charset="0"/>
            </a:endParaRPr>
          </a:p>
        </p:txBody>
      </p:sp>
      <p:pic>
        <p:nvPicPr>
          <p:cNvPr id="2054" name="Picture 6" descr="Có thể là hình ảnh về 1 người, đang đứng và văn bản cho biết 'Mang &quot;Rác&quot; đổi Quà CHI DOAN TRUONG TIEU HỌC vo THI SAU PHAT DONG CHƯƠNG TRINH ฿ NGÀY THÚ' SÁU XANHI Green Friday Hưởng ứng ngày môi ường thế Địa điểm Thời gian Sân trường Thứ sấu mỗi tuần (Từ 29/4 đến 5/6) Khối 1,3,5: sáng 7h-9h Khối 2,4: chiều 14h 16h 5/6 Dọn nhả sạch, nhận quả &quot;Xinh&quot; CELINO FILO thức ách vở cũ, vỏ lon, kim pin 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813911"/>
            <a:ext cx="4608512" cy="293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2634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barn(inVertical)">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HP\Desktop\Free-vector-000457-nen-bau-troi-va-dam-may-don-gia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55487" y="-885110"/>
            <a:ext cx="9164252" cy="2719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18825" y="488742"/>
            <a:ext cx="6044664" cy="1938992"/>
          </a:xfrm>
          <a:prstGeom prst="rect">
            <a:avLst/>
          </a:prstGeom>
          <a:noFill/>
          <a:ln w="254000">
            <a:solidFill>
              <a:schemeClr val="bg1">
                <a:alpha val="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ln w="234950">
                  <a:solidFill>
                    <a:srgbClr val="002060"/>
                  </a:solidFill>
                </a:ln>
                <a:solidFill>
                  <a:srgbClr val="002060"/>
                </a:solidFill>
                <a:latin typeface="#9Slide03 Smoothy Sans" panose="00000500000000000000" pitchFamily="2" charset="0"/>
              </a:rPr>
              <a:t>CHÚC CÁC EM HỌC TỐT</a:t>
            </a:r>
            <a:endParaRPr kumimoji="0" lang="en-US" sz="6000" b="0" i="0" u="none" strike="noStrike" kern="1200" cap="none" spc="0" normalizeH="0" baseline="0" noProof="0" dirty="0">
              <a:ln w="234950">
                <a:solidFill>
                  <a:srgbClr val="002060"/>
                </a:solidFill>
              </a:ln>
              <a:solidFill>
                <a:srgbClr val="002060"/>
              </a:solidFill>
              <a:effectLst/>
              <a:uLnTx/>
              <a:uFillTx/>
              <a:latin typeface="#9Slide03 Smoothy Sans" panose="00000500000000000000" pitchFamily="2" charset="0"/>
              <a:ea typeface="+mn-ea"/>
              <a:cs typeface="+mn-cs"/>
            </a:endParaRPr>
          </a:p>
        </p:txBody>
      </p:sp>
      <p:sp>
        <p:nvSpPr>
          <p:cNvPr id="7" name="TextBox 6"/>
          <p:cNvSpPr txBox="1"/>
          <p:nvPr/>
        </p:nvSpPr>
        <p:spPr>
          <a:xfrm>
            <a:off x="1619672" y="481601"/>
            <a:ext cx="64429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noProof="0" dirty="0" smtClean="0">
                <a:solidFill>
                  <a:prstClr val="white"/>
                </a:solidFill>
                <a:latin typeface="#9Slide03 Smoothy Sans" panose="00000500000000000000" pitchFamily="2" charset="0"/>
              </a:rPr>
              <a:t>CHÚC CÁC EM HỌC TỐT</a:t>
            </a:r>
            <a:endParaRPr kumimoji="0" lang="en-US" sz="6000" b="1" i="0" u="none" strike="noStrike" kern="1200" cap="none" spc="0" normalizeH="0" baseline="0" noProof="0" dirty="0">
              <a:ln>
                <a:noFill/>
              </a:ln>
              <a:solidFill>
                <a:prstClr val="white"/>
              </a:solidFill>
              <a:effectLst/>
              <a:uLnTx/>
              <a:uFillTx/>
              <a:latin typeface="#9Slide03 Smoothy Sans" panose="00000500000000000000" pitchFamily="2" charset="0"/>
              <a:ea typeface="+mn-ea"/>
              <a:cs typeface="+mn-cs"/>
            </a:endParaRPr>
          </a:p>
        </p:txBody>
      </p:sp>
      <p:pic>
        <p:nvPicPr>
          <p:cNvPr id="9"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3360" y="1707654"/>
            <a:ext cx="5760640" cy="3557285"/>
          </a:xfrm>
          <a:prstGeom prst="rect">
            <a:avLst/>
          </a:prstGeom>
        </p:spPr>
      </p:pic>
    </p:spTree>
    <p:extLst>
      <p:ext uri="{BB962C8B-B14F-4D97-AF65-F5344CB8AC3E}">
        <p14:creationId xmlns:p14="http://schemas.microsoft.com/office/powerpoint/2010/main" val="27514729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1729393" y="2945678"/>
            <a:ext cx="10260282" cy="453781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buClr>
                <a:srgbClr val="000000"/>
              </a:buClr>
            </a:pPr>
            <a:endParaRPr lang="id-ID" sz="1400"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9855" y="168943"/>
            <a:ext cx="10260282" cy="504564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buClr>
                <a:srgbClr val="000000"/>
              </a:buClr>
            </a:pPr>
            <a:endParaRPr lang="id-ID" sz="1400"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574760" y="3241532"/>
            <a:ext cx="1912258" cy="1973051"/>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169560" y="502750"/>
            <a:ext cx="12856390" cy="707886"/>
          </a:xfrm>
          <a:prstGeom prst="rect">
            <a:avLst/>
          </a:prstGeom>
          <a:noFill/>
        </p:spPr>
        <p:txBody>
          <a:bodyPr wrap="square" rtlCol="0">
            <a:spAutoFit/>
          </a:bodyPr>
          <a:lstStyle/>
          <a:p>
            <a:pPr algn="ctr" defTabSz="914355">
              <a:buClr>
                <a:srgbClr val="000000"/>
              </a:buClr>
            </a:pPr>
            <a:r>
              <a:rPr lang="en-US" sz="4000" kern="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sym typeface="Arial"/>
              </a:rPr>
              <a:t>GIÁO ÁN ĐIỆN TỬ LỚP 4</a:t>
            </a:r>
            <a:endParaRPr lang="id-ID" sz="4000" kern="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748191" y="1214578"/>
            <a:ext cx="8528990" cy="1323439"/>
          </a:xfrm>
          <a:prstGeom prst="rect">
            <a:avLst/>
          </a:prstGeom>
          <a:noFill/>
        </p:spPr>
        <p:txBody>
          <a:bodyPr wrap="square" rtlCol="0">
            <a:spAutoFit/>
          </a:bodyPr>
          <a:lstStyle/>
          <a:p>
            <a:pPr algn="ctr" defTabSz="914355">
              <a:buClr>
                <a:srgbClr val="000000"/>
              </a:buClr>
            </a:pPr>
            <a:r>
              <a:rPr lang="en-US" sz="4000"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BC Cubano Normal" panose="00000500000000000000" pitchFamily="2" charset="0"/>
                <a:cs typeface="#9Slide05 Bodega Script" pitchFamily="2" charset="0"/>
                <a:sym typeface="Arial"/>
              </a:rPr>
              <a:t>GIÁO ÁN ĐIỆN TỬ LỚP 2 </a:t>
            </a:r>
            <a:r>
              <a:rPr lang="en-US" sz="4000"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Pony" panose="02000000000000000000" pitchFamily="2" charset="0"/>
                <a:cs typeface="#9Slide05 Bodega Script" pitchFamily="2" charset="0"/>
                <a:sym typeface="Arial"/>
              </a:rPr>
              <a:t>&amp;</a:t>
            </a:r>
            <a:r>
              <a:rPr lang="en-US" sz="4000"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BC Cubano Normal" panose="00000500000000000000" pitchFamily="2" charset="0"/>
                <a:cs typeface="#9Slide05 Bodega Script" pitchFamily="2" charset="0"/>
                <a:sym typeface="Arial"/>
              </a:rPr>
              <a:t> LỚP 3</a:t>
            </a:r>
          </a:p>
          <a:p>
            <a:pPr algn="ctr" defTabSz="914355">
              <a:buClr>
                <a:srgbClr val="000000"/>
              </a:buClr>
            </a:pPr>
            <a:r>
              <a:rPr lang="en-US" sz="4000"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B</a:t>
            </a:r>
            <a:r>
              <a:rPr lang="en-US" sz="4000" kern="0">
                <a:ln>
                  <a:solidFill>
                    <a:srgbClr val="FFC51C">
                      <a:lumMod val="50000"/>
                    </a:srgbClr>
                  </a:solidFill>
                </a:ln>
                <a:solidFill>
                  <a:srgbClr val="FFFF00"/>
                </a:solidFill>
                <a:latin typeface="SVN-Poky's" panose="020B0606040200020203" pitchFamily="34" charset="0"/>
                <a:cs typeface="#9Slide05 Bodega Script" pitchFamily="2" charset="0"/>
                <a:sym typeface="Arial"/>
              </a:rPr>
              <a:t>ộ</a:t>
            </a:r>
            <a:r>
              <a:rPr lang="en-US" sz="4000"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4000" kern="0">
                <a:ln>
                  <a:solidFill>
                    <a:srgbClr val="FFC51C">
                      <a:lumMod val="50000"/>
                    </a:srgbClr>
                  </a:solidFill>
                </a:ln>
                <a:solidFill>
                  <a:srgbClr val="2E9733"/>
                </a:solidFill>
                <a:latin typeface="SVN-Poky's" panose="020B0606040200020203" pitchFamily="34" charset="0"/>
                <a:cs typeface="#9Slide05 Bodega Script" pitchFamily="2" charset="0"/>
                <a:sym typeface="Arial"/>
              </a:rPr>
              <a:t>K</a:t>
            </a:r>
            <a:r>
              <a:rPr lang="en-US" sz="4000" kern="0">
                <a:ln>
                  <a:solidFill>
                    <a:srgbClr val="FFC51C">
                      <a:lumMod val="50000"/>
                    </a:srgbClr>
                  </a:solidFill>
                </a:ln>
                <a:solidFill>
                  <a:srgbClr val="EE9CAA"/>
                </a:solidFill>
                <a:latin typeface="SVN-Poky's" panose="020B0606040200020203" pitchFamily="34" charset="0"/>
                <a:cs typeface="#9Slide05 Bodega Script" pitchFamily="2" charset="0"/>
                <a:sym typeface="Arial"/>
              </a:rPr>
              <a:t>ế</a:t>
            </a:r>
            <a:r>
              <a:rPr lang="en-US" sz="4000" kern="0">
                <a:ln>
                  <a:solidFill>
                    <a:srgbClr val="FFC51C">
                      <a:lumMod val="50000"/>
                    </a:srgbClr>
                  </a:solidFill>
                </a:ln>
                <a:solidFill>
                  <a:srgbClr val="422B24"/>
                </a:solidFill>
                <a:latin typeface="SVN-Poky's" panose="020B0606040200020203" pitchFamily="34" charset="0"/>
                <a:cs typeface="#9Slide05 Bodega Script" pitchFamily="2" charset="0"/>
                <a:sym typeface="Arial"/>
              </a:rPr>
              <a:t>t</a:t>
            </a:r>
            <a:r>
              <a:rPr lang="en-US" sz="4000"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4000" kern="0">
                <a:ln>
                  <a:solidFill>
                    <a:srgbClr val="FFC51C">
                      <a:lumMod val="50000"/>
                    </a:srgbClr>
                  </a:solidFill>
                </a:ln>
                <a:solidFill>
                  <a:srgbClr val="FCF2BA"/>
                </a:solidFill>
                <a:latin typeface="SVN-Poky's" panose="020B0606040200020203" pitchFamily="34" charset="0"/>
                <a:cs typeface="#9Slide05 Bodega Script" pitchFamily="2" charset="0"/>
                <a:sym typeface="Arial"/>
              </a:rPr>
              <a:t>n</a:t>
            </a:r>
            <a:r>
              <a:rPr lang="en-US" sz="4000" kern="0">
                <a:ln>
                  <a:solidFill>
                    <a:srgbClr val="FFC51C">
                      <a:lumMod val="50000"/>
                    </a:srgbClr>
                  </a:solidFill>
                </a:ln>
                <a:solidFill>
                  <a:srgbClr val="FF0000"/>
                </a:solidFill>
                <a:latin typeface="SVN-Poky's" panose="020B0606040200020203" pitchFamily="34" charset="0"/>
                <a:cs typeface="#9Slide05 Bodega Script" pitchFamily="2" charset="0"/>
                <a:sym typeface="Arial"/>
              </a:rPr>
              <a:t>ố</a:t>
            </a:r>
            <a:r>
              <a:rPr lang="en-US" sz="4000" kern="0">
                <a:ln>
                  <a:solidFill>
                    <a:srgbClr val="FFC51C">
                      <a:lumMod val="50000"/>
                    </a:srgbClr>
                  </a:solidFill>
                </a:ln>
                <a:solidFill>
                  <a:srgbClr val="92D050"/>
                </a:solidFill>
                <a:latin typeface="SVN-Poky's" panose="020B0606040200020203" pitchFamily="34" charset="0"/>
                <a:cs typeface="#9Slide05 Bodega Script" pitchFamily="2" charset="0"/>
                <a:sym typeface="Arial"/>
              </a:rPr>
              <a:t>i</a:t>
            </a:r>
            <a:r>
              <a:rPr lang="en-US" sz="4000"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4000" kern="0">
                <a:ln>
                  <a:solidFill>
                    <a:srgbClr val="FFC51C">
                      <a:lumMod val="50000"/>
                    </a:srgbClr>
                  </a:solidFill>
                </a:ln>
                <a:solidFill>
                  <a:srgbClr val="BC3259"/>
                </a:solidFill>
                <a:latin typeface="SVN-Poky's" panose="020B0606040200020203" pitchFamily="34" charset="0"/>
                <a:cs typeface="#9Slide05 Bodega Script" pitchFamily="2" charset="0"/>
                <a:sym typeface="Arial"/>
              </a:rPr>
              <a:t>t</a:t>
            </a:r>
            <a:r>
              <a:rPr lang="en-US" sz="4000" kern="0">
                <a:ln>
                  <a:solidFill>
                    <a:srgbClr val="FFC51C">
                      <a:lumMod val="50000"/>
                    </a:srgbClr>
                  </a:solidFill>
                </a:ln>
                <a:solidFill>
                  <a:srgbClr val="FFC000"/>
                </a:solidFill>
                <a:latin typeface="SVN-Poky's" panose="020B0606040200020203" pitchFamily="34" charset="0"/>
                <a:cs typeface="#9Slide05 Bodega Script" pitchFamily="2" charset="0"/>
                <a:sym typeface="Arial"/>
              </a:rPr>
              <a:t>r</a:t>
            </a:r>
            <a:r>
              <a:rPr lang="en-US" sz="4000" kern="0">
                <a:ln>
                  <a:solidFill>
                    <a:srgbClr val="FFC51C">
                      <a:lumMod val="50000"/>
                    </a:srgbClr>
                  </a:solidFill>
                </a:ln>
                <a:solidFill>
                  <a:srgbClr val="000000"/>
                </a:solidFill>
                <a:latin typeface="SVN-Poky's" panose="020B0606040200020203" pitchFamily="34" charset="0"/>
                <a:cs typeface="#9Slide05 Bodega Script" pitchFamily="2" charset="0"/>
                <a:sym typeface="Arial"/>
              </a:rPr>
              <a:t>i</a:t>
            </a:r>
            <a:r>
              <a:rPr lang="en-US" sz="4000"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4000" kern="0">
                <a:ln>
                  <a:solidFill>
                    <a:srgbClr val="FFC51C">
                      <a:lumMod val="50000"/>
                    </a:srgbClr>
                  </a:solidFill>
                </a:ln>
                <a:solidFill>
                  <a:srgbClr val="00B0F0"/>
                </a:solidFill>
                <a:latin typeface="SVN-Poky's" panose="020B0606040200020203" pitchFamily="34" charset="0"/>
                <a:cs typeface="#9Slide05 Bodega Script" pitchFamily="2" charset="0"/>
                <a:sym typeface="Arial"/>
              </a:rPr>
              <a:t>t</a:t>
            </a:r>
            <a:r>
              <a:rPr lang="en-US" sz="4000" kern="0">
                <a:ln>
                  <a:solidFill>
                    <a:srgbClr val="FFC51C">
                      <a:lumMod val="50000"/>
                    </a:srgbClr>
                  </a:solidFill>
                </a:ln>
                <a:solidFill>
                  <a:srgbClr val="E65C87"/>
                </a:solidFill>
                <a:latin typeface="SVN-Poky's" panose="020B0606040200020203" pitchFamily="34" charset="0"/>
                <a:cs typeface="#9Slide05 Bodega Script" pitchFamily="2" charset="0"/>
                <a:sym typeface="Arial"/>
              </a:rPr>
              <a:t>h</a:t>
            </a:r>
            <a:r>
              <a:rPr lang="en-US" sz="4000" kern="0">
                <a:ln>
                  <a:solidFill>
                    <a:srgbClr val="FFC51C">
                      <a:lumMod val="50000"/>
                    </a:srgbClr>
                  </a:solidFill>
                </a:ln>
                <a:solidFill>
                  <a:srgbClr val="002060"/>
                </a:solidFill>
                <a:latin typeface="SVN-Poky's" panose="020B0606040200020203" pitchFamily="34" charset="0"/>
                <a:cs typeface="#9Slide05 Bodega Script" pitchFamily="2" charset="0"/>
                <a:sym typeface="Arial"/>
              </a:rPr>
              <a:t>ứ</a:t>
            </a:r>
            <a:r>
              <a:rPr lang="en-US" sz="4000" kern="0">
                <a:ln>
                  <a:solidFill>
                    <a:srgbClr val="FFC51C">
                      <a:lumMod val="50000"/>
                    </a:srgbClr>
                  </a:solidFill>
                </a:ln>
                <a:solidFill>
                  <a:srgbClr val="422B24">
                    <a:lumMod val="40000"/>
                    <a:lumOff val="60000"/>
                  </a:srgbClr>
                </a:solidFill>
                <a:latin typeface="SVN-Poky's" panose="020B0606040200020203" pitchFamily="34" charset="0"/>
                <a:cs typeface="#9Slide05 Bodega Script" pitchFamily="2" charset="0"/>
                <a:sym typeface="Arial"/>
              </a:rPr>
              <a:t>c</a:t>
            </a:r>
            <a:endParaRPr lang="id-ID" sz="4000" kern="0">
              <a:ln>
                <a:solidFill>
                  <a:srgbClr val="FFC51C">
                    <a:lumMod val="50000"/>
                  </a:srgbClr>
                </a:solidFill>
              </a:ln>
              <a:solidFill>
                <a:srgbClr val="422B24">
                  <a:lumMod val="40000"/>
                  <a:lumOff val="60000"/>
                </a:srgbClr>
              </a:solidFill>
              <a:latin typeface="SVN-Poky's" panose="020B0606040200020203" pitchFamily="34" charset="0"/>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583034" y="2283155"/>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defRPr/>
            </a:pPr>
            <a:r>
              <a:rPr lang="en-US" sz="3500" b="1">
                <a:solidFill>
                  <a:srgbClr val="D63E3D">
                    <a:lumMod val="50000"/>
                  </a:srgbClr>
                </a:solidFill>
                <a:latin typeface="SVN-Dancing Script" panose="02040603050506020204" pitchFamily="18"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Soạn</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bài</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giảng</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yêu</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cầu</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các</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khối</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lớp</a:t>
            </a:r>
            <a:endParaRPr lang="en-US" sz="3500" b="1">
              <a:solidFill>
                <a:srgbClr val="00B0F0"/>
              </a:solidFill>
              <a:latin typeface="SVN-Dancing Script" panose="02040603050506020204" pitchFamily="18" charset="0"/>
              <a:cs typeface="#9Slide05 Bodega Script" pitchFamily="2" charset="0"/>
              <a:sym typeface="Arial"/>
            </a:endParaRPr>
          </a:p>
          <a:p>
            <a:pPr defTabSz="914355">
              <a:lnSpc>
                <a:spcPct val="100000"/>
              </a:lnSpc>
              <a:defRPr/>
            </a:pPr>
            <a:r>
              <a:rPr lang="en-US" sz="3500" b="1" err="1">
                <a:solidFill>
                  <a:srgbClr val="BC3259"/>
                </a:solidFill>
                <a:latin typeface="SVN-Dancing Script" panose="02040603050506020204" pitchFamily="18" charset="0"/>
                <a:sym typeface="Arial"/>
              </a:rPr>
              <a:t>Thiết</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kế</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bài</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giảng</a:t>
            </a:r>
            <a:r>
              <a:rPr lang="en-US" sz="3500" b="1">
                <a:solidFill>
                  <a:srgbClr val="BC3259"/>
                </a:solidFill>
                <a:latin typeface="SVN-Dancing Script" panose="02040603050506020204" pitchFamily="18" charset="0"/>
                <a:sym typeface="Arial"/>
              </a:rPr>
              <a:t> </a:t>
            </a:r>
            <a:r>
              <a:rPr lang="en-US" sz="3500" b="1">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96237" y="3576139"/>
            <a:ext cx="7760043" cy="1015663"/>
          </a:xfrm>
          <a:prstGeom prst="rect">
            <a:avLst/>
          </a:prstGeom>
          <a:noFill/>
        </p:spPr>
        <p:txBody>
          <a:bodyPr wrap="square">
            <a:spAutoFit/>
          </a:bodyPr>
          <a:lstStyle/>
          <a:p>
            <a:pPr algn="ctr" defTabSz="457178">
              <a:defRPr/>
            </a:pPr>
            <a:r>
              <a:rPr lang="en-US" sz="2000" b="1" dirty="0">
                <a:solidFill>
                  <a:srgbClr val="43671B"/>
                </a:solidFill>
                <a:latin typeface="UTM Avo" panose="02040603050506020204" pitchFamily="18" charset="0"/>
                <a:cs typeface="Times New Roman" panose="02020603050405020304" pitchFamily="18" charset="0"/>
                <a:sym typeface="Arial"/>
              </a:rPr>
              <a:t>MĂNG NON – TÀI LIỆU TIỂU HỌC </a:t>
            </a:r>
          </a:p>
          <a:p>
            <a:pPr algn="ctr" defTabSz="457178">
              <a:defRPr/>
            </a:pPr>
            <a:r>
              <a:rPr lang="en-US" sz="2000" b="1" dirty="0" err="1">
                <a:solidFill>
                  <a:srgbClr val="002060"/>
                </a:solidFill>
                <a:latin typeface="UTM Avo" panose="02040603050506020204" pitchFamily="18" charset="0"/>
                <a:cs typeface="Times New Roman" panose="02020603050405020304" pitchFamily="18" charset="0"/>
                <a:sym typeface="Arial"/>
              </a:rPr>
              <a:t>Mời</a:t>
            </a:r>
            <a:r>
              <a:rPr lang="en-US" sz="2000" b="1" dirty="0">
                <a:solidFill>
                  <a:srgbClr val="002060"/>
                </a:solidFill>
                <a:latin typeface="UTM Avo" panose="02040603050506020204" pitchFamily="18" charset="0"/>
                <a:cs typeface="Times New Roman" panose="02020603050405020304" pitchFamily="18" charset="0"/>
                <a:sym typeface="Arial"/>
              </a:rPr>
              <a:t> </a:t>
            </a:r>
            <a:r>
              <a:rPr lang="en-US" sz="2000" b="1" dirty="0" err="1">
                <a:solidFill>
                  <a:srgbClr val="002060"/>
                </a:solidFill>
                <a:latin typeface="UTM Avo" panose="02040603050506020204" pitchFamily="18" charset="0"/>
                <a:cs typeface="Times New Roman" panose="02020603050405020304" pitchFamily="18" charset="0"/>
                <a:sym typeface="Arial"/>
              </a:rPr>
              <a:t>truy</a:t>
            </a:r>
            <a:r>
              <a:rPr lang="en-US" sz="2000" b="1" dirty="0">
                <a:solidFill>
                  <a:srgbClr val="002060"/>
                </a:solidFill>
                <a:latin typeface="UTM Avo" panose="02040603050506020204" pitchFamily="18" charset="0"/>
                <a:cs typeface="Times New Roman" panose="02020603050405020304" pitchFamily="18" charset="0"/>
                <a:sym typeface="Arial"/>
              </a:rPr>
              <a:t> </a:t>
            </a:r>
            <a:r>
              <a:rPr lang="vi-VN" sz="2000" b="1" dirty="0">
                <a:solidFill>
                  <a:srgbClr val="002060"/>
                </a:solidFill>
                <a:latin typeface="UTM Avo" panose="02040603050506020204" pitchFamily="18" charset="0"/>
                <a:cs typeface="Times New Roman" panose="02020603050405020304" pitchFamily="18" charset="0"/>
                <a:sym typeface="Arial"/>
              </a:rPr>
              <a:t>cập: MĂNG NON- TÀI LIỆU TIỂU HỌC/ Facebook</a:t>
            </a:r>
            <a:endParaRPr lang="en-US" sz="2000" dirty="0">
              <a:solidFill>
                <a:srgbClr val="002060"/>
              </a:solidFill>
              <a:latin typeface="UTM Avo" panose="02040603050506020204" pitchFamily="18" charset="0"/>
              <a:cs typeface="Times New Roman" panose="02020603050405020304" pitchFamily="18" charset="0"/>
              <a:sym typeface="Arial"/>
            </a:endParaRPr>
          </a:p>
          <a:p>
            <a:pPr algn="ctr" defTabSz="457178">
              <a:defRPr/>
            </a:pPr>
            <a:r>
              <a:rPr lang="en-US" sz="2000" b="1" dirty="0">
                <a:solidFill>
                  <a:srgbClr val="002060"/>
                </a:solidFill>
                <a:latin typeface="UTM Avo" panose="02040603050506020204" pitchFamily="18" charset="0"/>
                <a:cs typeface="Times New Roman" panose="02020603050405020304" pitchFamily="18" charset="0"/>
                <a:sym typeface="Arial"/>
              </a:rPr>
              <a:t>SĐT ZALO : </a:t>
            </a:r>
            <a:r>
              <a:rPr lang="en-US" sz="2000" b="1" u="sng" dirty="0">
                <a:solidFill>
                  <a:srgbClr val="D63E3D">
                    <a:lumMod val="75000"/>
                  </a:srgbClr>
                </a:solidFill>
                <a:latin typeface="UTM Avo" panose="02040603050506020204" pitchFamily="18" charset="0"/>
                <a:cs typeface="Arial"/>
                <a:sym typeface="Arial"/>
              </a:rPr>
              <a:t>0382348780</a:t>
            </a:r>
            <a:r>
              <a:rPr lang="en-US" sz="2000" b="1" dirty="0">
                <a:solidFill>
                  <a:srgbClr val="D63E3D">
                    <a:lumMod val="75000"/>
                  </a:srgbClr>
                </a:solidFill>
                <a:latin typeface="UTM Avo" panose="02040603050506020204" pitchFamily="18" charset="0"/>
                <a:cs typeface="Arial"/>
                <a:sym typeface="Arial"/>
              </a:rPr>
              <a:t> - </a:t>
            </a:r>
            <a:r>
              <a:rPr lang="en-US" sz="2000" b="1" u="sng" dirty="0">
                <a:solidFill>
                  <a:srgbClr val="D63E3D">
                    <a:lumMod val="75000"/>
                  </a:srgbClr>
                </a:solidFill>
                <a:latin typeface="UTM Avo" panose="02040603050506020204" pitchFamily="18" charset="0"/>
                <a:cs typeface="Arial"/>
                <a:sym typeface="Arial"/>
              </a:rPr>
              <a:t>0984848929</a:t>
            </a:r>
            <a:endParaRPr lang="en-US" sz="2000" b="1" dirty="0">
              <a:solidFill>
                <a:srgbClr val="D63E3D">
                  <a:lumMod val="75000"/>
                </a:srgbClr>
              </a:solidFill>
              <a:latin typeface="UTM Avo"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155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im chuyển thể từ tác phẩm của nhà văn Nga Ivan Turgenev"/>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4727" l="5008" r="100000"/>
                    </a14:imgEffect>
                  </a14:imgLayer>
                </a14:imgProps>
              </a:ext>
              <a:ext uri="{28A0092B-C50C-407E-A947-70E740481C1C}">
                <a14:useLocalDpi xmlns:a14="http://schemas.microsoft.com/office/drawing/2010/main" val="0"/>
              </a:ext>
            </a:extLst>
          </a:blip>
          <a:srcRect l="4693" t="10333" r="5429" b="10315"/>
          <a:stretch/>
        </p:blipFill>
        <p:spPr bwMode="auto">
          <a:xfrm>
            <a:off x="142671" y="-704"/>
            <a:ext cx="2896889" cy="3881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2671" y="3873246"/>
            <a:ext cx="3158645" cy="953453"/>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vi-VN" sz="2800" b="1" dirty="0" smtClean="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Nhà văn </a:t>
            </a:r>
          </a:p>
          <a:p>
            <a:pPr algn="ctr"/>
            <a:r>
              <a:rPr lang="vi-VN" sz="2800" b="1" dirty="0" smtClean="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Tuốc- ghê- nhép</a:t>
            </a:r>
            <a:endParaRPr lang="en-US" sz="2800" b="1" dirty="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7" name="图片 2"/>
          <p:cNvPicPr>
            <a:picLocks noChangeAspect="1"/>
          </p:cNvPicPr>
          <p:nvPr/>
        </p:nvPicPr>
        <p:blipFill>
          <a:blip r:embed="rId4"/>
          <a:srcRect/>
          <a:stretch/>
        </p:blipFill>
        <p:spPr>
          <a:xfrm>
            <a:off x="2989469" y="123478"/>
            <a:ext cx="6154531" cy="5300720"/>
          </a:xfrm>
          <a:prstGeom prst="rect">
            <a:avLst/>
          </a:prstGeom>
        </p:spPr>
      </p:pic>
      <p:sp>
        <p:nvSpPr>
          <p:cNvPr id="3" name="文本框 238"/>
          <p:cNvSpPr txBox="1"/>
          <p:nvPr/>
        </p:nvSpPr>
        <p:spPr>
          <a:xfrm>
            <a:off x="3662533" y="1275606"/>
            <a:ext cx="4636017" cy="2746906"/>
          </a:xfrm>
          <a:prstGeom prst="rect">
            <a:avLst/>
          </a:prstGeom>
          <a:noFill/>
        </p:spPr>
        <p:txBody>
          <a:bodyPr wrap="square" rtlCol="0">
            <a:spAutoFit/>
          </a:bodyPr>
          <a:lstStyle/>
          <a:p>
            <a:pPr algn="ctr">
              <a:lnSpc>
                <a:spcPct val="150000"/>
              </a:lnSpc>
            </a:pPr>
            <a:r>
              <a:rPr lang="en-US" sz="2500" b="1" dirty="0"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3000" b="1" dirty="0" err="1" smtClean="0">
                <a:solidFill>
                  <a:srgbClr val="C00000"/>
                </a:solidFill>
                <a:latin typeface="Times New Roman" panose="02020603050405020304" pitchFamily="18" charset="0"/>
                <a:ea typeface="方正少儿简体" panose="03000509000000000000" pitchFamily="65" charset="-122"/>
                <a:cs typeface="Times New Roman" panose="02020603050405020304" pitchFamily="18" charset="0"/>
              </a:rPr>
              <a:t>Tuốc-ghê-nhép</a:t>
            </a:r>
            <a:r>
              <a:rPr lang="vi-VN" altLang="zh-CN" sz="3000" b="1" dirty="0" smtClean="0">
                <a:solidFill>
                  <a:srgbClr val="C0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sz="3000" b="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000" b="1" dirty="0" smtClean="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một</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nhà</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nhà</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soạn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kịch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nổi</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tiếng</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của</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Nga</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thế</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kỉ</a:t>
            </a:r>
            <a:r>
              <a:rPr lang="en-US" sz="3000" b="1" dirty="0">
                <a:solidFill>
                  <a:srgbClr val="C00000"/>
                </a:solidFill>
                <a:latin typeface="Times New Roman" panose="02020603050405020304" pitchFamily="18" charset="0"/>
                <a:cs typeface="Times New Roman" panose="02020603050405020304" pitchFamily="18" charset="0"/>
              </a:rPr>
              <a:t> XIX.</a:t>
            </a:r>
          </a:p>
          <a:p>
            <a:pPr algn="just">
              <a:lnSpc>
                <a:spcPct val="150000"/>
              </a:lnSpc>
            </a:pPr>
            <a:r>
              <a:rPr lang="en-US" sz="25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endParaRPr lang="zh-CN" altLang="en-US" sz="2500" b="1" dirty="0">
              <a:solidFill>
                <a:srgbClr val="C0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Tree>
    <p:extLst>
      <p:ext uri="{BB962C8B-B14F-4D97-AF65-F5344CB8AC3E}">
        <p14:creationId xmlns:p14="http://schemas.microsoft.com/office/powerpoint/2010/main" val="33933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
                                            <p:txEl>
                                              <p:pRg st="0" end="0"/>
                                            </p:txEl>
                                          </p:spTgt>
                                        </p:tgtEl>
                                      </p:cBhvr>
                                    </p:animEffect>
                                  </p:childTnLst>
                                </p:cTn>
                              </p:par>
                            </p:childTnLst>
                          </p:cTn>
                        </p:par>
                        <p:par>
                          <p:cTn id="12" fill="hold">
                            <p:stCondLst>
                              <p:cond delay="207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3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3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3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3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300" tmFilter="0,0; .5, 1; 1, 1"/>
                                        <p:tgtEl>
                                          <p:spTgt spid="3">
                                            <p:txEl>
                                              <p:pRg st="1" end="1"/>
                                            </p:txEl>
                                          </p:spTgt>
                                        </p:tgtEl>
                                      </p:cBhvr>
                                    </p:animEffect>
                                  </p:childTnLst>
                                </p:cTn>
                              </p:par>
                            </p:childTnLst>
                          </p:cTn>
                        </p:par>
                        <p:par>
                          <p:cTn id="20" fill="hold">
                            <p:stCondLst>
                              <p:cond delay="234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BEBA8EAE-BF5A-486C-A8C5-ECC9F3942E4B}">
                <a14:imgProps xmlns:a14="http://schemas.microsoft.com/office/drawing/2010/main">
                  <a14:imgLayer r:embed="rId3">
                    <a14:imgEffect>
                      <a14:backgroundRemoval t="4800" b="95600" l="10000" r="97250">
                        <a14:foregroundMark x1="11350" y1="67950" x2="11200" y2="76350"/>
                      </a14:backgroundRemoval>
                    </a14:imgEffect>
                  </a14:imgLayer>
                </a14:imgProps>
              </a:ext>
              <a:ext uri="{28A0092B-C50C-407E-A947-70E740481C1C}">
                <a14:useLocalDpi xmlns:a14="http://schemas.microsoft.com/office/drawing/2010/main" val="0"/>
              </a:ext>
            </a:extLst>
          </a:blip>
          <a:stretch>
            <a:fillRect/>
          </a:stretch>
        </p:blipFill>
        <p:spPr>
          <a:xfrm>
            <a:off x="4667288" y="842668"/>
            <a:ext cx="4594960" cy="4594960"/>
          </a:xfrm>
          <a:prstGeom prst="rect">
            <a:avLst/>
          </a:prstGeom>
        </p:spPr>
      </p:pic>
      <p:grpSp>
        <p:nvGrpSpPr>
          <p:cNvPr id="5" name="Group 4"/>
          <p:cNvGrpSpPr/>
          <p:nvPr/>
        </p:nvGrpSpPr>
        <p:grpSpPr>
          <a:xfrm>
            <a:off x="0" y="176493"/>
            <a:ext cx="5470298" cy="4790513"/>
            <a:chOff x="410979" y="381210"/>
            <a:chExt cx="5199932" cy="4409303"/>
          </a:xfrm>
        </p:grpSpPr>
        <p:sp>
          <p:nvSpPr>
            <p:cNvPr id="62" name="椭圆 61"/>
            <p:cNvSpPr/>
            <p:nvPr/>
          </p:nvSpPr>
          <p:spPr>
            <a:xfrm rot="21033189">
              <a:off x="1228577" y="381210"/>
              <a:ext cx="4382334" cy="4409303"/>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
            <p:cNvGrpSpPr/>
            <p:nvPr/>
          </p:nvGrpSpPr>
          <p:grpSpPr>
            <a:xfrm>
              <a:off x="410979" y="555526"/>
              <a:ext cx="5025117" cy="4146361"/>
              <a:chOff x="410979" y="555526"/>
              <a:chExt cx="5025117" cy="4146361"/>
            </a:xfrm>
          </p:grpSpPr>
          <p:grpSp>
            <p:nvGrpSpPr>
              <p:cNvPr id="65" name="组合 64"/>
              <p:cNvGrpSpPr/>
              <p:nvPr/>
            </p:nvGrpSpPr>
            <p:grpSpPr>
              <a:xfrm>
                <a:off x="410979" y="555526"/>
                <a:ext cx="4075333" cy="4060673"/>
                <a:chOff x="2555776" y="915566"/>
                <a:chExt cx="1944216" cy="1944216"/>
              </a:xfrm>
              <a:effectLst>
                <a:outerShdw blurRad="63500" dist="50800" dir="8100000" algn="tr" rotWithShape="0">
                  <a:prstClr val="black">
                    <a:alpha val="35000"/>
                  </a:prstClr>
                </a:outerShdw>
              </a:effectLst>
            </p:grpSpPr>
            <p:sp>
              <p:nvSpPr>
                <p:cNvPr id="66" name="同心圆 65"/>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同心圆 66"/>
                <p:cNvSpPr/>
                <p:nvPr/>
              </p:nvSpPr>
              <p:spPr>
                <a:xfrm>
                  <a:off x="2733336" y="1093126"/>
                  <a:ext cx="1589098" cy="1589098"/>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8" name="组合 67"/>
              <p:cNvGrpSpPr/>
              <p:nvPr/>
            </p:nvGrpSpPr>
            <p:grpSpPr>
              <a:xfrm>
                <a:off x="939115" y="3331379"/>
                <a:ext cx="1284820" cy="1284820"/>
                <a:chOff x="5760133" y="2274196"/>
                <a:chExt cx="1284820" cy="1284820"/>
              </a:xfrm>
            </p:grpSpPr>
            <p:sp>
              <p:nvSpPr>
                <p:cNvPr id="69" name="椭圆 68"/>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椭圆 69"/>
                <p:cNvSpPr/>
                <p:nvPr/>
              </p:nvSpPr>
              <p:spPr>
                <a:xfrm>
                  <a:off x="5839094" y="2359019"/>
                  <a:ext cx="1117070" cy="1117070"/>
                </a:xfrm>
                <a:prstGeom prst="ellipse">
                  <a:avLst/>
                </a:prstGeom>
                <a:solidFill>
                  <a:srgbClr val="E95332"/>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2" name="组合 71"/>
              <p:cNvGrpSpPr/>
              <p:nvPr/>
            </p:nvGrpSpPr>
            <p:grpSpPr>
              <a:xfrm>
                <a:off x="4050503" y="1084395"/>
                <a:ext cx="495374" cy="495374"/>
                <a:chOff x="4050503" y="886871"/>
                <a:chExt cx="495374" cy="495374"/>
              </a:xfrm>
            </p:grpSpPr>
            <p:grpSp>
              <p:nvGrpSpPr>
                <p:cNvPr id="73" name="组合 72"/>
                <p:cNvGrpSpPr/>
                <p:nvPr/>
              </p:nvGrpSpPr>
              <p:grpSpPr>
                <a:xfrm>
                  <a:off x="4050503" y="886871"/>
                  <a:ext cx="495374" cy="495374"/>
                  <a:chOff x="4131160" y="713581"/>
                  <a:chExt cx="881684" cy="881684"/>
                </a:xfrm>
              </p:grpSpPr>
              <p:sp>
                <p:nvSpPr>
                  <p:cNvPr id="75" name="椭圆 7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76" name="椭圆 75"/>
                  <p:cNvSpPr/>
                  <p:nvPr/>
                </p:nvSpPr>
                <p:spPr>
                  <a:xfrm>
                    <a:off x="4237176" y="819597"/>
                    <a:ext cx="669652" cy="669652"/>
                  </a:xfrm>
                  <a:prstGeom prst="ellipse">
                    <a:avLst/>
                  </a:prstGeom>
                  <a:solidFill>
                    <a:srgbClr val="4ABDD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grpSp>
            <p:sp>
              <p:nvSpPr>
                <p:cNvPr id="74" name="TextBox 73"/>
                <p:cNvSpPr txBox="1"/>
                <p:nvPr/>
              </p:nvSpPr>
              <p:spPr>
                <a:xfrm>
                  <a:off x="4141737" y="957962"/>
                  <a:ext cx="312906" cy="369332"/>
                </a:xfrm>
                <a:prstGeom prst="rect">
                  <a:avLst/>
                </a:prstGeom>
                <a:noFill/>
              </p:spPr>
              <p:txBody>
                <a:bodyPr wrap="none" rtlCol="0">
                  <a:spAutoFit/>
                </a:bodyPr>
                <a:lstStyle/>
                <a:p>
                  <a:r>
                    <a:rPr lang="en-US" altLang="zh-CN" dirty="0">
                      <a:solidFill>
                        <a:schemeClr val="bg1"/>
                      </a:solidFill>
                    </a:rPr>
                    <a:t>1</a:t>
                  </a:r>
                  <a:endParaRPr lang="zh-CN" altLang="en-US" dirty="0">
                    <a:solidFill>
                      <a:schemeClr val="bg1"/>
                    </a:solidFill>
                  </a:endParaRPr>
                </a:p>
              </p:txBody>
            </p:sp>
          </p:grpSp>
          <p:grpSp>
            <p:nvGrpSpPr>
              <p:cNvPr id="77" name="组合 76"/>
              <p:cNvGrpSpPr/>
              <p:nvPr/>
            </p:nvGrpSpPr>
            <p:grpSpPr>
              <a:xfrm>
                <a:off x="4644008" y="1749559"/>
                <a:ext cx="495374" cy="495374"/>
                <a:chOff x="4644008" y="1491630"/>
                <a:chExt cx="495374" cy="495374"/>
              </a:xfrm>
            </p:grpSpPr>
            <p:grpSp>
              <p:nvGrpSpPr>
                <p:cNvPr id="78" name="组合 77"/>
                <p:cNvGrpSpPr/>
                <p:nvPr/>
              </p:nvGrpSpPr>
              <p:grpSpPr>
                <a:xfrm>
                  <a:off x="4644008" y="1491630"/>
                  <a:ext cx="495374" cy="495374"/>
                  <a:chOff x="4131160" y="713581"/>
                  <a:chExt cx="881684" cy="881684"/>
                </a:xfrm>
              </p:grpSpPr>
              <p:sp>
                <p:nvSpPr>
                  <p:cNvPr id="80" name="椭圆 7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81" name="椭圆 80"/>
                  <p:cNvSpPr/>
                  <p:nvPr/>
                </p:nvSpPr>
                <p:spPr>
                  <a:xfrm>
                    <a:off x="4237176" y="819597"/>
                    <a:ext cx="669652" cy="669652"/>
                  </a:xfrm>
                  <a:prstGeom prst="ellipse">
                    <a:avLst/>
                  </a:prstGeom>
                  <a:solidFill>
                    <a:srgbClr val="C1DD21"/>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grpSp>
            <p:sp>
              <p:nvSpPr>
                <p:cNvPr id="79" name="TextBox 78"/>
                <p:cNvSpPr txBox="1"/>
                <p:nvPr/>
              </p:nvSpPr>
              <p:spPr>
                <a:xfrm>
                  <a:off x="4735242" y="1554651"/>
                  <a:ext cx="312906" cy="369332"/>
                </a:xfrm>
                <a:prstGeom prst="rect">
                  <a:avLst/>
                </a:prstGeom>
                <a:noFill/>
              </p:spPr>
              <p:txBody>
                <a:bodyPr wrap="none" rtlCol="0">
                  <a:spAutoFit/>
                </a:bodyPr>
                <a:lstStyle/>
                <a:p>
                  <a:r>
                    <a:rPr lang="en-US" altLang="zh-CN" dirty="0">
                      <a:solidFill>
                        <a:schemeClr val="bg1"/>
                      </a:solidFill>
                    </a:rPr>
                    <a:t>2</a:t>
                  </a:r>
                  <a:endParaRPr lang="zh-CN" altLang="en-US" dirty="0">
                    <a:solidFill>
                      <a:schemeClr val="bg1"/>
                    </a:solidFill>
                  </a:endParaRPr>
                </a:p>
              </p:txBody>
            </p:sp>
          </p:grpSp>
          <p:grpSp>
            <p:nvGrpSpPr>
              <p:cNvPr id="82" name="组合 81"/>
              <p:cNvGrpSpPr/>
              <p:nvPr/>
            </p:nvGrpSpPr>
            <p:grpSpPr>
              <a:xfrm>
                <a:off x="4940722" y="2613655"/>
                <a:ext cx="495374" cy="495374"/>
                <a:chOff x="4891695" y="2364408"/>
                <a:chExt cx="495374" cy="495374"/>
              </a:xfrm>
            </p:grpSpPr>
            <p:grpSp>
              <p:nvGrpSpPr>
                <p:cNvPr id="83" name="组合 82"/>
                <p:cNvGrpSpPr/>
                <p:nvPr/>
              </p:nvGrpSpPr>
              <p:grpSpPr>
                <a:xfrm>
                  <a:off x="4891695" y="2364408"/>
                  <a:ext cx="495374" cy="495374"/>
                  <a:chOff x="4131160" y="713581"/>
                  <a:chExt cx="881684" cy="881684"/>
                </a:xfrm>
              </p:grpSpPr>
              <p:sp>
                <p:nvSpPr>
                  <p:cNvPr id="85" name="椭圆 8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86" name="椭圆 85"/>
                  <p:cNvSpPr/>
                  <p:nvPr/>
                </p:nvSpPr>
                <p:spPr>
                  <a:xfrm>
                    <a:off x="4237176" y="819597"/>
                    <a:ext cx="669652" cy="669652"/>
                  </a:xfrm>
                  <a:prstGeom prst="ellipse">
                    <a:avLst/>
                  </a:prstGeom>
                  <a:solidFill>
                    <a:srgbClr val="FDCC1C"/>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grpSp>
            <p:sp>
              <p:nvSpPr>
                <p:cNvPr id="84" name="TextBox 83"/>
                <p:cNvSpPr txBox="1"/>
                <p:nvPr/>
              </p:nvSpPr>
              <p:spPr>
                <a:xfrm>
                  <a:off x="4982929" y="2433065"/>
                  <a:ext cx="312906" cy="369332"/>
                </a:xfrm>
                <a:prstGeom prst="rect">
                  <a:avLst/>
                </a:prstGeom>
                <a:noFill/>
              </p:spPr>
              <p:txBody>
                <a:bodyPr wrap="none" rtlCol="0">
                  <a:spAutoFit/>
                </a:bodyPr>
                <a:lstStyle/>
                <a:p>
                  <a:r>
                    <a:rPr lang="en-US" altLang="zh-CN" dirty="0">
                      <a:solidFill>
                        <a:schemeClr val="bg1"/>
                      </a:solidFill>
                    </a:rPr>
                    <a:t>3</a:t>
                  </a:r>
                  <a:endParaRPr lang="zh-CN" altLang="en-US" dirty="0">
                    <a:solidFill>
                      <a:schemeClr val="bg1"/>
                    </a:solidFill>
                  </a:endParaRPr>
                </a:p>
              </p:txBody>
            </p:sp>
          </p:grpSp>
          <p:grpSp>
            <p:nvGrpSpPr>
              <p:cNvPr id="87" name="组合 86"/>
              <p:cNvGrpSpPr/>
              <p:nvPr/>
            </p:nvGrpSpPr>
            <p:grpSpPr>
              <a:xfrm>
                <a:off x="4788024" y="3558441"/>
                <a:ext cx="495374" cy="495374"/>
                <a:chOff x="4832130" y="3158273"/>
                <a:chExt cx="495374" cy="495374"/>
              </a:xfrm>
            </p:grpSpPr>
            <p:grpSp>
              <p:nvGrpSpPr>
                <p:cNvPr id="88" name="组合 87"/>
                <p:cNvGrpSpPr/>
                <p:nvPr/>
              </p:nvGrpSpPr>
              <p:grpSpPr>
                <a:xfrm>
                  <a:off x="4832130" y="3158273"/>
                  <a:ext cx="495374" cy="495374"/>
                  <a:chOff x="4131160" y="713581"/>
                  <a:chExt cx="881684" cy="881684"/>
                </a:xfrm>
              </p:grpSpPr>
              <p:sp>
                <p:nvSpPr>
                  <p:cNvPr id="110" name="椭圆 10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111" name="椭圆 110"/>
                  <p:cNvSpPr/>
                  <p:nvPr/>
                </p:nvSpPr>
                <p:spPr>
                  <a:xfrm>
                    <a:off x="4237176" y="819597"/>
                    <a:ext cx="669652" cy="669652"/>
                  </a:xfrm>
                  <a:prstGeom prst="ellipse">
                    <a:avLst/>
                  </a:prstGeom>
                  <a:solidFill>
                    <a:srgbClr val="F6931E"/>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grpSp>
            <p:sp>
              <p:nvSpPr>
                <p:cNvPr id="89" name="TextBox 88"/>
                <p:cNvSpPr txBox="1"/>
                <p:nvPr/>
              </p:nvSpPr>
              <p:spPr>
                <a:xfrm>
                  <a:off x="4923364" y="3221294"/>
                  <a:ext cx="312906" cy="369332"/>
                </a:xfrm>
                <a:prstGeom prst="rect">
                  <a:avLst/>
                </a:prstGeom>
                <a:noFill/>
              </p:spPr>
              <p:txBody>
                <a:bodyPr wrap="none" rtlCol="0">
                  <a:spAutoFit/>
                </a:bodyPr>
                <a:lstStyle/>
                <a:p>
                  <a:r>
                    <a:rPr lang="en-US" altLang="zh-CN" dirty="0">
                      <a:solidFill>
                        <a:schemeClr val="bg1"/>
                      </a:solidFill>
                    </a:rPr>
                    <a:t>4</a:t>
                  </a:r>
                  <a:endParaRPr lang="zh-CN" altLang="en-US" dirty="0">
                    <a:solidFill>
                      <a:schemeClr val="bg1"/>
                    </a:solidFill>
                  </a:endParaRPr>
                </a:p>
              </p:txBody>
            </p:sp>
          </p:grpSp>
          <p:grpSp>
            <p:nvGrpSpPr>
              <p:cNvPr id="112" name="组合 111"/>
              <p:cNvGrpSpPr/>
              <p:nvPr/>
            </p:nvGrpSpPr>
            <p:grpSpPr>
              <a:xfrm>
                <a:off x="4139952" y="4206513"/>
                <a:ext cx="495374" cy="495374"/>
                <a:chOff x="4139952" y="3948584"/>
                <a:chExt cx="495374" cy="495374"/>
              </a:xfrm>
            </p:grpSpPr>
            <p:grpSp>
              <p:nvGrpSpPr>
                <p:cNvPr id="113" name="组合 112"/>
                <p:cNvGrpSpPr/>
                <p:nvPr/>
              </p:nvGrpSpPr>
              <p:grpSpPr>
                <a:xfrm>
                  <a:off x="4139952" y="3948584"/>
                  <a:ext cx="495374" cy="495374"/>
                  <a:chOff x="4131160" y="713581"/>
                  <a:chExt cx="881684" cy="881684"/>
                </a:xfrm>
              </p:grpSpPr>
              <p:sp>
                <p:nvSpPr>
                  <p:cNvPr id="115" name="椭圆 11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116" name="椭圆 115"/>
                  <p:cNvSpPr/>
                  <p:nvPr/>
                </p:nvSpPr>
                <p:spPr>
                  <a:xfrm>
                    <a:off x="4237176" y="819597"/>
                    <a:ext cx="669652" cy="669652"/>
                  </a:xfrm>
                  <a:prstGeom prst="ellipse">
                    <a:avLst/>
                  </a:prstGeom>
                  <a:solidFill>
                    <a:srgbClr val="723099"/>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grpSp>
            <p:sp>
              <p:nvSpPr>
                <p:cNvPr id="114" name="TextBox 113"/>
                <p:cNvSpPr txBox="1"/>
                <p:nvPr/>
              </p:nvSpPr>
              <p:spPr>
                <a:xfrm>
                  <a:off x="4223974" y="4008149"/>
                  <a:ext cx="312906" cy="369332"/>
                </a:xfrm>
                <a:prstGeom prst="rect">
                  <a:avLst/>
                </a:prstGeom>
                <a:noFill/>
              </p:spPr>
              <p:txBody>
                <a:bodyPr wrap="none" rtlCol="0">
                  <a:spAutoFit/>
                </a:bodyPr>
                <a:lstStyle/>
                <a:p>
                  <a:r>
                    <a:rPr lang="en-US" altLang="zh-CN" dirty="0">
                      <a:solidFill>
                        <a:schemeClr val="bg1"/>
                      </a:solidFill>
                    </a:rPr>
                    <a:t>5</a:t>
                  </a:r>
                  <a:endParaRPr lang="zh-CN" altLang="en-US" dirty="0">
                    <a:solidFill>
                      <a:schemeClr val="bg1"/>
                    </a:solidFill>
                  </a:endParaRPr>
                </a:p>
              </p:txBody>
            </p:sp>
          </p:grpSp>
        </p:grpSp>
      </p:grpSp>
      <p:sp>
        <p:nvSpPr>
          <p:cNvPr id="42" name="TextBox 41"/>
          <p:cNvSpPr txBox="1"/>
          <p:nvPr/>
        </p:nvSpPr>
        <p:spPr>
          <a:xfrm>
            <a:off x="773892" y="1669634"/>
            <a:ext cx="3213238" cy="1938992"/>
          </a:xfrm>
          <a:prstGeom prst="rect">
            <a:avLst/>
          </a:prstGeom>
          <a:noFill/>
          <a:ln w="254000">
            <a:solidFill>
              <a:schemeClr val="bg1">
                <a:alpha val="0"/>
              </a:schemeClr>
            </a:solidFill>
          </a:ln>
        </p:spPr>
        <p:txBody>
          <a:bodyPr wrap="square" rtlCol="0">
            <a:spAutoFit/>
          </a:bodyPr>
          <a:lstStyle/>
          <a:p>
            <a:pPr algn="ctr"/>
            <a:r>
              <a:rPr lang="vi-VN" sz="6000" dirty="0" smtClean="0">
                <a:ln w="234950">
                  <a:solidFill>
                    <a:srgbClr val="002060"/>
                  </a:solidFill>
                </a:ln>
                <a:solidFill>
                  <a:srgbClr val="002060"/>
                </a:solidFill>
                <a:latin typeface="#9Slide03 Smoothy Sans" panose="00000500000000000000" pitchFamily="2" charset="0"/>
              </a:rPr>
              <a:t>LUYỆN ĐỌC</a:t>
            </a:r>
            <a:endParaRPr lang="en-US" sz="6000" dirty="0">
              <a:ln w="234950">
                <a:solidFill>
                  <a:srgbClr val="002060"/>
                </a:solidFill>
              </a:ln>
              <a:solidFill>
                <a:srgbClr val="002060"/>
              </a:solidFill>
              <a:latin typeface="#9Slide03 Smoothy Sans" panose="00000500000000000000" pitchFamily="2" charset="0"/>
            </a:endParaRPr>
          </a:p>
        </p:txBody>
      </p:sp>
      <p:sp>
        <p:nvSpPr>
          <p:cNvPr id="46" name="TextBox 45"/>
          <p:cNvSpPr txBox="1"/>
          <p:nvPr/>
        </p:nvSpPr>
        <p:spPr>
          <a:xfrm>
            <a:off x="279722" y="1622632"/>
            <a:ext cx="4076254" cy="1938992"/>
          </a:xfrm>
          <a:prstGeom prst="rect">
            <a:avLst/>
          </a:prstGeom>
          <a:noFill/>
        </p:spPr>
        <p:txBody>
          <a:bodyPr wrap="square" rtlCol="0">
            <a:spAutoFit/>
          </a:bodyPr>
          <a:lstStyle/>
          <a:p>
            <a:pPr algn="ctr"/>
            <a:r>
              <a:rPr lang="vi-VN" sz="6000" b="1" dirty="0" smtClean="0">
                <a:solidFill>
                  <a:schemeClr val="bg1"/>
                </a:solidFill>
                <a:latin typeface="#9Slide03 Smoothy Sans" panose="00000500000000000000" pitchFamily="2" charset="0"/>
              </a:rPr>
              <a:t>LUYỆN ĐỌC</a:t>
            </a:r>
            <a:endParaRPr lang="en-US" sz="6000" b="1" dirty="0">
              <a:solidFill>
                <a:schemeClr val="bg1"/>
              </a:solidFill>
              <a:latin typeface="#9Slide03 Smoothy Sans" panose="00000500000000000000" pitchFamily="2" charset="0"/>
            </a:endParaRPr>
          </a:p>
        </p:txBody>
      </p:sp>
      <p:sp>
        <p:nvSpPr>
          <p:cNvPr id="39" name="Rectangle 38"/>
          <p:cNvSpPr/>
          <p:nvPr/>
        </p:nvSpPr>
        <p:spPr>
          <a:xfrm flipH="1">
            <a:off x="722708" y="3705581"/>
            <a:ext cx="1280039" cy="861774"/>
          </a:xfrm>
          <a:prstGeom prst="rect">
            <a:avLst/>
          </a:prstGeom>
        </p:spPr>
        <p:txBody>
          <a:bodyPr wrap="square">
            <a:spAutoFit/>
          </a:bodyPr>
          <a:lstStyle/>
          <a:p>
            <a:r>
              <a:rPr lang="en-US" altLang="zh-CN" sz="5000" b="1" dirty="0" smtClean="0">
                <a:solidFill>
                  <a:schemeClr val="bg1"/>
                </a:solidFill>
                <a:effectLst>
                  <a:innerShdw blurRad="63500" dist="50800">
                    <a:prstClr val="black">
                      <a:alpha val="50000"/>
                    </a:prstClr>
                  </a:innerShdw>
                </a:effectLst>
                <a:latin typeface="微软雅黑" pitchFamily="34" charset="-122"/>
                <a:ea typeface="微软雅黑" pitchFamily="34" charset="-122"/>
              </a:rPr>
              <a:t>01</a:t>
            </a:r>
            <a:endParaRPr lang="zh-CN" altLang="en-US" sz="5000" b="1" dirty="0">
              <a:solidFill>
                <a:schemeClr val="bg1"/>
              </a:solidFill>
              <a:effectLst>
                <a:innerShdw blurRad="63500" dist="50800">
                  <a:prstClr val="black">
                    <a:alpha val="50000"/>
                  </a:prstClr>
                </a:innerShdw>
              </a:effectLst>
              <a:latin typeface="微软雅黑" pitchFamily="34" charset="-122"/>
              <a:ea typeface="微软雅黑" pitchFamily="34" charset="-122"/>
            </a:endParaRPr>
          </a:p>
        </p:txBody>
      </p:sp>
    </p:spTree>
    <p:extLst>
      <p:ext uri="{BB962C8B-B14F-4D97-AF65-F5344CB8AC3E}">
        <p14:creationId xmlns:p14="http://schemas.microsoft.com/office/powerpoint/2010/main" val="136640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80">
                                          <p:stCondLst>
                                            <p:cond delay="0"/>
                                          </p:stCondLst>
                                        </p:cTn>
                                        <p:tgtEl>
                                          <p:spTgt spid="46"/>
                                        </p:tgtEl>
                                      </p:cBhvr>
                                    </p:animEffect>
                                    <p:anim calcmode="lin" valueType="num">
                                      <p:cBhvr>
                                        <p:cTn id="2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9" dur="26">
                                          <p:stCondLst>
                                            <p:cond delay="650"/>
                                          </p:stCondLst>
                                        </p:cTn>
                                        <p:tgtEl>
                                          <p:spTgt spid="46"/>
                                        </p:tgtEl>
                                      </p:cBhvr>
                                      <p:to x="100000" y="60000"/>
                                    </p:animScale>
                                    <p:animScale>
                                      <p:cBhvr>
                                        <p:cTn id="30" dur="166" decel="50000">
                                          <p:stCondLst>
                                            <p:cond delay="676"/>
                                          </p:stCondLst>
                                        </p:cTn>
                                        <p:tgtEl>
                                          <p:spTgt spid="46"/>
                                        </p:tgtEl>
                                      </p:cBhvr>
                                      <p:to x="100000" y="100000"/>
                                    </p:animScale>
                                    <p:animScale>
                                      <p:cBhvr>
                                        <p:cTn id="31" dur="26">
                                          <p:stCondLst>
                                            <p:cond delay="1312"/>
                                          </p:stCondLst>
                                        </p:cTn>
                                        <p:tgtEl>
                                          <p:spTgt spid="46"/>
                                        </p:tgtEl>
                                      </p:cBhvr>
                                      <p:to x="100000" y="80000"/>
                                    </p:animScale>
                                    <p:animScale>
                                      <p:cBhvr>
                                        <p:cTn id="32" dur="166" decel="50000">
                                          <p:stCondLst>
                                            <p:cond delay="1338"/>
                                          </p:stCondLst>
                                        </p:cTn>
                                        <p:tgtEl>
                                          <p:spTgt spid="46"/>
                                        </p:tgtEl>
                                      </p:cBhvr>
                                      <p:to x="100000" y="100000"/>
                                    </p:animScale>
                                    <p:animScale>
                                      <p:cBhvr>
                                        <p:cTn id="33" dur="26">
                                          <p:stCondLst>
                                            <p:cond delay="1642"/>
                                          </p:stCondLst>
                                        </p:cTn>
                                        <p:tgtEl>
                                          <p:spTgt spid="46"/>
                                        </p:tgtEl>
                                      </p:cBhvr>
                                      <p:to x="100000" y="90000"/>
                                    </p:animScale>
                                    <p:animScale>
                                      <p:cBhvr>
                                        <p:cTn id="34" dur="166" decel="50000">
                                          <p:stCondLst>
                                            <p:cond delay="1668"/>
                                          </p:stCondLst>
                                        </p:cTn>
                                        <p:tgtEl>
                                          <p:spTgt spid="46"/>
                                        </p:tgtEl>
                                      </p:cBhvr>
                                      <p:to x="100000" y="100000"/>
                                    </p:animScale>
                                    <p:animScale>
                                      <p:cBhvr>
                                        <p:cTn id="35" dur="26">
                                          <p:stCondLst>
                                            <p:cond delay="1808"/>
                                          </p:stCondLst>
                                        </p:cTn>
                                        <p:tgtEl>
                                          <p:spTgt spid="46"/>
                                        </p:tgtEl>
                                      </p:cBhvr>
                                      <p:to x="100000" y="95000"/>
                                    </p:animScale>
                                    <p:animScale>
                                      <p:cBhvr>
                                        <p:cTn id="36" dur="166" decel="50000">
                                          <p:stCondLst>
                                            <p:cond delay="1834"/>
                                          </p:stCondLst>
                                        </p:cTn>
                                        <p:tgtEl>
                                          <p:spTgt spid="4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80">
                                          <p:stCondLst>
                                            <p:cond delay="0"/>
                                          </p:stCondLst>
                                        </p:cTn>
                                        <p:tgtEl>
                                          <p:spTgt spid="39"/>
                                        </p:tgtEl>
                                      </p:cBhvr>
                                    </p:animEffect>
                                    <p:anim calcmode="lin" valueType="num">
                                      <p:cBhvr>
                                        <p:cTn id="4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5" dur="26">
                                          <p:stCondLst>
                                            <p:cond delay="650"/>
                                          </p:stCondLst>
                                        </p:cTn>
                                        <p:tgtEl>
                                          <p:spTgt spid="39"/>
                                        </p:tgtEl>
                                      </p:cBhvr>
                                      <p:to x="100000" y="60000"/>
                                    </p:animScale>
                                    <p:animScale>
                                      <p:cBhvr>
                                        <p:cTn id="46" dur="166" decel="50000">
                                          <p:stCondLst>
                                            <p:cond delay="676"/>
                                          </p:stCondLst>
                                        </p:cTn>
                                        <p:tgtEl>
                                          <p:spTgt spid="39"/>
                                        </p:tgtEl>
                                      </p:cBhvr>
                                      <p:to x="100000" y="100000"/>
                                    </p:animScale>
                                    <p:animScale>
                                      <p:cBhvr>
                                        <p:cTn id="47" dur="26">
                                          <p:stCondLst>
                                            <p:cond delay="1312"/>
                                          </p:stCondLst>
                                        </p:cTn>
                                        <p:tgtEl>
                                          <p:spTgt spid="39"/>
                                        </p:tgtEl>
                                      </p:cBhvr>
                                      <p:to x="100000" y="80000"/>
                                    </p:animScale>
                                    <p:animScale>
                                      <p:cBhvr>
                                        <p:cTn id="48" dur="166" decel="50000">
                                          <p:stCondLst>
                                            <p:cond delay="1338"/>
                                          </p:stCondLst>
                                        </p:cTn>
                                        <p:tgtEl>
                                          <p:spTgt spid="39"/>
                                        </p:tgtEl>
                                      </p:cBhvr>
                                      <p:to x="100000" y="100000"/>
                                    </p:animScale>
                                    <p:animScale>
                                      <p:cBhvr>
                                        <p:cTn id="49" dur="26">
                                          <p:stCondLst>
                                            <p:cond delay="1642"/>
                                          </p:stCondLst>
                                        </p:cTn>
                                        <p:tgtEl>
                                          <p:spTgt spid="39"/>
                                        </p:tgtEl>
                                      </p:cBhvr>
                                      <p:to x="100000" y="90000"/>
                                    </p:animScale>
                                    <p:animScale>
                                      <p:cBhvr>
                                        <p:cTn id="50" dur="166" decel="50000">
                                          <p:stCondLst>
                                            <p:cond delay="1668"/>
                                          </p:stCondLst>
                                        </p:cTn>
                                        <p:tgtEl>
                                          <p:spTgt spid="39"/>
                                        </p:tgtEl>
                                      </p:cBhvr>
                                      <p:to x="100000" y="100000"/>
                                    </p:animScale>
                                    <p:animScale>
                                      <p:cBhvr>
                                        <p:cTn id="51" dur="26">
                                          <p:stCondLst>
                                            <p:cond delay="1808"/>
                                          </p:stCondLst>
                                        </p:cTn>
                                        <p:tgtEl>
                                          <p:spTgt spid="39"/>
                                        </p:tgtEl>
                                      </p:cBhvr>
                                      <p:to x="100000" y="95000"/>
                                    </p:animScale>
                                    <p:animScale>
                                      <p:cBhvr>
                                        <p:cTn id="52" dur="166" decel="50000">
                                          <p:stCondLst>
                                            <p:cond delay="1834"/>
                                          </p:stCondLst>
                                        </p:cTn>
                                        <p:tgtEl>
                                          <p:spTgt spid="39"/>
                                        </p:tgtEl>
                                      </p:cBhvr>
                                      <p:to x="100000" y="100000"/>
                                    </p:animScale>
                                  </p:childTnLst>
                                </p:cTn>
                              </p:par>
                              <p:par>
                                <p:cTn id="53" presetID="24" presetClass="emph" presetSubtype="0" fill="hold" grpId="1" nodeType="withEffect">
                                  <p:stCondLst>
                                    <p:cond delay="0"/>
                                  </p:stCondLst>
                                  <p:childTnLst>
                                    <p:animClr clrSpc="hsl" dir="cw">
                                      <p:cBhvr override="childStyle">
                                        <p:cTn id="54" dur="500" fill="hold"/>
                                        <p:tgtEl>
                                          <p:spTgt spid="46"/>
                                        </p:tgtEl>
                                        <p:attrNameLst>
                                          <p:attrName>style.color</p:attrName>
                                        </p:attrNameLst>
                                      </p:cBhvr>
                                      <p:by>
                                        <p:hsl h="0" s="-12549" l="-25098"/>
                                      </p:by>
                                    </p:animClr>
                                    <p:animClr clrSpc="hsl" dir="cw">
                                      <p:cBhvr>
                                        <p:cTn id="55" dur="500" fill="hold"/>
                                        <p:tgtEl>
                                          <p:spTgt spid="46"/>
                                        </p:tgtEl>
                                        <p:attrNameLst>
                                          <p:attrName>fillcolor</p:attrName>
                                        </p:attrNameLst>
                                      </p:cBhvr>
                                      <p:by>
                                        <p:hsl h="0" s="-12549" l="-25098"/>
                                      </p:by>
                                    </p:animClr>
                                    <p:animClr clrSpc="hsl" dir="cw">
                                      <p:cBhvr>
                                        <p:cTn id="56" dur="500" fill="hold"/>
                                        <p:tgtEl>
                                          <p:spTgt spid="46"/>
                                        </p:tgtEl>
                                        <p:attrNameLst>
                                          <p:attrName>stroke.color</p:attrName>
                                        </p:attrNameLst>
                                      </p:cBhvr>
                                      <p:by>
                                        <p:hsl h="0" s="-12549" l="-25098"/>
                                      </p:by>
                                    </p:animClr>
                                    <p:set>
                                      <p:cBhvr>
                                        <p:cTn id="57" dur="500" fill="hold"/>
                                        <p:tgtEl>
                                          <p:spTgt spid="46"/>
                                        </p:tgtEl>
                                        <p:attrNameLst>
                                          <p:attrName>fill.type</p:attrName>
                                        </p:attrNameLst>
                                      </p:cBhvr>
                                      <p:to>
                                        <p:strVal val="solid"/>
                                      </p:to>
                                    </p:set>
                                  </p:childTnLst>
                                </p:cTn>
                              </p:par>
                              <p:par>
                                <p:cTn id="58" presetID="24" presetClass="emph" presetSubtype="0" fill="hold" grpId="1" nodeType="withEffect">
                                  <p:stCondLst>
                                    <p:cond delay="0"/>
                                  </p:stCondLst>
                                  <p:childTnLst>
                                    <p:animClr clrSpc="hsl" dir="cw">
                                      <p:cBhvr override="childStyle">
                                        <p:cTn id="59" dur="500" fill="hold"/>
                                        <p:tgtEl>
                                          <p:spTgt spid="39"/>
                                        </p:tgtEl>
                                        <p:attrNameLst>
                                          <p:attrName>style.color</p:attrName>
                                        </p:attrNameLst>
                                      </p:cBhvr>
                                      <p:by>
                                        <p:hsl h="0" s="-12549" l="-25098"/>
                                      </p:by>
                                    </p:animClr>
                                    <p:animClr clrSpc="hsl" dir="cw">
                                      <p:cBhvr>
                                        <p:cTn id="60" dur="500" fill="hold"/>
                                        <p:tgtEl>
                                          <p:spTgt spid="39"/>
                                        </p:tgtEl>
                                        <p:attrNameLst>
                                          <p:attrName>fillcolor</p:attrName>
                                        </p:attrNameLst>
                                      </p:cBhvr>
                                      <p:by>
                                        <p:hsl h="0" s="-12549" l="-25098"/>
                                      </p:by>
                                    </p:animClr>
                                    <p:animClr clrSpc="hsl" dir="cw">
                                      <p:cBhvr>
                                        <p:cTn id="61" dur="500" fill="hold"/>
                                        <p:tgtEl>
                                          <p:spTgt spid="39"/>
                                        </p:tgtEl>
                                        <p:attrNameLst>
                                          <p:attrName>stroke.color</p:attrName>
                                        </p:attrNameLst>
                                      </p:cBhvr>
                                      <p:by>
                                        <p:hsl h="0" s="-12549" l="-25098"/>
                                      </p:by>
                                    </p:animClr>
                                    <p:set>
                                      <p:cBhvr>
                                        <p:cTn id="62" dur="500" fill="hold"/>
                                        <p:tgtEl>
                                          <p:spTgt spid="39"/>
                                        </p:tgtEl>
                                        <p:attrNameLst>
                                          <p:attrName>fill.type</p:attrName>
                                        </p:attrNameLst>
                                      </p:cBhvr>
                                      <p:to>
                                        <p:strVal val="solid"/>
                                      </p:to>
                                    </p:set>
                                  </p:childTnLst>
                                </p:cTn>
                              </p:par>
                              <p:par>
                                <p:cTn id="63" presetID="25" presetClass="emph" presetSubtype="0" fill="hold" grpId="2" nodeType="withEffect">
                                  <p:stCondLst>
                                    <p:cond delay="0"/>
                                  </p:stCondLst>
                                  <p:childTnLst>
                                    <p:animClr clrSpc="hsl" dir="cw">
                                      <p:cBhvr override="childStyle">
                                        <p:cTn id="64" dur="500" fill="hold"/>
                                        <p:tgtEl>
                                          <p:spTgt spid="39"/>
                                        </p:tgtEl>
                                        <p:attrNameLst>
                                          <p:attrName>style.color</p:attrName>
                                        </p:attrNameLst>
                                      </p:cBhvr>
                                      <p:by>
                                        <p:hsl h="0" s="-70588" l="0"/>
                                      </p:by>
                                    </p:animClr>
                                    <p:animClr clrSpc="hsl" dir="cw">
                                      <p:cBhvr>
                                        <p:cTn id="65" dur="500" fill="hold"/>
                                        <p:tgtEl>
                                          <p:spTgt spid="39"/>
                                        </p:tgtEl>
                                        <p:attrNameLst>
                                          <p:attrName>fillcolor</p:attrName>
                                        </p:attrNameLst>
                                      </p:cBhvr>
                                      <p:by>
                                        <p:hsl h="0" s="-70588" l="0"/>
                                      </p:by>
                                    </p:animClr>
                                    <p:animClr clrSpc="hsl" dir="cw">
                                      <p:cBhvr>
                                        <p:cTn id="66" dur="500" fill="hold"/>
                                        <p:tgtEl>
                                          <p:spTgt spid="39"/>
                                        </p:tgtEl>
                                        <p:attrNameLst>
                                          <p:attrName>stroke.color</p:attrName>
                                        </p:attrNameLst>
                                      </p:cBhvr>
                                      <p:by>
                                        <p:hsl h="0" s="-70588" l="0"/>
                                      </p:by>
                                    </p:animClr>
                                    <p:set>
                                      <p:cBhvr>
                                        <p:cTn id="67"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p:bldP spid="46" grpId="1"/>
      <p:bldP spid="39" grpId="0"/>
      <p:bldP spid="39" grpId="1"/>
      <p:bldP spid="3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3">
            <a:extLst>
              <a:ext uri="{FF2B5EF4-FFF2-40B4-BE49-F238E27FC236}">
                <a16:creationId xmlns:a16="http://schemas.microsoft.com/office/drawing/2014/main" id="{79DA9830-4EF9-48E5-9FBA-F4D01627284C}"/>
              </a:ext>
            </a:extLst>
          </p:cNvPr>
          <p:cNvSpPr/>
          <p:nvPr/>
        </p:nvSpPr>
        <p:spPr>
          <a:xfrm>
            <a:off x="113694" y="123478"/>
            <a:ext cx="8916612" cy="477281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5" name="TextBox 24"/>
          <p:cNvSpPr txBox="1"/>
          <p:nvPr/>
        </p:nvSpPr>
        <p:spPr>
          <a:xfrm>
            <a:off x="-1188640" y="-12428"/>
            <a:ext cx="944489" cy="830997"/>
          </a:xfrm>
          <a:prstGeom prst="rect">
            <a:avLst/>
          </a:prstGeom>
          <a:noFill/>
        </p:spPr>
        <p:txBody>
          <a:bodyPr wrap="none" rtlCol="0">
            <a:spAutoFit/>
          </a:bodyPr>
          <a:lstStyle/>
          <a:p>
            <a:r>
              <a:rPr lang="en-US" altLang="zh-CN" sz="4800" b="1" dirty="0">
                <a:solidFill>
                  <a:srgbClr val="66BFBC"/>
                </a:solidFill>
                <a:effectLst>
                  <a:innerShdw blurRad="63500" dist="50800">
                    <a:prstClr val="black">
                      <a:alpha val="50000"/>
                    </a:prstClr>
                  </a:innerShdw>
                </a:effectLst>
                <a:latin typeface="微软雅黑" pitchFamily="34" charset="-122"/>
                <a:ea typeface="微软雅黑" pitchFamily="34" charset="-122"/>
              </a:rPr>
              <a:t>02</a:t>
            </a:r>
            <a:endParaRPr lang="zh-CN" altLang="en-US" sz="4800" b="1" dirty="0">
              <a:solidFill>
                <a:srgbClr val="66BFBC"/>
              </a:solidFill>
              <a:effectLst>
                <a:innerShdw blurRad="63500" dist="50800">
                  <a:prstClr val="black">
                    <a:alpha val="50000"/>
                  </a:prstClr>
                </a:innerShdw>
              </a:effectLst>
              <a:latin typeface="微软雅黑" pitchFamily="34" charset="-122"/>
              <a:ea typeface="微软雅黑" pitchFamily="34" charset="-122"/>
            </a:endParaRPr>
          </a:p>
        </p:txBody>
      </p:sp>
      <p:sp>
        <p:nvSpPr>
          <p:cNvPr id="14" name="TextBox 13">
            <a:extLst>
              <a:ext uri="{FF2B5EF4-FFF2-40B4-BE49-F238E27FC236}">
                <a16:creationId xmlns:a16="http://schemas.microsoft.com/office/drawing/2014/main" id="{32684D61-A669-4E78-A489-C9FF40EC29FC}"/>
              </a:ext>
            </a:extLst>
          </p:cNvPr>
          <p:cNvSpPr txBox="1"/>
          <p:nvPr/>
        </p:nvSpPr>
        <p:spPr>
          <a:xfrm>
            <a:off x="56847" y="478561"/>
            <a:ext cx="9030306" cy="40626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03225" algn="just"/>
            <a:r>
              <a:rPr lang="en-US" sz="2400" dirty="0">
                <a:latin typeface="Times New Roman" pitchFamily="18" charset="0"/>
                <a:cs typeface="Times New Roman" pitchFamily="18" charset="0"/>
              </a:rPr>
              <a:t> </a:t>
            </a:r>
            <a:r>
              <a:rPr lang="vi-VN" dirty="0" smtClean="0">
                <a:latin typeface="Times New Roman" pitchFamily="18" charset="0"/>
                <a:cs typeface="Times New Roman" pitchFamily="18" charset="0"/>
              </a:rPr>
              <a:t>Lúc ấy, tôi đang đi trên phố. Một người ăn xin già lọm khọm đứng ngay trước mặt tôi. </a:t>
            </a:r>
            <a:endParaRPr lang="en-US" dirty="0" smtClean="0">
              <a:latin typeface="SVN-The Voice Light" panose="02040603050506020204" pitchFamily="18" charset="0"/>
              <a:cs typeface="Times New Roman" pitchFamily="18" charset="0"/>
            </a:endParaRPr>
          </a:p>
          <a:p>
            <a:pPr indent="461963" algn="just"/>
            <a:r>
              <a:rPr lang="vi-VN" dirty="0" smtClean="0">
                <a:latin typeface="Times New Roman" pitchFamily="18" charset="0"/>
                <a:cs typeface="Times New Roman" pitchFamily="18" charset="0"/>
              </a:rPr>
              <a:t>Đôi mắt ông lão đỏ đọc và giàn giụa nước mắt. Đôi môi tái nhợt, áo quần tả tơi thảm hại... Chao ôi! Cảnh nghèo đói đã gặm nát con người đau khổ kia thành xấu xí biết nhường nào!</a:t>
            </a:r>
            <a:endParaRPr lang="en-US" dirty="0" smtClean="0">
              <a:latin typeface="SVN-The Voice Light" panose="02040603050506020204" pitchFamily="18" charset="0"/>
              <a:cs typeface="Times New Roman" pitchFamily="18" charset="0"/>
            </a:endParaRPr>
          </a:p>
          <a:p>
            <a:pPr indent="461963" algn="just"/>
            <a:r>
              <a:rPr lang="vi-VN" dirty="0" smtClean="0">
                <a:latin typeface="Times New Roman" pitchFamily="18" charset="0"/>
                <a:cs typeface="Times New Roman" pitchFamily="18" charset="0"/>
              </a:rPr>
              <a:t>Ông già chìa trước mặt tôi bàn tay sưng húp, bẩn thỉu. Ông rên rỉ cầu xin cứu giúp.</a:t>
            </a:r>
          </a:p>
          <a:p>
            <a:pPr algn="just"/>
            <a:r>
              <a:rPr lang="vi-VN" dirty="0" smtClean="0">
                <a:latin typeface="Times New Roman" pitchFamily="18" charset="0"/>
                <a:cs typeface="Times New Roman" pitchFamily="18" charset="0"/>
              </a:rPr>
              <a:t>    </a:t>
            </a:r>
            <a:r>
              <a:rPr lang="en-US" dirty="0" smtClean="0">
                <a:latin typeface="SVN-The Voice Light" panose="02040603050506020204" pitchFamily="18" charset="0"/>
                <a:cs typeface="Times New Roman" pitchFamily="18" charset="0"/>
              </a:rPr>
              <a:t> </a:t>
            </a:r>
            <a:r>
              <a:rPr lang="vi-VN" dirty="0" smtClean="0">
                <a:latin typeface="Times New Roman" pitchFamily="18" charset="0"/>
                <a:cs typeface="Times New Roman" pitchFamily="18" charset="0"/>
              </a:rPr>
              <a:t>Tôi lục tìm hết túi nọ túi kia, không có tiền, không có đồng hồ, không có cả một chiếc khăn tay. Trên người tôi chẳng có tài sản gì.</a:t>
            </a:r>
          </a:p>
          <a:p>
            <a:pPr algn="just"/>
            <a:r>
              <a:rPr lang="vi-VN" dirty="0" smtClean="0">
                <a:latin typeface="Times New Roman" pitchFamily="18" charset="0"/>
                <a:cs typeface="Times New Roman" pitchFamily="18" charset="0"/>
              </a:rPr>
              <a:t>    Người ăn xin vẫn đợi tôi. Tay vẫn chìa ra, run lẩy bẩy.</a:t>
            </a:r>
          </a:p>
          <a:p>
            <a:pPr algn="just"/>
            <a:r>
              <a:rPr lang="vi-VN" dirty="0" smtClean="0">
                <a:latin typeface="Times New Roman" pitchFamily="18" charset="0"/>
                <a:cs typeface="Times New Roman" pitchFamily="18" charset="0"/>
              </a:rPr>
              <a:t>    Tôi chẳng biết làm cách nào. Tôi nắm chặt lấy bàn tay run rẩy kia:</a:t>
            </a:r>
          </a:p>
          <a:p>
            <a:pPr algn="just"/>
            <a:r>
              <a:rPr lang="en-US" dirty="0" smtClean="0">
                <a:latin typeface="SVN-The Voice Light" panose="02040603050506020204" pitchFamily="18" charset="0"/>
                <a:cs typeface="Times New Roman" pitchFamily="18" charset="0"/>
              </a:rPr>
              <a:t>     </a:t>
            </a:r>
            <a:r>
              <a:rPr lang="vi-VN" dirty="0" smtClean="0">
                <a:latin typeface="Times New Roman" pitchFamily="18" charset="0"/>
                <a:cs typeface="Times New Roman" pitchFamily="18" charset="0"/>
              </a:rPr>
              <a:t>- Ông đừng giận cháu, cháu không có gì để cho ông cả.</a:t>
            </a:r>
          </a:p>
          <a:p>
            <a:pPr algn="just"/>
            <a:r>
              <a:rPr lang="vi-VN" dirty="0" smtClean="0">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a:r>
              <a:rPr lang="en-US" dirty="0" smtClean="0">
                <a:latin typeface="SVN-The Voice Light" panose="02040603050506020204" pitchFamily="18" charset="0"/>
                <a:cs typeface="Times New Roman" pitchFamily="18" charset="0"/>
              </a:rPr>
              <a:t>     </a:t>
            </a:r>
            <a:r>
              <a:rPr lang="vi-VN" dirty="0" smtClean="0">
                <a:latin typeface="Times New Roman" pitchFamily="18" charset="0"/>
                <a:cs typeface="Times New Roman" pitchFamily="18" charset="0"/>
              </a:rPr>
              <a:t>- Cháu ơi, cảm ơn cháu! Như vậy là cháu đã cho lão rồi. - Ông lão nói bằng giọng khản đặc.</a:t>
            </a:r>
          </a:p>
          <a:p>
            <a:pPr algn="just"/>
            <a:r>
              <a:rPr lang="vi-VN" dirty="0" smtClean="0">
                <a:latin typeface="Times New Roman" pitchFamily="18" charset="0"/>
                <a:cs typeface="Times New Roman" pitchFamily="18" charset="0"/>
              </a:rPr>
              <a:t>    Khi ấy, tôi chợt hiểu rằng: cả tôi nữa, tôi cũng vừa nhận được chút gì của ông lão.</a:t>
            </a:r>
          </a:p>
          <a:p>
            <a:r>
              <a:rPr lang="vi-VN" dirty="0" smtClean="0">
                <a:latin typeface="Times New Roman" pitchFamily="18" charset="0"/>
                <a:cs typeface="Times New Roman" pitchFamily="18" charset="0"/>
              </a:rPr>
              <a:t> </a:t>
            </a:r>
            <a:r>
              <a:rPr lang="en-US" dirty="0" smtClean="0">
                <a:latin typeface="SVN-The Voice Light" panose="02040603050506020204" pitchFamily="18" charset="0"/>
                <a:cs typeface="Times New Roman" pitchFamily="18" charset="0"/>
              </a:rPr>
              <a:t>							</a:t>
            </a:r>
            <a:r>
              <a:rPr lang="en-US" i="1" dirty="0" smtClean="0">
                <a:latin typeface="SVN-The Voice Light" panose="02040603050506020204" pitchFamily="18" charset="0"/>
                <a:cs typeface="Times New Roman" pitchFamily="18" charset="0"/>
              </a:rPr>
              <a:t>T</a:t>
            </a:r>
            <a:r>
              <a:rPr lang="vi-VN" i="1" dirty="0" smtClean="0">
                <a:latin typeface="Times New Roman" pitchFamily="18" charset="0"/>
                <a:cs typeface="Times New Roman" pitchFamily="18" charset="0"/>
              </a:rPr>
              <a:t>heo</a:t>
            </a:r>
            <a:r>
              <a:rPr lang="vi-VN"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Tuốc-ghê-nhép</a:t>
            </a:r>
            <a:endParaRPr lang="vi-VN" dirty="0">
              <a:latin typeface="Times New Roman" pitchFamily="18" charset="0"/>
              <a:cs typeface="Times New Roman" pitchFamily="18" charset="0"/>
            </a:endParaRPr>
          </a:p>
        </p:txBody>
      </p:sp>
      <p:sp>
        <p:nvSpPr>
          <p:cNvPr id="2" name="Rectangle 1"/>
          <p:cNvSpPr/>
          <p:nvPr/>
        </p:nvSpPr>
        <p:spPr>
          <a:xfrm>
            <a:off x="2837390" y="94442"/>
            <a:ext cx="3469219" cy="677108"/>
          </a:xfrm>
          <a:prstGeom prst="rect">
            <a:avLst/>
          </a:prstGeom>
          <a:noFill/>
          <a:ln>
            <a:noFill/>
          </a:ln>
        </p:spPr>
        <p:txBody>
          <a:bodyPr wrap="none">
            <a:spAutoFit/>
          </a:bodyPr>
          <a:lstStyle/>
          <a:p>
            <a:pPr>
              <a:spcBef>
                <a:spcPts val="0"/>
              </a:spcBef>
            </a:pPr>
            <a:r>
              <a:rPr lang="vi-VN" sz="3800" dirty="0" smtClean="0">
                <a:ln w="0">
                  <a:noFill/>
                </a:ln>
                <a:solidFill>
                  <a:srgbClr val="002060"/>
                </a:solidFill>
                <a:effectLst>
                  <a:reflection blurRad="6350" stA="53000" endA="300" endPos="35500" dir="5400000" sy="-90000" algn="bl" rotWithShape="0"/>
                </a:effectLst>
                <a:latin typeface="#9Slide07 IcielKoni" pitchFamily="2" charset="0"/>
              </a:rPr>
              <a:t>NGƯỜI ĂN XIN</a:t>
            </a:r>
            <a:endParaRPr lang="en-US" sz="3800" dirty="0">
              <a:ln w="0">
                <a:noFill/>
              </a:ln>
              <a:solidFill>
                <a:srgbClr val="002060"/>
              </a:solidFill>
              <a:effectLst>
                <a:reflection blurRad="6350" stA="53000" endA="300" endPos="35500" dir="5400000" sy="-90000" algn="bl" rotWithShape="0"/>
              </a:effectLst>
              <a:latin typeface="#9Slide07 IcielKoni" pitchFamily="2" charset="0"/>
            </a:endParaRPr>
          </a:p>
        </p:txBody>
      </p:sp>
    </p:spTree>
    <p:extLst>
      <p:ext uri="{BB962C8B-B14F-4D97-AF65-F5344CB8AC3E}">
        <p14:creationId xmlns:p14="http://schemas.microsoft.com/office/powerpoint/2010/main" val="232976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 name="Picture 2" descr="C:\Users\HP\Desktop\Free-vector-000457-nen-bau-troi-va-dam-may-don-gia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108521" y="22036"/>
            <a:ext cx="9378736" cy="2719140"/>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4"/>
          <p:cNvPicPr>
            <a:picLocks noChangeAspect="1"/>
          </p:cNvPicPr>
          <p:nvPr/>
        </p:nvPicPr>
        <p:blipFill rotWithShape="1">
          <a:blip r:embed="rId5" cstate="print">
            <a:extLst>
              <a:ext uri="{28A0092B-C50C-407E-A947-70E740481C1C}">
                <a14:useLocalDpi xmlns:a14="http://schemas.microsoft.com/office/drawing/2010/main" val="0"/>
              </a:ext>
            </a:extLst>
          </a:blip>
          <a:srcRect l="15831"/>
          <a:stretch/>
        </p:blipFill>
        <p:spPr>
          <a:xfrm>
            <a:off x="-30800" y="-553782"/>
            <a:ext cx="3847878" cy="6858000"/>
          </a:xfrm>
          <a:prstGeom prst="rect">
            <a:avLst/>
          </a:prstGeom>
        </p:spPr>
      </p:pic>
      <p:pic>
        <p:nvPicPr>
          <p:cNvPr id="35" name="图片 37"/>
          <p:cNvPicPr>
            <a:picLocks noChangeAspect="1"/>
          </p:cNvPicPr>
          <p:nvPr/>
        </p:nvPicPr>
        <p:blipFill rotWithShape="1">
          <a:blip r:embed="rId5" cstate="print">
            <a:extLst>
              <a:ext uri="{28A0092B-C50C-407E-A947-70E740481C1C}">
                <a14:useLocalDpi xmlns:a14="http://schemas.microsoft.com/office/drawing/2010/main" val="0"/>
              </a:ext>
            </a:extLst>
          </a:blip>
          <a:srcRect r="16103"/>
          <a:stretch/>
        </p:blipFill>
        <p:spPr>
          <a:xfrm>
            <a:off x="5885923" y="0"/>
            <a:ext cx="3835405" cy="6858000"/>
          </a:xfrm>
          <a:prstGeom prst="rect">
            <a:avLst/>
          </a:prstGeom>
        </p:spPr>
      </p:pic>
      <p:pic>
        <p:nvPicPr>
          <p:cNvPr id="34"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60498" y="0"/>
            <a:ext cx="4571570" cy="6858000"/>
          </a:xfrm>
          <a:prstGeom prst="rect">
            <a:avLst/>
          </a:prstGeom>
        </p:spPr>
      </p:pic>
      <p:pic>
        <p:nvPicPr>
          <p:cNvPr id="36"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2309884" y="-2500968"/>
            <a:ext cx="5172304" cy="10009112"/>
          </a:xfrm>
          <a:prstGeom prst="rect">
            <a:avLst/>
          </a:prstGeom>
        </p:spPr>
      </p:pic>
      <p:grpSp>
        <p:nvGrpSpPr>
          <p:cNvPr id="32" name="组合 31"/>
          <p:cNvGrpSpPr/>
          <p:nvPr/>
        </p:nvGrpSpPr>
        <p:grpSpPr>
          <a:xfrm>
            <a:off x="1743105" y="78116"/>
            <a:ext cx="65396" cy="4581866"/>
            <a:chOff x="1857818" y="662709"/>
            <a:chExt cx="71936" cy="4165333"/>
          </a:xfrm>
        </p:grpSpPr>
        <p:grpSp>
          <p:nvGrpSpPr>
            <p:cNvPr id="3" name="组合 2"/>
            <p:cNvGrpSpPr/>
            <p:nvPr/>
          </p:nvGrpSpPr>
          <p:grpSpPr>
            <a:xfrm>
              <a:off x="1857818" y="662709"/>
              <a:ext cx="71936" cy="4165333"/>
              <a:chOff x="1703184" y="843559"/>
              <a:chExt cx="71935" cy="3984483"/>
            </a:xfrm>
          </p:grpSpPr>
          <p:pic>
            <p:nvPicPr>
              <p:cNvPr id="4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p:nvGrpSpPr>
        <p:grpSpPr>
          <a:xfrm>
            <a:off x="621347" y="977878"/>
            <a:ext cx="2240792" cy="1009788"/>
            <a:chOff x="1259632" y="810295"/>
            <a:chExt cx="1767470" cy="1009788"/>
          </a:xfrm>
        </p:grpSpPr>
        <p:sp>
          <p:nvSpPr>
            <p:cNvPr id="41" name="圆角矩形 11"/>
            <p:cNvSpPr/>
            <p:nvPr/>
          </p:nvSpPr>
          <p:spPr>
            <a:xfrm>
              <a:off x="1259632" y="852958"/>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圆角矩形 4"/>
            <p:cNvSpPr/>
            <p:nvPr/>
          </p:nvSpPr>
          <p:spPr>
            <a:xfrm>
              <a:off x="1259632" y="908778"/>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3658" y="810295"/>
              <a:ext cx="1323444" cy="809064"/>
            </a:xfrm>
            <a:prstGeom prst="rect">
              <a:avLst/>
            </a:prstGeom>
            <a:effectLst>
              <a:innerShdw blurRad="114300">
                <a:srgbClr val="004D86"/>
              </a:innerShdw>
            </a:effectLst>
          </p:spPr>
        </p:pic>
        <p:sp>
          <p:nvSpPr>
            <p:cNvPr id="46" name="TextBox 45"/>
            <p:cNvSpPr txBox="1"/>
            <p:nvPr/>
          </p:nvSpPr>
          <p:spPr>
            <a:xfrm>
              <a:off x="1765747" y="998972"/>
              <a:ext cx="1199265" cy="461665"/>
            </a:xfrm>
            <a:prstGeom prst="rect">
              <a:avLst/>
            </a:prstGeom>
            <a:noFill/>
          </p:spPr>
          <p:txBody>
            <a:bodyPr wrap="square" rtlCol="0">
              <a:spAutoFit/>
            </a:bodyPr>
            <a:lstStyle/>
            <a:p>
              <a:pPr lvl="0" algn="ctr">
                <a:lnSpc>
                  <a:spcPct val="80000"/>
                </a:lnSpc>
                <a:defRPr/>
              </a:pPr>
              <a:r>
                <a:rPr lang="vi-VN" altLang="zh-CN" sz="3000" kern="0" dirty="0" smtClean="0">
                  <a:ln w="18415" cmpd="sng">
                    <a:noFill/>
                    <a:prstDash val="solid"/>
                  </a:ln>
                  <a:solidFill>
                    <a:srgbClr val="FF0000"/>
                  </a:solidFill>
                  <a:effectLst>
                    <a:outerShdw blurRad="38100" dist="38100" dir="2700000" algn="tl">
                      <a:srgbClr val="000000">
                        <a:alpha val="43137"/>
                      </a:srgbClr>
                    </a:outerShdw>
                  </a:effectLst>
                  <a:latin typeface="Agency FB" pitchFamily="34" charset="0"/>
                  <a:ea typeface="微软雅黑" pitchFamily="34" charset="-122"/>
                </a:rPr>
                <a:t>Đoạn 1</a:t>
              </a:r>
              <a:endParaRPr kumimoji="0" lang="zh-CN" altLang="en-US" sz="3000" i="0" u="none" strike="noStrike" kern="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sp>
          <p:nvSpPr>
            <p:cNvPr id="48" name="圆角矩形 11"/>
            <p:cNvSpPr/>
            <p:nvPr/>
          </p:nvSpPr>
          <p:spPr>
            <a:xfrm>
              <a:off x="1259632" y="1712172"/>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4" name="组合 3"/>
          <p:cNvGrpSpPr/>
          <p:nvPr/>
        </p:nvGrpSpPr>
        <p:grpSpPr>
          <a:xfrm>
            <a:off x="621347" y="2449066"/>
            <a:ext cx="2412521" cy="1018434"/>
            <a:chOff x="1259632" y="1656773"/>
            <a:chExt cx="2153760" cy="1018434"/>
          </a:xfrm>
        </p:grpSpPr>
        <p:sp>
          <p:nvSpPr>
            <p:cNvPr id="50" name="圆角矩形 4"/>
            <p:cNvSpPr/>
            <p:nvPr/>
          </p:nvSpPr>
          <p:spPr>
            <a:xfrm>
              <a:off x="1259632" y="1767992"/>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51" name="图片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7503" y="1656773"/>
              <a:ext cx="1433883" cy="852305"/>
            </a:xfrm>
            <a:prstGeom prst="rect">
              <a:avLst/>
            </a:prstGeom>
            <a:effectLst>
              <a:innerShdw blurRad="114300">
                <a:srgbClr val="004D86"/>
              </a:innerShdw>
            </a:effectLst>
          </p:spPr>
        </p:pic>
        <p:sp>
          <p:nvSpPr>
            <p:cNvPr id="52" name="TextBox 51"/>
            <p:cNvSpPr txBox="1"/>
            <p:nvPr/>
          </p:nvSpPr>
          <p:spPr>
            <a:xfrm>
              <a:off x="1304668" y="1880078"/>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defTabSz="91440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FF0000"/>
                </a:solidFill>
                <a:effectLst>
                  <a:outerShdw blurRad="228600" dist="50800" dir="5400000" algn="t" rotWithShape="0">
                    <a:sysClr val="window" lastClr="FFFFFF"/>
                  </a:outerShdw>
                </a:effectLst>
                <a:uLnTx/>
                <a:uFillTx/>
                <a:latin typeface="Adidas Unity" pitchFamily="2" charset="0"/>
                <a:ea typeface="Gungsuh" pitchFamily="18" charset="-127"/>
              </a:endParaRPr>
            </a:p>
          </p:txBody>
        </p:sp>
        <p:sp>
          <p:nvSpPr>
            <p:cNvPr id="53" name="TextBox 52"/>
            <p:cNvSpPr txBox="1"/>
            <p:nvPr/>
          </p:nvSpPr>
          <p:spPr>
            <a:xfrm>
              <a:off x="1727329" y="1874991"/>
              <a:ext cx="1686063" cy="461665"/>
            </a:xfrm>
            <a:prstGeom prst="rect">
              <a:avLst/>
            </a:prstGeom>
            <a:noFill/>
          </p:spPr>
          <p:txBody>
            <a:bodyPr wrap="square" rtlCol="0">
              <a:spAutoFit/>
            </a:bodyPr>
            <a:lstStyle/>
            <a:p>
              <a:pPr lvl="0">
                <a:lnSpc>
                  <a:spcPct val="80000"/>
                </a:lnSpc>
                <a:defRPr/>
              </a:pPr>
              <a:r>
                <a:rPr kumimoji="0" lang="vi-VN" altLang="zh-CN" sz="3000" i="0" u="none" strike="noStrike" kern="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Đoạn 2</a:t>
              </a:r>
              <a:endParaRPr kumimoji="0" lang="zh-CN" altLang="en-US" sz="3000" i="0" u="none" strike="noStrike" kern="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sp>
          <p:nvSpPr>
            <p:cNvPr id="54" name="圆角矩形 11"/>
            <p:cNvSpPr/>
            <p:nvPr/>
          </p:nvSpPr>
          <p:spPr>
            <a:xfrm>
              <a:off x="1259632" y="2567296"/>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61"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flipH="1">
            <a:off x="7043965" y="2541417"/>
            <a:ext cx="2909813" cy="1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467545" y="4121783"/>
            <a:ext cx="2290010" cy="981690"/>
            <a:chOff x="1259632" y="2606336"/>
            <a:chExt cx="1812505" cy="944778"/>
          </a:xfrm>
        </p:grpSpPr>
        <p:sp>
          <p:nvSpPr>
            <p:cNvPr id="56"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57" name="图片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4103" y="2606336"/>
              <a:ext cx="1416162" cy="711701"/>
            </a:xfrm>
            <a:prstGeom prst="rect">
              <a:avLst/>
            </a:prstGeom>
            <a:effectLst>
              <a:innerShdw blurRad="114300">
                <a:srgbClr val="004D86"/>
              </a:innerShdw>
            </a:effectLst>
          </p:spPr>
        </p:pic>
        <p:sp>
          <p:nvSpPr>
            <p:cNvPr id="58" name="TextBox 57"/>
            <p:cNvSpPr txBox="1"/>
            <p:nvPr/>
          </p:nvSpPr>
          <p:spPr>
            <a:xfrm>
              <a:off x="1304668" y="2735202"/>
              <a:ext cx="816822" cy="615553"/>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defTabSz="914400" eaLnBrk="1" fontAlgn="auto" latinLnBrk="0" hangingPunct="1">
                <a:lnSpc>
                  <a:spcPct val="8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didas Unity" pitchFamily="2" charset="0"/>
                <a:ea typeface="Gungsuh" pitchFamily="18" charset="-127"/>
              </a:endParaRPr>
            </a:p>
          </p:txBody>
        </p:sp>
        <p:sp>
          <p:nvSpPr>
            <p:cNvPr id="59" name="TextBox 58"/>
            <p:cNvSpPr txBox="1"/>
            <p:nvPr/>
          </p:nvSpPr>
          <p:spPr>
            <a:xfrm>
              <a:off x="1572867" y="2782999"/>
              <a:ext cx="1499270" cy="486287"/>
            </a:xfrm>
            <a:prstGeom prst="rect">
              <a:avLst/>
            </a:prstGeom>
            <a:noFill/>
          </p:spPr>
          <p:txBody>
            <a:bodyPr wrap="square" rtlCol="0">
              <a:spAutoFit/>
            </a:bodyPr>
            <a:lstStyle/>
            <a:p>
              <a:pPr lvl="0" algn="ctr">
                <a:lnSpc>
                  <a:spcPct val="80000"/>
                </a:lnSpc>
                <a:defRPr/>
              </a:pPr>
              <a:r>
                <a:rPr kumimoji="0" lang="vi-VN" altLang="zh-CN" sz="3200" i="0" u="none" strike="noStrike" kern="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rPr>
                <a:t>Đoạn 3</a:t>
              </a:r>
              <a:endParaRPr kumimoji="0" lang="zh-CN" altLang="en-US" sz="3200" i="0" u="none" strike="noStrike" kern="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endParaRPr>
            </a:p>
          </p:txBody>
        </p:sp>
        <p:sp>
          <p:nvSpPr>
            <p:cNvPr id="65" name="圆角矩形 11"/>
            <p:cNvSpPr/>
            <p:nvPr/>
          </p:nvSpPr>
          <p:spPr>
            <a:xfrm>
              <a:off x="1259632" y="3443203"/>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 name="组合 6"/>
          <p:cNvGrpSpPr/>
          <p:nvPr/>
        </p:nvGrpSpPr>
        <p:grpSpPr>
          <a:xfrm>
            <a:off x="2890564" y="802727"/>
            <a:ext cx="5256584" cy="1535224"/>
            <a:chOff x="2365701" y="946743"/>
            <a:chExt cx="5256584" cy="1535224"/>
          </a:xfrm>
        </p:grpSpPr>
        <p:sp>
          <p:nvSpPr>
            <p:cNvPr id="72" name="TextBox 71"/>
            <p:cNvSpPr txBox="1"/>
            <p:nvPr/>
          </p:nvSpPr>
          <p:spPr>
            <a:xfrm flipH="1">
              <a:off x="3190756" y="946743"/>
              <a:ext cx="2376264" cy="51090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0" lang="zh-CN" altLang="en-US" sz="3400" b="1" i="0" u="none" strike="noStrike" kern="0" cap="none" spc="0" normalizeH="0" baseline="0" noProof="0" dirty="0">
                <a:ln w="18415" cmpd="sng">
                  <a:noFill/>
                  <a:prstDash val="solid"/>
                </a:ln>
                <a:solidFill>
                  <a:srgbClr val="7030A0"/>
                </a:solidFill>
                <a:effectLst>
                  <a:outerShdw blurRad="50800" dist="38100" dir="5400000" algn="t" rotWithShape="0">
                    <a:sysClr val="window" lastClr="FFFFFF">
                      <a:alpha val="40000"/>
                    </a:sysClr>
                  </a:outerShdw>
                </a:effectLst>
                <a:uLnTx/>
                <a:uFillTx/>
                <a:latin typeface="Baskerville Old Face" pitchFamily="18" charset="0"/>
                <a:ea typeface="微软雅黑" pitchFamily="34" charset="-122"/>
                <a:cs typeface="Times New Roman" pitchFamily="18" charset="0"/>
              </a:endParaRPr>
            </a:p>
          </p:txBody>
        </p:sp>
        <p:sp>
          <p:nvSpPr>
            <p:cNvPr id="73" name="TextBox 72"/>
            <p:cNvSpPr txBox="1"/>
            <p:nvPr/>
          </p:nvSpPr>
          <p:spPr>
            <a:xfrm flipH="1">
              <a:off x="2365701" y="1343194"/>
              <a:ext cx="5256584" cy="1138773"/>
            </a:xfrm>
            <a:prstGeom prst="rect">
              <a:avLst/>
            </a:prstGeom>
            <a:noFill/>
          </p:spPr>
          <p:txBody>
            <a:bodyPr wrap="square" rtlCol="0">
              <a:spAutoFit/>
            </a:bodyPr>
            <a:lstStyle/>
            <a:p>
              <a:pPr lvl="0" algn="ctr">
                <a:defRPr/>
              </a:pPr>
              <a:r>
                <a:rPr lang="vi-VN" altLang="zh-CN" sz="3400" b="1" kern="0" dirty="0" smtClean="0">
                  <a:solidFill>
                    <a:srgbClr val="7030A0"/>
                  </a:solidFill>
                  <a:latin typeface="Arial" pitchFamily="34" charset="0"/>
                  <a:ea typeface="微软雅黑" pitchFamily="34" charset="-122"/>
                  <a:cs typeface="Arial" pitchFamily="34" charset="0"/>
                </a:rPr>
                <a:t>Lúc ấy ... Cầu xin cứu giúp</a:t>
              </a:r>
              <a:endParaRPr lang="en-US" altLang="zh-CN" sz="3400" b="1" kern="0" dirty="0">
                <a:solidFill>
                  <a:srgbClr val="7030A0"/>
                </a:solidFill>
                <a:latin typeface="UTM Avo" panose="02040603050506020204" pitchFamily="18" charset="0"/>
                <a:ea typeface="微软雅黑" pitchFamily="34" charset="-122"/>
                <a:cs typeface="Arial" pitchFamily="34" charset="0"/>
              </a:endParaRPr>
            </a:p>
          </p:txBody>
        </p:sp>
      </p:grpSp>
      <p:sp>
        <p:nvSpPr>
          <p:cNvPr id="75" name="TextBox 74"/>
          <p:cNvSpPr txBox="1"/>
          <p:nvPr/>
        </p:nvSpPr>
        <p:spPr>
          <a:xfrm flipH="1">
            <a:off x="2925288" y="2773998"/>
            <a:ext cx="5311267" cy="615553"/>
          </a:xfrm>
          <a:prstGeom prst="rect">
            <a:avLst/>
          </a:prstGeom>
          <a:noFill/>
        </p:spPr>
        <p:txBody>
          <a:bodyPr wrap="square" rtlCol="0">
            <a:spAutoFit/>
          </a:bodyPr>
          <a:lstStyle/>
          <a:p>
            <a:pPr lvl="0" algn="ctr">
              <a:defRPr/>
            </a:pPr>
            <a:r>
              <a:rPr lang="vi-VN" altLang="zh-CN" sz="3400" b="1" kern="0" dirty="0" smtClean="0">
                <a:solidFill>
                  <a:srgbClr val="7030A0"/>
                </a:solidFill>
                <a:ea typeface="微软雅黑" pitchFamily="34" charset="-122"/>
                <a:cs typeface="Arial" pitchFamily="34" charset="0"/>
              </a:rPr>
              <a:t>Tôi lục tìm... Cho ông cả</a:t>
            </a:r>
            <a:endParaRPr lang="en-US" altLang="zh-CN" sz="3400" b="1" kern="0" dirty="0">
              <a:solidFill>
                <a:srgbClr val="7030A0"/>
              </a:solidFill>
              <a:ea typeface="微软雅黑" pitchFamily="34" charset="-122"/>
              <a:cs typeface="Arial" pitchFamily="34" charset="0"/>
            </a:endParaRPr>
          </a:p>
        </p:txBody>
      </p:sp>
      <p:sp>
        <p:nvSpPr>
          <p:cNvPr id="78" name="TextBox 77"/>
          <p:cNvSpPr txBox="1"/>
          <p:nvPr/>
        </p:nvSpPr>
        <p:spPr>
          <a:xfrm flipH="1">
            <a:off x="2978721" y="4169642"/>
            <a:ext cx="4027684" cy="51090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vi-VN" altLang="zh-CN" sz="3400" b="1" i="0" u="none" strike="noStrike" kern="0" cap="none" spc="0" normalizeH="0" baseline="0" noProof="0" dirty="0" smtClean="0">
                <a:ln w="18415" cmpd="sng">
                  <a:noFill/>
                  <a:prstDash val="solid"/>
                </a:ln>
                <a:solidFill>
                  <a:srgbClr val="7030A0"/>
                </a:solidFill>
                <a:effectLst>
                  <a:outerShdw blurRad="50800" dist="38100" dir="5400000" algn="t" rotWithShape="0">
                    <a:sysClr val="window" lastClr="FFFFFF">
                      <a:alpha val="40000"/>
                    </a:sysClr>
                  </a:outerShdw>
                </a:effectLst>
                <a:uLnTx/>
                <a:uFillTx/>
                <a:latin typeface="+mn-lt"/>
                <a:cs typeface="Times New Roman" pitchFamily="18" charset="0"/>
              </a:rPr>
              <a:t>Phần còn lại</a:t>
            </a:r>
            <a:endParaRPr kumimoji="0" lang="zh-CN" altLang="en-US" sz="3400" b="1" i="0" u="none" strike="noStrike" kern="0" cap="none" spc="0" normalizeH="0" baseline="0" noProof="0" dirty="0">
              <a:ln w="18415" cmpd="sng">
                <a:noFill/>
                <a:prstDash val="solid"/>
              </a:ln>
              <a:solidFill>
                <a:srgbClr val="7030A0"/>
              </a:solidFill>
              <a:effectLst>
                <a:outerShdw blurRad="50800" dist="38100" dir="5400000" algn="t" rotWithShape="0">
                  <a:sysClr val="window" lastClr="FFFFFF">
                    <a:alpha val="40000"/>
                  </a:sysClr>
                </a:outerShdw>
              </a:effectLst>
              <a:uLnTx/>
              <a:uFillTx/>
              <a:latin typeface="+mn-lt"/>
              <a:cs typeface="Times New Roman" pitchFamily="18" charset="0"/>
            </a:endParaRPr>
          </a:p>
        </p:txBody>
      </p:sp>
      <p:sp>
        <p:nvSpPr>
          <p:cNvPr id="47"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82551"/>
            <a:ext cx="2952328" cy="61293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vi-VN" sz="3600" b="1" dirty="0" smtClean="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CHIA ĐOẠN</a:t>
            </a:r>
            <a:endParaRPr lang="en-US" sz="3600" b="1" dirty="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37" name="图片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1418" y="13718"/>
            <a:ext cx="1746737" cy="2162521"/>
          </a:xfrm>
          <a:prstGeom prst="rect">
            <a:avLst/>
          </a:prstGeom>
        </p:spPr>
      </p:pic>
      <p:pic>
        <p:nvPicPr>
          <p:cNvPr id="38"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09135" y="2545565"/>
            <a:ext cx="1690139" cy="2626740"/>
          </a:xfrm>
          <a:prstGeom prst="rect">
            <a:avLst/>
          </a:prstGeom>
        </p:spPr>
      </p:pic>
    </p:spTree>
    <p:extLst>
      <p:ext uri="{BB962C8B-B14F-4D97-AF65-F5344CB8AC3E}">
        <p14:creationId xmlns:p14="http://schemas.microsoft.com/office/powerpoint/2010/main" val="24006221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0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circle(in)">
                                      <p:cBhvr>
                                        <p:cTn id="36" dur="2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circle(in)">
                                      <p:cBhvr>
                                        <p:cTn id="41"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3">
            <a:extLst>
              <a:ext uri="{FF2B5EF4-FFF2-40B4-BE49-F238E27FC236}">
                <a16:creationId xmlns:a16="http://schemas.microsoft.com/office/drawing/2014/main" id="{79DA9830-4EF9-48E5-9FBA-F4D01627284C}"/>
              </a:ext>
            </a:extLst>
          </p:cNvPr>
          <p:cNvSpPr/>
          <p:nvPr/>
        </p:nvSpPr>
        <p:spPr>
          <a:xfrm>
            <a:off x="191892" y="94442"/>
            <a:ext cx="8916612" cy="477281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p:cNvSpPr txBox="1"/>
          <p:nvPr/>
        </p:nvSpPr>
        <p:spPr>
          <a:xfrm>
            <a:off x="112352" y="648730"/>
            <a:ext cx="373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smtClean="0">
                <a:ln>
                  <a:noFill/>
                </a:ln>
                <a:solidFill>
                  <a:srgbClr val="FF0000"/>
                </a:solidFill>
                <a:effectLst>
                  <a:innerShdw blurRad="63500" dist="50800">
                    <a:prstClr val="black">
                      <a:alpha val="50000"/>
                    </a:prstClr>
                  </a:innerShdw>
                </a:effectLst>
                <a:uLnTx/>
                <a:uFillTx/>
                <a:latin typeface="微软雅黑" pitchFamily="34" charset="-122"/>
                <a:ea typeface="微软雅黑" pitchFamily="34" charset="-122"/>
                <a:cs typeface="+mn-cs"/>
              </a:rPr>
              <a:t>1</a:t>
            </a:r>
            <a:endParaRPr kumimoji="0" lang="zh-CN" altLang="en-US" sz="2400" b="1" i="0" u="none" strike="noStrike" kern="1200" cap="none" spc="0" normalizeH="0" baseline="0" noProof="0" dirty="0">
              <a:ln>
                <a:noFill/>
              </a:ln>
              <a:solidFill>
                <a:srgbClr val="FF0000"/>
              </a:solidFill>
              <a:effectLst>
                <a:innerShdw blurRad="63500" dist="50800">
                  <a:prstClr val="black">
                    <a:alpha val="50000"/>
                  </a:prstClr>
                </a:innerShdw>
              </a:effectLst>
              <a:uLnTx/>
              <a:uFillTx/>
              <a:latin typeface="微软雅黑" pitchFamily="34" charset="-122"/>
              <a:ea typeface="微软雅黑" pitchFamily="34" charset="-122"/>
              <a:cs typeface="+mn-cs"/>
            </a:endParaRPr>
          </a:p>
        </p:txBody>
      </p:sp>
      <p:sp>
        <p:nvSpPr>
          <p:cNvPr id="14" name="TextBox 13">
            <a:extLst>
              <a:ext uri="{FF2B5EF4-FFF2-40B4-BE49-F238E27FC236}">
                <a16:creationId xmlns:a16="http://schemas.microsoft.com/office/drawing/2014/main" id="{32684D61-A669-4E78-A489-C9FF40EC29FC}"/>
              </a:ext>
            </a:extLst>
          </p:cNvPr>
          <p:cNvSpPr txBox="1"/>
          <p:nvPr/>
        </p:nvSpPr>
        <p:spPr>
          <a:xfrm>
            <a:off x="163583" y="540424"/>
            <a:ext cx="9030306" cy="40626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40322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Lúc ấy, tôi đang đi trên phố. Một người ăn xin già lọm khọm đứng ngay trước mặt tôi. </a:t>
            </a:r>
            <a:endParaRPr kumimoji="0" lang="en-US" sz="1800" b="0" i="0" u="none" strike="noStrike" kern="1200" cap="none" spc="0" normalizeH="0" baseline="0" noProof="0" dirty="0" smtClean="0">
              <a:ln>
                <a:noFill/>
              </a:ln>
              <a:solidFill>
                <a:srgbClr val="7030A0"/>
              </a:solidFill>
              <a:effectLst/>
              <a:uLnTx/>
              <a:uFillTx/>
              <a:latin typeface="SVN-The Voice Light" panose="02040603050506020204" pitchFamily="18" charset="0"/>
              <a:ea typeface="+mn-ea"/>
              <a:cs typeface="Times New Roman" pitchFamily="18" charset="0"/>
            </a:endParaRP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Đôi mắt ông lão đỏ đọc và giàn giụa nước mắt. Đôi môi tái nhợt, áo quần tả tơi thảm hại... Chao ôi! Cảnh nghèo đói đã gặm nát con người đau khổ kia thành xấu xí biết nhường nào!</a:t>
            </a:r>
            <a:endParaRPr kumimoji="0" lang="en-US" sz="1800" b="0" i="0" u="none" strike="noStrike" kern="1200" cap="none" spc="0" normalizeH="0" baseline="0" noProof="0" dirty="0" smtClean="0">
              <a:ln>
                <a:noFill/>
              </a:ln>
              <a:solidFill>
                <a:srgbClr val="7030A0"/>
              </a:solidFill>
              <a:effectLst/>
              <a:uLnTx/>
              <a:uFillTx/>
              <a:latin typeface="SVN-The Voice Light" panose="02040603050506020204" pitchFamily="18" charset="0"/>
              <a:ea typeface="+mn-ea"/>
              <a:cs typeface="Times New Roman" pitchFamily="18" charset="0"/>
            </a:endParaRPr>
          </a:p>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Ông già chìa trước mặt tôi bàn tay sưng húp, bẩn thỉu. Ông rên rỉ cầu xin cứu giúp.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smtClean="0">
                <a:ln>
                  <a:noFill/>
                </a:ln>
                <a:solidFill>
                  <a:prstClr val="black"/>
                </a:solidFill>
                <a:effectLst/>
                <a:uLnTx/>
                <a:uFillTx/>
                <a:latin typeface="SVN-The Voice Light" panose="02040603050506020204" pitchFamily="18" charset="0"/>
                <a:ea typeface="+mn-ea"/>
                <a:cs typeface="Times New Roman" pitchFamily="18" charset="0"/>
              </a:rPr>
              <a:t> </a:t>
            </a:r>
            <a:r>
              <a:rPr kumimoji="0" lang="vi-VN" sz="18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Tôi lục tìm hết túi nọ túi kia, không có tiền, không có đồng hồ, không có cả một chiếc khăn tay. Trên người tôi chẳng có tài sản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Người ăn xin vẫn đợi tôi. Tay vẫn chìa ra, run lẩy bẩy.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Tôi chẳng biết làm cách nào. Tôi nắm chặt lấy bàn tay run rẩy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SVN-The Voice Light" panose="02040603050506020204" pitchFamily="18" charset="0"/>
                <a:ea typeface="+mn-ea"/>
                <a:cs typeface="Times New Roman" pitchFamily="18" charset="0"/>
              </a:rPr>
              <a:t>     </a:t>
            </a:r>
            <a:r>
              <a:rPr kumimoji="0" lang="vi-VN" sz="18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Ông đừng giận cháu, cháu không có gì để cho ông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Người ăn xin nhìn tôi chằm chằm bằng đôi mắt ướt đẫm. Đôi môi tái nhợt nở nụ cười và tay ông cũng xiết lấy tay tôi: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SVN-The Voice Light" panose="02040603050506020204" pitchFamily="18" charset="0"/>
                <a:ea typeface="+mn-ea"/>
                <a:cs typeface="Times New Roman" pitchFamily="18" charset="0"/>
              </a:rPr>
              <a:t>     </a:t>
            </a: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Cháu ơi, cảm ơn cháu! Như vậy là cháu đã cho lão rồi. - Ông lão nói bằng giọng khản đặc.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Khi ấy, tôi chợt hiểu rằng: cả tôi nữa, tôi cũng vừa nhận được chút gì của ông lão.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smtClean="0">
                <a:ln>
                  <a:noFill/>
                </a:ln>
                <a:solidFill>
                  <a:prstClr val="black"/>
                </a:solidFill>
                <a:effectLst/>
                <a:uLnTx/>
                <a:uFillTx/>
                <a:latin typeface="SVN-The Voice Light" panose="02040603050506020204" pitchFamily="18" charset="0"/>
                <a:ea typeface="+mn-ea"/>
                <a:cs typeface="Times New Roman" pitchFamily="18" charset="0"/>
              </a:rPr>
              <a:t>							</a:t>
            </a:r>
            <a:r>
              <a:rPr kumimoji="0" lang="en-US" sz="1800" b="0" i="1" u="none" strike="noStrike" kern="1200" cap="none" spc="0" normalizeH="0" baseline="0" noProof="0" dirty="0" smtClean="0">
                <a:ln>
                  <a:noFill/>
                </a:ln>
                <a:solidFill>
                  <a:prstClr val="black"/>
                </a:solidFill>
                <a:effectLst/>
                <a:uLnTx/>
                <a:uFillTx/>
                <a:latin typeface="SVN-The Voice Light" panose="02040603050506020204" pitchFamily="18" charset="0"/>
                <a:ea typeface="+mn-ea"/>
                <a:cs typeface="Times New Roman" pitchFamily="18" charset="0"/>
              </a:rPr>
              <a:t>T</a:t>
            </a:r>
            <a:r>
              <a:rPr kumimoji="0" lang="vi-VN" sz="18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heo</a:t>
            </a:r>
            <a:r>
              <a:rPr kumimoji="0" lang="vi-VN"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180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Tuốc-ghê-nhép</a:t>
            </a:r>
            <a:endParaRPr kumimoji="0" lang="vi-VN" sz="1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2837390" y="94442"/>
            <a:ext cx="3469219" cy="677108"/>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smtClean="0">
                <a:ln w="0">
                  <a:noFill/>
                </a:ln>
                <a:solidFill>
                  <a:srgbClr val="002060"/>
                </a:solidFill>
                <a:effectLst>
                  <a:reflection blurRad="6350" stA="53000" endA="300" endPos="35500" dir="5400000" sy="-90000" algn="bl" rotWithShape="0"/>
                </a:effectLst>
                <a:uLnTx/>
                <a:uFillTx/>
                <a:latin typeface="#9Slide07 IcielKoni" pitchFamily="2" charset="0"/>
                <a:ea typeface="+mn-ea"/>
                <a:cs typeface="+mn-cs"/>
              </a:rPr>
              <a:t>NGƯỜI ĂN XIN</a:t>
            </a:r>
            <a:endParaRPr kumimoji="0" lang="en-US" sz="3800" b="0" i="0" u="none" strike="noStrike" kern="1200" cap="none" spc="0" normalizeH="0" baseline="0" noProof="0" dirty="0">
              <a:ln w="0">
                <a:noFill/>
              </a:ln>
              <a:solidFill>
                <a:srgbClr val="002060"/>
              </a:solidFill>
              <a:effectLst>
                <a:reflection blurRad="6350" stA="53000" endA="300" endPos="35500" dir="5400000" sy="-90000" algn="bl" rotWithShape="0"/>
              </a:effectLst>
              <a:uLnTx/>
              <a:uFillTx/>
              <a:latin typeface="#9Slide07 IcielKoni" pitchFamily="2" charset="0"/>
              <a:ea typeface="+mn-ea"/>
              <a:cs typeface="+mn-cs"/>
            </a:endParaRPr>
          </a:p>
        </p:txBody>
      </p:sp>
      <p:sp>
        <p:nvSpPr>
          <p:cNvPr id="6" name="TextBox 5"/>
          <p:cNvSpPr txBox="1"/>
          <p:nvPr/>
        </p:nvSpPr>
        <p:spPr>
          <a:xfrm>
            <a:off x="117646" y="1674883"/>
            <a:ext cx="373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smtClean="0">
                <a:ln>
                  <a:noFill/>
                </a:ln>
                <a:solidFill>
                  <a:srgbClr val="FF0000"/>
                </a:solidFill>
                <a:effectLst>
                  <a:innerShdw blurRad="63500" dist="50800">
                    <a:prstClr val="black">
                      <a:alpha val="50000"/>
                    </a:prstClr>
                  </a:innerShdw>
                </a:effectLst>
                <a:uLnTx/>
                <a:uFillTx/>
                <a:latin typeface="微软雅黑" pitchFamily="34" charset="-122"/>
                <a:ea typeface="微软雅黑" pitchFamily="34" charset="-122"/>
                <a:cs typeface="+mn-cs"/>
              </a:rPr>
              <a:t>2</a:t>
            </a:r>
            <a:endParaRPr kumimoji="0" lang="zh-CN" altLang="en-US" sz="2400" b="1" i="0" u="none" strike="noStrike" kern="1200" cap="none" spc="0" normalizeH="0" baseline="0" noProof="0" dirty="0">
              <a:ln>
                <a:noFill/>
              </a:ln>
              <a:solidFill>
                <a:srgbClr val="FF0000"/>
              </a:solidFill>
              <a:effectLst>
                <a:innerShdw blurRad="63500" dist="50800">
                  <a:prstClr val="black">
                    <a:alpha val="50000"/>
                  </a:prstClr>
                </a:innerShdw>
              </a:effectLst>
              <a:uLnTx/>
              <a:uFillTx/>
              <a:latin typeface="微软雅黑" pitchFamily="34" charset="-122"/>
              <a:ea typeface="微软雅黑" pitchFamily="34" charset="-122"/>
              <a:cs typeface="+mn-cs"/>
            </a:endParaRPr>
          </a:p>
        </p:txBody>
      </p:sp>
      <p:sp>
        <p:nvSpPr>
          <p:cNvPr id="7" name="TextBox 6"/>
          <p:cNvSpPr txBox="1"/>
          <p:nvPr/>
        </p:nvSpPr>
        <p:spPr>
          <a:xfrm>
            <a:off x="35496" y="3046189"/>
            <a:ext cx="373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2400" b="1" dirty="0">
                <a:solidFill>
                  <a:srgbClr val="FF0000"/>
                </a:solidFill>
                <a:effectLst>
                  <a:innerShdw blurRad="63500" dist="50800">
                    <a:prstClr val="black">
                      <a:alpha val="50000"/>
                    </a:prstClr>
                  </a:innerShdw>
                </a:effectLst>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rgbClr val="FF0000"/>
              </a:solidFill>
              <a:effectLst>
                <a:innerShdw blurRad="63500" dist="50800">
                  <a:prstClr val="black">
                    <a:alpha val="50000"/>
                  </a:prstClr>
                </a:innerShdw>
              </a:effectLst>
              <a:uLnTx/>
              <a:uFillTx/>
              <a:latin typeface="微软雅黑" pitchFamily="34" charset="-122"/>
              <a:ea typeface="微软雅黑" pitchFamily="34" charset="-122"/>
            </a:endParaRPr>
          </a:p>
        </p:txBody>
      </p:sp>
      <p:pic>
        <p:nvPicPr>
          <p:cNvPr id="8"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388329" flipV="1">
            <a:off x="8281591" y="107212"/>
            <a:ext cx="619346" cy="766772"/>
          </a:xfrm>
          <a:prstGeom prst="rect">
            <a:avLst/>
          </a:prstGeom>
        </p:spPr>
      </p:pic>
    </p:spTree>
    <p:extLst>
      <p:ext uri="{BB962C8B-B14F-4D97-AF65-F5344CB8AC3E}">
        <p14:creationId xmlns:p14="http://schemas.microsoft.com/office/powerpoint/2010/main" val="670485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133629"/>
            <a:ext cx="2952328" cy="510778"/>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vi-VN" sz="3000" b="1" dirty="0" smtClean="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TỪ KHÓ</a:t>
            </a:r>
            <a:endParaRPr lang="en-US" sz="3000" b="1" dirty="0">
              <a:solidFill>
                <a:srgbClr val="00206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6" name="Arrow: Pentagon 2">
            <a:extLst>
              <a:ext uri="{FF2B5EF4-FFF2-40B4-BE49-F238E27FC236}">
                <a16:creationId xmlns:a16="http://schemas.microsoft.com/office/drawing/2014/main" id="{60908D64-B951-4B45-988D-5DE1E3D26644}"/>
              </a:ext>
            </a:extLst>
          </p:cNvPr>
          <p:cNvSpPr/>
          <p:nvPr/>
        </p:nvSpPr>
        <p:spPr>
          <a:xfrm>
            <a:off x="1040572" y="1389212"/>
            <a:ext cx="2319887" cy="678481"/>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l</a:t>
            </a:r>
            <a:r>
              <a:rPr lang="vi-VN" sz="3000" b="1" dirty="0" smtClean="0">
                <a:solidFill>
                  <a:srgbClr val="C00000"/>
                </a:solidFill>
                <a:latin typeface="Times New Roman" panose="02020603050405020304" pitchFamily="18" charset="0"/>
                <a:cs typeface="Times New Roman" panose="02020603050405020304" pitchFamily="18" charset="0"/>
              </a:rPr>
              <a:t>ọm khọm</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17" name="Arrow: Pentagon 3">
            <a:extLst>
              <a:ext uri="{FF2B5EF4-FFF2-40B4-BE49-F238E27FC236}">
                <a16:creationId xmlns:a16="http://schemas.microsoft.com/office/drawing/2014/main" id="{8ADDB65A-9A4C-4436-B563-5E4EDC789478}"/>
              </a:ext>
            </a:extLst>
          </p:cNvPr>
          <p:cNvSpPr/>
          <p:nvPr/>
        </p:nvSpPr>
        <p:spPr>
          <a:xfrm>
            <a:off x="1043608" y="2571750"/>
            <a:ext cx="2319887" cy="68251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Times New Roman" pitchFamily="18" charset="0"/>
                <a:cs typeface="Times New Roman" pitchFamily="18" charset="0"/>
              </a:rPr>
              <a:t>giàn giụa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18" name="Arrow: Pentagon 4">
            <a:extLst>
              <a:ext uri="{FF2B5EF4-FFF2-40B4-BE49-F238E27FC236}">
                <a16:creationId xmlns:a16="http://schemas.microsoft.com/office/drawing/2014/main" id="{98938C73-3B41-430A-816F-22BFBE965E49}"/>
              </a:ext>
            </a:extLst>
          </p:cNvPr>
          <p:cNvSpPr/>
          <p:nvPr/>
        </p:nvSpPr>
        <p:spPr>
          <a:xfrm>
            <a:off x="971600" y="3723878"/>
            <a:ext cx="2520280" cy="664468"/>
          </a:xfrm>
          <a:prstGeom prst="homePlate">
            <a:avLst>
              <a:gd name="adj" fmla="val 573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t</a:t>
            </a:r>
            <a:r>
              <a:rPr lang="vi-VN" sz="3000" b="1" dirty="0" smtClean="0">
                <a:solidFill>
                  <a:srgbClr val="C00000"/>
                </a:solidFill>
                <a:latin typeface="Times New Roman" panose="02020603050405020304" pitchFamily="18" charset="0"/>
                <a:cs typeface="Times New Roman" panose="02020603050405020304" pitchFamily="18" charset="0"/>
              </a:rPr>
              <a:t>ái nhợt</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1" name="Arrow: Pentagon 5">
            <a:extLst>
              <a:ext uri="{FF2B5EF4-FFF2-40B4-BE49-F238E27FC236}">
                <a16:creationId xmlns:a16="http://schemas.microsoft.com/office/drawing/2014/main" id="{8AD857A9-88DA-4658-ACAE-98D192BC9582}"/>
              </a:ext>
            </a:extLst>
          </p:cNvPr>
          <p:cNvSpPr/>
          <p:nvPr/>
        </p:nvSpPr>
        <p:spPr>
          <a:xfrm>
            <a:off x="5364088" y="1372817"/>
            <a:ext cx="2448272" cy="59246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s</a:t>
            </a:r>
            <a:r>
              <a:rPr lang="vi-VN" sz="3000" b="1" dirty="0" smtClean="0">
                <a:solidFill>
                  <a:srgbClr val="C00000"/>
                </a:solidFill>
                <a:latin typeface="Times New Roman" panose="02020603050405020304" pitchFamily="18" charset="0"/>
                <a:cs typeface="Times New Roman" panose="02020603050405020304" pitchFamily="18" charset="0"/>
              </a:rPr>
              <a:t>ưng húp</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2" name="Arrow: Pentagon 6">
            <a:extLst>
              <a:ext uri="{FF2B5EF4-FFF2-40B4-BE49-F238E27FC236}">
                <a16:creationId xmlns:a16="http://schemas.microsoft.com/office/drawing/2014/main" id="{CC849140-9F53-4BA3-A642-5CADB7AE5DBD}"/>
              </a:ext>
            </a:extLst>
          </p:cNvPr>
          <p:cNvSpPr/>
          <p:nvPr/>
        </p:nvSpPr>
        <p:spPr>
          <a:xfrm>
            <a:off x="5331394" y="2522277"/>
            <a:ext cx="2709764" cy="672877"/>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c</a:t>
            </a:r>
            <a:r>
              <a:rPr lang="vi-VN" sz="3000" b="1" dirty="0" smtClean="0">
                <a:solidFill>
                  <a:srgbClr val="C00000"/>
                </a:solidFill>
                <a:latin typeface="Times New Roman" panose="02020603050405020304" pitchFamily="18" charset="0"/>
                <a:cs typeface="Times New Roman" panose="02020603050405020304" pitchFamily="18" charset="0"/>
              </a:rPr>
              <a:t>hằm chằm</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3" name="Arrow: Pentagon 7">
            <a:extLst>
              <a:ext uri="{FF2B5EF4-FFF2-40B4-BE49-F238E27FC236}">
                <a16:creationId xmlns:a16="http://schemas.microsoft.com/office/drawing/2014/main" id="{982BC9DE-F43F-47F9-A258-475A248F65B7}"/>
              </a:ext>
            </a:extLst>
          </p:cNvPr>
          <p:cNvSpPr/>
          <p:nvPr/>
        </p:nvSpPr>
        <p:spPr>
          <a:xfrm>
            <a:off x="5399628" y="3683172"/>
            <a:ext cx="2641530" cy="705174"/>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k</a:t>
            </a:r>
            <a:r>
              <a:rPr lang="vi-VN" sz="3000" b="1" dirty="0" smtClean="0">
                <a:solidFill>
                  <a:srgbClr val="C00000"/>
                </a:solidFill>
                <a:latin typeface="Times New Roman" panose="02020603050405020304" pitchFamily="18" charset="0"/>
                <a:cs typeface="Times New Roman" panose="02020603050405020304" pitchFamily="18" charset="0"/>
              </a:rPr>
              <a:t>hản đặc</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9"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144" y="-16460"/>
            <a:ext cx="1746737" cy="2162521"/>
          </a:xfrm>
          <a:prstGeom prst="rect">
            <a:avLst/>
          </a:prstGeom>
        </p:spPr>
      </p:pic>
      <p:pic>
        <p:nvPicPr>
          <p:cNvPr id="10"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861" y="2515387"/>
            <a:ext cx="1690139" cy="2626740"/>
          </a:xfrm>
          <a:prstGeom prst="rect">
            <a:avLst/>
          </a:prstGeom>
        </p:spPr>
      </p:pic>
    </p:spTree>
    <p:extLst>
      <p:ext uri="{BB962C8B-B14F-4D97-AF65-F5344CB8AC3E}">
        <p14:creationId xmlns:p14="http://schemas.microsoft.com/office/powerpoint/2010/main" val="6947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1+#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 name="Picture 2" descr="C:\Users\HP\Desktop\Free-vector-000457-nen-bau-troi-va-dam-may-don-gia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9356" y="-203768"/>
            <a:ext cx="9378736" cy="2719140"/>
          </a:xfrm>
          <a:prstGeom prst="rect">
            <a:avLst/>
          </a:prstGeom>
          <a:noFill/>
          <a:extLst>
            <a:ext uri="{909E8E84-426E-40DD-AFC4-6F175D3DCCD1}">
              <a14:hiddenFill xmlns:a14="http://schemas.microsoft.com/office/drawing/2010/main">
                <a:solidFill>
                  <a:srgbClr val="FFFFFF"/>
                </a:solidFill>
              </a14:hiddenFill>
            </a:ext>
          </a:extLst>
        </p:spPr>
      </p:pic>
      <p:sp>
        <p:nvSpPr>
          <p:cNvPr id="18" name="日期占位符 1"/>
          <p:cNvSpPr txBox="1">
            <a:spLocks/>
          </p:cNvSpPr>
          <p:nvPr/>
        </p:nvSpPr>
        <p:spPr>
          <a:xfrm>
            <a:off x="457200" y="4767264"/>
            <a:ext cx="21336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34A37-F7C6-4CD6-B1EF-B622F1DA6BBD}" type="datetimeFigureOut">
              <a:rPr lang="zh-CN" altLang="en-US" smtClean="0"/>
              <a:pPr/>
              <a:t>2022/9/21</a:t>
            </a:fld>
            <a:endParaRPr lang="zh-CN" altLang="en-US"/>
          </a:p>
        </p:txBody>
      </p:sp>
      <p:sp>
        <p:nvSpPr>
          <p:cNvPr id="19" name="灯片编号占位符 3"/>
          <p:cNvSpPr txBox="1">
            <a:spLocks/>
          </p:cNvSpPr>
          <p:nvPr/>
        </p:nvSpPr>
        <p:spPr>
          <a:xfrm>
            <a:off x="6553200" y="4767264"/>
            <a:ext cx="21336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2ED739-09CA-4559-B218-CEE8A5F10ABE}" type="slidenum">
              <a:rPr lang="zh-CN" altLang="en-US" smtClean="0"/>
              <a:pPr/>
              <a:t>9</a:t>
            </a:fld>
            <a:endParaRPr lang="zh-CN" altLang="en-US"/>
          </a:p>
        </p:txBody>
      </p:sp>
      <p:pic>
        <p:nvPicPr>
          <p:cNvPr id="20" name="图片 34"/>
          <p:cNvPicPr>
            <a:picLocks noChangeAspect="1"/>
          </p:cNvPicPr>
          <p:nvPr/>
        </p:nvPicPr>
        <p:blipFill rotWithShape="1">
          <a:blip r:embed="rId5" cstate="print">
            <a:extLst>
              <a:ext uri="{28A0092B-C50C-407E-A947-70E740481C1C}">
                <a14:useLocalDpi xmlns:a14="http://schemas.microsoft.com/office/drawing/2010/main" val="0"/>
              </a:ext>
            </a:extLst>
          </a:blip>
          <a:srcRect l="15831"/>
          <a:stretch/>
        </p:blipFill>
        <p:spPr>
          <a:xfrm>
            <a:off x="18090" y="-610333"/>
            <a:ext cx="3558936" cy="5651441"/>
          </a:xfrm>
          <a:prstGeom prst="rect">
            <a:avLst/>
          </a:prstGeom>
        </p:spPr>
      </p:pic>
      <p:pic>
        <p:nvPicPr>
          <p:cNvPr id="21"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29851" y="-796205"/>
            <a:ext cx="4228286" cy="5837313"/>
          </a:xfrm>
          <a:prstGeom prst="rect">
            <a:avLst/>
          </a:prstGeom>
        </p:spPr>
      </p:pic>
      <p:pic>
        <p:nvPicPr>
          <p:cNvPr id="22" name="图片 37"/>
          <p:cNvPicPr>
            <a:picLocks noChangeAspect="1"/>
          </p:cNvPicPr>
          <p:nvPr/>
        </p:nvPicPr>
        <p:blipFill rotWithShape="1">
          <a:blip r:embed="rId7" cstate="print">
            <a:extLst>
              <a:ext uri="{28A0092B-C50C-407E-A947-70E740481C1C}">
                <a14:useLocalDpi xmlns:a14="http://schemas.microsoft.com/office/drawing/2010/main" val="0"/>
              </a:ext>
            </a:extLst>
          </a:blip>
          <a:srcRect r="16103"/>
          <a:stretch/>
        </p:blipFill>
        <p:spPr>
          <a:xfrm>
            <a:off x="6429006" y="-623107"/>
            <a:ext cx="2714994" cy="6343025"/>
          </a:xfrm>
          <a:prstGeom prst="rect">
            <a:avLst/>
          </a:prstGeom>
        </p:spPr>
      </p:pic>
      <p:pic>
        <p:nvPicPr>
          <p:cNvPr id="23"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a:off x="2133998" y="-2293439"/>
            <a:ext cx="5092029" cy="9577065"/>
          </a:xfrm>
          <a:prstGeom prst="rect">
            <a:avLst/>
          </a:prstGeom>
        </p:spPr>
      </p:pic>
      <p:grpSp>
        <p:nvGrpSpPr>
          <p:cNvPr id="32" name="组合 31"/>
          <p:cNvGrpSpPr/>
          <p:nvPr/>
        </p:nvGrpSpPr>
        <p:grpSpPr>
          <a:xfrm>
            <a:off x="1251714" y="8436"/>
            <a:ext cx="65396" cy="4581866"/>
            <a:chOff x="1857818" y="662709"/>
            <a:chExt cx="71936" cy="4165333"/>
          </a:xfrm>
        </p:grpSpPr>
        <p:grpSp>
          <p:nvGrpSpPr>
            <p:cNvPr id="3" name="组合 2"/>
            <p:cNvGrpSpPr/>
            <p:nvPr/>
          </p:nvGrpSpPr>
          <p:grpSpPr>
            <a:xfrm>
              <a:off x="1857818" y="662709"/>
              <a:ext cx="71936" cy="4165333"/>
              <a:chOff x="1703184" y="843559"/>
              <a:chExt cx="71935" cy="3984483"/>
            </a:xfrm>
          </p:grpSpPr>
          <p:pic>
            <p:nvPicPr>
              <p:cNvPr id="4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9"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p:nvGrpSpPr>
        <p:grpSpPr>
          <a:xfrm>
            <a:off x="99473" y="1453560"/>
            <a:ext cx="2864125" cy="1259808"/>
            <a:chOff x="1215290" y="801112"/>
            <a:chExt cx="1862539" cy="1018971"/>
          </a:xfrm>
        </p:grpSpPr>
        <p:sp>
          <p:nvSpPr>
            <p:cNvPr id="41" name="圆角矩形 11"/>
            <p:cNvSpPr/>
            <p:nvPr/>
          </p:nvSpPr>
          <p:spPr>
            <a:xfrm>
              <a:off x="1259632" y="852958"/>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圆角矩形 4"/>
            <p:cNvSpPr/>
            <p:nvPr/>
          </p:nvSpPr>
          <p:spPr>
            <a:xfrm>
              <a:off x="1215290" y="880108"/>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9315" y="801112"/>
              <a:ext cx="1323444" cy="809064"/>
            </a:xfrm>
            <a:prstGeom prst="rect">
              <a:avLst/>
            </a:prstGeom>
            <a:effectLst>
              <a:innerShdw blurRad="114300">
                <a:srgbClr val="004D86"/>
              </a:innerShdw>
            </a:effectLst>
          </p:spPr>
        </p:pic>
        <p:sp>
          <p:nvSpPr>
            <p:cNvPr id="46" name="TextBox 45"/>
            <p:cNvSpPr txBox="1"/>
            <p:nvPr/>
          </p:nvSpPr>
          <p:spPr>
            <a:xfrm>
              <a:off x="1575506" y="1062865"/>
              <a:ext cx="1502323" cy="3336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altLang="zh-CN" sz="2800" b="0" i="0" u="none" strike="noStrike" kern="0" cap="none" spc="0" normalizeH="0" baseline="0" noProof="0" dirty="0" smtClean="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cs typeface="+mn-cs"/>
                </a:rPr>
                <a:t>Lọm khọm</a:t>
              </a:r>
              <a:endParaRPr kumimoji="0" lang="zh-CN" altLang="en-US" sz="2800" b="0" i="0" u="none" strike="noStrike" kern="0" cap="none" spc="0" normalizeH="0" baseline="0" noProof="0" dirty="0">
                <a:ln w="18415" cmpd="sng">
                  <a:noFill/>
                  <a:prstDash val="solid"/>
                </a:ln>
                <a:solidFill>
                  <a:srgbClr val="FF0000"/>
                </a:solidFill>
                <a:effectLst>
                  <a:outerShdw blurRad="38100" dist="38100" dir="2700000" algn="tl">
                    <a:srgbClr val="000000">
                      <a:alpha val="43137"/>
                    </a:srgbClr>
                  </a:outerShdw>
                </a:effectLst>
                <a:uLnTx/>
                <a:uFillTx/>
                <a:latin typeface="Agency FB" pitchFamily="34" charset="0"/>
                <a:ea typeface="微软雅黑" pitchFamily="34" charset="-122"/>
                <a:cs typeface="+mn-cs"/>
              </a:endParaRPr>
            </a:p>
          </p:txBody>
        </p:sp>
        <p:sp>
          <p:nvSpPr>
            <p:cNvPr id="48" name="圆角矩形 11"/>
            <p:cNvSpPr/>
            <p:nvPr/>
          </p:nvSpPr>
          <p:spPr>
            <a:xfrm>
              <a:off x="1259632" y="1712172"/>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61"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rot="16200000" flipH="1">
            <a:off x="7351386" y="2588831"/>
            <a:ext cx="2909813" cy="1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p:cNvSpPr txBox="1"/>
          <p:nvPr/>
        </p:nvSpPr>
        <p:spPr>
          <a:xfrm flipH="1">
            <a:off x="937369" y="2765239"/>
            <a:ext cx="5039698" cy="1415772"/>
          </a:xfrm>
          <a:prstGeom prst="rect">
            <a:avLst/>
          </a:prstGeom>
          <a:noFill/>
        </p:spPr>
        <p:txBody>
          <a:bodyPr wrap="square" rtlCol="0">
            <a:spAutoFit/>
          </a:bodyPr>
          <a:lstStyle/>
          <a:p>
            <a:pPr algn="ctr">
              <a:defRPr/>
            </a:pPr>
            <a:r>
              <a:rPr lang="en-US" sz="2800" b="1" dirty="0" err="1">
                <a:solidFill>
                  <a:srgbClr val="002060"/>
                </a:solidFill>
                <a:latin typeface="UTM Avo" panose="02040603050506020204" pitchFamily="18" charset="0"/>
                <a:cs typeface="Times New Roman" panose="02020603050405020304" pitchFamily="18" charset="0"/>
              </a:rPr>
              <a:t>dáng</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vẻ</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già</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yếu</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lưng</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còng</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chậm</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chạp</a:t>
            </a:r>
            <a:endParaRPr lang="en-US" sz="2800" b="1" dirty="0">
              <a:solidFill>
                <a:srgbClr val="002060"/>
              </a:solidFill>
              <a:latin typeface="UTM Avo" panose="0204060305050602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000" b="1" i="0" u="none" strike="noStrike" kern="0" cap="none" spc="0" normalizeH="0" baseline="0" noProof="0" dirty="0">
              <a:ln>
                <a:noFill/>
              </a:ln>
              <a:solidFill>
                <a:srgbClr val="002060"/>
              </a:solidFill>
              <a:effectLst/>
              <a:uLnTx/>
              <a:uFillTx/>
              <a:latin typeface="UTM Avo" panose="02040603050506020204" pitchFamily="18" charset="0"/>
              <a:ea typeface="微软雅黑" pitchFamily="34" charset="-122"/>
              <a:cs typeface="Arial" pitchFamily="34" charset="0"/>
            </a:endParaRPr>
          </a:p>
        </p:txBody>
      </p:sp>
      <p:sp>
        <p:nvSpPr>
          <p:cNvPr id="47"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79512" y="82551"/>
            <a:ext cx="3672408" cy="612934"/>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GIẢI NGHĨA TỪ</a:t>
            </a:r>
            <a:endParaRPr kumimoji="0" lang="en-US" sz="3600" b="1" i="0" u="none" strike="noStrike" kern="1200" cap="none" spc="0" normalizeH="0" baseline="0" noProof="0" dirty="0">
              <a:ln>
                <a:noFill/>
              </a:ln>
              <a:solidFill>
                <a:srgbClr val="002060"/>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pic>
        <p:nvPicPr>
          <p:cNvPr id="33" name="Picture 2" descr="Nuôi 6 người con nhưng cuối đời vẫn neo đơn, cụ bà 92 tuổi lọm khọm bán  từng nải chuối"/>
          <p:cNvPicPr>
            <a:picLocks noChangeAspect="1" noChangeArrowheads="1"/>
          </p:cNvPicPr>
          <p:nvPr/>
        </p:nvPicPr>
        <p:blipFill rotWithShape="1">
          <a:blip r:embed="rId14">
            <a:extLst>
              <a:ext uri="{28A0092B-C50C-407E-A947-70E740481C1C}">
                <a14:useLocalDpi xmlns:a14="http://schemas.microsoft.com/office/drawing/2010/main" val="0"/>
              </a:ext>
            </a:extLst>
          </a:blip>
          <a:srcRect l="32740" t="22342" r="33095"/>
          <a:stretch/>
        </p:blipFill>
        <p:spPr bwMode="auto">
          <a:xfrm>
            <a:off x="5605988" y="367412"/>
            <a:ext cx="3052442" cy="4439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6300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circle(in)">
                                      <p:cBhvr>
                                        <p:cTn id="18" dur="20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4416</TotalTime>
  <Words>809</Words>
  <Application>Microsoft Office PowerPoint</Application>
  <PresentationFormat>On-screen Show (16:9)</PresentationFormat>
  <Paragraphs>167</Paragraphs>
  <Slides>27</Slides>
  <Notes>11</Notes>
  <HiddenSlides>0</HiddenSlides>
  <MMClips>1</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27</vt:i4>
      </vt:variant>
    </vt:vector>
  </HeadingPairs>
  <TitlesOfParts>
    <vt:vector size="57" baseType="lpstr">
      <vt:lpstr>微软雅黑</vt:lpstr>
      <vt:lpstr>微软雅黑</vt:lpstr>
      <vt:lpstr>宋体</vt:lpstr>
      <vt:lpstr>#9Slide03 Smoothy Sans</vt:lpstr>
      <vt:lpstr>#9Slide05 Bodega Script</vt:lpstr>
      <vt:lpstr>#9Slide05 Claudia</vt:lpstr>
      <vt:lpstr>#9Slide07 Altus</vt:lpstr>
      <vt:lpstr>#9Slide07 HoneyCream</vt:lpstr>
      <vt:lpstr>#9Slide07 IcielBC Cubano Normal</vt:lpstr>
      <vt:lpstr>#9Slide07 IcielKoni</vt:lpstr>
      <vt:lpstr>#9Slide07 IcielPony</vt:lpstr>
      <vt:lpstr>Adidas Unity</vt:lpstr>
      <vt:lpstr>Agency FB</vt:lpstr>
      <vt:lpstr>Arial</vt:lpstr>
      <vt:lpstr>Baskerville Old Face</vt:lpstr>
      <vt:lpstr>Calibri</vt:lpstr>
      <vt:lpstr>Cambria</vt:lpstr>
      <vt:lpstr>Gungsuh</vt:lpstr>
      <vt:lpstr>SVN-Dancing Script</vt:lpstr>
      <vt:lpstr>SVN-Newton</vt:lpstr>
      <vt:lpstr>SVN-Poky's</vt:lpstr>
      <vt:lpstr>SVN-The Voice Light</vt:lpstr>
      <vt:lpstr>Times New Roman</vt:lpstr>
      <vt:lpstr>UTM Avo</vt:lpstr>
      <vt:lpstr>UTM Zirkon</vt:lpstr>
      <vt:lpstr>Wingdings</vt:lpstr>
      <vt:lpstr>方正少儿简体</vt:lpstr>
      <vt:lpstr>方正胖娃简体</vt:lpstr>
      <vt:lpstr>汉仪跳跳体简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965</dc:title>
  <dc:creator>Administrator</dc:creator>
  <cp:lastModifiedBy>LE THI THU GIANG</cp:lastModifiedBy>
  <cp:revision>353</cp:revision>
  <dcterms:created xsi:type="dcterms:W3CDTF">2014-04-26T02:40:12Z</dcterms:created>
  <dcterms:modified xsi:type="dcterms:W3CDTF">2022-09-21T03:56:50Z</dcterms:modified>
</cp:coreProperties>
</file>