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57" r:id="rId3"/>
    <p:sldId id="268" r:id="rId4"/>
    <p:sldId id="275" r:id="rId5"/>
    <p:sldId id="276" r:id="rId6"/>
    <p:sldId id="260" r:id="rId7"/>
    <p:sldId id="274" r:id="rId8"/>
  </p:sldIdLst>
  <p:sldSz cx="9144000" cy="6858000" type="screen4x3"/>
  <p:notesSz cx="6858000" cy="9144000"/>
  <p:defaultTextStyle>
    <a:defPPr>
      <a:defRPr lang="vi-VN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CCFF"/>
    <a:srgbClr val="FF00FF"/>
    <a:srgbClr val="D3FBA3"/>
    <a:srgbClr val="FFFF00"/>
    <a:srgbClr val="0000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06" autoAdjust="0"/>
    <p:restoredTop sz="94660"/>
  </p:normalViewPr>
  <p:slideViewPr>
    <p:cSldViewPr showGuides="1">
      <p:cViewPr varScale="1">
        <p:scale>
          <a:sx n="96" d="100"/>
          <a:sy n="96" d="100"/>
        </p:scale>
        <p:origin x="956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8A81A6-63A4-4E6F-9D88-770E81DCA2F1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98071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5083D6-98D5-40F5-A409-9AF9EFD6FC62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86091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36000D-ABDB-48E5-B99B-C7A720C9F128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09034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E894D3-8422-4EBE-AEB7-502AA71B3403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37395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A9F6E2-86E8-44DC-AF74-ADF169178B0D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84831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25F80-3F17-472B-AD83-9B1E396F161F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35487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D4ACCE-5027-4724-8E8A-8BDCC143E4A7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78508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75A1F0-7A34-491F-AEEE-132AA782D955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98900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8D6B4A-9878-41CD-A490-9EEDB8962C12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07935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E6AB09-D4E0-46EA-971D-EE857A9FD188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2621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D759F8-CE06-41D3-AA88-2432340D581D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0288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/>
              <a:t>Click to edit Master text styles</a:t>
            </a:r>
          </a:p>
          <a:p>
            <a:pPr lvl="1"/>
            <a:r>
              <a:rPr lang="vi-VN"/>
              <a:t>Second level</a:t>
            </a:r>
          </a:p>
          <a:p>
            <a:pPr lvl="2"/>
            <a:r>
              <a:rPr lang="vi-VN"/>
              <a:t>Third level</a:t>
            </a:r>
          </a:p>
          <a:p>
            <a:pPr lvl="3"/>
            <a:r>
              <a:rPr lang="vi-VN"/>
              <a:t>Fourth level</a:t>
            </a:r>
          </a:p>
          <a:p>
            <a:pPr lvl="4"/>
            <a:r>
              <a:rPr lang="vi-VN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charset="0"/>
              </a:defRPr>
            </a:lvl1pPr>
          </a:lstStyle>
          <a:p>
            <a:fld id="{9DD8D664-464D-4E13-B178-B9545EC24C39}" type="slidenum">
              <a:rPr lang="vi-VN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5" name="Picture 8" descr="phao hoa 1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1066800"/>
            <a:ext cx="21336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 descr="phao hoa 1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78088"/>
            <a:ext cx="2230438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1" name="Picture 58" descr="addemoticons172[1]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5943600"/>
            <a:ext cx="1905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3" name="Picture 58" descr="addemoticons172[1]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9304" y="5910489"/>
            <a:ext cx="1905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96838" y="1219200"/>
            <a:ext cx="9047162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600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TIẾNG</a:t>
            </a:r>
            <a:r>
              <a:rPr lang="en-US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VIỆT</a:t>
            </a:r>
            <a:endParaRPr lang="vi-VN" sz="66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86400" y="4489634"/>
            <a:ext cx="2353337" cy="76944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en-US" sz="4400" b="1" dirty="0" err="1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Trang</a:t>
            </a:r>
            <a:r>
              <a:rPr lang="en-US" sz="44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97</a:t>
            </a:r>
            <a:endParaRPr lang="vi-VN" sz="4400" b="1" dirty="0">
              <a:ln w="11430"/>
              <a:solidFill>
                <a:srgbClr val="0070C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49238" y="1905000"/>
            <a:ext cx="8686800" cy="230832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7200" b="1" kern="10" dirty="0">
                <a:ln w="12700">
                  <a:solidFill>
                    <a:srgbClr val="FF0066"/>
                  </a:solidFill>
                  <a:round/>
                  <a:headEnd/>
                  <a:tailEnd/>
                </a:ln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ÔN TẬP GIỮA HỌC</a:t>
            </a:r>
            <a:r>
              <a:rPr lang="vi-VN" sz="7200" b="1" kern="10" dirty="0">
                <a:ln w="12700">
                  <a:solidFill>
                    <a:srgbClr val="FF0066"/>
                  </a:solidFill>
                  <a:round/>
                  <a:headEnd/>
                  <a:tailEnd/>
                </a:ln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KÌ </a:t>
            </a:r>
            <a:r>
              <a:rPr lang="en-US" sz="7200" b="1" kern="10" dirty="0">
                <a:ln w="12700">
                  <a:solidFill>
                    <a:srgbClr val="FF0066"/>
                  </a:solidFill>
                  <a:round/>
                  <a:headEnd/>
                  <a:tailEnd/>
                </a:ln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I</a:t>
            </a:r>
            <a:r>
              <a:rPr lang="vi-VN" sz="7200" b="1" kern="10" dirty="0">
                <a:ln w="12700">
                  <a:solidFill>
                    <a:srgbClr val="FF0066"/>
                  </a:solidFill>
                  <a:round/>
                  <a:headEnd/>
                  <a:tailEnd/>
                </a:ln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I</a:t>
            </a:r>
            <a:r>
              <a:rPr lang="en-US" sz="7200" b="1" kern="10" dirty="0">
                <a:ln w="12700">
                  <a:solidFill>
                    <a:srgbClr val="FF0066"/>
                  </a:solidFill>
                  <a:round/>
                  <a:headEnd/>
                  <a:tailEnd/>
                </a:ln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(</a:t>
            </a:r>
            <a:r>
              <a:rPr lang="en-US" sz="7200" b="1" kern="10" dirty="0" err="1">
                <a:ln w="12700">
                  <a:solidFill>
                    <a:srgbClr val="FF0066"/>
                  </a:solidFill>
                  <a:round/>
                  <a:headEnd/>
                  <a:tailEnd/>
                </a:ln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tiết</a:t>
            </a:r>
            <a:r>
              <a:rPr lang="en-US" sz="7200" b="1" kern="10" dirty="0">
                <a:ln w="12700">
                  <a:solidFill>
                    <a:srgbClr val="FF0066"/>
                  </a:solidFill>
                  <a:round/>
                  <a:headEnd/>
                  <a:tailEnd/>
                </a:ln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4)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304800"/>
            <a:ext cx="9047162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Thứ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tư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ngày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30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tháng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3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năm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2022</a:t>
            </a:r>
            <a:endParaRPr lang="vi-VN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58213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323528" y="116632"/>
            <a:ext cx="8424936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vi-VN" b="1" dirty="0">
                <a:latin typeface="Times New Roman" pitchFamily="18" charset="0"/>
              </a:rPr>
              <a:t>    </a:t>
            </a:r>
            <a:r>
              <a:rPr lang="en-US" b="1" dirty="0">
                <a:latin typeface="Times New Roman" pitchFamily="18" charset="0"/>
              </a:rPr>
              <a:t>         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</a:rPr>
              <a:t>Thứ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 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</a:rPr>
              <a:t>tư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</a:rPr>
              <a:t>ngày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 30 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</a:rPr>
              <a:t>tháng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 3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</a:rPr>
              <a:t>năm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 2022</a:t>
            </a:r>
          </a:p>
          <a:p>
            <a:pPr eaLnBrk="1" hangingPunct="1">
              <a:spcBef>
                <a:spcPts val="0"/>
              </a:spcBef>
            </a:pP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                                 </a:t>
            </a:r>
            <a:r>
              <a:rPr lang="en-US" sz="2800" b="1" u="sng" dirty="0" err="1">
                <a:solidFill>
                  <a:srgbClr val="000099"/>
                </a:solidFill>
                <a:latin typeface="Times New Roman" pitchFamily="18" charset="0"/>
              </a:rPr>
              <a:t>Tiếng</a:t>
            </a:r>
            <a:r>
              <a:rPr lang="en-US" sz="2800" b="1" u="sng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000099"/>
                </a:solidFill>
                <a:latin typeface="Times New Roman" pitchFamily="18" charset="0"/>
              </a:rPr>
              <a:t>Việt</a:t>
            </a:r>
            <a:endParaRPr lang="en-US" sz="2800" b="1" u="sng" dirty="0">
              <a:solidFill>
                <a:srgbClr val="000099"/>
              </a:solidFill>
              <a:latin typeface="Times New Roman" pitchFamily="18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vi-VN" sz="3600" b="1" dirty="0">
                <a:solidFill>
                  <a:srgbClr val="FF0000"/>
                </a:solidFill>
                <a:latin typeface="Times New Roman" pitchFamily="18" charset="0"/>
              </a:rPr>
              <a:t>Ôn tập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giữa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học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kỳ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II</a:t>
            </a:r>
            <a:r>
              <a:rPr lang="vi-VN" sz="3600" b="1" dirty="0">
                <a:solidFill>
                  <a:srgbClr val="FF0000"/>
                </a:solidFill>
                <a:latin typeface="Times New Roman" pitchFamily="18" charset="0"/>
              </a:rPr>
              <a:t> (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T</a:t>
            </a:r>
            <a:r>
              <a:rPr lang="vi-VN" sz="3600" b="1" dirty="0">
                <a:solidFill>
                  <a:srgbClr val="FF0000"/>
                </a:solidFill>
                <a:latin typeface="Times New Roman" pitchFamily="18" charset="0"/>
              </a:rPr>
              <a:t>iết 4)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539750" y="1773238"/>
            <a:ext cx="860425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b="1" u="sng" dirty="0">
                <a:solidFill>
                  <a:srgbClr val="FF0000"/>
                </a:solidFill>
                <a:latin typeface="Times New Roman" pitchFamily="18" charset="0"/>
              </a:rPr>
              <a:t>Bài 1</a:t>
            </a:r>
            <a:r>
              <a:rPr lang="vi-VN" b="1" dirty="0">
                <a:latin typeface="Times New Roman" pitchFamily="18" charset="0"/>
              </a:rPr>
              <a:t>:</a:t>
            </a:r>
            <a:r>
              <a:rPr lang="vi-VN" b="1" dirty="0"/>
              <a:t> </a:t>
            </a:r>
            <a:r>
              <a:rPr lang="vi-VN" b="1" dirty="0">
                <a:latin typeface="Times New Roman" pitchFamily="18" charset="0"/>
              </a:rPr>
              <a:t>Ghi lại các từ ngữ đã học trong tiết mở rộng vốn từ theo chủ điểm:</a:t>
            </a:r>
          </a:p>
        </p:txBody>
      </p:sp>
      <p:graphicFrame>
        <p:nvGraphicFramePr>
          <p:cNvPr id="3115" name="Group 43"/>
          <p:cNvGraphicFramePr>
            <a:graphicFrameLocks noGrp="1"/>
          </p:cNvGraphicFramePr>
          <p:nvPr/>
        </p:nvGraphicFramePr>
        <p:xfrm>
          <a:off x="611188" y="2924175"/>
          <a:ext cx="8280400" cy="2162176"/>
        </p:xfrm>
        <a:graphic>
          <a:graphicData uri="http://schemas.openxmlformats.org/drawingml/2006/table">
            <a:tbl>
              <a:tblPr/>
              <a:tblGrid>
                <a:gridCol w="2520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4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844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81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1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095" name="Text Box 23"/>
          <p:cNvSpPr txBox="1">
            <a:spLocks noChangeArrowheads="1"/>
          </p:cNvSpPr>
          <p:nvPr/>
        </p:nvSpPr>
        <p:spPr bwMode="auto">
          <a:xfrm>
            <a:off x="755650" y="2997200"/>
            <a:ext cx="252095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Người ta là hoa đất</a:t>
            </a:r>
            <a:endParaRPr lang="vi-VN" b="1">
              <a:latin typeface="Times New Roman" pitchFamily="18" charset="0"/>
            </a:endParaRPr>
          </a:p>
        </p:txBody>
      </p:sp>
      <p:sp>
        <p:nvSpPr>
          <p:cNvPr id="3096" name="Text Box 24"/>
          <p:cNvSpPr txBox="1">
            <a:spLocks noChangeArrowheads="1"/>
          </p:cNvSpPr>
          <p:nvPr/>
        </p:nvSpPr>
        <p:spPr bwMode="auto">
          <a:xfrm>
            <a:off x="3563938" y="2997200"/>
            <a:ext cx="2303462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Vẻ đẹp muôn màu</a:t>
            </a:r>
            <a:endParaRPr lang="vi-VN" b="1">
              <a:latin typeface="Times New Roman" pitchFamily="18" charset="0"/>
            </a:endParaRPr>
          </a:p>
        </p:txBody>
      </p:sp>
      <p:sp>
        <p:nvSpPr>
          <p:cNvPr id="3098" name="Text Box 26"/>
          <p:cNvSpPr txBox="1">
            <a:spLocks noChangeArrowheads="1"/>
          </p:cNvSpPr>
          <p:nvPr/>
        </p:nvSpPr>
        <p:spPr bwMode="auto">
          <a:xfrm>
            <a:off x="6011863" y="3068638"/>
            <a:ext cx="2879725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Những người quả cảm</a:t>
            </a:r>
            <a:endParaRPr lang="vi-VN" b="1">
              <a:latin typeface="Times New Roman" pitchFamily="18" charset="0"/>
            </a:endParaRPr>
          </a:p>
        </p:txBody>
      </p:sp>
      <p:sp>
        <p:nvSpPr>
          <p:cNvPr id="3108" name="Text Box 36"/>
          <p:cNvSpPr txBox="1">
            <a:spLocks noChangeArrowheads="1"/>
          </p:cNvSpPr>
          <p:nvPr/>
        </p:nvSpPr>
        <p:spPr bwMode="auto">
          <a:xfrm>
            <a:off x="709613" y="4152900"/>
            <a:ext cx="25193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M: tài giỏi</a:t>
            </a:r>
            <a:endParaRPr lang="vi-VN" b="1">
              <a:latin typeface="Times New Roman" pitchFamily="18" charset="0"/>
            </a:endParaRPr>
          </a:p>
        </p:txBody>
      </p:sp>
      <p:sp>
        <p:nvSpPr>
          <p:cNvPr id="3109" name="Text Box 37"/>
          <p:cNvSpPr txBox="1">
            <a:spLocks noChangeArrowheads="1"/>
          </p:cNvSpPr>
          <p:nvPr/>
        </p:nvSpPr>
        <p:spPr bwMode="auto">
          <a:xfrm>
            <a:off x="3446463" y="4146550"/>
            <a:ext cx="24209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M: tươi đẹp</a:t>
            </a:r>
            <a:endParaRPr lang="vi-VN" b="1">
              <a:latin typeface="Times New Roman" pitchFamily="18" charset="0"/>
            </a:endParaRPr>
          </a:p>
        </p:txBody>
      </p:sp>
      <p:sp>
        <p:nvSpPr>
          <p:cNvPr id="3110" name="Text Box 38"/>
          <p:cNvSpPr txBox="1">
            <a:spLocks noChangeArrowheads="1"/>
          </p:cNvSpPr>
          <p:nvPr/>
        </p:nvSpPr>
        <p:spPr bwMode="auto">
          <a:xfrm>
            <a:off x="6300788" y="4152900"/>
            <a:ext cx="2590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M: dũng cảm</a:t>
            </a:r>
            <a:endParaRPr lang="vi-VN" b="1">
              <a:latin typeface="Times New Roman" pitchFamily="18" charset="0"/>
            </a:endParaRPr>
          </a:p>
        </p:txBody>
      </p:sp>
      <p:sp>
        <p:nvSpPr>
          <p:cNvPr id="3112" name="Line 40"/>
          <p:cNvSpPr>
            <a:spLocks noChangeShapeType="1"/>
          </p:cNvSpPr>
          <p:nvPr/>
        </p:nvSpPr>
        <p:spPr bwMode="auto">
          <a:xfrm>
            <a:off x="1835150" y="2259013"/>
            <a:ext cx="93662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13" name="Line 41"/>
          <p:cNvSpPr>
            <a:spLocks noChangeShapeType="1"/>
          </p:cNvSpPr>
          <p:nvPr/>
        </p:nvSpPr>
        <p:spPr bwMode="auto">
          <a:xfrm flipV="1">
            <a:off x="4956175" y="2297113"/>
            <a:ext cx="120015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 autoUpdateAnimBg="0"/>
      <p:bldP spid="3079" grpId="0" autoUpdateAnimBg="0"/>
      <p:bldP spid="3095" grpId="0" autoUpdateAnimBg="0"/>
      <p:bldP spid="3096" grpId="0" autoUpdateAnimBg="0"/>
      <p:bldP spid="3098" grpId="0" autoUpdateAnimBg="0"/>
      <p:bldP spid="3108" grpId="0" autoUpdateAnimBg="0"/>
      <p:bldP spid="3109" grpId="0" autoUpdateAnimBg="0"/>
      <p:bldP spid="3110" grpId="0" autoUpdateAnimBg="0"/>
      <p:bldP spid="3112" grpId="0" animBg="1"/>
      <p:bldP spid="31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49" name="Group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8380408"/>
              </p:ext>
            </p:extLst>
          </p:nvPr>
        </p:nvGraphicFramePr>
        <p:xfrm>
          <a:off x="468313" y="404813"/>
          <a:ext cx="8496300" cy="5918879"/>
        </p:xfrm>
        <a:graphic>
          <a:graphicData uri="http://schemas.openxmlformats.org/drawingml/2006/table">
            <a:tbl>
              <a:tblPr/>
              <a:tblGrid>
                <a:gridCol w="21986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686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92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26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7426" name="Text Box 18"/>
          <p:cNvSpPr txBox="1">
            <a:spLocks noChangeArrowheads="1"/>
          </p:cNvSpPr>
          <p:nvPr/>
        </p:nvSpPr>
        <p:spPr bwMode="auto">
          <a:xfrm>
            <a:off x="609600" y="1295400"/>
            <a:ext cx="1981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</a:rPr>
              <a:t>Người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</a:rPr>
              <a:t>ta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</a:rPr>
              <a:t>là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</a:rPr>
              <a:t>hoa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</a:rPr>
              <a:t>đất</a:t>
            </a:r>
            <a:endParaRPr lang="vi-VN" sz="24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7427" name="Text Box 19"/>
          <p:cNvSpPr txBox="1">
            <a:spLocks noChangeArrowheads="1"/>
          </p:cNvSpPr>
          <p:nvPr/>
        </p:nvSpPr>
        <p:spPr bwMode="auto">
          <a:xfrm>
            <a:off x="381000" y="5410200"/>
            <a:ext cx="23034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</a:rPr>
              <a:t>Vẻ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</a:rPr>
              <a:t>đẹp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</a:rPr>
              <a:t>muôn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</a:rPr>
              <a:t>màu</a:t>
            </a:r>
            <a:endParaRPr lang="vi-VN" sz="20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7433" name="Text Box 25"/>
          <p:cNvSpPr txBox="1">
            <a:spLocks noChangeArrowheads="1"/>
          </p:cNvSpPr>
          <p:nvPr/>
        </p:nvSpPr>
        <p:spPr bwMode="auto">
          <a:xfrm>
            <a:off x="2743200" y="1219200"/>
            <a:ext cx="3168650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200" b="1" dirty="0">
                <a:solidFill>
                  <a:srgbClr val="FF0000"/>
                </a:solidFill>
                <a:latin typeface="Times New Roman" pitchFamily="18" charset="0"/>
              </a:rPr>
              <a:t>- </a:t>
            </a:r>
            <a:r>
              <a:rPr lang="en-US" sz="2200" b="1" dirty="0" err="1">
                <a:solidFill>
                  <a:srgbClr val="FF0000"/>
                </a:solidFill>
                <a:latin typeface="Times New Roman" pitchFamily="18" charset="0"/>
              </a:rPr>
              <a:t>Tài</a:t>
            </a:r>
            <a:r>
              <a:rPr lang="en-US" sz="2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Times New Roman" pitchFamily="18" charset="0"/>
              </a:rPr>
              <a:t>năng</a:t>
            </a:r>
            <a:r>
              <a:rPr lang="en-US" sz="2200" b="1" dirty="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sz="2200" b="1" dirty="0" err="1">
                <a:solidFill>
                  <a:srgbClr val="FF0000"/>
                </a:solidFill>
                <a:latin typeface="Times New Roman" pitchFamily="18" charset="0"/>
              </a:rPr>
              <a:t>tài</a:t>
            </a:r>
            <a:r>
              <a:rPr lang="en-US" sz="2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Times New Roman" pitchFamily="18" charset="0"/>
              </a:rPr>
              <a:t>giỏi</a:t>
            </a:r>
            <a:r>
              <a:rPr lang="en-US" sz="2200" b="1" dirty="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sz="2200" b="1" dirty="0" err="1">
                <a:latin typeface="Times New Roman" pitchFamily="18" charset="0"/>
              </a:rPr>
              <a:t>tài</a:t>
            </a:r>
            <a:r>
              <a:rPr lang="en-US" sz="2200" b="1" dirty="0">
                <a:latin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</a:rPr>
              <a:t>ba</a:t>
            </a:r>
            <a:r>
              <a:rPr lang="en-US" sz="2200" b="1" dirty="0">
                <a:latin typeface="Times New Roman" pitchFamily="18" charset="0"/>
              </a:rPr>
              <a:t>, </a:t>
            </a:r>
            <a:r>
              <a:rPr lang="en-US" sz="2200" b="1" dirty="0" err="1">
                <a:latin typeface="Times New Roman" pitchFamily="18" charset="0"/>
              </a:rPr>
              <a:t>tài</a:t>
            </a:r>
            <a:r>
              <a:rPr lang="en-US" sz="2200" b="1" dirty="0">
                <a:latin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</a:rPr>
              <a:t>trí</a:t>
            </a:r>
            <a:r>
              <a:rPr lang="en-US" sz="2200" b="1" dirty="0">
                <a:latin typeface="Times New Roman" pitchFamily="18" charset="0"/>
              </a:rPr>
              <a:t>, </a:t>
            </a:r>
            <a:r>
              <a:rPr lang="en-US" sz="2200" b="1" dirty="0" err="1">
                <a:latin typeface="Times New Roman" pitchFamily="18" charset="0"/>
              </a:rPr>
              <a:t>tài</a:t>
            </a:r>
            <a:r>
              <a:rPr lang="en-US" sz="2200" b="1" dirty="0">
                <a:latin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</a:rPr>
              <a:t>hoa</a:t>
            </a:r>
            <a:r>
              <a:rPr lang="en-US" sz="2200" b="1" dirty="0">
                <a:latin typeface="Times New Roman" pitchFamily="18" charset="0"/>
              </a:rPr>
              <a:t>, </a:t>
            </a:r>
            <a:r>
              <a:rPr lang="en-US" sz="2200" b="1" dirty="0" err="1">
                <a:latin typeface="Times New Roman" pitchFamily="18" charset="0"/>
              </a:rPr>
              <a:t>tài</a:t>
            </a:r>
            <a:r>
              <a:rPr lang="en-US" sz="2200" b="1" dirty="0">
                <a:latin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</a:rPr>
              <a:t>nghệ</a:t>
            </a:r>
            <a:r>
              <a:rPr lang="en-US" sz="2200" b="1" dirty="0">
                <a:latin typeface="Times New Roman" pitchFamily="18" charset="0"/>
              </a:rPr>
              <a:t>, </a:t>
            </a:r>
            <a:r>
              <a:rPr lang="en-US" sz="2200" b="1" dirty="0" err="1">
                <a:latin typeface="Times New Roman" pitchFamily="18" charset="0"/>
              </a:rPr>
              <a:t>tài</a:t>
            </a:r>
            <a:r>
              <a:rPr lang="en-US" sz="2200" b="1" dirty="0">
                <a:latin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</a:rPr>
              <a:t>đức</a:t>
            </a:r>
            <a:r>
              <a:rPr lang="en-US" sz="2200" b="1" dirty="0">
                <a:latin typeface="Times New Roman" pitchFamily="18" charset="0"/>
              </a:rPr>
              <a:t>.</a:t>
            </a:r>
            <a:r>
              <a:rPr lang="vi-VN" sz="2200" b="1" dirty="0"/>
              <a:t>..</a:t>
            </a:r>
          </a:p>
        </p:txBody>
      </p:sp>
      <p:sp>
        <p:nvSpPr>
          <p:cNvPr id="17436" name="Text Box 28"/>
          <p:cNvSpPr txBox="1">
            <a:spLocks noChangeArrowheads="1"/>
          </p:cNvSpPr>
          <p:nvPr/>
        </p:nvSpPr>
        <p:spPr bwMode="auto">
          <a:xfrm>
            <a:off x="2667000" y="3810000"/>
            <a:ext cx="3313112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</a:rPr>
              <a:t>- </a:t>
            </a:r>
            <a:r>
              <a:rPr lang="en-US" sz="2000" b="1" dirty="0" err="1">
                <a:latin typeface="Times New Roman" pitchFamily="18" charset="0"/>
              </a:rPr>
              <a:t>Những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đặc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điểm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của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một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cơ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thể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khỏe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mạnh</a:t>
            </a:r>
            <a:r>
              <a:rPr lang="en-US" sz="2000" b="1" dirty="0">
                <a:latin typeface="Times New Roman" pitchFamily="18" charset="0"/>
              </a:rPr>
              <a:t>: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</a:rPr>
              <a:t>vạm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</a:rPr>
              <a:t>vỡ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</a:rPr>
              <a:t>lực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</a:rPr>
              <a:t>lưỡng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</a:rPr>
              <a:t>săn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</a:rPr>
              <a:t>chắc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</a:rPr>
              <a:t>dẻo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</a:rPr>
              <a:t>dai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</a:rPr>
              <a:t>nhanh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</a:rPr>
              <a:t>nhẹn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</a:rPr>
              <a:t>cân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</a:rPr>
              <a:t>đối</a:t>
            </a:r>
            <a:r>
              <a:rPr lang="vi-VN" sz="2000" b="1" dirty="0">
                <a:solidFill>
                  <a:srgbClr val="FF0000"/>
                </a:solidFill>
              </a:rPr>
              <a:t>...</a:t>
            </a:r>
          </a:p>
        </p:txBody>
      </p:sp>
      <p:sp>
        <p:nvSpPr>
          <p:cNvPr id="17437" name="Text Box 29"/>
          <p:cNvSpPr txBox="1">
            <a:spLocks noChangeArrowheads="1"/>
          </p:cNvSpPr>
          <p:nvPr/>
        </p:nvSpPr>
        <p:spPr bwMode="auto">
          <a:xfrm>
            <a:off x="2667000" y="2362200"/>
            <a:ext cx="3311525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 dirty="0">
                <a:latin typeface="Times New Roman" pitchFamily="18" charset="0"/>
              </a:rPr>
              <a:t>- </a:t>
            </a:r>
            <a:r>
              <a:rPr lang="en-US" sz="2000" b="1" dirty="0" err="1">
                <a:latin typeface="Times New Roman" pitchFamily="18" charset="0"/>
              </a:rPr>
              <a:t>Những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hoạt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động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có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lợi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cho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sức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khỏe</a:t>
            </a:r>
            <a:r>
              <a:rPr lang="en-US" sz="2000" b="1" dirty="0">
                <a:latin typeface="Times New Roman" pitchFamily="18" charset="0"/>
              </a:rPr>
              <a:t>: 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</a:rPr>
              <a:t>t</a:t>
            </a:r>
            <a:r>
              <a:rPr lang="vi-VN" sz="2000" b="1" dirty="0">
                <a:solidFill>
                  <a:srgbClr val="FF0000"/>
                </a:solidFill>
                <a:latin typeface="Times New Roman" pitchFamily="18" charset="0"/>
              </a:rPr>
              <a:t>ập thể dục, đi bộ, chơi thể thao, an dưỡng, nghỉ mát, du lịch, giải trí..</a:t>
            </a:r>
          </a:p>
        </p:txBody>
      </p:sp>
      <p:sp>
        <p:nvSpPr>
          <p:cNvPr id="14" name="Text Box 18"/>
          <p:cNvSpPr txBox="1">
            <a:spLocks noChangeArrowheads="1"/>
          </p:cNvSpPr>
          <p:nvPr/>
        </p:nvSpPr>
        <p:spPr bwMode="auto">
          <a:xfrm>
            <a:off x="762000" y="609600"/>
            <a:ext cx="25209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Chủ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điểm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endParaRPr lang="vi-VN" sz="28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5" name="Text Box 18"/>
          <p:cNvSpPr txBox="1">
            <a:spLocks noChangeArrowheads="1"/>
          </p:cNvSpPr>
          <p:nvPr/>
        </p:nvSpPr>
        <p:spPr bwMode="auto">
          <a:xfrm>
            <a:off x="3886200" y="609600"/>
            <a:ext cx="25209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Từ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ngữ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endParaRPr lang="vi-VN" sz="28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6" name="Text Box 18"/>
          <p:cNvSpPr txBox="1">
            <a:spLocks noChangeArrowheads="1"/>
          </p:cNvSpPr>
          <p:nvPr/>
        </p:nvSpPr>
        <p:spPr bwMode="auto">
          <a:xfrm>
            <a:off x="6400800" y="381000"/>
            <a:ext cx="252095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Thành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ngữ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tục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ngữ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endParaRPr lang="vi-VN" sz="28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7" name="Text Box 29"/>
          <p:cNvSpPr txBox="1">
            <a:spLocks noChangeArrowheads="1"/>
          </p:cNvSpPr>
          <p:nvPr/>
        </p:nvSpPr>
        <p:spPr bwMode="auto">
          <a:xfrm>
            <a:off x="6477000" y="1295400"/>
            <a:ext cx="2438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dirty="0">
                <a:latin typeface="Times New Roman" pitchFamily="18" charset="0"/>
              </a:rPr>
              <a:t>- </a:t>
            </a:r>
            <a:r>
              <a:rPr lang="vi-VN" sz="2000" b="1" dirty="0">
                <a:latin typeface="Times New Roman" pitchFamily="18" charset="0"/>
              </a:rPr>
              <a:t>Người ta là hoa đất</a:t>
            </a:r>
          </a:p>
        </p:txBody>
      </p:sp>
      <p:sp>
        <p:nvSpPr>
          <p:cNvPr id="18" name="Text Box 36"/>
          <p:cNvSpPr txBox="1">
            <a:spLocks noChangeArrowheads="1"/>
          </p:cNvSpPr>
          <p:nvPr/>
        </p:nvSpPr>
        <p:spPr bwMode="auto">
          <a:xfrm>
            <a:off x="6096000" y="4343400"/>
            <a:ext cx="20891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 dirty="0">
                <a:latin typeface="Times New Roman" pitchFamily="18" charset="0"/>
              </a:rPr>
              <a:t>- Khỏe như voi</a:t>
            </a:r>
          </a:p>
        </p:txBody>
      </p:sp>
      <p:sp>
        <p:nvSpPr>
          <p:cNvPr id="19" name="Text Box 38"/>
          <p:cNvSpPr txBox="1">
            <a:spLocks noChangeArrowheads="1"/>
          </p:cNvSpPr>
          <p:nvPr/>
        </p:nvSpPr>
        <p:spPr bwMode="auto">
          <a:xfrm>
            <a:off x="5943600" y="2895600"/>
            <a:ext cx="44196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dirty="0">
                <a:latin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</a:rPr>
              <a:t>- </a:t>
            </a:r>
            <a:r>
              <a:rPr lang="vi-VN" sz="2000" b="1" dirty="0">
                <a:latin typeface="Times New Roman" pitchFamily="18" charset="0"/>
              </a:rPr>
              <a:t>Ăn được ngủ được là tiên</a:t>
            </a:r>
          </a:p>
          <a:p>
            <a:pPr eaLnBrk="1" hangingPunct="1">
              <a:spcBef>
                <a:spcPct val="50000"/>
              </a:spcBef>
            </a:pPr>
            <a:r>
              <a:rPr lang="vi-VN" sz="2000" b="1" dirty="0">
                <a:latin typeface="Times New Roman" pitchFamily="18" charset="0"/>
              </a:rPr>
              <a:t>Không ăn, không ngủ mất</a:t>
            </a:r>
            <a:endParaRPr lang="en-US" sz="2000" b="1" dirty="0"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vi-VN" sz="2000" b="1" dirty="0">
                <a:latin typeface="Times New Roman" pitchFamily="18" charset="0"/>
              </a:rPr>
              <a:t> tiền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vi-VN" sz="2000" b="1" dirty="0">
                <a:latin typeface="Times New Roman" pitchFamily="18" charset="0"/>
              </a:rPr>
              <a:t>thêm lo.</a:t>
            </a:r>
          </a:p>
        </p:txBody>
      </p:sp>
      <p:sp>
        <p:nvSpPr>
          <p:cNvPr id="20" name="Text Box 32"/>
          <p:cNvSpPr txBox="1">
            <a:spLocks noChangeArrowheads="1"/>
          </p:cNvSpPr>
          <p:nvPr/>
        </p:nvSpPr>
        <p:spPr bwMode="auto">
          <a:xfrm>
            <a:off x="6335712" y="1676400"/>
            <a:ext cx="2808288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 dirty="0">
                <a:latin typeface="Times New Roman" pitchFamily="18" charset="0"/>
              </a:rPr>
              <a:t>- Chuông có đánh mới kêu</a:t>
            </a:r>
          </a:p>
          <a:p>
            <a:pPr eaLnBrk="1" hangingPunct="1">
              <a:spcBef>
                <a:spcPct val="50000"/>
              </a:spcBef>
            </a:pPr>
            <a:r>
              <a:rPr lang="vi-VN" sz="2000" b="1" dirty="0">
                <a:latin typeface="Times New Roman" pitchFamily="18" charset="0"/>
              </a:rPr>
              <a:t>    Đèn có khêu mới tỏ.</a:t>
            </a:r>
          </a:p>
        </p:txBody>
      </p:sp>
      <p:sp>
        <p:nvSpPr>
          <p:cNvPr id="21" name="Text Box 37"/>
          <p:cNvSpPr txBox="1">
            <a:spLocks noChangeArrowheads="1"/>
          </p:cNvSpPr>
          <p:nvPr/>
        </p:nvSpPr>
        <p:spPr bwMode="auto">
          <a:xfrm>
            <a:off x="2590800" y="5029200"/>
            <a:ext cx="37338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 dirty="0">
                <a:latin typeface="Times New Roman" pitchFamily="18" charset="0"/>
              </a:rPr>
              <a:t>-</a:t>
            </a:r>
            <a:r>
              <a:rPr lang="en-US" sz="2000" b="1" dirty="0" err="1">
                <a:latin typeface="Times New Roman" pitchFamily="18" charset="0"/>
              </a:rPr>
              <a:t>Thể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hiện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vẻ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đẹp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bên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ngoài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của</a:t>
            </a:r>
            <a:r>
              <a:rPr lang="en-US" sz="2000" b="1" dirty="0">
                <a:latin typeface="Times New Roman" pitchFamily="18" charset="0"/>
              </a:rPr>
              <a:t> con </a:t>
            </a:r>
            <a:r>
              <a:rPr lang="en-US" sz="2000" b="1" dirty="0" err="1">
                <a:latin typeface="Times New Roman" pitchFamily="18" charset="0"/>
              </a:rPr>
              <a:t>người</a:t>
            </a:r>
            <a:r>
              <a:rPr lang="en-US" sz="2000" b="1" dirty="0">
                <a:latin typeface="Times New Roman" pitchFamily="18" charset="0"/>
              </a:rPr>
              <a:t>:</a:t>
            </a:r>
            <a:r>
              <a:rPr lang="vi-VN" sz="2000" b="1" dirty="0">
                <a:latin typeface="Times New Roman" pitchFamily="18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</a:rPr>
              <a:t>x</a:t>
            </a:r>
            <a:r>
              <a:rPr lang="vi-VN" sz="2000" b="1" dirty="0">
                <a:solidFill>
                  <a:srgbClr val="FF0000"/>
                </a:solidFill>
                <a:latin typeface="Times New Roman" pitchFamily="18" charset="0"/>
              </a:rPr>
              <a:t>inh xinh, tươi tắn, yểu điệu, rực rỡ, thướt tha, điệu đà, lộng lẫy.</a:t>
            </a:r>
          </a:p>
        </p:txBody>
      </p:sp>
      <p:sp>
        <p:nvSpPr>
          <p:cNvPr id="22" name="Text Box 29"/>
          <p:cNvSpPr txBox="1">
            <a:spLocks noChangeArrowheads="1"/>
          </p:cNvSpPr>
          <p:nvPr/>
        </p:nvSpPr>
        <p:spPr bwMode="auto">
          <a:xfrm>
            <a:off x="6096000" y="5410200"/>
            <a:ext cx="2438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dirty="0">
                <a:latin typeface="Times New Roman" pitchFamily="18" charset="0"/>
              </a:rPr>
              <a:t>- </a:t>
            </a:r>
            <a:r>
              <a:rPr lang="en-US" sz="2000" b="1" dirty="0" err="1">
                <a:latin typeface="Times New Roman" pitchFamily="18" charset="0"/>
              </a:rPr>
              <a:t>Mặt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tươi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như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hoa</a:t>
            </a:r>
            <a:endParaRPr lang="vi-VN" sz="2000" b="1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74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7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7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7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6" grpId="0"/>
      <p:bldP spid="17427" grpId="0"/>
      <p:bldP spid="17436" grpId="0"/>
      <p:bldP spid="17437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oup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8380408"/>
              </p:ext>
            </p:extLst>
          </p:nvPr>
        </p:nvGraphicFramePr>
        <p:xfrm>
          <a:off x="228600" y="457200"/>
          <a:ext cx="8496300" cy="5918879"/>
        </p:xfrm>
        <a:graphic>
          <a:graphicData uri="http://schemas.openxmlformats.org/drawingml/2006/table">
            <a:tbl>
              <a:tblPr/>
              <a:tblGrid>
                <a:gridCol w="21986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36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606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92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26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Text Box 38"/>
          <p:cNvSpPr txBox="1">
            <a:spLocks noChangeArrowheads="1"/>
          </p:cNvSpPr>
          <p:nvPr/>
        </p:nvSpPr>
        <p:spPr bwMode="auto">
          <a:xfrm>
            <a:off x="2514600" y="1295400"/>
            <a:ext cx="3581400" cy="178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200" b="1" dirty="0">
                <a:latin typeface="Times New Roman" pitchFamily="18" charset="0"/>
              </a:rPr>
              <a:t>- </a:t>
            </a:r>
            <a:r>
              <a:rPr lang="en-US" sz="2200" b="1" dirty="0" err="1">
                <a:latin typeface="Times New Roman" pitchFamily="18" charset="0"/>
              </a:rPr>
              <a:t>Thể</a:t>
            </a:r>
            <a:r>
              <a:rPr lang="en-US" sz="2200" b="1" dirty="0">
                <a:latin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</a:rPr>
              <a:t>hiện</a:t>
            </a:r>
            <a:r>
              <a:rPr lang="en-US" sz="2200" b="1" dirty="0">
                <a:latin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</a:rPr>
              <a:t>vẻ</a:t>
            </a:r>
            <a:r>
              <a:rPr lang="en-US" sz="2200" b="1" dirty="0">
                <a:latin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</a:rPr>
              <a:t>đẹp</a:t>
            </a:r>
            <a:r>
              <a:rPr lang="en-US" sz="2200" b="1" dirty="0">
                <a:latin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</a:rPr>
              <a:t>tâm</a:t>
            </a:r>
            <a:r>
              <a:rPr lang="en-US" sz="2200" b="1" dirty="0">
                <a:latin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</a:rPr>
              <a:t>hồn</a:t>
            </a:r>
            <a:r>
              <a:rPr lang="en-US" sz="2200" b="1" dirty="0">
                <a:latin typeface="Times New Roman" pitchFamily="18" charset="0"/>
              </a:rPr>
              <a:t>, </a:t>
            </a:r>
            <a:r>
              <a:rPr lang="en-US" sz="2200" b="1" dirty="0" err="1">
                <a:latin typeface="Times New Roman" pitchFamily="18" charset="0"/>
              </a:rPr>
              <a:t>tính</a:t>
            </a:r>
            <a:r>
              <a:rPr lang="en-US" sz="2200" b="1" dirty="0">
                <a:latin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</a:rPr>
              <a:t>cách</a:t>
            </a:r>
            <a:r>
              <a:rPr lang="en-US" sz="2200" b="1" dirty="0">
                <a:latin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</a:rPr>
              <a:t>của</a:t>
            </a:r>
            <a:r>
              <a:rPr lang="en-US" sz="2200" b="1" dirty="0">
                <a:latin typeface="Times New Roman" pitchFamily="18" charset="0"/>
              </a:rPr>
              <a:t> con </a:t>
            </a:r>
            <a:r>
              <a:rPr lang="en-US" sz="2200" b="1" dirty="0" err="1">
                <a:latin typeface="Times New Roman" pitchFamily="18" charset="0"/>
              </a:rPr>
              <a:t>người</a:t>
            </a:r>
            <a:r>
              <a:rPr lang="en-US" sz="2200" b="1" dirty="0">
                <a:latin typeface="Times New Roman" pitchFamily="18" charset="0"/>
              </a:rPr>
              <a:t>: </a:t>
            </a:r>
            <a:r>
              <a:rPr lang="en-US" sz="2200" b="1" dirty="0">
                <a:solidFill>
                  <a:srgbClr val="FF0000"/>
                </a:solidFill>
                <a:latin typeface="Times New Roman" pitchFamily="18" charset="0"/>
              </a:rPr>
              <a:t>t</a:t>
            </a:r>
            <a:r>
              <a:rPr lang="vi-VN" sz="2200" b="1" dirty="0">
                <a:solidFill>
                  <a:srgbClr val="FF0000"/>
                </a:solidFill>
                <a:latin typeface="Times New Roman" pitchFamily="18" charset="0"/>
              </a:rPr>
              <a:t>hùy mị, dịu dàng, hiền dịu, đằm thắm, đôn hậu, cương trực, tế nhị, ngay thẳng..</a:t>
            </a:r>
          </a:p>
        </p:txBody>
      </p:sp>
      <p:sp>
        <p:nvSpPr>
          <p:cNvPr id="10" name="Text Box 18"/>
          <p:cNvSpPr txBox="1">
            <a:spLocks noChangeArrowheads="1"/>
          </p:cNvSpPr>
          <p:nvPr/>
        </p:nvSpPr>
        <p:spPr bwMode="auto">
          <a:xfrm>
            <a:off x="381000" y="609600"/>
            <a:ext cx="25209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Chủ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điểm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endParaRPr lang="vi-VN" sz="28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1" name="Text Box 18"/>
          <p:cNvSpPr txBox="1">
            <a:spLocks noChangeArrowheads="1"/>
          </p:cNvSpPr>
          <p:nvPr/>
        </p:nvSpPr>
        <p:spPr bwMode="auto">
          <a:xfrm>
            <a:off x="3276600" y="685800"/>
            <a:ext cx="25209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Từ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ngữ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endParaRPr lang="vi-VN" sz="28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2" name="Text Box 18"/>
          <p:cNvSpPr txBox="1">
            <a:spLocks noChangeArrowheads="1"/>
          </p:cNvSpPr>
          <p:nvPr/>
        </p:nvSpPr>
        <p:spPr bwMode="auto">
          <a:xfrm>
            <a:off x="6400800" y="381000"/>
            <a:ext cx="252095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Thành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ngữ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tục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ngữ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endParaRPr lang="vi-VN" sz="28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3" name="Text Box 39"/>
          <p:cNvSpPr txBox="1">
            <a:spLocks noChangeArrowheads="1"/>
          </p:cNvSpPr>
          <p:nvPr/>
        </p:nvSpPr>
        <p:spPr bwMode="auto">
          <a:xfrm>
            <a:off x="2514600" y="3124200"/>
            <a:ext cx="3657600" cy="178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200" b="1" dirty="0">
                <a:latin typeface="Times New Roman" pitchFamily="18" charset="0"/>
              </a:rPr>
              <a:t>- </a:t>
            </a:r>
            <a:r>
              <a:rPr lang="en-US" sz="2200" b="1" dirty="0" err="1">
                <a:latin typeface="Times New Roman" pitchFamily="18" charset="0"/>
              </a:rPr>
              <a:t>Thể</a:t>
            </a:r>
            <a:r>
              <a:rPr lang="en-US" sz="2200" b="1" dirty="0">
                <a:latin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</a:rPr>
              <a:t>hiện</a:t>
            </a:r>
            <a:r>
              <a:rPr lang="en-US" sz="2200" b="1" dirty="0">
                <a:latin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</a:rPr>
              <a:t>vẻ</a:t>
            </a:r>
            <a:r>
              <a:rPr lang="en-US" sz="2200" b="1" dirty="0">
                <a:latin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</a:rPr>
              <a:t>đẹp</a:t>
            </a:r>
            <a:r>
              <a:rPr lang="en-US" sz="2200" b="1" dirty="0">
                <a:latin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</a:rPr>
              <a:t>của</a:t>
            </a:r>
            <a:r>
              <a:rPr lang="en-US" sz="2200" b="1" dirty="0">
                <a:latin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</a:rPr>
              <a:t>thiên</a:t>
            </a:r>
            <a:r>
              <a:rPr lang="en-US" sz="2200" b="1" dirty="0">
                <a:latin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</a:rPr>
              <a:t>nhiên</a:t>
            </a:r>
            <a:r>
              <a:rPr lang="en-US" sz="2200" b="1" dirty="0">
                <a:latin typeface="Times New Roman" pitchFamily="18" charset="0"/>
              </a:rPr>
              <a:t>, </a:t>
            </a:r>
            <a:r>
              <a:rPr lang="en-US" sz="2200" b="1" dirty="0" err="1">
                <a:latin typeface="Times New Roman" pitchFamily="18" charset="0"/>
              </a:rPr>
              <a:t>cảnh</a:t>
            </a:r>
            <a:r>
              <a:rPr lang="en-US" sz="2200" b="1" dirty="0">
                <a:latin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</a:rPr>
              <a:t>vật</a:t>
            </a:r>
            <a:r>
              <a:rPr lang="en-US" sz="2200" b="1" dirty="0">
                <a:solidFill>
                  <a:srgbClr val="FF0000"/>
                </a:solidFill>
                <a:latin typeface="Times New Roman" pitchFamily="18" charset="0"/>
              </a:rPr>
              <a:t>: t</a:t>
            </a:r>
            <a:r>
              <a:rPr lang="vi-VN" sz="2200" b="1" dirty="0">
                <a:solidFill>
                  <a:srgbClr val="FF0000"/>
                </a:solidFill>
                <a:latin typeface="Times New Roman" pitchFamily="18" charset="0"/>
              </a:rPr>
              <a:t>ươi đẹp, sặc sỡ, huy hoàng, tráng lệ, diễm lệ, hùng vĩ, hoành tráng...</a:t>
            </a:r>
          </a:p>
        </p:txBody>
      </p:sp>
      <p:sp>
        <p:nvSpPr>
          <p:cNvPr id="16" name="Text Box 20"/>
          <p:cNvSpPr txBox="1">
            <a:spLocks noChangeArrowheads="1"/>
          </p:cNvSpPr>
          <p:nvPr/>
        </p:nvSpPr>
        <p:spPr bwMode="auto">
          <a:xfrm>
            <a:off x="6172200" y="1295400"/>
            <a:ext cx="23622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200" b="1" dirty="0" err="1">
                <a:latin typeface="Times New Roman" pitchFamily="18" charset="0"/>
              </a:rPr>
              <a:t>Tốt</a:t>
            </a:r>
            <a:r>
              <a:rPr lang="en-US" sz="2200" b="1" dirty="0">
                <a:latin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</a:rPr>
              <a:t>gỗ</a:t>
            </a:r>
            <a:r>
              <a:rPr lang="en-US" sz="2200" b="1" dirty="0">
                <a:latin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</a:rPr>
              <a:t>hơn</a:t>
            </a:r>
            <a:r>
              <a:rPr lang="en-US" sz="2200" b="1" dirty="0">
                <a:latin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</a:rPr>
              <a:t>tốt</a:t>
            </a:r>
            <a:r>
              <a:rPr lang="en-US" sz="2200" b="1" dirty="0">
                <a:latin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</a:rPr>
              <a:t>nước</a:t>
            </a:r>
            <a:r>
              <a:rPr lang="en-US" sz="2200" b="1" dirty="0">
                <a:latin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</a:rPr>
              <a:t>sơn</a:t>
            </a:r>
            <a:endParaRPr lang="vi-VN" sz="2200" b="1" dirty="0">
              <a:latin typeface="Times New Roman" pitchFamily="18" charset="0"/>
            </a:endParaRPr>
          </a:p>
        </p:txBody>
      </p:sp>
      <p:sp>
        <p:nvSpPr>
          <p:cNvPr id="17" name="Text Box 20"/>
          <p:cNvSpPr txBox="1">
            <a:spLocks noChangeArrowheads="1"/>
          </p:cNvSpPr>
          <p:nvPr/>
        </p:nvSpPr>
        <p:spPr bwMode="auto">
          <a:xfrm>
            <a:off x="6248400" y="2133600"/>
            <a:ext cx="23622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200" b="1" dirty="0" err="1">
                <a:latin typeface="Times New Roman" pitchFamily="18" charset="0"/>
              </a:rPr>
              <a:t>Cái</a:t>
            </a:r>
            <a:r>
              <a:rPr lang="en-US" sz="2200" b="1" dirty="0">
                <a:latin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</a:rPr>
              <a:t>nết</a:t>
            </a:r>
            <a:r>
              <a:rPr lang="en-US" sz="2200" b="1" dirty="0">
                <a:latin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</a:rPr>
              <a:t>đánh</a:t>
            </a:r>
            <a:r>
              <a:rPr lang="en-US" sz="2200" b="1" dirty="0">
                <a:latin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</a:rPr>
              <a:t>chết</a:t>
            </a:r>
            <a:r>
              <a:rPr lang="en-US" sz="2200" b="1" dirty="0">
                <a:latin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</a:rPr>
              <a:t>cái</a:t>
            </a:r>
            <a:r>
              <a:rPr lang="en-US" sz="2200" b="1" dirty="0">
                <a:latin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</a:rPr>
              <a:t>đẹp</a:t>
            </a:r>
            <a:endParaRPr lang="vi-VN" sz="2200" b="1" dirty="0">
              <a:latin typeface="Times New Roman" pitchFamily="18" charset="0"/>
            </a:endParaRPr>
          </a:p>
        </p:txBody>
      </p:sp>
      <p:sp>
        <p:nvSpPr>
          <p:cNvPr id="18" name="Text Box 39"/>
          <p:cNvSpPr txBox="1">
            <a:spLocks noChangeArrowheads="1"/>
          </p:cNvSpPr>
          <p:nvPr/>
        </p:nvSpPr>
        <p:spPr bwMode="auto">
          <a:xfrm>
            <a:off x="2438400" y="4876800"/>
            <a:ext cx="3657600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200" b="1" dirty="0">
                <a:latin typeface="Times New Roman" pitchFamily="18" charset="0"/>
              </a:rPr>
              <a:t>- </a:t>
            </a:r>
            <a:r>
              <a:rPr lang="en-US" sz="2200" b="1" dirty="0" err="1">
                <a:latin typeface="Times New Roman" pitchFamily="18" charset="0"/>
              </a:rPr>
              <a:t>Thể</a:t>
            </a:r>
            <a:r>
              <a:rPr lang="en-US" sz="2200" b="1" dirty="0">
                <a:latin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</a:rPr>
              <a:t>hiện</a:t>
            </a:r>
            <a:r>
              <a:rPr lang="en-US" sz="2200" b="1" dirty="0">
                <a:latin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</a:rPr>
              <a:t>vẻ</a:t>
            </a:r>
            <a:r>
              <a:rPr lang="en-US" sz="2200" b="1" dirty="0">
                <a:latin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</a:rPr>
              <a:t>đẹp</a:t>
            </a:r>
            <a:r>
              <a:rPr lang="en-US" sz="2200" b="1" dirty="0">
                <a:latin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</a:rPr>
              <a:t>cả</a:t>
            </a:r>
            <a:r>
              <a:rPr lang="en-US" sz="2200" b="1" dirty="0">
                <a:latin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</a:rPr>
              <a:t>thiên</a:t>
            </a:r>
            <a:r>
              <a:rPr lang="en-US" sz="2200" b="1" dirty="0">
                <a:latin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</a:rPr>
              <a:t>nhiên</a:t>
            </a:r>
            <a:r>
              <a:rPr lang="en-US" sz="2200" b="1" dirty="0">
                <a:latin typeface="Times New Roman" pitchFamily="18" charset="0"/>
              </a:rPr>
              <a:t>, </a:t>
            </a:r>
            <a:r>
              <a:rPr lang="en-US" sz="2200" b="1" dirty="0" err="1">
                <a:latin typeface="Times New Roman" pitchFamily="18" charset="0"/>
              </a:rPr>
              <a:t>cảnh</a:t>
            </a:r>
            <a:r>
              <a:rPr lang="en-US" sz="2200" b="1" dirty="0">
                <a:latin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</a:rPr>
              <a:t>vật</a:t>
            </a:r>
            <a:r>
              <a:rPr lang="en-US" sz="2200" b="1" dirty="0">
                <a:latin typeface="Times New Roman" pitchFamily="18" charset="0"/>
              </a:rPr>
              <a:t>, con </a:t>
            </a:r>
            <a:r>
              <a:rPr lang="en-US" sz="2200" b="1" dirty="0" err="1">
                <a:latin typeface="Times New Roman" pitchFamily="18" charset="0"/>
              </a:rPr>
              <a:t>người</a:t>
            </a:r>
            <a:r>
              <a:rPr lang="en-US" sz="2200" b="1" dirty="0">
                <a:solidFill>
                  <a:srgbClr val="FF0000"/>
                </a:solidFill>
                <a:latin typeface="Times New Roman" pitchFamily="18" charset="0"/>
              </a:rPr>
              <a:t>: </a:t>
            </a:r>
            <a:r>
              <a:rPr lang="en-US" sz="2200" b="1" dirty="0" err="1">
                <a:solidFill>
                  <a:srgbClr val="FF0000"/>
                </a:solidFill>
                <a:latin typeface="Times New Roman" pitchFamily="18" charset="0"/>
              </a:rPr>
              <a:t>lộng</a:t>
            </a:r>
            <a:r>
              <a:rPr lang="en-US" sz="2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Times New Roman" pitchFamily="18" charset="0"/>
              </a:rPr>
              <a:t>lẫy</a:t>
            </a:r>
            <a:r>
              <a:rPr lang="en-US" sz="2200" b="1" dirty="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sz="2200" b="1" dirty="0" err="1">
                <a:solidFill>
                  <a:srgbClr val="FF0000"/>
                </a:solidFill>
                <a:latin typeface="Times New Roman" pitchFamily="18" charset="0"/>
              </a:rPr>
              <a:t>rực</a:t>
            </a:r>
            <a:r>
              <a:rPr lang="en-US" sz="2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Times New Roman" pitchFamily="18" charset="0"/>
              </a:rPr>
              <a:t>rỡ</a:t>
            </a:r>
            <a:r>
              <a:rPr lang="en-US" sz="2200" b="1" dirty="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sz="2200" b="1" dirty="0" err="1">
                <a:solidFill>
                  <a:srgbClr val="FF0000"/>
                </a:solidFill>
                <a:latin typeface="Times New Roman" pitchFamily="18" charset="0"/>
              </a:rPr>
              <a:t>đẹp</a:t>
            </a:r>
            <a:r>
              <a:rPr lang="en-US" sz="2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Times New Roman" pitchFamily="18" charset="0"/>
              </a:rPr>
              <a:t>đẽ</a:t>
            </a:r>
            <a:r>
              <a:rPr lang="en-US" sz="2200" b="1" dirty="0">
                <a:solidFill>
                  <a:srgbClr val="FF0000"/>
                </a:solidFill>
                <a:latin typeface="Times New Roman" pitchFamily="18" charset="0"/>
              </a:rPr>
              <a:t>,…</a:t>
            </a:r>
            <a:endParaRPr lang="vi-VN" sz="22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3" grpId="0"/>
      <p:bldP spid="16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8380408"/>
              </p:ext>
            </p:extLst>
          </p:nvPr>
        </p:nvGraphicFramePr>
        <p:xfrm>
          <a:off x="228600" y="457200"/>
          <a:ext cx="8496300" cy="5918879"/>
        </p:xfrm>
        <a:graphic>
          <a:graphicData uri="http://schemas.openxmlformats.org/drawingml/2006/table">
            <a:tbl>
              <a:tblPr/>
              <a:tblGrid>
                <a:gridCol w="21986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36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606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92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26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ext Box 18"/>
          <p:cNvSpPr txBox="1">
            <a:spLocks noChangeArrowheads="1"/>
          </p:cNvSpPr>
          <p:nvPr/>
        </p:nvSpPr>
        <p:spPr bwMode="auto">
          <a:xfrm>
            <a:off x="381000" y="609600"/>
            <a:ext cx="25209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Chủ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điểm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endParaRPr lang="vi-VN" sz="28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4" name="Text Box 18"/>
          <p:cNvSpPr txBox="1">
            <a:spLocks noChangeArrowheads="1"/>
          </p:cNvSpPr>
          <p:nvPr/>
        </p:nvSpPr>
        <p:spPr bwMode="auto">
          <a:xfrm>
            <a:off x="3276600" y="685800"/>
            <a:ext cx="25209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Từ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ngữ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endParaRPr lang="vi-VN" sz="28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5" name="Text Box 18"/>
          <p:cNvSpPr txBox="1">
            <a:spLocks noChangeArrowheads="1"/>
          </p:cNvSpPr>
          <p:nvPr/>
        </p:nvSpPr>
        <p:spPr bwMode="auto">
          <a:xfrm>
            <a:off x="6400800" y="381000"/>
            <a:ext cx="252095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Thành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ngữ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tục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ngữ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endParaRPr lang="vi-VN" sz="28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6" name="Text Box 20"/>
          <p:cNvSpPr txBox="1">
            <a:spLocks noChangeArrowheads="1"/>
          </p:cNvSpPr>
          <p:nvPr/>
        </p:nvSpPr>
        <p:spPr bwMode="auto">
          <a:xfrm>
            <a:off x="0" y="3048000"/>
            <a:ext cx="2362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b="1" dirty="0">
                <a:solidFill>
                  <a:srgbClr val="FF00FF"/>
                </a:solidFill>
                <a:latin typeface="Times New Roman" pitchFamily="18" charset="0"/>
              </a:rPr>
              <a:t>   </a:t>
            </a:r>
            <a:r>
              <a:rPr lang="en-US" sz="2400" b="1" dirty="0" err="1">
                <a:solidFill>
                  <a:srgbClr val="FF00FF"/>
                </a:solidFill>
                <a:latin typeface="Times New Roman" pitchFamily="18" charset="0"/>
              </a:rPr>
              <a:t>Những</a:t>
            </a:r>
            <a:r>
              <a:rPr lang="en-US" sz="2400" b="1" dirty="0">
                <a:solidFill>
                  <a:srgbClr val="FF00FF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FF"/>
                </a:solidFill>
                <a:latin typeface="Times New Roman" pitchFamily="18" charset="0"/>
              </a:rPr>
              <a:t>người</a:t>
            </a:r>
            <a:r>
              <a:rPr lang="en-US" sz="2400" b="1" dirty="0">
                <a:solidFill>
                  <a:srgbClr val="FF00FF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FF"/>
                </a:solidFill>
                <a:latin typeface="Times New Roman" pitchFamily="18" charset="0"/>
              </a:rPr>
              <a:t>quả</a:t>
            </a:r>
            <a:r>
              <a:rPr lang="en-US" sz="2400" b="1" dirty="0">
                <a:solidFill>
                  <a:srgbClr val="FF00FF"/>
                </a:solidFill>
                <a:latin typeface="Times New Roman" pitchFamily="18" charset="0"/>
              </a:rPr>
              <a:t>   </a:t>
            </a:r>
            <a:r>
              <a:rPr lang="en-US" sz="2400" b="1" dirty="0" err="1">
                <a:solidFill>
                  <a:srgbClr val="FF00FF"/>
                </a:solidFill>
                <a:latin typeface="Times New Roman" pitchFamily="18" charset="0"/>
              </a:rPr>
              <a:t>cảm</a:t>
            </a:r>
            <a:endParaRPr lang="vi-VN" sz="2400" b="1" dirty="0">
              <a:solidFill>
                <a:srgbClr val="FF00FF"/>
              </a:solidFill>
              <a:latin typeface="Times New Roman" pitchFamily="18" charset="0"/>
            </a:endParaRPr>
          </a:p>
        </p:txBody>
      </p:sp>
      <p:sp>
        <p:nvSpPr>
          <p:cNvPr id="7" name="Text Box 42"/>
          <p:cNvSpPr txBox="1">
            <a:spLocks noChangeArrowheads="1"/>
          </p:cNvSpPr>
          <p:nvPr/>
        </p:nvSpPr>
        <p:spPr bwMode="auto">
          <a:xfrm>
            <a:off x="2438400" y="2895600"/>
            <a:ext cx="358140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200" b="1" dirty="0">
                <a:latin typeface="Times New Roman" pitchFamily="18" charset="0"/>
              </a:rPr>
              <a:t>- Dũng cảm, anh dũng, anh hùng, can đảm, quả cảm, can trường, gan góc, gan lì, bạo gan...</a:t>
            </a:r>
          </a:p>
        </p:txBody>
      </p:sp>
      <p:sp>
        <p:nvSpPr>
          <p:cNvPr id="8" name="Text Box 43"/>
          <p:cNvSpPr txBox="1">
            <a:spLocks noChangeArrowheads="1"/>
          </p:cNvSpPr>
          <p:nvPr/>
        </p:nvSpPr>
        <p:spPr bwMode="auto">
          <a:xfrm>
            <a:off x="2590800" y="4495800"/>
            <a:ext cx="327660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200" b="1" dirty="0">
                <a:latin typeface="Times New Roman" pitchFamily="18" charset="0"/>
              </a:rPr>
              <a:t>- Tinh thần dũng cảm, dũng cảm nhận khuyết điểm, hành động dũng cảm...</a:t>
            </a:r>
          </a:p>
        </p:txBody>
      </p:sp>
      <p:sp>
        <p:nvSpPr>
          <p:cNvPr id="9" name="Text Box 39"/>
          <p:cNvSpPr txBox="1">
            <a:spLocks noChangeArrowheads="1"/>
          </p:cNvSpPr>
          <p:nvPr/>
        </p:nvSpPr>
        <p:spPr bwMode="auto">
          <a:xfrm>
            <a:off x="2438400" y="1447800"/>
            <a:ext cx="3657600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200" b="1" dirty="0">
                <a:latin typeface="Times New Roman" pitchFamily="18" charset="0"/>
              </a:rPr>
              <a:t>- </a:t>
            </a:r>
            <a:r>
              <a:rPr lang="en-US" sz="2200" b="1" dirty="0" err="1">
                <a:latin typeface="Times New Roman" pitchFamily="18" charset="0"/>
              </a:rPr>
              <a:t>Từ</a:t>
            </a:r>
            <a:r>
              <a:rPr lang="en-US" sz="2200" b="1" dirty="0">
                <a:latin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</a:rPr>
              <a:t>miêu</a:t>
            </a:r>
            <a:r>
              <a:rPr lang="en-US" sz="2200" b="1" dirty="0">
                <a:latin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</a:rPr>
              <a:t>tả</a:t>
            </a:r>
            <a:r>
              <a:rPr lang="en-US" sz="2200" b="1" dirty="0">
                <a:latin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</a:rPr>
              <a:t>mức</a:t>
            </a:r>
            <a:r>
              <a:rPr lang="en-US" sz="2200" b="1" dirty="0">
                <a:latin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</a:rPr>
              <a:t>độ</a:t>
            </a:r>
            <a:r>
              <a:rPr lang="en-US" sz="2200" b="1" dirty="0">
                <a:latin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</a:rPr>
              <a:t>cao</a:t>
            </a:r>
            <a:r>
              <a:rPr lang="en-US" sz="2200" b="1" dirty="0">
                <a:latin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</a:rPr>
              <a:t>của</a:t>
            </a:r>
            <a:r>
              <a:rPr lang="en-US" sz="2200" b="1" dirty="0">
                <a:latin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</a:rPr>
              <a:t>cái</a:t>
            </a:r>
            <a:r>
              <a:rPr lang="en-US" sz="2200" b="1" dirty="0">
                <a:latin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</a:rPr>
              <a:t>đẹp</a:t>
            </a:r>
            <a:r>
              <a:rPr lang="en-US" sz="2200" b="1" dirty="0">
                <a:latin typeface="Times New Roman" pitchFamily="18" charset="0"/>
              </a:rPr>
              <a:t>: </a:t>
            </a:r>
            <a:r>
              <a:rPr lang="en-US" sz="2200" b="1" dirty="0" err="1">
                <a:solidFill>
                  <a:srgbClr val="FF0000"/>
                </a:solidFill>
                <a:latin typeface="Times New Roman" pitchFamily="18" charset="0"/>
              </a:rPr>
              <a:t>đẹp</a:t>
            </a:r>
            <a:r>
              <a:rPr lang="en-US" sz="2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Times New Roman" pitchFamily="18" charset="0"/>
              </a:rPr>
              <a:t>như</a:t>
            </a:r>
            <a:r>
              <a:rPr lang="en-US" sz="2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Times New Roman" pitchFamily="18" charset="0"/>
              </a:rPr>
              <a:t>tiên</a:t>
            </a:r>
            <a:r>
              <a:rPr lang="en-US" sz="2200" b="1" dirty="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sz="2200" b="1" dirty="0" err="1">
                <a:solidFill>
                  <a:srgbClr val="FF0000"/>
                </a:solidFill>
                <a:latin typeface="Times New Roman" pitchFamily="18" charset="0"/>
              </a:rPr>
              <a:t>đẹp</a:t>
            </a:r>
            <a:r>
              <a:rPr lang="en-US" sz="2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Times New Roman" pitchFamily="18" charset="0"/>
              </a:rPr>
              <a:t>tuyệt</a:t>
            </a:r>
            <a:r>
              <a:rPr lang="en-US" sz="2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Times New Roman" pitchFamily="18" charset="0"/>
              </a:rPr>
              <a:t>trần</a:t>
            </a:r>
            <a:r>
              <a:rPr lang="en-US" sz="2200" b="1" dirty="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sz="2200" b="1" dirty="0" err="1">
                <a:solidFill>
                  <a:srgbClr val="FF0000"/>
                </a:solidFill>
                <a:latin typeface="Times New Roman" pitchFamily="18" charset="0"/>
              </a:rPr>
              <a:t>đẹp</a:t>
            </a:r>
            <a:r>
              <a:rPr lang="en-US" sz="2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Times New Roman" pitchFamily="18" charset="0"/>
              </a:rPr>
              <a:t>mê</a:t>
            </a:r>
            <a:r>
              <a:rPr lang="en-US" sz="2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Times New Roman" pitchFamily="18" charset="0"/>
              </a:rPr>
              <a:t>hồn</a:t>
            </a:r>
            <a:r>
              <a:rPr lang="en-US" sz="2200" b="1" dirty="0">
                <a:solidFill>
                  <a:srgbClr val="FF0000"/>
                </a:solidFill>
                <a:latin typeface="Times New Roman" pitchFamily="18" charset="0"/>
              </a:rPr>
              <a:t>,…</a:t>
            </a:r>
            <a:endParaRPr lang="vi-VN" sz="22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0" name="Text Box 42"/>
          <p:cNvSpPr txBox="1">
            <a:spLocks noChangeArrowheads="1"/>
          </p:cNvSpPr>
          <p:nvPr/>
        </p:nvSpPr>
        <p:spPr bwMode="auto">
          <a:xfrm>
            <a:off x="6172200" y="3200400"/>
            <a:ext cx="25908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400" dirty="0">
                <a:latin typeface="Times New Roman" pitchFamily="18" charset="0"/>
              </a:rPr>
              <a:t>- </a:t>
            </a:r>
            <a:r>
              <a:rPr lang="vi-VN" sz="2400" b="1" dirty="0">
                <a:latin typeface="Times New Roman" pitchFamily="18" charset="0"/>
              </a:rPr>
              <a:t>Gan vàng dạ sắt</a:t>
            </a:r>
          </a:p>
          <a:p>
            <a:pPr eaLnBrk="1" hangingPunct="1">
              <a:spcBef>
                <a:spcPct val="50000"/>
              </a:spcBef>
            </a:pPr>
            <a:r>
              <a:rPr lang="vi-VN" sz="2400" b="1" dirty="0">
                <a:latin typeface="Times New Roman" pitchFamily="18" charset="0"/>
              </a:rPr>
              <a:t>- Vào sinh ra tử.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853406" y="293747"/>
            <a:ext cx="811108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400" b="1" u="sng" dirty="0">
                <a:solidFill>
                  <a:srgbClr val="FF0000"/>
                </a:solidFill>
                <a:latin typeface="Times New Roman" pitchFamily="18" charset="0"/>
              </a:rPr>
              <a:t>Bài 3</a:t>
            </a: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vi-VN" sz="2400" b="1" dirty="0">
                <a:latin typeface="Times New Roman" pitchFamily="18" charset="0"/>
              </a:rPr>
              <a:t>Chọn từ thích hợp trong ngoặc đơn điền vào chỗ trống.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927100" y="1228725"/>
            <a:ext cx="6732588" cy="132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342900" indent="-342900" eaLnBrk="1" hangingPunct="1">
              <a:spcBef>
                <a:spcPct val="50000"/>
              </a:spcBef>
              <a:buFontTx/>
              <a:buAutoNum type="alphaLcParenR"/>
            </a:pPr>
            <a:r>
              <a:rPr lang="vi-VN" sz="2000" b="1" dirty="0">
                <a:latin typeface="Times New Roman" pitchFamily="18" charset="0"/>
              </a:rPr>
              <a:t>– Một người ................ .... vẹn toàn.</a:t>
            </a:r>
          </a:p>
          <a:p>
            <a:pPr marL="342900" indent="-342900" eaLnBrk="1" hangingPunct="1"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</a:rPr>
              <a:t>- </a:t>
            </a:r>
            <a:r>
              <a:rPr lang="vi-VN" sz="2000" b="1">
                <a:latin typeface="Times New Roman" pitchFamily="18" charset="0"/>
              </a:rPr>
              <a:t>Nét chạm </a:t>
            </a:r>
            <a:r>
              <a:rPr lang="vi-VN" sz="2000" b="1" dirty="0">
                <a:latin typeface="Times New Roman" pitchFamily="18" charset="0"/>
              </a:rPr>
              <a:t>trổ...............</a:t>
            </a:r>
          </a:p>
          <a:p>
            <a:pPr marL="342900" indent="-342900" eaLnBrk="1" hangingPunct="1"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</a:rPr>
              <a:t>- P</a:t>
            </a:r>
            <a:r>
              <a:rPr lang="vi-VN" sz="2000" b="1" dirty="0">
                <a:latin typeface="Times New Roman" pitchFamily="18" charset="0"/>
              </a:rPr>
              <a:t>hát hiện và bồi dưỡng những .................. trẻ.</a:t>
            </a: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895350" y="2697163"/>
            <a:ext cx="7453313" cy="178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>
                <a:latin typeface="Times New Roman" pitchFamily="18" charset="0"/>
              </a:rPr>
              <a:t>b) – Ghi nhiều bàn thắng</a:t>
            </a:r>
            <a:r>
              <a:rPr lang="vi-VN" sz="2000">
                <a:latin typeface="Times New Roman" pitchFamily="18" charset="0"/>
              </a:rPr>
              <a:t>..........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2000" b="1">
                <a:latin typeface="Times New Roman" pitchFamily="18" charset="0"/>
              </a:rPr>
              <a:t> </a:t>
            </a:r>
            <a:r>
              <a:rPr lang="vi-VN" sz="2000" b="1">
                <a:latin typeface="Times New Roman" pitchFamily="18" charset="0"/>
              </a:rPr>
              <a:t>Một ngày</a:t>
            </a:r>
            <a:r>
              <a:rPr lang="vi-VN" sz="2000">
                <a:latin typeface="Times New Roman" pitchFamily="18" charset="0"/>
              </a:rPr>
              <a:t>...................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2000" b="1">
                <a:latin typeface="Times New Roman" pitchFamily="18" charset="0"/>
              </a:rPr>
              <a:t> </a:t>
            </a:r>
            <a:r>
              <a:rPr lang="vi-VN" sz="2000" b="1">
                <a:latin typeface="Times New Roman" pitchFamily="18" charset="0"/>
              </a:rPr>
              <a:t>Những kỉ niệm</a:t>
            </a:r>
            <a:r>
              <a:rPr lang="vi-VN" sz="2000">
                <a:latin typeface="Times New Roman" pitchFamily="18" charset="0"/>
              </a:rPr>
              <a:t>...............</a:t>
            </a:r>
          </a:p>
          <a:p>
            <a:pPr eaLnBrk="1" hangingPunct="1">
              <a:spcBef>
                <a:spcPct val="50000"/>
              </a:spcBef>
            </a:pPr>
            <a:r>
              <a:rPr lang="vi-VN" sz="2000" b="1">
                <a:latin typeface="Times New Roman" pitchFamily="18" charset="0"/>
              </a:rPr>
              <a:t>                                           </a:t>
            </a:r>
            <a:r>
              <a:rPr lang="en-US" sz="2000" b="1">
                <a:latin typeface="Times New Roman" pitchFamily="18" charset="0"/>
              </a:rPr>
              <a:t>                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928688" y="4324350"/>
            <a:ext cx="4968875" cy="132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>
                <a:latin typeface="Times New Roman" pitchFamily="18" charset="0"/>
              </a:rPr>
              <a:t>c) – Một</a:t>
            </a:r>
            <a:r>
              <a:rPr lang="vi-VN" sz="2000">
                <a:latin typeface="Times New Roman" pitchFamily="18" charset="0"/>
              </a:rPr>
              <a:t> ..................... </a:t>
            </a:r>
            <a:r>
              <a:rPr lang="vi-VN" sz="2000" b="1">
                <a:latin typeface="Times New Roman" pitchFamily="18" charset="0"/>
              </a:rPr>
              <a:t>diệt xe tăng.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2000" b="1">
                <a:latin typeface="Times New Roman" pitchFamily="18" charset="0"/>
              </a:rPr>
              <a:t> </a:t>
            </a:r>
            <a:r>
              <a:rPr lang="vi-VN" sz="2000" b="1">
                <a:latin typeface="Times New Roman" pitchFamily="18" charset="0"/>
              </a:rPr>
              <a:t>Có </a:t>
            </a:r>
            <a:r>
              <a:rPr lang="vi-VN" sz="2000">
                <a:latin typeface="Times New Roman" pitchFamily="18" charset="0"/>
              </a:rPr>
              <a:t>....... .. .</a:t>
            </a:r>
            <a:r>
              <a:rPr lang="vi-VN" sz="2000" b="1">
                <a:latin typeface="Times New Roman" pitchFamily="18" charset="0"/>
              </a:rPr>
              <a:t> </a:t>
            </a:r>
            <a:r>
              <a:rPr lang="vi-VN" sz="2000">
                <a:latin typeface="Times New Roman" pitchFamily="18" charset="0"/>
              </a:rPr>
              <a:t>...... </a:t>
            </a:r>
            <a:r>
              <a:rPr lang="vi-VN" sz="2000" b="1">
                <a:latin typeface="Times New Roman" pitchFamily="18" charset="0"/>
              </a:rPr>
              <a:t>đấu tranh.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vi-VN" sz="2000" b="1">
                <a:latin typeface="Times New Roman" pitchFamily="18" charset="0"/>
              </a:rPr>
              <a:t> </a:t>
            </a:r>
            <a:r>
              <a:rPr lang="vi-VN" sz="2000">
                <a:latin typeface="Times New Roman" pitchFamily="18" charset="0"/>
              </a:rPr>
              <a:t>................</a:t>
            </a:r>
            <a:r>
              <a:rPr lang="vi-VN" sz="2000" b="1">
                <a:latin typeface="Times New Roman" pitchFamily="18" charset="0"/>
              </a:rPr>
              <a:t> </a:t>
            </a:r>
            <a:r>
              <a:rPr lang="en-US" sz="2000" b="1">
                <a:latin typeface="Times New Roman" pitchFamily="18" charset="0"/>
              </a:rPr>
              <a:t>  </a:t>
            </a:r>
            <a:r>
              <a:rPr lang="vi-VN" sz="2000" b="1">
                <a:latin typeface="Times New Roman" pitchFamily="18" charset="0"/>
              </a:rPr>
              <a:t>nhận khuyết điểm.</a:t>
            </a:r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2987675" y="1203698"/>
            <a:ext cx="12969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 dirty="0">
                <a:solidFill>
                  <a:srgbClr val="0000FF"/>
                </a:solidFill>
                <a:latin typeface="Times New Roman" pitchFamily="18" charset="0"/>
              </a:rPr>
              <a:t>tài đức</a:t>
            </a:r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2528888" y="1660798"/>
            <a:ext cx="9366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 dirty="0">
                <a:solidFill>
                  <a:srgbClr val="0000FF"/>
                </a:solidFill>
                <a:latin typeface="Times New Roman" pitchFamily="18" charset="0"/>
              </a:rPr>
              <a:t>tài hoa</a:t>
            </a: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4613275" y="2106613"/>
            <a:ext cx="16557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 dirty="0">
                <a:solidFill>
                  <a:srgbClr val="0000FF"/>
                </a:solidFill>
                <a:latin typeface="Times New Roman" pitchFamily="18" charset="0"/>
              </a:rPr>
              <a:t>tài năng</a:t>
            </a:r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3819525" y="2690813"/>
            <a:ext cx="12239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 dirty="0">
                <a:solidFill>
                  <a:srgbClr val="0000FF"/>
                </a:solidFill>
                <a:latin typeface="Times New Roman" pitchFamily="18" charset="0"/>
              </a:rPr>
              <a:t>đẹp mắt</a:t>
            </a:r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2267744" y="3117676"/>
            <a:ext cx="16557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 dirty="0">
                <a:solidFill>
                  <a:srgbClr val="0000FF"/>
                </a:solidFill>
                <a:latin typeface="Times New Roman" pitchFamily="18" charset="0"/>
              </a:rPr>
              <a:t>đẹp trời</a:t>
            </a:r>
          </a:p>
        </p:txBody>
      </p: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2785324" y="3594100"/>
            <a:ext cx="1295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>
                <a:solidFill>
                  <a:srgbClr val="0000FF"/>
                </a:solidFill>
                <a:latin typeface="Times New Roman" pitchFamily="18" charset="0"/>
              </a:rPr>
              <a:t>đẹp đẽ</a:t>
            </a:r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2189163" y="4295775"/>
            <a:ext cx="10080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>
                <a:solidFill>
                  <a:srgbClr val="0000FF"/>
                </a:solidFill>
                <a:latin typeface="Times New Roman" pitchFamily="18" charset="0"/>
              </a:rPr>
              <a:t>dũng sĩ</a:t>
            </a:r>
          </a:p>
        </p:txBody>
      </p:sp>
      <p:sp>
        <p:nvSpPr>
          <p:cNvPr id="6162" name="Text Box 18"/>
          <p:cNvSpPr txBox="1">
            <a:spLocks noChangeArrowheads="1"/>
          </p:cNvSpPr>
          <p:nvPr/>
        </p:nvSpPr>
        <p:spPr bwMode="auto">
          <a:xfrm>
            <a:off x="1481138" y="4737100"/>
            <a:ext cx="15128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>
                <a:solidFill>
                  <a:srgbClr val="0000FF"/>
                </a:solidFill>
                <a:latin typeface="Times New Roman" pitchFamily="18" charset="0"/>
              </a:rPr>
              <a:t>dũng khí</a:t>
            </a:r>
          </a:p>
        </p:txBody>
      </p:sp>
      <p:sp>
        <p:nvSpPr>
          <p:cNvPr id="6163" name="Text Box 19"/>
          <p:cNvSpPr txBox="1">
            <a:spLocks noChangeArrowheads="1"/>
          </p:cNvSpPr>
          <p:nvPr/>
        </p:nvSpPr>
        <p:spPr bwMode="auto">
          <a:xfrm>
            <a:off x="1036638" y="5246688"/>
            <a:ext cx="16573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Times New Roman" pitchFamily="18" charset="0"/>
              </a:rPr>
              <a:t> D</a:t>
            </a:r>
            <a:r>
              <a:rPr lang="vi-VN" sz="2000" b="1">
                <a:solidFill>
                  <a:srgbClr val="0000FF"/>
                </a:solidFill>
                <a:latin typeface="Times New Roman" pitchFamily="18" charset="0"/>
              </a:rPr>
              <a:t>ũng cảm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779963" y="2671763"/>
            <a:ext cx="32242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sz="2000" b="1">
                <a:solidFill>
                  <a:srgbClr val="FF0000"/>
                </a:solidFill>
              </a:rPr>
              <a:t>( đẹp trời, đẹp đẽ, đẹp mắt)</a:t>
            </a:r>
            <a:r>
              <a:rPr lang="en-US" sz="2000" b="1">
                <a:solidFill>
                  <a:srgbClr val="FF0000"/>
                </a:solidFill>
              </a:rPr>
              <a:t> </a:t>
            </a:r>
            <a:endParaRPr lang="vi-VN" sz="2000" b="1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5067300" y="1233488"/>
            <a:ext cx="31353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vi-VN" sz="2000" b="1"/>
              <a:t> </a:t>
            </a:r>
            <a:r>
              <a:rPr lang="vi-VN" sz="2000" b="1">
                <a:solidFill>
                  <a:srgbClr val="FF0000"/>
                </a:solidFill>
              </a:rPr>
              <a:t>( tài năng, tài đức, tài hoa)</a:t>
            </a:r>
            <a:endParaRPr lang="en-GB" sz="200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613275" y="4322763"/>
            <a:ext cx="36449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vi-VN" sz="2000" b="1"/>
              <a:t> </a:t>
            </a:r>
            <a:r>
              <a:rPr lang="vi-VN" sz="2000" b="1">
                <a:solidFill>
                  <a:srgbClr val="FF0000"/>
                </a:solidFill>
              </a:rPr>
              <a:t>( dũng khí, dũng sĩ, dũng cảm)</a:t>
            </a:r>
            <a:r>
              <a:rPr lang="vi-VN" sz="2000" b="1">
                <a:solidFill>
                  <a:srgbClr val="0000FF"/>
                </a:solidFill>
              </a:rPr>
              <a:t> </a:t>
            </a:r>
            <a:endParaRPr lang="en-GB" sz="2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" grpId="0"/>
      <p:bldP spid="6152" grpId="0"/>
      <p:bldP spid="6153" grpId="0"/>
      <p:bldP spid="6154" grpId="0"/>
      <p:bldP spid="6155" grpId="0"/>
      <p:bldP spid="6156" grpId="0"/>
      <p:bldP spid="6157" grpId="0"/>
      <p:bldP spid="6158" grpId="0"/>
      <p:bldP spid="6159" grpId="0"/>
      <p:bldP spid="6160" grpId="0"/>
      <p:bldP spid="6161" grpId="0"/>
      <p:bldP spid="6162" grpId="0"/>
      <p:bldP spid="6163" grpId="0"/>
      <p:bldP spid="2" grpId="0"/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782"/>
            <a:ext cx="9144000" cy="6583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560076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620</Words>
  <Application>Microsoft Office PowerPoint</Application>
  <PresentationFormat>On-screen Show (4:3)</PresentationFormat>
  <Paragraphs>113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TUYET</cp:lastModifiedBy>
  <cp:revision>69</cp:revision>
  <dcterms:created xsi:type="dcterms:W3CDTF">2011-03-03T06:58:15Z</dcterms:created>
  <dcterms:modified xsi:type="dcterms:W3CDTF">2022-03-29T10:22:15Z</dcterms:modified>
</cp:coreProperties>
</file>