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4" r:id="rId2"/>
    <p:sldId id="281" r:id="rId3"/>
    <p:sldId id="282" r:id="rId4"/>
    <p:sldId id="283" r:id="rId5"/>
    <p:sldId id="284" r:id="rId6"/>
    <p:sldId id="290" r:id="rId7"/>
    <p:sldId id="289" r:id="rId8"/>
    <p:sldId id="258" r:id="rId9"/>
    <p:sldId id="259" r:id="rId10"/>
    <p:sldId id="291" r:id="rId11"/>
    <p:sldId id="292" r:id="rId12"/>
    <p:sldId id="293" r:id="rId13"/>
    <p:sldId id="264" r:id="rId14"/>
    <p:sldId id="294" r:id="rId15"/>
    <p:sldId id="266" r:id="rId16"/>
    <p:sldId id="267" r:id="rId17"/>
    <p:sldId id="263" r:id="rId18"/>
    <p:sldId id="295" r:id="rId19"/>
    <p:sldId id="296" r:id="rId20"/>
    <p:sldId id="297" r:id="rId21"/>
    <p:sldId id="272" r:id="rId22"/>
    <p:sldId id="298" r:id="rId23"/>
    <p:sldId id="274" r:id="rId24"/>
    <p:sldId id="275" r:id="rId25"/>
    <p:sldId id="299" r:id="rId26"/>
    <p:sldId id="300" r:id="rId27"/>
    <p:sldId id="301" r:id="rId28"/>
    <p:sldId id="287" r:id="rId29"/>
    <p:sldId id="278" r:id="rId30"/>
    <p:sldId id="286" r:id="rId31"/>
    <p:sldId id="288" r:id="rId32"/>
    <p:sldId id="302"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CCC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666AC3-D830-4E60-9808-D604AE391A1A}" type="datetimeFigureOut">
              <a:rPr lang="vi-VN" smtClean="0"/>
              <a:t>13/03/2022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3C6B19-2127-4B48-BF6A-EFD5EE9F8FC4}" type="slidenum">
              <a:rPr lang="vi-VN" smtClean="0"/>
              <a:t>‹#›</a:t>
            </a:fld>
            <a:endParaRPr lang="vi-VN"/>
          </a:p>
        </p:txBody>
      </p:sp>
    </p:spTree>
    <p:extLst>
      <p:ext uri="{BB962C8B-B14F-4D97-AF65-F5344CB8AC3E}">
        <p14:creationId xmlns:p14="http://schemas.microsoft.com/office/powerpoint/2010/main" val="57701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87A2C8-9093-4D4F-A082-92D38BA5D470}" type="slidenum">
              <a:rPr lang="en-US" smtClean="0"/>
              <a:t>14</a:t>
            </a:fld>
            <a:endParaRPr lang="en-US"/>
          </a:p>
        </p:txBody>
      </p:sp>
    </p:spTree>
    <p:extLst>
      <p:ext uri="{BB962C8B-B14F-4D97-AF65-F5344CB8AC3E}">
        <p14:creationId xmlns:p14="http://schemas.microsoft.com/office/powerpoint/2010/main" val="119384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00F363-6FD1-4B0C-8D79-F0045B916C06}"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557930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0F363-6FD1-4B0C-8D79-F0045B916C06}"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10389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0F363-6FD1-4B0C-8D79-F0045B916C06}"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81472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0F363-6FD1-4B0C-8D79-F0045B916C06}"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04129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00F363-6FD1-4B0C-8D79-F0045B916C06}"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55510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00F363-6FD1-4B0C-8D79-F0045B916C06}"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396123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00F363-6FD1-4B0C-8D79-F0045B916C06}"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917886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00F363-6FD1-4B0C-8D79-F0045B916C06}"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1494649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0F363-6FD1-4B0C-8D79-F0045B916C06}"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241781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0F363-6FD1-4B0C-8D79-F0045B916C06}"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364830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0F363-6FD1-4B0C-8D79-F0045B916C06}"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AC50D-D237-4DB5-9570-B40C692D3E7A}" type="slidenum">
              <a:rPr lang="en-US" smtClean="0"/>
              <a:t>‹#›</a:t>
            </a:fld>
            <a:endParaRPr lang="en-US"/>
          </a:p>
        </p:txBody>
      </p:sp>
    </p:spTree>
    <p:extLst>
      <p:ext uri="{BB962C8B-B14F-4D97-AF65-F5344CB8AC3E}">
        <p14:creationId xmlns:p14="http://schemas.microsoft.com/office/powerpoint/2010/main" val="3520858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0F363-6FD1-4B0C-8D79-F0045B916C06}" type="datetimeFigureOut">
              <a:rPr lang="en-US" smtClean="0"/>
              <a:t>3/13/2022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AC50D-D237-4DB5-9570-B40C692D3E7A}" type="slidenum">
              <a:rPr lang="en-US" smtClean="0"/>
              <a:t>‹#›</a:t>
            </a:fld>
            <a:endParaRPr lang="en-US"/>
          </a:p>
        </p:txBody>
      </p:sp>
    </p:spTree>
    <p:extLst>
      <p:ext uri="{BB962C8B-B14F-4D97-AF65-F5344CB8AC3E}">
        <p14:creationId xmlns:p14="http://schemas.microsoft.com/office/powerpoint/2010/main" val="1953662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11" Type="http://schemas.openxmlformats.org/officeDocument/2006/relationships/image" Target="../media/image10.gif"/><Relationship Id="rId5" Type="http://schemas.openxmlformats.org/officeDocument/2006/relationships/image" Target="../media/image4.gi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slide" Target="slide6.xml"/><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slide" Target="slide3.xml"/><Relationship Id="rId1" Type="http://schemas.microsoft.com/office/2007/relationships/media" Target="../media/media1.MP3"/><Relationship Id="rId6" Type="http://schemas.openxmlformats.org/officeDocument/2006/relationships/slide" Target="slide12.xml"/><Relationship Id="rId11" Type="http://schemas.microsoft.com/office/2007/relationships/hdphoto" Target="../media/hdphoto2.wdp"/><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19.png"/><Relationship Id="rId10" Type="http://schemas.openxmlformats.org/officeDocument/2006/relationships/image" Target="../media/image14.png"/><Relationship Id="rId19" Type="http://schemas.microsoft.com/office/2007/relationships/hdphoto" Target="../media/hdphoto5.wdp"/><Relationship Id="rId4" Type="http://schemas.openxmlformats.org/officeDocument/2006/relationships/image" Target="../media/image11.jpeg"/><Relationship Id="rId9" Type="http://schemas.openxmlformats.org/officeDocument/2006/relationships/slide" Target="slide17.xml"/><Relationship Id="rId14" Type="http://schemas.openxmlformats.org/officeDocument/2006/relationships/image" Target="../media/image16.png"/><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2.xml"/><Relationship Id="rId4" Type="http://schemas.microsoft.com/office/2007/relationships/hdphoto" Target="../media/hdphoto6.wdp"/></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49.gi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2.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2.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38100" y="41275"/>
            <a:ext cx="12192000" cy="7010400"/>
            <a:chOff x="1147762" y="842963"/>
            <a:chExt cx="9544050" cy="5143500"/>
          </a:xfrm>
        </p:grpSpPr>
        <p:pic>
          <p:nvPicPr>
            <p:cNvPr id="14358" name="Picture 2" descr="D:\SOA\Khung nen bieu tuong\Khung nen bieu tuo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2" y="842963"/>
              <a:ext cx="9544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1085850"/>
              <a:ext cx="125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14" descr="Firewrk8"/>
            <p:cNvPicPr>
              <a:picLocks noChangeAspect="1" noChangeArrowheads="1"/>
            </p:cNvPicPr>
            <p:nvPr/>
          </p:nvPicPr>
          <p:blipFill>
            <a:blip r:embed="rId4" cstate="print">
              <a:lum bright="6000" contrast="30000"/>
              <a:extLst>
                <a:ext uri="{28A0092B-C50C-407E-A947-70E740481C1C}">
                  <a14:useLocalDpi xmlns:a14="http://schemas.microsoft.com/office/drawing/2010/main" val="0"/>
                </a:ext>
              </a:extLst>
            </a:blip>
            <a:srcRect/>
            <a:stretch>
              <a:fillRect/>
            </a:stretch>
          </p:blipFill>
          <p:spPr bwMode="auto">
            <a:xfrm>
              <a:off x="7181850" y="3257551"/>
              <a:ext cx="1428750" cy="139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1" name="WordArt 6"/>
            <p:cNvSpPr>
              <a:spLocks noChangeArrowheads="1" noChangeShapeType="1" noTextEdit="1"/>
            </p:cNvSpPr>
            <p:nvPr/>
          </p:nvSpPr>
          <p:spPr bwMode="auto">
            <a:xfrm>
              <a:off x="2781300" y="1600200"/>
              <a:ext cx="6906399" cy="742952"/>
            </a:xfrm>
            <a:prstGeom prst="rect">
              <a:avLst/>
            </a:prstGeom>
          </p:spPr>
          <p:txBody>
            <a:bodyPr wrap="none" fromWordArt="1">
              <a:prstTxWarp prst="textPlain">
                <a:avLst>
                  <a:gd name="adj" fmla="val 50000"/>
                </a:avLst>
              </a:prstTxWarp>
            </a:bodyPr>
            <a:lstStyle/>
            <a:p>
              <a:pPr algn="ctr"/>
              <a:r>
                <a:rPr lang="en-US" sz="2025"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TẬPĐỌC L</a:t>
              </a:r>
              <a:r>
                <a:rPr lang="vi-VN" sz="2025"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ỚP </a:t>
              </a:r>
              <a:r>
                <a:rPr lang="vi-VN" sz="2025"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4</a:t>
              </a:r>
            </a:p>
          </p:txBody>
        </p:sp>
        <p:pic>
          <p:nvPicPr>
            <p:cNvPr id="14362" name="Picture 12" descr="Firewrk8"/>
            <p:cNvPicPr>
              <a:picLocks noChangeAspect="1" noChangeArrowheads="1"/>
            </p:cNvPicPr>
            <p:nvPr/>
          </p:nvPicPr>
          <p:blipFill>
            <a:blip r:embed="rId4" cstate="print">
              <a:lum bright="6000" contrast="30000"/>
              <a:extLst>
                <a:ext uri="{28A0092B-C50C-407E-A947-70E740481C1C}">
                  <a14:useLocalDpi xmlns:a14="http://schemas.microsoft.com/office/drawing/2010/main" val="0"/>
                </a:ext>
              </a:extLst>
            </a:blip>
            <a:srcRect/>
            <a:stretch>
              <a:fillRect/>
            </a:stretch>
          </p:blipFill>
          <p:spPr bwMode="auto">
            <a:xfrm>
              <a:off x="4334232" y="1653624"/>
              <a:ext cx="1143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4" descr="Hinh dong (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50491" y="2021187"/>
              <a:ext cx="899636"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4" descr="Hinh dong (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10496" y="2343151"/>
              <a:ext cx="1352074"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1" name="WordArt 21"/>
          <p:cNvSpPr>
            <a:spLocks noChangeArrowheads="1" noChangeShapeType="1" noTextEdit="1"/>
          </p:cNvSpPr>
          <p:nvPr/>
        </p:nvSpPr>
        <p:spPr bwMode="auto">
          <a:xfrm>
            <a:off x="1430865" y="2424907"/>
            <a:ext cx="9842723" cy="2490787"/>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FF00FF"/>
                  </a:solidFill>
                  <a:round/>
                  <a:headEnd/>
                  <a:tailEnd/>
                </a:ln>
                <a:solidFill>
                  <a:srgbClr val="002060"/>
                </a:solidFill>
                <a:effectLst>
                  <a:outerShdw dist="45791" dir="2021404" algn="ctr" rotWithShape="0">
                    <a:srgbClr val="B2B2B2">
                      <a:alpha val="79999"/>
                    </a:srgbClr>
                  </a:outerShdw>
                </a:effectLst>
                <a:latin typeface="Times New Roman"/>
                <a:cs typeface="Times New Roman"/>
              </a:rPr>
              <a:t>GA- VRỐT NGOÀI CHIẾN LŨY </a:t>
            </a:r>
            <a:endParaRPr lang="vi-VN" sz="3600" b="1" kern="10" dirty="0">
              <a:ln w="9525">
                <a:solidFill>
                  <a:srgbClr val="FF00FF"/>
                </a:solidFill>
                <a:round/>
                <a:headEnd/>
                <a:tailEnd/>
              </a:ln>
              <a:solidFill>
                <a:srgbClr val="002060"/>
              </a:solidFill>
              <a:effectLst>
                <a:outerShdw dist="45791" dir="2021404" algn="ctr" rotWithShape="0">
                  <a:srgbClr val="B2B2B2">
                    <a:alpha val="79999"/>
                  </a:srgbClr>
                </a:outerShdw>
              </a:effectLst>
              <a:latin typeface="Times New Roman"/>
              <a:cs typeface="Times New Roman"/>
            </a:endParaRPr>
          </a:p>
          <a:p>
            <a:pPr algn="ctr"/>
            <a:endParaRPr lang="vi-VN" sz="3600" b="1" kern="10" dirty="0">
              <a:ln w="9525">
                <a:solidFill>
                  <a:srgbClr val="FF00FF"/>
                </a:solidFill>
                <a:round/>
                <a:headEnd/>
                <a:tailEnd/>
              </a:ln>
              <a:solidFill>
                <a:srgbClr val="002060"/>
              </a:solidFill>
              <a:effectLst>
                <a:outerShdw dist="45791" dir="2021404" algn="ctr" rotWithShape="0">
                  <a:srgbClr val="B2B2B2">
                    <a:alpha val="79999"/>
                  </a:srgbClr>
                </a:outerShdw>
              </a:effectLst>
              <a:latin typeface="Times New Roman"/>
              <a:cs typeface="Times New Roman"/>
            </a:endParaRPr>
          </a:p>
        </p:txBody>
      </p:sp>
      <p:pic>
        <p:nvPicPr>
          <p:cNvPr id="11" name="Picture 19" descr="bu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22451" y="300038"/>
            <a:ext cx="9144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descr="bu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25884" y="5649913"/>
            <a:ext cx="9144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bu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73684" y="4965701"/>
            <a:ext cx="9144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tiere13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9551" y="4976813"/>
            <a:ext cx="328083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bu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00151" y="4976813"/>
            <a:ext cx="9144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22585" y="5006975"/>
            <a:ext cx="109643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74234" y="3246439"/>
            <a:ext cx="109643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28768" y="300039"/>
            <a:ext cx="1096433"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2" descr="796930804757bda00083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73500" y="4298951"/>
            <a:ext cx="17780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025901" y="138114"/>
            <a:ext cx="1096433"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DSTARS-P"/>
          <p:cNvPicPr>
            <a:picLocks noChangeAspect="1" noChangeArrowheads="1" noCrop="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5262034" y="3067050"/>
            <a:ext cx="2408767"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2" descr="DSTARS-P"/>
          <p:cNvPicPr>
            <a:picLocks noChangeAspect="1" noChangeArrowheads="1" noCrop="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1737785" y="4522788"/>
            <a:ext cx="240876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2" descr="DSTARS-P"/>
          <p:cNvPicPr>
            <a:picLocks noChangeAspect="1" noChangeArrowheads="1" noCrop="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8290985" y="4438651"/>
            <a:ext cx="2408767"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6"/>
          <p:cNvSpPr>
            <a:spLocks noChangeArrowheads="1"/>
          </p:cNvSpPr>
          <p:nvPr/>
        </p:nvSpPr>
        <p:spPr bwMode="auto">
          <a:xfrm>
            <a:off x="5054600" y="-63500"/>
            <a:ext cx="1828800" cy="990600"/>
          </a:xfrm>
          <a:prstGeom prst="star32">
            <a:avLst>
              <a:gd name="adj" fmla="val 23958"/>
            </a:avLst>
          </a:prstGeom>
          <a:solidFill>
            <a:srgbClr val="33CC33"/>
          </a:solidFill>
          <a:ln w="28575" algn="ctr">
            <a:solidFill>
              <a:srgbClr val="FF0000"/>
            </a:solidFill>
            <a:miter lim="800000"/>
            <a:headEnd/>
            <a:tailEnd/>
          </a:ln>
        </p:spPr>
        <p:txBody>
          <a:bodyPr wrap="none" anchor="ctr"/>
          <a:lstStyle/>
          <a:p>
            <a:endParaRPr lang="vi-VN"/>
          </a:p>
        </p:txBody>
      </p:sp>
      <p:pic>
        <p:nvPicPr>
          <p:cNvPr id="28" name="Picture 8" descr="65235057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50001" y="6099175"/>
            <a:ext cx="1716617"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65235057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918885" y="6099175"/>
            <a:ext cx="165523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65235057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574117" y="6099175"/>
            <a:ext cx="176106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66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7891"/>
                                        </p:tgtEl>
                                        <p:attrNameLst>
                                          <p:attrName>style.visibility</p:attrName>
                                        </p:attrNameLst>
                                      </p:cBhvr>
                                      <p:to>
                                        <p:strVal val="visible"/>
                                      </p:to>
                                    </p:set>
                                    <p:animEffect transition="in" filter="barn(inVertical)">
                                      <p:cBhvr>
                                        <p:cTn id="43" dur="500"/>
                                        <p:tgtEl>
                                          <p:spTgt spid="37891"/>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51"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770" decel="100000"/>
                                        <p:tgtEl>
                                          <p:spTgt spid="27"/>
                                        </p:tgtEl>
                                      </p:cBhvr>
                                    </p:animEffect>
                                    <p:animScale>
                                      <p:cBhvr>
                                        <p:cTn id="63" dur="770" decel="100000"/>
                                        <p:tgtEl>
                                          <p:spTgt spid="27"/>
                                        </p:tgtEl>
                                      </p:cBhvr>
                                      <p:from x="10000" y="10000"/>
                                      <p:to x="200000" y="450000"/>
                                    </p:animScale>
                                    <p:animScale>
                                      <p:cBhvr>
                                        <p:cTn id="64" dur="1230" accel="100000" fill="hold">
                                          <p:stCondLst>
                                            <p:cond delay="770"/>
                                          </p:stCondLst>
                                        </p:cTn>
                                        <p:tgtEl>
                                          <p:spTgt spid="27"/>
                                        </p:tgtEl>
                                      </p:cBhvr>
                                      <p:from x="200000" y="450000"/>
                                      <p:to x="100000" y="100000"/>
                                    </p:animScale>
                                    <p:set>
                                      <p:cBhvr>
                                        <p:cTn id="65" dur="770" fill="hold"/>
                                        <p:tgtEl>
                                          <p:spTgt spid="27"/>
                                        </p:tgtEl>
                                        <p:attrNameLst>
                                          <p:attrName>ppt_x</p:attrName>
                                        </p:attrNameLst>
                                      </p:cBhvr>
                                      <p:to>
                                        <p:strVal val="(0.5)"/>
                                      </p:to>
                                    </p:set>
                                    <p:anim from="(0.5)" to="(#ppt_x)" calcmode="lin" valueType="num">
                                      <p:cBhvr>
                                        <p:cTn id="66" dur="1230" accel="100000" fill="hold">
                                          <p:stCondLst>
                                            <p:cond delay="770"/>
                                          </p:stCondLst>
                                        </p:cTn>
                                        <p:tgtEl>
                                          <p:spTgt spid="27"/>
                                        </p:tgtEl>
                                        <p:attrNameLst>
                                          <p:attrName>ppt_x</p:attrName>
                                        </p:attrNameLst>
                                      </p:cBhvr>
                                    </p:anim>
                                    <p:set>
                                      <p:cBhvr>
                                        <p:cTn id="67" dur="770" fill="hold"/>
                                        <p:tgtEl>
                                          <p:spTgt spid="27"/>
                                        </p:tgtEl>
                                        <p:attrNameLst>
                                          <p:attrName>ppt_y</p:attrName>
                                        </p:attrNameLst>
                                      </p:cBhvr>
                                      <p:to>
                                        <p:strVal val="(#ppt_y+0.4)"/>
                                      </p:to>
                                    </p:set>
                                    <p:anim from="(#ppt_y+0.4)" to="(#ppt_y)" calcmode="lin" valueType="num">
                                      <p:cBhvr>
                                        <p:cTn id="68" dur="1230" accel="100000" fill="hold">
                                          <p:stCondLst>
                                            <p:cond delay="770"/>
                                          </p:stCondLst>
                                        </p:cTn>
                                        <p:tgtEl>
                                          <p:spTgt spid="27"/>
                                        </p:tgtEl>
                                        <p:attrNameLst>
                                          <p:attrName>ppt_y</p:attrName>
                                        </p:attrNameLst>
                                      </p:cBhvr>
                                    </p:anim>
                                  </p:childTnLst>
                                </p:cTn>
                              </p:par>
                              <p:par>
                                <p:cTn id="69" presetID="8" presetClass="emph" presetSubtype="0" repeatCount="indefinite" fill="hold" grpId="1" nodeType="withEffect">
                                  <p:stCondLst>
                                    <p:cond delay="0"/>
                                  </p:stCondLst>
                                  <p:childTnLst>
                                    <p:animRot by="21600000">
                                      <p:cBhvr>
                                        <p:cTn id="70" dur="2000" fill="hold"/>
                                        <p:tgtEl>
                                          <p:spTgt spid="27"/>
                                        </p:tgtEl>
                                        <p:attrNameLst>
                                          <p:attrName>r</p:attrName>
                                        </p:attrNameLst>
                                      </p:cBhvr>
                                    </p:animRot>
                                  </p:childTnLst>
                                </p:cTn>
                              </p:par>
                              <p:par>
                                <p:cTn id="71" presetID="8" presetClass="emph" presetSubtype="0" fill="hold" grpId="2" nodeType="withEffect">
                                  <p:stCondLst>
                                    <p:cond delay="0"/>
                                  </p:stCondLst>
                                  <p:childTnLst>
                                    <p:animRot by="21600000">
                                      <p:cBhvr>
                                        <p:cTn id="72" dur="2000" fill="hold"/>
                                        <p:tgtEl>
                                          <p:spTgt spid="27"/>
                                        </p:tgtEl>
                                        <p:attrNameLst>
                                          <p:attrName>r</p:attrName>
                                        </p:attrNameLst>
                                      </p:cBhvr>
                                    </p:animRot>
                                  </p:childTnLst>
                                </p:cTn>
                              </p:par>
                              <p:par>
                                <p:cTn id="73" presetID="10"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par>
                                <p:cTn id="76" presetID="10"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27" grpId="0" animBg="1"/>
      <p:bldP spid="27" grpId="1" animBg="1"/>
      <p:bldP spid="2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914400" y="787401"/>
            <a:ext cx="9550400" cy="779700"/>
          </a:xfrm>
          <a:prstGeom prst="rect">
            <a:avLst/>
          </a:prstGeom>
          <a:noFill/>
        </p:spPr>
        <p:txBody>
          <a:bodyPr wrap="square" lIns="121917" tIns="60958" rIns="121917" bIns="60958" rtlCol="0">
            <a:spAutoFit/>
          </a:bodyPr>
          <a:lstStyle/>
          <a:p>
            <a:r>
              <a:rPr lang="en-US" sz="4300" dirty="0" err="1">
                <a:latin typeface="Times New Roman" panose="02020603050405020304" pitchFamily="18" charset="0"/>
                <a:cs typeface="Times New Roman" panose="02020603050405020304" pitchFamily="18" charset="0"/>
              </a:rPr>
              <a:t>Bài</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được</a:t>
            </a:r>
            <a:r>
              <a:rPr lang="en-US" sz="4300" dirty="0">
                <a:latin typeface="Times New Roman" panose="02020603050405020304" pitchFamily="18" charset="0"/>
                <a:cs typeface="Times New Roman" panose="02020603050405020304" pitchFamily="18" charset="0"/>
              </a:rPr>
              <a:t> chia </a:t>
            </a:r>
            <a:r>
              <a:rPr lang="en-US" sz="4300" dirty="0" err="1">
                <a:latin typeface="Times New Roman" panose="02020603050405020304" pitchFamily="18" charset="0"/>
                <a:cs typeface="Times New Roman" panose="02020603050405020304" pitchFamily="18" charset="0"/>
              </a:rPr>
              <a:t>làm</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mấy</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đoạn</a:t>
            </a:r>
            <a:r>
              <a:rPr lang="en-US" sz="43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457200" y="1905000"/>
            <a:ext cx="11277600" cy="4062651"/>
          </a:xfrm>
          <a:prstGeom prst="rect">
            <a:avLst/>
          </a:prstGeom>
          <a:noFill/>
        </p:spPr>
        <p:txBody>
          <a:bodyPr wrap="square" lIns="121917" tIns="60958" rIns="121917" bIns="60958" rtlCol="0">
            <a:spAutoFit/>
          </a:bodyPr>
          <a:lstStyle/>
          <a:p>
            <a:r>
              <a:rPr lang="en-US" sz="4300" dirty="0" err="1">
                <a:solidFill>
                  <a:srgbClr val="FF0000"/>
                </a:solidFill>
                <a:latin typeface="Times New Roman" panose="02020603050405020304" pitchFamily="18" charset="0"/>
                <a:cs typeface="Times New Roman" panose="02020603050405020304" pitchFamily="18" charset="0"/>
              </a:rPr>
              <a:t>Bài</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được</a:t>
            </a:r>
            <a:r>
              <a:rPr lang="en-US" sz="4300" dirty="0">
                <a:solidFill>
                  <a:srgbClr val="FF0000"/>
                </a:solidFill>
                <a:latin typeface="Times New Roman" panose="02020603050405020304" pitchFamily="18" charset="0"/>
                <a:cs typeface="Times New Roman" panose="02020603050405020304" pitchFamily="18" charset="0"/>
              </a:rPr>
              <a:t> chia </a:t>
            </a:r>
            <a:r>
              <a:rPr lang="en-US" sz="4300" dirty="0" err="1">
                <a:solidFill>
                  <a:srgbClr val="FF0000"/>
                </a:solidFill>
                <a:latin typeface="Times New Roman" panose="02020603050405020304" pitchFamily="18" charset="0"/>
                <a:cs typeface="Times New Roman" panose="02020603050405020304" pitchFamily="18" charset="0"/>
              </a:rPr>
              <a:t>làm</a:t>
            </a:r>
            <a:r>
              <a:rPr lang="en-US" sz="4300" dirty="0">
                <a:solidFill>
                  <a:srgbClr val="FF0000"/>
                </a:solidFill>
                <a:latin typeface="Times New Roman" panose="02020603050405020304" pitchFamily="18" charset="0"/>
                <a:cs typeface="Times New Roman" panose="02020603050405020304" pitchFamily="18" charset="0"/>
              </a:rPr>
              <a:t> 3 </a:t>
            </a:r>
            <a:r>
              <a:rPr lang="en-US" sz="4300" dirty="0" err="1">
                <a:solidFill>
                  <a:srgbClr val="FF0000"/>
                </a:solidFill>
                <a:latin typeface="Times New Roman" panose="02020603050405020304" pitchFamily="18" charset="0"/>
                <a:cs typeface="Times New Roman" panose="02020603050405020304" pitchFamily="18" charset="0"/>
              </a:rPr>
              <a:t>đoạn</a:t>
            </a:r>
            <a:r>
              <a:rPr lang="en-US" sz="4300" dirty="0">
                <a:solidFill>
                  <a:srgbClr val="FF0000"/>
                </a:solidFill>
                <a:latin typeface="Times New Roman" panose="02020603050405020304" pitchFamily="18" charset="0"/>
                <a:cs typeface="Times New Roman" panose="02020603050405020304" pitchFamily="18" charset="0"/>
              </a:rPr>
              <a:t>: </a:t>
            </a:r>
          </a:p>
          <a:p>
            <a:r>
              <a:rPr lang="en-US" sz="4300" dirty="0" err="1">
                <a:solidFill>
                  <a:srgbClr val="FF0000"/>
                </a:solidFill>
                <a:latin typeface="Times New Roman" panose="02020603050405020304" pitchFamily="18" charset="0"/>
                <a:cs typeface="Times New Roman" panose="02020603050405020304" pitchFamily="18" charset="0"/>
              </a:rPr>
              <a:t>Đoạn</a:t>
            </a:r>
            <a:r>
              <a:rPr lang="en-US" sz="4300" dirty="0">
                <a:solidFill>
                  <a:srgbClr val="FF0000"/>
                </a:solidFill>
                <a:latin typeface="Times New Roman" panose="02020603050405020304" pitchFamily="18" charset="0"/>
                <a:cs typeface="Times New Roman" panose="02020603050405020304" pitchFamily="18" charset="0"/>
              </a:rPr>
              <a:t> 1: </a:t>
            </a:r>
            <a:r>
              <a:rPr lang="en-US" sz="4300" dirty="0" err="1">
                <a:solidFill>
                  <a:srgbClr val="FF0000"/>
                </a:solidFill>
                <a:latin typeface="Times New Roman" panose="02020603050405020304" pitchFamily="18" charset="0"/>
                <a:cs typeface="Times New Roman" panose="02020603050405020304" pitchFamily="18" charset="0"/>
              </a:rPr>
              <a:t>Từ</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Ăng</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giôn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ra</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đến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làn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mưa</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đạn</a:t>
            </a:r>
            <a:r>
              <a:rPr lang="en-US" sz="4300" dirty="0">
                <a:solidFill>
                  <a:srgbClr val="FF0000"/>
                </a:solidFill>
                <a:latin typeface="Times New Roman" panose="02020603050405020304" pitchFamily="18" charset="0"/>
                <a:cs typeface="Times New Roman" panose="02020603050405020304" pitchFamily="18" charset="0"/>
              </a:rPr>
              <a:t> </a:t>
            </a:r>
          </a:p>
          <a:p>
            <a:r>
              <a:rPr lang="en-US" sz="4300" dirty="0">
                <a:solidFill>
                  <a:srgbClr val="FF0000"/>
                </a:solidFill>
                <a:latin typeface="Times New Roman" panose="02020603050405020304" pitchFamily="18" charset="0"/>
                <a:cs typeface="Times New Roman" panose="02020603050405020304" pitchFamily="18" charset="0"/>
              </a:rPr>
              <a:t>(6 </a:t>
            </a:r>
            <a:r>
              <a:rPr lang="en-US" sz="4300" dirty="0" err="1">
                <a:solidFill>
                  <a:srgbClr val="FF0000"/>
                </a:solidFill>
                <a:latin typeface="Times New Roman" panose="02020603050405020304" pitchFamily="18" charset="0"/>
                <a:cs typeface="Times New Roman" panose="02020603050405020304" pitchFamily="18" charset="0"/>
              </a:rPr>
              <a:t>dòng</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đầu</a:t>
            </a:r>
            <a:r>
              <a:rPr lang="en-US" sz="4300" dirty="0">
                <a:solidFill>
                  <a:srgbClr val="FF0000"/>
                </a:solidFill>
                <a:latin typeface="Times New Roman" panose="02020603050405020304" pitchFamily="18" charset="0"/>
                <a:cs typeface="Times New Roman" panose="02020603050405020304" pitchFamily="18" charset="0"/>
              </a:rPr>
              <a:t>) </a:t>
            </a:r>
          </a:p>
          <a:p>
            <a:r>
              <a:rPr lang="en-US" sz="4300" dirty="0" err="1">
                <a:solidFill>
                  <a:srgbClr val="FF0000"/>
                </a:solidFill>
                <a:latin typeface="Times New Roman" panose="02020603050405020304" pitchFamily="18" charset="0"/>
                <a:cs typeface="Times New Roman" panose="02020603050405020304" pitchFamily="18" charset="0"/>
              </a:rPr>
              <a:t>Đoạn</a:t>
            </a:r>
            <a:r>
              <a:rPr lang="en-US" sz="4300" dirty="0">
                <a:solidFill>
                  <a:srgbClr val="FF0000"/>
                </a:solidFill>
                <a:latin typeface="Times New Roman" panose="02020603050405020304" pitchFamily="18" charset="0"/>
                <a:cs typeface="Times New Roman" panose="02020603050405020304" pitchFamily="18" charset="0"/>
              </a:rPr>
              <a:t> 2: </a:t>
            </a:r>
            <a:r>
              <a:rPr lang="en-US" sz="4300" dirty="0" err="1">
                <a:solidFill>
                  <a:srgbClr val="FF0000"/>
                </a:solidFill>
                <a:latin typeface="Times New Roman" panose="02020603050405020304" pitchFamily="18" charset="0"/>
                <a:cs typeface="Times New Roman" panose="02020603050405020304" pitchFamily="18" charset="0"/>
              </a:rPr>
              <a:t>Thì</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ra</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Ga</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vrốt</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đến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Ga</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vrốt</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nói</a:t>
            </a:r>
            <a:r>
              <a:rPr lang="en-US" sz="4300" dirty="0">
                <a:solidFill>
                  <a:srgbClr val="FF0000"/>
                </a:solidFill>
                <a:latin typeface="Times New Roman" panose="02020603050405020304" pitchFamily="18" charset="0"/>
                <a:cs typeface="Times New Roman" panose="02020603050405020304" pitchFamily="18" charset="0"/>
              </a:rPr>
              <a:t> </a:t>
            </a:r>
          </a:p>
          <a:p>
            <a:r>
              <a:rPr lang="en-US" sz="4300" dirty="0" err="1">
                <a:solidFill>
                  <a:srgbClr val="FF0000"/>
                </a:solidFill>
                <a:latin typeface="Times New Roman" panose="02020603050405020304" pitchFamily="18" charset="0"/>
                <a:cs typeface="Times New Roman" panose="02020603050405020304" pitchFamily="18" charset="0"/>
              </a:rPr>
              <a:t>Đoạn</a:t>
            </a:r>
            <a:r>
              <a:rPr lang="en-US" sz="4300" dirty="0">
                <a:solidFill>
                  <a:srgbClr val="FF0000"/>
                </a:solidFill>
                <a:latin typeface="Times New Roman" panose="02020603050405020304" pitchFamily="18" charset="0"/>
                <a:cs typeface="Times New Roman" panose="02020603050405020304" pitchFamily="18" charset="0"/>
              </a:rPr>
              <a:t> 3: </a:t>
            </a:r>
            <a:r>
              <a:rPr lang="en-US" sz="4300" dirty="0" err="1">
                <a:solidFill>
                  <a:srgbClr val="FF0000"/>
                </a:solidFill>
                <a:latin typeface="Times New Roman" panose="02020603050405020304" pitchFamily="18" charset="0"/>
                <a:cs typeface="Times New Roman" panose="02020603050405020304" pitchFamily="18" charset="0"/>
              </a:rPr>
              <a:t>Ngoài</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đường</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đến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thật</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ghê</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rợn</a:t>
            </a:r>
            <a:r>
              <a:rPr lang="en-US" sz="4300" dirty="0">
                <a:solidFill>
                  <a:srgbClr val="FF0000"/>
                </a:solidFill>
                <a:latin typeface="Times New Roman" panose="02020603050405020304" pitchFamily="18" charset="0"/>
                <a:cs typeface="Times New Roman" panose="02020603050405020304" pitchFamily="18" charset="0"/>
              </a:rPr>
              <a:t> </a:t>
            </a:r>
          </a:p>
          <a:p>
            <a:r>
              <a:rPr lang="en-US" sz="4300" dirty="0">
                <a:solidFill>
                  <a:srgbClr val="FF0000"/>
                </a:solidFill>
                <a:latin typeface="Times New Roman" panose="02020603050405020304" pitchFamily="18" charset="0"/>
                <a:cs typeface="Times New Roman" panose="02020603050405020304" pitchFamily="18" charset="0"/>
              </a:rPr>
              <a:t>(</a:t>
            </a:r>
            <a:r>
              <a:rPr lang="en-US" sz="4300" dirty="0" err="1">
                <a:solidFill>
                  <a:srgbClr val="FF0000"/>
                </a:solidFill>
                <a:latin typeface="Times New Roman" panose="02020603050405020304" pitchFamily="18" charset="0"/>
                <a:cs typeface="Times New Roman" panose="02020603050405020304" pitchFamily="18" charset="0"/>
              </a:rPr>
              <a:t>đoạn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còn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lại</a:t>
            </a:r>
            <a:r>
              <a:rPr lang="en-US" sz="43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7535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1000"/>
                                        <p:tgtEl>
                                          <p:spTgt spid="6">
                                            <p:txEl>
                                              <p:pRg st="4" end="4"/>
                                            </p:txEl>
                                          </p:spTgt>
                                        </p:tgtEl>
                                      </p:cBhvr>
                                    </p:animEffect>
                                    <p:anim calcmode="lin" valueType="num">
                                      <p:cBhvr>
                                        <p:cTn id="4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1000"/>
                                        <p:tgtEl>
                                          <p:spTgt spid="6">
                                            <p:txEl>
                                              <p:pRg st="5" end="5"/>
                                            </p:txEl>
                                          </p:spTgt>
                                        </p:tgtEl>
                                      </p:cBhvr>
                                    </p:animEffect>
                                    <p:anim calcmode="lin" valueType="num">
                                      <p:cBhvr>
                                        <p:cTn id="4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0" y="-6048"/>
            <a:ext cx="12192000" cy="6858000"/>
          </a:xfrm>
          <a:prstGeom prst="rect">
            <a:avLst/>
          </a:prstGeom>
        </p:spPr>
      </p:pic>
      <p:sp>
        <p:nvSpPr>
          <p:cNvPr id="5" name="TextBox 4"/>
          <p:cNvSpPr txBox="1"/>
          <p:nvPr/>
        </p:nvSpPr>
        <p:spPr>
          <a:xfrm>
            <a:off x="1320800" y="990600"/>
            <a:ext cx="9550400" cy="697627"/>
          </a:xfrm>
          <a:prstGeom prst="rect">
            <a:avLst/>
          </a:prstGeom>
          <a:noFill/>
        </p:spPr>
        <p:txBody>
          <a:bodyPr wrap="square" lIns="121917" tIns="60958" rIns="121917" bIns="60958" rtlCol="0">
            <a:spAutoFit/>
          </a:bodyPr>
          <a:lstStyle/>
          <a:p>
            <a:r>
              <a:rPr lang="en-US" sz="3700" b="1" dirty="0" smtClean="0">
                <a:solidFill>
                  <a:srgbClr val="FF0000"/>
                </a:solidFill>
                <a:latin typeface="Times New Roman" panose="02020603050405020304" pitchFamily="18" charset="0"/>
                <a:cs typeface="Times New Roman" panose="02020603050405020304" pitchFamily="18" charset="0"/>
              </a:rPr>
              <a:t>LUYỆN ĐỌC TỪ</a:t>
            </a:r>
            <a:endParaRPr lang="en-US" sz="37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12800" y="2006600"/>
            <a:ext cx="10363200" cy="3816429"/>
          </a:xfrm>
          <a:prstGeom prst="rect">
            <a:avLst/>
          </a:prstGeom>
          <a:noFill/>
        </p:spPr>
        <p:txBody>
          <a:bodyPr wrap="square" lIns="121917" tIns="60958" rIns="121917" bIns="60958" rtlCol="0">
            <a:spAutoFit/>
          </a:bodyPr>
          <a:lstStyle/>
          <a:p>
            <a:pPr marL="380990" indent="-380990">
              <a:buFontTx/>
              <a:buChar char="-"/>
            </a:pPr>
            <a:r>
              <a:rPr lang="en-US" sz="4800" dirty="0" err="1">
                <a:latin typeface="Times New Roman" panose="02020603050405020304" pitchFamily="18" charset="0"/>
                <a:cs typeface="Times New Roman" panose="02020603050405020304" pitchFamily="18" charset="0"/>
              </a:rPr>
              <a:t>Ga</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vrốt</a:t>
            </a:r>
            <a:endParaRPr lang="en-US" sz="4800" dirty="0">
              <a:latin typeface="Times New Roman" panose="02020603050405020304" pitchFamily="18" charset="0"/>
              <a:cs typeface="Times New Roman" panose="02020603050405020304" pitchFamily="18" charset="0"/>
            </a:endParaRPr>
          </a:p>
          <a:p>
            <a:endParaRPr lang="en-US" sz="4800" dirty="0">
              <a:latin typeface="Times New Roman" panose="02020603050405020304" pitchFamily="18" charset="0"/>
              <a:cs typeface="Times New Roman" panose="02020603050405020304" pitchFamily="18" charset="0"/>
            </a:endParaRPr>
          </a:p>
          <a:p>
            <a:pPr marL="380990" indent="-380990">
              <a:buFontTx/>
              <a:buChar char="-"/>
            </a:pPr>
            <a:r>
              <a:rPr lang="en-US" sz="4800" dirty="0" err="1">
                <a:latin typeface="Times New Roman" panose="02020603050405020304" pitchFamily="18" charset="0"/>
                <a:cs typeface="Times New Roman" panose="02020603050405020304" pitchFamily="18" charset="0"/>
              </a:rPr>
              <a:t>Ăng</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giôn</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ra</a:t>
            </a:r>
            <a:endParaRPr lang="en-US" sz="4800" dirty="0">
              <a:latin typeface="Times New Roman" panose="02020603050405020304" pitchFamily="18" charset="0"/>
              <a:cs typeface="Times New Roman" panose="02020603050405020304" pitchFamily="18" charset="0"/>
            </a:endParaRPr>
          </a:p>
          <a:p>
            <a:endParaRPr lang="en-US" sz="4800" dirty="0">
              <a:latin typeface="Times New Roman" panose="02020603050405020304" pitchFamily="18" charset="0"/>
              <a:cs typeface="Times New Roman" panose="02020603050405020304" pitchFamily="18" charset="0"/>
            </a:endParaRPr>
          </a:p>
          <a:p>
            <a:pPr marL="380990" indent="-380990">
              <a:buFontTx/>
              <a:buChar char="-"/>
            </a:pPr>
            <a:r>
              <a:rPr lang="en-US" sz="4800" dirty="0" err="1">
                <a:latin typeface="Times New Roman" panose="02020603050405020304" pitchFamily="18" charset="0"/>
                <a:cs typeface="Times New Roman" panose="02020603050405020304" pitchFamily="18" charset="0"/>
              </a:rPr>
              <a:t>Cuốc</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phây</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rắc</a:t>
            </a: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0334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021305" y="751114"/>
            <a:ext cx="7144467" cy="13824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dirty="0" err="1" smtClean="0">
                <a:solidFill>
                  <a:prstClr val="black"/>
                </a:solidFill>
                <a:latin typeface="Times New Roman" panose="02020603050405020304" pitchFamily="18" charset="0"/>
                <a:cs typeface="Times New Roman" panose="02020603050405020304" pitchFamily="18" charset="0"/>
              </a:rPr>
              <a:t>Luyện</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đọc</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câu</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12014" y="2259871"/>
            <a:ext cx="9639632" cy="1077218"/>
          </a:xfrm>
          <a:prstGeom prst="rect">
            <a:avLst/>
          </a:prstGeom>
        </p:spPr>
        <p:txBody>
          <a:bodyPr wrap="square">
            <a:spAutoFit/>
          </a:bodyPr>
          <a:lstStyle/>
          <a:p>
            <a:r>
              <a:rPr lang="vi-VN" sz="3200" dirty="0">
                <a:solidFill>
                  <a:prstClr val="black"/>
                </a:solidFill>
                <a:latin typeface="Times New Roman" panose="02020603050405020304" pitchFamily="18" charset="0"/>
                <a:cs typeface="Times New Roman" panose="02020603050405020304" pitchFamily="18" charset="0"/>
              </a:rPr>
              <a:t>Chừng mười lăm phút nữa thì chiến lũy chúng ta không còn quá mười viên đạn.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 name="Oval 2"/>
          <p:cNvSpPr/>
          <p:nvPr/>
        </p:nvSpPr>
        <p:spPr>
          <a:xfrm>
            <a:off x="254556" y="2709948"/>
            <a:ext cx="813917" cy="683288"/>
          </a:xfrm>
          <a:prstGeom prst="ellipse">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prstClr val="black"/>
                </a:solidFill>
              </a:rPr>
              <a:t>1</a:t>
            </a:r>
            <a:endParaRPr lang="en-US" sz="4800" dirty="0">
              <a:solidFill>
                <a:prstClr val="black"/>
              </a:solidFill>
            </a:endParaRPr>
          </a:p>
        </p:txBody>
      </p:sp>
      <p:cxnSp>
        <p:nvCxnSpPr>
          <p:cNvPr id="6" name="Straight Connector 5"/>
          <p:cNvCxnSpPr/>
          <p:nvPr/>
        </p:nvCxnSpPr>
        <p:spPr>
          <a:xfrm flipH="1">
            <a:off x="5488030" y="2259871"/>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H="1">
            <a:off x="4960793" y="2798480"/>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H="1">
            <a:off x="4882699" y="2794368"/>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9" name="Rectangle 8"/>
          <p:cNvSpPr/>
          <p:nvPr/>
        </p:nvSpPr>
        <p:spPr>
          <a:xfrm>
            <a:off x="1219201" y="4222878"/>
            <a:ext cx="9180844" cy="1077218"/>
          </a:xfrm>
          <a:prstGeom prst="rect">
            <a:avLst/>
          </a:prstGeom>
        </p:spPr>
        <p:txBody>
          <a:bodyPr wrap="square">
            <a:spAutoFit/>
          </a:bodyPr>
          <a:lstStyle/>
          <a:p>
            <a:r>
              <a:rPr lang="en-US" sz="3200" dirty="0" err="1">
                <a:solidFill>
                  <a:prstClr val="black"/>
                </a:solidFill>
                <a:latin typeface="Times New Roman" panose="02020603050405020304" pitchFamily="18" charset="0"/>
                <a:cs typeface="Times New Roman" panose="02020603050405020304" pitchFamily="18" charset="0"/>
              </a:rPr>
              <a:t>Thì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Ga-vrốt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lấy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đựng</a:t>
            </a:r>
            <a:r>
              <a:rPr lang="en-US" sz="3200" dirty="0">
                <a:solidFill>
                  <a:prstClr val="black"/>
                </a:solidFill>
                <a:latin typeface="Times New Roman" panose="02020603050405020304" pitchFamily="18" charset="0"/>
                <a:cs typeface="Times New Roman" panose="02020603050405020304" pitchFamily="18" charset="0"/>
              </a:rPr>
              <a:t> chai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lũy</a:t>
            </a:r>
            <a:r>
              <a:rPr lang="en-US" sz="3200" dirty="0">
                <a:solidFill>
                  <a:prstClr val="black"/>
                </a:solidFill>
                <a:latin typeface="Times New Roman" panose="02020603050405020304" pitchFamily="18" charset="0"/>
                <a:cs typeface="Times New Roman" panose="02020603050405020304" pitchFamily="18" charset="0"/>
              </a:rPr>
              <a:t>. </a:t>
            </a:r>
          </a:p>
        </p:txBody>
      </p:sp>
      <p:sp>
        <p:nvSpPr>
          <p:cNvPr id="10" name="Oval 9"/>
          <p:cNvSpPr/>
          <p:nvPr/>
        </p:nvSpPr>
        <p:spPr>
          <a:xfrm>
            <a:off x="298097" y="4419843"/>
            <a:ext cx="813917" cy="683288"/>
          </a:xfrm>
          <a:prstGeom prst="ellipse">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rPr>
              <a:t>2</a:t>
            </a:r>
          </a:p>
        </p:txBody>
      </p:sp>
      <p:pic>
        <p:nvPicPr>
          <p:cNvPr id="11" name="Picture 10"/>
          <p:cNvPicPr>
            <a:picLocks noChangeAspect="1"/>
          </p:cNvPicPr>
          <p:nvPr/>
        </p:nvPicPr>
        <p:blipFill>
          <a:blip r:embed="rId2"/>
          <a:stretch>
            <a:fillRect/>
          </a:stretch>
        </p:blipFill>
        <p:spPr>
          <a:xfrm>
            <a:off x="2293324" y="4079338"/>
            <a:ext cx="249958" cy="676715"/>
          </a:xfrm>
          <a:prstGeom prst="rect">
            <a:avLst/>
          </a:prstGeom>
        </p:spPr>
      </p:pic>
      <p:pic>
        <p:nvPicPr>
          <p:cNvPr id="12" name="Picture 11"/>
          <p:cNvPicPr>
            <a:picLocks noChangeAspect="1"/>
          </p:cNvPicPr>
          <p:nvPr/>
        </p:nvPicPr>
        <p:blipFill>
          <a:blip r:embed="rId2"/>
          <a:stretch>
            <a:fillRect/>
          </a:stretch>
        </p:blipFill>
        <p:spPr>
          <a:xfrm>
            <a:off x="10275066" y="4086279"/>
            <a:ext cx="249958" cy="676715"/>
          </a:xfrm>
          <a:prstGeom prst="rect">
            <a:avLst/>
          </a:prstGeom>
        </p:spPr>
      </p:pic>
      <p:cxnSp>
        <p:nvCxnSpPr>
          <p:cNvPr id="13" name="Straight Connector 12"/>
          <p:cNvCxnSpPr/>
          <p:nvPr/>
        </p:nvCxnSpPr>
        <p:spPr>
          <a:xfrm flipH="1">
            <a:off x="4699274" y="4734480"/>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4597117" y="4734480"/>
            <a:ext cx="211015" cy="65224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510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677" y="1190832"/>
            <a:ext cx="5853583" cy="4097508"/>
          </a:xfrm>
          <a:prstGeom prst="rect">
            <a:avLst/>
          </a:prstGeom>
        </p:spPr>
      </p:pic>
      <p:sp>
        <p:nvSpPr>
          <p:cNvPr id="5" name="TextBox 4"/>
          <p:cNvSpPr txBox="1"/>
          <p:nvPr/>
        </p:nvSpPr>
        <p:spPr>
          <a:xfrm>
            <a:off x="1194121" y="5288340"/>
            <a:ext cx="9361714" cy="1569660"/>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Chiến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lũy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tuyến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che</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ghế</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074646" y="1190832"/>
            <a:ext cx="5853583" cy="4097508"/>
          </a:xfrm>
          <a:prstGeom prst="rect">
            <a:avLst/>
          </a:prstGeom>
        </p:spPr>
      </p:pic>
      <p:sp>
        <p:nvSpPr>
          <p:cNvPr id="3" name="TextBox 2"/>
          <p:cNvSpPr txBox="1"/>
          <p:nvPr/>
        </p:nvSpPr>
        <p:spPr>
          <a:xfrm>
            <a:off x="4259179" y="518750"/>
            <a:ext cx="2795958" cy="646331"/>
          </a:xfrm>
          <a:prstGeom prst="rect">
            <a:avLst/>
          </a:prstGeom>
          <a:noFill/>
        </p:spPr>
        <p:txBody>
          <a:bodyPr wrap="none" rtlCol="0">
            <a:spAutoFit/>
          </a:bodyPr>
          <a:lstStyle/>
          <a:p>
            <a:r>
              <a:rPr lang="en-US" sz="3600" b="1" dirty="0" err="1" smtClean="0">
                <a:solidFill>
                  <a:srgbClr val="FF0000"/>
                </a:solidFill>
                <a:latin typeface="Times New Roman" pitchFamily="18" charset="0"/>
                <a:cs typeface="Times New Roman" pitchFamily="18" charset="0"/>
              </a:rPr>
              <a:t>Giải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nghĩa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từ</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795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f9f67cdc384ea0a29f3943a16201251.jpg"/>
          <p:cNvPicPr>
            <a:picLocks noChangeAspect="1"/>
          </p:cNvPicPr>
          <p:nvPr/>
        </p:nvPicPr>
        <p:blipFill>
          <a:blip r:embed="rId3"/>
          <a:stretch>
            <a:fillRect/>
          </a:stretch>
        </p:blipFill>
        <p:spPr>
          <a:xfrm>
            <a:off x="-147781" y="0"/>
            <a:ext cx="12192000" cy="6858000"/>
          </a:xfrm>
          <a:prstGeom prst="rect">
            <a:avLst/>
          </a:prstGeom>
        </p:spPr>
      </p:pic>
      <p:sp>
        <p:nvSpPr>
          <p:cNvPr id="9" name="Rectangle 8"/>
          <p:cNvSpPr/>
          <p:nvPr/>
        </p:nvSpPr>
        <p:spPr>
          <a:xfrm>
            <a:off x="974437" y="1419713"/>
            <a:ext cx="8007927" cy="1231107"/>
          </a:xfrm>
          <a:prstGeom prst="rect">
            <a:avLst/>
          </a:prstGeom>
        </p:spPr>
        <p:txBody>
          <a:bodyPr wrap="square" lIns="121917" tIns="60958" rIns="121917" bIns="60958">
            <a:spAutoFit/>
          </a:bodyPr>
          <a:lstStyle/>
          <a:p>
            <a:pPr algn="just"/>
            <a:r>
              <a:rPr lang="vi-VN" sz="4000" dirty="0">
                <a:solidFill>
                  <a:schemeClr val="accent1"/>
                </a:solidFill>
              </a:rPr>
              <a:t> </a:t>
            </a:r>
            <a:r>
              <a:rPr lang="en-US" sz="37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3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sz="37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37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sz="3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7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quân</a:t>
            </a:r>
            <a:r>
              <a:rPr lang="en-US" sz="37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sz="3700" b="1"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3700" dirty="0" err="1">
                <a:latin typeface="Times New Roman" panose="02020603050405020304" pitchFamily="18" charset="0"/>
                <a:ea typeface="Tahoma" panose="020B0604030504040204" pitchFamily="34" charset="0"/>
                <a:cs typeface="Times New Roman" panose="02020603050405020304" pitchFamily="18" charset="0"/>
              </a:rPr>
              <a:t>quân</a:t>
            </a:r>
            <a:r>
              <a:rPr lang="en-US" sz="3700" dirty="0">
                <a:latin typeface="Times New Roman" panose="02020603050405020304" pitchFamily="18" charset="0"/>
                <a:ea typeface="Tahoma" panose="020B0604030504040204" pitchFamily="34" charset="0"/>
                <a:cs typeface="Times New Roman" panose="02020603050405020304" pitchFamily="18" charset="0"/>
              </a:rPr>
              <a:t> </a:t>
            </a:r>
            <a:r>
              <a:rPr lang="en-US" sz="3700" dirty="0" err="1">
                <a:latin typeface="Times New Roman" panose="02020603050405020304" pitchFamily="18" charset="0"/>
                <a:ea typeface="Tahoma" panose="020B0604030504040204" pitchFamily="34" charset="0"/>
                <a:cs typeface="Times New Roman" panose="02020603050405020304" pitchFamily="18" charset="0"/>
              </a:rPr>
              <a:t>khởi</a:t>
            </a:r>
            <a:r>
              <a:rPr lang="en-US" sz="3700" dirty="0">
                <a:latin typeface="Times New Roman" panose="02020603050405020304" pitchFamily="18" charset="0"/>
                <a:ea typeface="Tahoma" panose="020B0604030504040204" pitchFamily="34" charset="0"/>
                <a:cs typeface="Times New Roman" panose="02020603050405020304" pitchFamily="18" charset="0"/>
              </a:rPr>
              <a:t> </a:t>
            </a:r>
            <a:r>
              <a:rPr lang="en-US" sz="37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3700" dirty="0">
                <a:latin typeface="Times New Roman" panose="02020603050405020304" pitchFamily="18" charset="0"/>
                <a:ea typeface="Tahoma" panose="020B0604030504040204" pitchFamily="34" charset="0"/>
                <a:cs typeface="Times New Roman" panose="02020603050405020304" pitchFamily="18" charset="0"/>
              </a:rPr>
              <a:t>.</a:t>
            </a:r>
          </a:p>
          <a:p>
            <a:pPr algn="just"/>
            <a:endParaRPr lang="en-US" sz="3200" dirty="0"/>
          </a:p>
        </p:txBody>
      </p:sp>
      <p:sp>
        <p:nvSpPr>
          <p:cNvPr id="4" name="TextBox 3"/>
          <p:cNvSpPr txBox="1"/>
          <p:nvPr/>
        </p:nvSpPr>
        <p:spPr>
          <a:xfrm>
            <a:off x="781273" y="3810000"/>
            <a:ext cx="10363199" cy="400105"/>
          </a:xfrm>
          <a:prstGeom prst="rect">
            <a:avLst/>
          </a:prstGeom>
          <a:noFill/>
        </p:spPr>
        <p:txBody>
          <a:bodyPr wrap="square" lIns="121917" tIns="60958" rIns="121917" bIns="60958" rtlCol="0">
            <a:spAutoFit/>
          </a:bodyPr>
          <a:lstStyle/>
          <a:p>
            <a:endParaRPr lang="en-US" dirty="0"/>
          </a:p>
        </p:txBody>
      </p:sp>
      <p:pic>
        <p:nvPicPr>
          <p:cNvPr id="1026" name="Picture 2" descr="C:\Users\sony\Desktop\unna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76" y="2511743"/>
            <a:ext cx="776284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2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4647" r="15488"/>
          <a:stretch/>
        </p:blipFill>
        <p:spPr>
          <a:xfrm>
            <a:off x="467832" y="466503"/>
            <a:ext cx="7291456" cy="5870502"/>
          </a:xfrm>
          <a:prstGeom prst="rect">
            <a:avLst/>
          </a:prstGeom>
        </p:spPr>
      </p:pic>
      <p:sp>
        <p:nvSpPr>
          <p:cNvPr id="7" name="Rectangle 6"/>
          <p:cNvSpPr/>
          <p:nvPr/>
        </p:nvSpPr>
        <p:spPr>
          <a:xfrm>
            <a:off x="7938976" y="1404626"/>
            <a:ext cx="3990754" cy="304698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Thiên thần: </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vi-VN" sz="3200" dirty="0" smtClean="0">
                <a:latin typeface="Times New Roman" panose="02020603050405020304" pitchFamily="18" charset="0"/>
                <a:cs typeface="Times New Roman" panose="02020603050405020304" pitchFamily="18" charset="0"/>
              </a:rPr>
              <a:t>thần </a:t>
            </a:r>
            <a:r>
              <a:rPr lang="vi-VN" sz="3200" dirty="0">
                <a:latin typeface="Times New Roman" panose="02020603050405020304" pitchFamily="18" charset="0"/>
                <a:cs typeface="Times New Roman" panose="02020603050405020304" pitchFamily="18" charset="0"/>
              </a:rPr>
              <a:t>ở trên trời, </a:t>
            </a:r>
            <a:endParaRPr lang="en-US" sz="3200" dirty="0" smtClean="0">
              <a:latin typeface="Times New Roman" panose="02020603050405020304" pitchFamily="18" charset="0"/>
              <a:cs typeface="Times New Roman" panose="02020603050405020304" pitchFamily="18" charset="0"/>
            </a:endParaRPr>
          </a:p>
          <a:p>
            <a:r>
              <a:rPr lang="vi-VN" sz="3200" dirty="0" smtClean="0">
                <a:latin typeface="Times New Roman" panose="02020603050405020304" pitchFamily="18" charset="0"/>
                <a:cs typeface="Times New Roman" panose="02020603050405020304" pitchFamily="18" charset="0"/>
              </a:rPr>
              <a:t>thường </a:t>
            </a:r>
            <a:r>
              <a:rPr lang="vi-VN" sz="3200" dirty="0">
                <a:latin typeface="Times New Roman" panose="02020603050405020304" pitchFamily="18" charset="0"/>
                <a:cs typeface="Times New Roman" panose="02020603050405020304" pitchFamily="18" charset="0"/>
              </a:rPr>
              <a:t>được cho là </a:t>
            </a:r>
            <a:endParaRPr lang="en-US" sz="3200" dirty="0" smtClean="0">
              <a:latin typeface="Times New Roman" panose="02020603050405020304" pitchFamily="18" charset="0"/>
              <a:cs typeface="Times New Roman" panose="02020603050405020304" pitchFamily="18" charset="0"/>
            </a:endParaRPr>
          </a:p>
          <a:p>
            <a:r>
              <a:rPr lang="vi-VN" sz="3200" dirty="0" smtClean="0">
                <a:latin typeface="Times New Roman" panose="02020603050405020304" pitchFamily="18" charset="0"/>
                <a:cs typeface="Times New Roman" panose="02020603050405020304" pitchFamily="18" charset="0"/>
              </a:rPr>
              <a:t>rất </a:t>
            </a:r>
            <a:r>
              <a:rPr lang="vi-VN" sz="3200" dirty="0">
                <a:latin typeface="Times New Roman" panose="02020603050405020304" pitchFamily="18" charset="0"/>
                <a:cs typeface="Times New Roman" panose="02020603050405020304" pitchFamily="18" charset="0"/>
              </a:rPr>
              <a:t>đẹp và có nhiều phép </a:t>
            </a:r>
            <a:r>
              <a:rPr lang="vi-VN" sz="3200" dirty="0" smtClean="0">
                <a:latin typeface="Times New Roman" panose="02020603050405020304" pitchFamily="18" charset="0"/>
                <a:cs typeface="Times New Roman" panose="02020603050405020304" pitchFamily="18" charset="0"/>
              </a:rPr>
              <a:t>lạ</a:t>
            </a:r>
            <a:r>
              <a:rPr lang="en-US" sz="3200" dirty="0" smtClean="0">
                <a:latin typeface="Times New Roman" panose="02020603050405020304" pitchFamily="18" charset="0"/>
                <a:cs typeface="Times New Roman" panose="02020603050405020304" pitchFamily="18" charset="0"/>
              </a:rPr>
              <a:t>.</a:t>
            </a:r>
          </a:p>
          <a:p>
            <a:r>
              <a:rPr lang="vi-VN" sz="3200" dirty="0" smtClean="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theo quan niệm xưa).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066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1506" y="166111"/>
            <a:ext cx="10720136" cy="5801551"/>
          </a:xfrm>
          <a:prstGeom prst="rect">
            <a:avLst/>
          </a:prstGeom>
        </p:spPr>
      </p:pic>
      <p:sp>
        <p:nvSpPr>
          <p:cNvPr id="5" name="Rectangle 4"/>
          <p:cNvSpPr/>
          <p:nvPr/>
        </p:nvSpPr>
        <p:spPr>
          <a:xfrm>
            <a:off x="3042577" y="6056022"/>
            <a:ext cx="6017994"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Ú tim: </a:t>
            </a:r>
            <a:r>
              <a:rPr lang="vi-VN" sz="3200" dirty="0">
                <a:latin typeface="Times New Roman" panose="02020603050405020304" pitchFamily="18" charset="0"/>
                <a:cs typeface="Times New Roman" panose="02020603050405020304" pitchFamily="18" charset="0"/>
              </a:rPr>
              <a:t>trò chơi trốn tìm của trẻ em.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581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3450772" y="424543"/>
            <a:ext cx="5649685" cy="114299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dirty="0" err="1">
                <a:solidFill>
                  <a:prstClr val="black"/>
                </a:solidFill>
                <a:latin typeface="Times New Roman" panose="02020603050405020304" pitchFamily="18" charset="0"/>
                <a:cs typeface="Times New Roman" panose="02020603050405020304" pitchFamily="18" charset="0"/>
              </a:rPr>
              <a:t>Luyện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đọc</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859970" y="3584271"/>
            <a:ext cx="2852057" cy="818997"/>
          </a:xfrm>
          <a:prstGeom prst="round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Ăng-giôn-ra</a:t>
            </a:r>
            <a:endParaRPr lang="en-US" sz="3600" dirty="0">
              <a:solidFill>
                <a:schemeClr val="tx1"/>
              </a:solidFill>
            </a:endParaRPr>
          </a:p>
        </p:txBody>
      </p:sp>
      <p:cxnSp>
        <p:nvCxnSpPr>
          <p:cNvPr id="6" name="Straight Connector 5"/>
          <p:cNvCxnSpPr/>
          <p:nvPr/>
        </p:nvCxnSpPr>
        <p:spPr>
          <a:xfrm flipV="1">
            <a:off x="1589313" y="2593517"/>
            <a:ext cx="772886" cy="97971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2364921" y="2588074"/>
            <a:ext cx="859971" cy="9905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0" name="Rounded Rectangle 9"/>
          <p:cNvSpPr/>
          <p:nvPr/>
        </p:nvSpPr>
        <p:spPr>
          <a:xfrm>
            <a:off x="4484912" y="3088971"/>
            <a:ext cx="2852057" cy="818997"/>
          </a:xfrm>
          <a:prstGeom prst="round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Ga-vrốt</a:t>
            </a:r>
            <a:endParaRPr lang="en-US" sz="3600" dirty="0">
              <a:solidFill>
                <a:schemeClr val="tx1"/>
              </a:solidFill>
            </a:endParaRPr>
          </a:p>
        </p:txBody>
      </p:sp>
      <p:cxnSp>
        <p:nvCxnSpPr>
          <p:cNvPr id="11" name="Straight Connector 10"/>
          <p:cNvCxnSpPr/>
          <p:nvPr/>
        </p:nvCxnSpPr>
        <p:spPr>
          <a:xfrm flipV="1">
            <a:off x="5121726" y="2090053"/>
            <a:ext cx="772886" cy="97971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894612" y="2084611"/>
            <a:ext cx="859971" cy="9905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3" name="Rounded Rectangle 12"/>
          <p:cNvSpPr/>
          <p:nvPr/>
        </p:nvSpPr>
        <p:spPr>
          <a:xfrm>
            <a:off x="8284028" y="2316086"/>
            <a:ext cx="3015343" cy="818997"/>
          </a:xfrm>
          <a:prstGeom prst="round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Cuốc-phây-rắc</a:t>
            </a:r>
            <a:endParaRPr lang="en-US" sz="3600" dirty="0">
              <a:solidFill>
                <a:schemeClr val="tx1"/>
              </a:solidFill>
            </a:endParaRPr>
          </a:p>
        </p:txBody>
      </p:sp>
      <p:cxnSp>
        <p:nvCxnSpPr>
          <p:cNvPr id="14" name="Straight Connector 13"/>
          <p:cNvCxnSpPr/>
          <p:nvPr/>
        </p:nvCxnSpPr>
        <p:spPr>
          <a:xfrm flipV="1">
            <a:off x="8937170" y="1317168"/>
            <a:ext cx="772886" cy="97971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9710057" y="1317168"/>
            <a:ext cx="859971" cy="9905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966106" y="4563279"/>
            <a:ext cx="4969331"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Giọng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tĩnh</a:t>
            </a:r>
            <a:endParaRPr lang="en-US" sz="2800" dirty="0">
              <a:latin typeface="Times New Roman" panose="02020603050405020304" pitchFamily="18" charset="0"/>
              <a:cs typeface="Times New Roman" panose="02020603050405020304" pitchFamily="18" charset="0"/>
            </a:endParaRPr>
          </a:p>
        </p:txBody>
      </p:sp>
      <p:sp>
        <p:nvSpPr>
          <p:cNvPr id="24" name="Rectangle 23"/>
          <p:cNvSpPr/>
          <p:nvPr/>
        </p:nvSpPr>
        <p:spPr>
          <a:xfrm>
            <a:off x="7657140" y="3189507"/>
            <a:ext cx="4269117" cy="954107"/>
          </a:xfrm>
          <a:prstGeom prst="rect">
            <a:avLst/>
          </a:prstGeom>
        </p:spPr>
        <p:txBody>
          <a:bodyPr wrap="none">
            <a:spAutoFit/>
          </a:bodyPr>
          <a:lstStyle/>
          <a:p>
            <a:r>
              <a:rPr lang="en-US" sz="2800" dirty="0" err="1" smtClean="0">
                <a:latin typeface="Times New Roman" panose="02020603050405020304" pitchFamily="18" charset="0"/>
                <a:cs typeface="Times New Roman" panose="02020603050405020304" pitchFamily="18" charset="0"/>
              </a:rPr>
              <a:t>Giọng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t>
            </a:r>
            <a:r>
              <a:rPr lang="en-US" sz="2800" dirty="0" err="1" smtClean="0">
                <a:latin typeface="Times New Roman" panose="02020603050405020304" pitchFamily="18" charset="0"/>
                <a:cs typeface="Times New Roman" panose="02020603050405020304" pitchFamily="18" charset="0"/>
              </a:rPr>
              <a:t>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 </a:t>
            </a:r>
          </a:p>
          <a:p>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lo </a:t>
            </a:r>
            <a:r>
              <a:rPr lang="en-US" sz="2800" dirty="0" err="1" smtClean="0">
                <a:latin typeface="Times New Roman" panose="02020603050405020304" pitchFamily="18" charset="0"/>
                <a:cs typeface="Times New Roman" panose="02020603050405020304" pitchFamily="18" charset="0"/>
              </a:rPr>
              <a:t>lắng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Ga</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vrốt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5" name="Rectangle 24"/>
          <p:cNvSpPr/>
          <p:nvPr/>
        </p:nvSpPr>
        <p:spPr>
          <a:xfrm>
            <a:off x="4134622" y="3943096"/>
            <a:ext cx="3841116" cy="954107"/>
          </a:xfrm>
          <a:prstGeom prst="rect">
            <a:avLst/>
          </a:prstGeom>
        </p:spPr>
        <p:txBody>
          <a:bodyPr wrap="none">
            <a:spAutoFit/>
          </a:bodyPr>
          <a:lstStyle/>
          <a:p>
            <a:r>
              <a:rPr lang="en-US" sz="2800" dirty="0" err="1" smtClean="0">
                <a:latin typeface="Times New Roman" panose="02020603050405020304" pitchFamily="18" charset="0"/>
                <a:ea typeface="Calibri" panose="020F0502020204030204" pitchFamily="34" charset="0"/>
              </a:rPr>
              <a:t>Giọng</a:t>
            </a:r>
            <a:r>
              <a:rPr lang="en-US" sz="2800" dirty="0" smtClean="0">
                <a:latin typeface="Times New Roman" panose="02020603050405020304" pitchFamily="18" charset="0"/>
                <a:ea typeface="Calibri" panose="020F0502020204030204" pitchFamily="34" charset="0"/>
              </a:rPr>
              <a:t>:</a:t>
            </a:r>
            <a:r>
              <a:rPr lang="en-US" sz="2800" dirty="0" smtClean="0">
                <a:effectLst/>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a:t>
            </a:r>
            <a:r>
              <a:rPr lang="en-US" sz="2800" dirty="0" err="1" smtClean="0">
                <a:effectLst/>
                <a:latin typeface="Times New Roman" panose="02020603050405020304" pitchFamily="18" charset="0"/>
                <a:ea typeface="Calibri" panose="020F0502020204030204" pitchFamily="34" charset="0"/>
              </a:rPr>
              <a:t>uôn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bình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thản</a:t>
            </a:r>
            <a:r>
              <a:rPr lang="en-US" sz="2800" dirty="0" smtClean="0">
                <a:effectLst/>
                <a:latin typeface="Times New Roman" panose="02020603050405020304" pitchFamily="18" charset="0"/>
                <a:ea typeface="Calibri" panose="020F0502020204030204" pitchFamily="34" charset="0"/>
              </a:rPr>
              <a:t>, </a:t>
            </a:r>
          </a:p>
          <a:p>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nhiên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tinh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nghịch</a:t>
            </a:r>
            <a:r>
              <a:rPr lang="en-US" sz="2800" dirty="0" smtClean="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50343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par>
                                <p:cTn id="54" presetID="53" presetClass="entr" presetSubtype="16"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par>
                                <p:cTn id="59" presetID="53" presetClass="entr" presetSubtype="16"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203200" y="274639"/>
            <a:ext cx="12192000" cy="6858000"/>
          </a:xfrm>
          <a:prstGeom prst="rect">
            <a:avLst/>
          </a:prstGeom>
        </p:spPr>
      </p:pic>
      <p:sp>
        <p:nvSpPr>
          <p:cNvPr id="5" name="TextBox 4"/>
          <p:cNvSpPr txBox="1"/>
          <p:nvPr/>
        </p:nvSpPr>
        <p:spPr>
          <a:xfrm>
            <a:off x="2503055" y="792189"/>
            <a:ext cx="6576291" cy="800215"/>
          </a:xfrm>
          <a:prstGeom prst="rect">
            <a:avLst/>
          </a:prstGeom>
          <a:noFill/>
        </p:spPr>
        <p:txBody>
          <a:bodyPr wrap="square" lIns="121917" tIns="60958" rIns="121917" bIns="60958"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TÌM HIỂU BÀI</a:t>
            </a:r>
          </a:p>
        </p:txBody>
      </p:sp>
      <p:sp>
        <p:nvSpPr>
          <p:cNvPr id="6" name="TextBox 5"/>
          <p:cNvSpPr txBox="1"/>
          <p:nvPr/>
        </p:nvSpPr>
        <p:spPr>
          <a:xfrm>
            <a:off x="1117600" y="1624488"/>
            <a:ext cx="10363200" cy="1559401"/>
          </a:xfrm>
          <a:prstGeom prst="rect">
            <a:avLst/>
          </a:prstGeom>
          <a:noFill/>
        </p:spPr>
        <p:txBody>
          <a:bodyPr wrap="square" lIns="121917" tIns="60958" rIns="121917" bIns="60958" rtlCol="0">
            <a:spAutoFit/>
          </a:bodyPr>
          <a:lstStyle/>
          <a:p>
            <a:r>
              <a:rPr lang="en-US" sz="4700" dirty="0" err="1">
                <a:latin typeface="Arial" panose="020B0604020202020204" pitchFamily="34" charset="0"/>
                <a:cs typeface="Arial" panose="020B0604020202020204" pitchFamily="34" charset="0"/>
              </a:rPr>
              <a:t>Câu</a:t>
            </a:r>
            <a:r>
              <a:rPr lang="en-US" sz="4700" dirty="0">
                <a:latin typeface="Arial" panose="020B0604020202020204" pitchFamily="34" charset="0"/>
                <a:cs typeface="Arial" panose="020B0604020202020204" pitchFamily="34" charset="0"/>
              </a:rPr>
              <a:t> 1:  </a:t>
            </a:r>
            <a:r>
              <a:rPr lang="en-US" sz="4700" dirty="0" err="1">
                <a:latin typeface="Arial" panose="020B0604020202020204" pitchFamily="34" charset="0"/>
                <a:cs typeface="Arial" panose="020B0604020202020204" pitchFamily="34" charset="0"/>
              </a:rPr>
              <a:t>Ga</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vrốt</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ra</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ngoài</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chiến</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lũy</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để</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làm</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gì</a:t>
            </a:r>
            <a:r>
              <a:rPr lang="en-US" sz="4700" dirty="0">
                <a:latin typeface="Arial" panose="020B0604020202020204" pitchFamily="34" charset="0"/>
                <a:cs typeface="Arial" panose="020B0604020202020204" pitchFamily="34" charset="0"/>
              </a:rPr>
              <a:t> ?</a:t>
            </a:r>
          </a:p>
        </p:txBody>
      </p:sp>
      <p:sp>
        <p:nvSpPr>
          <p:cNvPr id="9" name="TextBox 8"/>
          <p:cNvSpPr txBox="1"/>
          <p:nvPr/>
        </p:nvSpPr>
        <p:spPr>
          <a:xfrm>
            <a:off x="711201" y="3314818"/>
            <a:ext cx="10160000" cy="1559401"/>
          </a:xfrm>
          <a:prstGeom prst="rect">
            <a:avLst/>
          </a:prstGeom>
          <a:noFill/>
        </p:spPr>
        <p:txBody>
          <a:bodyPr wrap="square" lIns="121917" tIns="60958" rIns="121917" bIns="60958" rtlCol="0">
            <a:spAutoFit/>
          </a:bodyPr>
          <a:lstStyle/>
          <a:p>
            <a:r>
              <a:rPr lang="en-US" sz="4700" dirty="0" err="1">
                <a:solidFill>
                  <a:srgbClr val="FF0000"/>
                </a:solidFill>
                <a:latin typeface="Arial" panose="020B0604020202020204" pitchFamily="34" charset="0"/>
                <a:cs typeface="Arial" panose="020B0604020202020204" pitchFamily="34" charset="0"/>
              </a:rPr>
              <a:t>Ga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vrốt</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ra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ngoài</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chiến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lũy</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nhặt</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đạn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giúp</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nghĩa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quân</a:t>
            </a:r>
            <a:r>
              <a:rPr lang="en-US" sz="47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1682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0" y="76200"/>
            <a:ext cx="12192000" cy="6858000"/>
          </a:xfrm>
          <a:prstGeom prst="rect">
            <a:avLst/>
          </a:prstGeom>
        </p:spPr>
      </p:pic>
      <p:sp>
        <p:nvSpPr>
          <p:cNvPr id="6" name="TextBox 5"/>
          <p:cNvSpPr txBox="1"/>
          <p:nvPr/>
        </p:nvSpPr>
        <p:spPr>
          <a:xfrm>
            <a:off x="1219200" y="1234602"/>
            <a:ext cx="10566400" cy="1559401"/>
          </a:xfrm>
          <a:prstGeom prst="rect">
            <a:avLst/>
          </a:prstGeom>
          <a:noFill/>
        </p:spPr>
        <p:txBody>
          <a:bodyPr wrap="square" lIns="121917" tIns="60958" rIns="121917" bIns="60958" rtlCol="0">
            <a:spAutoFit/>
          </a:bodyPr>
          <a:lstStyle/>
          <a:p>
            <a:r>
              <a:rPr lang="en-US" sz="4700" dirty="0" smtClean="0">
                <a:latin typeface="Arial" panose="020B0604020202020204" pitchFamily="34" charset="0"/>
                <a:cs typeface="Arial" panose="020B0604020202020204" pitchFamily="34" charset="0"/>
              </a:rPr>
              <a:t>- </a:t>
            </a:r>
            <a:r>
              <a:rPr lang="en-US" sz="4700" dirty="0" err="1" smtClean="0">
                <a:latin typeface="Arial" panose="020B0604020202020204" pitchFamily="34" charset="0"/>
                <a:cs typeface="Arial" panose="020B0604020202020204" pitchFamily="34" charset="0"/>
              </a:rPr>
              <a:t>Vì</a:t>
            </a:r>
            <a:r>
              <a:rPr lang="en-US" sz="4700" dirty="0" smtClean="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sao</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Ga</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vrốt</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lại</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ra</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ngoài</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chiến</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lũy</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trong</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lúc</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mưa</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đạn</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như</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vậy</a:t>
            </a:r>
            <a:r>
              <a:rPr lang="en-US" sz="4700" dirty="0">
                <a:latin typeface="Arial" panose="020B0604020202020204" pitchFamily="34" charset="0"/>
                <a:cs typeface="Arial" panose="020B0604020202020204" pitchFamily="34" charset="0"/>
              </a:rPr>
              <a:t>? </a:t>
            </a:r>
          </a:p>
        </p:txBody>
      </p:sp>
      <p:sp>
        <p:nvSpPr>
          <p:cNvPr id="8" name="TextBox 7"/>
          <p:cNvSpPr txBox="1"/>
          <p:nvPr/>
        </p:nvSpPr>
        <p:spPr>
          <a:xfrm>
            <a:off x="1168400" y="3477381"/>
            <a:ext cx="10464800" cy="3016206"/>
          </a:xfrm>
          <a:prstGeom prst="rect">
            <a:avLst/>
          </a:prstGeom>
          <a:noFill/>
        </p:spPr>
        <p:txBody>
          <a:bodyPr wrap="square" lIns="121917" tIns="60958" rIns="121917" bIns="60958" rtlCol="0">
            <a:spAutoFit/>
          </a:bodyPr>
          <a:lstStyle/>
          <a:p>
            <a:r>
              <a:rPr lang="en-US" sz="4700" dirty="0" err="1">
                <a:solidFill>
                  <a:srgbClr val="FF0000"/>
                </a:solidFill>
                <a:latin typeface="Arial" panose="020B0604020202020204" pitchFamily="34" charset="0"/>
                <a:cs typeface="Arial" panose="020B0604020202020204" pitchFamily="34" charset="0"/>
              </a:rPr>
              <a:t>Vì</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Ga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vrốt</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nghe</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thấy</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Ăng</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giôn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ra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nói</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chỉ</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còn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mười</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lăm</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phút</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nữa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thì</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chiến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lũy</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không</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còn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quá</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mười</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viên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đạn</a:t>
            </a:r>
            <a:r>
              <a:rPr lang="en-US" sz="47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100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C:\Users\ADMIN\Desktop\Lam tac\b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96" y="-598139"/>
            <a:ext cx="13325665" cy="7766462"/>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51" name="Picture 4" descr="Trong hÃ¬nh áº£nh cÃ³ thá» cÃ³: thá»±c váº­t, Äá» uá»ng vÃ  trong nhÃ ">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667" b="87604" l="29167" r="74375"/>
                    </a14:imgEffect>
                  </a14:imgLayer>
                </a14:imgProps>
              </a:ext>
              <a:ext uri="{28A0092B-C50C-407E-A947-70E740481C1C}">
                <a14:useLocalDpi xmlns:a14="http://schemas.microsoft.com/office/drawing/2010/main" val="0"/>
              </a:ext>
            </a:extLst>
          </a:blip>
          <a:srcRect/>
          <a:stretch>
            <a:fillRect/>
          </a:stretch>
        </p:blipFill>
        <p:spPr bwMode="auto">
          <a:xfrm>
            <a:off x="5929571" y="3384750"/>
            <a:ext cx="1902507" cy="20927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rong hÃ¬nh áº£nh cÃ³ thá» cÃ³: thá»±c váº­t, Äá» uá»ng vÃ  trong nhÃ ">
            <a:hlinkClick r:id="rId9"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667" b="87604" l="29167" r="74375"/>
                    </a14:imgEffect>
                  </a14:imgLayer>
                </a14:imgProps>
              </a:ext>
              <a:ext uri="{28A0092B-C50C-407E-A947-70E740481C1C}">
                <a14:useLocalDpi xmlns:a14="http://schemas.microsoft.com/office/drawing/2010/main" val="0"/>
              </a:ext>
            </a:extLst>
          </a:blip>
          <a:srcRect/>
          <a:stretch>
            <a:fillRect/>
          </a:stretch>
        </p:blipFill>
        <p:spPr bwMode="auto">
          <a:xfrm>
            <a:off x="7505944" y="3410710"/>
            <a:ext cx="1902507" cy="209275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9" descr="C:\Users\ADMIN\Desktop\Tai nguyen thiet ke tro choi\Bảng gỗ\images.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41371" y="-196465"/>
            <a:ext cx="3375241" cy="3390309"/>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4754288" y="1581155"/>
            <a:ext cx="2929007" cy="1200329"/>
          </a:xfrm>
          <a:prstGeom prst="rect">
            <a:avLst/>
          </a:prstGeom>
          <a:noFill/>
        </p:spPr>
        <p:txBody>
          <a:bodyPr wrap="none" rtlCol="0">
            <a:spAutoFit/>
          </a:bodyPr>
          <a:lstStyle/>
          <a:p>
            <a:pPr algn="ctr"/>
            <a:r>
              <a:rPr lang="en-US" sz="3600" b="1" dirty="0" smtClean="0">
                <a:solidFill>
                  <a:srgbClr val="008000"/>
                </a:solidFill>
                <a:latin typeface="Arial" panose="020B0604020202020204" pitchFamily="34" charset="0"/>
                <a:cs typeface="Arial" panose="020B0604020202020204" pitchFamily="34" charset="0"/>
              </a:rPr>
              <a:t>HẠT GIỐNG </a:t>
            </a:r>
          </a:p>
          <a:p>
            <a:pPr algn="ctr"/>
            <a:r>
              <a:rPr lang="en-US" sz="3600" b="1" dirty="0" smtClean="0">
                <a:solidFill>
                  <a:srgbClr val="008000"/>
                </a:solidFill>
                <a:latin typeface="Arial" panose="020B0604020202020204" pitchFamily="34" charset="0"/>
                <a:cs typeface="Arial" panose="020B0604020202020204" pitchFamily="34" charset="0"/>
              </a:rPr>
              <a:t>DIỆU KÌ</a:t>
            </a:r>
            <a:endParaRPr lang="en-US" sz="3600" b="1" dirty="0">
              <a:solidFill>
                <a:srgbClr val="008000"/>
              </a:solidFill>
              <a:latin typeface="Arial" panose="020B0604020202020204" pitchFamily="34" charset="0"/>
              <a:cs typeface="Arial" panose="020B0604020202020204" pitchFamily="34" charset="0"/>
            </a:endParaRPr>
          </a:p>
        </p:txBody>
      </p:sp>
      <p:pic>
        <p:nvPicPr>
          <p:cNvPr id="38" name="Picture 2" descr="http://media-cache-ec0.pinimg.com/736x/38/b1/36/38b136ce43af81004fafc4194413a458.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66213" y="2720926"/>
            <a:ext cx="2664605" cy="16821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scontent.fdad3-3.fna.fbcdn.net/v/t1.15752-9/40102408_2125351787539385_5386754515288457216_n.png?_nc_cat=0&amp;oh=9088b0f739a0ea637fd1bcab014c1f85&amp;oe=5BEFFF7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8942" y="3495013"/>
            <a:ext cx="1187408" cy="799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scontent.fdad3-3.fna.fbcdn.net/v/t1.15752-9/40008560_305434360233010_5407284965769478144_n.jpg?_nc_cat=0&amp;oh=e84fb54f1d60a3a960b5cb2a2149a4d4&amp;oe=5C35B061"/>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403" y="3275258"/>
            <a:ext cx="1584673" cy="11885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Trong hÃ¬nh áº£nh cÃ³ thá» cÃ³: thá»±c váº­t, Äá» uá»ng vÃ  trong nhÃ ">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41667" b="87604" l="29167" r="74375"/>
                    </a14:imgEffect>
                  </a14:imgLayer>
                </a14:imgProps>
              </a:ext>
              <a:ext uri="{28A0092B-C50C-407E-A947-70E740481C1C}">
                <a14:useLocalDpi xmlns:a14="http://schemas.microsoft.com/office/drawing/2010/main" val="0"/>
              </a:ext>
            </a:extLst>
          </a:blip>
          <a:srcRect/>
          <a:stretch>
            <a:fillRect/>
          </a:stretch>
        </p:blipFill>
        <p:spPr bwMode="auto">
          <a:xfrm>
            <a:off x="4380615" y="3595518"/>
            <a:ext cx="1952582" cy="1859011"/>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80"/>
          <p:cNvSpPr/>
          <p:nvPr/>
        </p:nvSpPr>
        <p:spPr>
          <a:xfrm>
            <a:off x="2729335" y="-613576"/>
            <a:ext cx="7106921" cy="19746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solidFill>
                  <a:srgbClr val="44546A">
                    <a:lumMod val="75000"/>
                  </a:srgbClr>
                </a:solidFill>
                <a:latin typeface="Times New Roman" panose="02020603050405020304" pitchFamily="18" charset="0"/>
                <a:cs typeface="Times New Roman" panose="02020603050405020304" pitchFamily="18" charset="0"/>
              </a:rPr>
              <a:t>CẢM ƠN CÁC BẠN ĐÃ GIÚP MÌNH TÌM ĐƯỢC CÁC LOẠI HẠT GIỐNG NHÉ!</a:t>
            </a:r>
            <a:endParaRPr lang="en-US" sz="2800" b="1" dirty="0">
              <a:solidFill>
                <a:srgbClr val="44546A">
                  <a:lumMod val="75000"/>
                </a:srgbClr>
              </a:solidFill>
              <a:latin typeface="Times New Roman" panose="02020603050405020304" pitchFamily="18" charset="0"/>
              <a:cs typeface="Times New Roman" panose="02020603050405020304" pitchFamily="18" charset="0"/>
            </a:endParaRPr>
          </a:p>
        </p:txBody>
      </p:sp>
      <p:sp>
        <p:nvSpPr>
          <p:cNvPr id="4" name="Oval 3">
            <a:hlinkClick r:id="rId20" action="ppaction://hlinksldjump"/>
          </p:cNvPr>
          <p:cNvSpPr/>
          <p:nvPr/>
        </p:nvSpPr>
        <p:spPr>
          <a:xfrm>
            <a:off x="5079353" y="4575957"/>
            <a:ext cx="596817" cy="55895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mtClean="0">
                <a:solidFill>
                  <a:prstClr val="black"/>
                </a:solidFill>
              </a:rPr>
              <a:t>1</a:t>
            </a:r>
            <a:endParaRPr lang="en-US">
              <a:solidFill>
                <a:prstClr val="black"/>
              </a:solidFill>
            </a:endParaRPr>
          </a:p>
        </p:txBody>
      </p:sp>
      <p:sp>
        <p:nvSpPr>
          <p:cNvPr id="6" name="Oval 5">
            <a:hlinkClick r:id="rId21" action="ppaction://hlinksldjump"/>
          </p:cNvPr>
          <p:cNvSpPr/>
          <p:nvPr/>
        </p:nvSpPr>
        <p:spPr>
          <a:xfrm>
            <a:off x="6570819" y="4575958"/>
            <a:ext cx="587665" cy="59417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mtClean="0">
                <a:solidFill>
                  <a:prstClr val="black"/>
                </a:solidFill>
              </a:rPr>
              <a:t>2</a:t>
            </a:r>
            <a:endParaRPr lang="en-US">
              <a:solidFill>
                <a:prstClr val="black"/>
              </a:solidFill>
            </a:endParaRPr>
          </a:p>
        </p:txBody>
      </p:sp>
      <p:sp>
        <p:nvSpPr>
          <p:cNvPr id="7" name="Oval 6">
            <a:hlinkClick r:id="rId22" action="ppaction://hlinksldjump"/>
          </p:cNvPr>
          <p:cNvSpPr/>
          <p:nvPr/>
        </p:nvSpPr>
        <p:spPr>
          <a:xfrm>
            <a:off x="8249721" y="4620064"/>
            <a:ext cx="534390" cy="55814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mtClean="0">
                <a:solidFill>
                  <a:prstClr val="black"/>
                </a:solidFill>
              </a:rPr>
              <a:t>3</a:t>
            </a:r>
            <a:endParaRPr lang="en-US">
              <a:solidFill>
                <a:prstClr val="black"/>
              </a:solidFill>
            </a:endParaRPr>
          </a:p>
        </p:txBody>
      </p:sp>
      <p:pic>
        <p:nvPicPr>
          <p:cNvPr id="15" name="Picture 14">
            <a:hlinkClick r:id="rId17"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9162" y="2779573"/>
            <a:ext cx="3584453" cy="4025894"/>
          </a:xfrm>
          <a:prstGeom prst="rect">
            <a:avLst/>
          </a:prstGeom>
        </p:spPr>
      </p:pic>
    </p:spTree>
    <p:extLst>
      <p:ext uri="{BB962C8B-B14F-4D97-AF65-F5344CB8AC3E}">
        <p14:creationId xmlns:p14="http://schemas.microsoft.com/office/powerpoint/2010/main" val="178777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6" presetClass="entr" presetSubtype="21"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34"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50800" y="41124"/>
            <a:ext cx="12192000" cy="6858000"/>
          </a:xfrm>
          <a:prstGeom prst="rect">
            <a:avLst/>
          </a:prstGeom>
        </p:spPr>
      </p:pic>
      <p:sp>
        <p:nvSpPr>
          <p:cNvPr id="6" name="TextBox 5"/>
          <p:cNvSpPr txBox="1"/>
          <p:nvPr/>
        </p:nvSpPr>
        <p:spPr>
          <a:xfrm>
            <a:off x="1016000" y="1397000"/>
            <a:ext cx="9042400" cy="943848"/>
          </a:xfrm>
          <a:prstGeom prst="rect">
            <a:avLst/>
          </a:prstGeom>
          <a:noFill/>
        </p:spPr>
        <p:txBody>
          <a:bodyPr wrap="square" lIns="121917" tIns="60958" rIns="121917" bIns="60958" rtlCol="0">
            <a:spAutoFit/>
          </a:bodyPr>
          <a:lstStyle/>
          <a:p>
            <a:pPr marL="761981" indent="-761981">
              <a:buFont typeface="Wingdings" panose="05000000000000000000" pitchFamily="2" charset="2"/>
              <a:buChar char="v"/>
            </a:pPr>
            <a:r>
              <a:rPr lang="en-US" sz="5300" dirty="0" err="1">
                <a:latin typeface="Arial" panose="020B0604020202020204" pitchFamily="34" charset="0"/>
                <a:cs typeface="Arial" panose="020B0604020202020204" pitchFamily="34" charset="0"/>
              </a:rPr>
              <a:t>Nêu</a:t>
            </a:r>
            <a:r>
              <a:rPr lang="en-US" sz="5300" dirty="0">
                <a:latin typeface="Arial" panose="020B0604020202020204" pitchFamily="34" charset="0"/>
                <a:cs typeface="Arial" panose="020B0604020202020204" pitchFamily="34" charset="0"/>
              </a:rPr>
              <a:t> </a:t>
            </a:r>
            <a:r>
              <a:rPr lang="en-US" sz="5300" dirty="0" err="1">
                <a:latin typeface="Arial" panose="020B0604020202020204" pitchFamily="34" charset="0"/>
                <a:cs typeface="Arial" panose="020B0604020202020204" pitchFamily="34" charset="0"/>
              </a:rPr>
              <a:t>nội</a:t>
            </a:r>
            <a:r>
              <a:rPr lang="en-US" sz="5300" dirty="0">
                <a:latin typeface="Arial" panose="020B0604020202020204" pitchFamily="34" charset="0"/>
                <a:cs typeface="Arial" panose="020B0604020202020204" pitchFamily="34" charset="0"/>
              </a:rPr>
              <a:t> dung </a:t>
            </a:r>
            <a:r>
              <a:rPr lang="en-US" sz="5300" dirty="0" err="1">
                <a:latin typeface="Arial" panose="020B0604020202020204" pitchFamily="34" charset="0"/>
                <a:cs typeface="Arial" panose="020B0604020202020204" pitchFamily="34" charset="0"/>
              </a:rPr>
              <a:t>của</a:t>
            </a:r>
            <a:r>
              <a:rPr lang="en-US" sz="5300" dirty="0">
                <a:latin typeface="Arial" panose="020B0604020202020204" pitchFamily="34" charset="0"/>
                <a:cs typeface="Arial" panose="020B0604020202020204" pitchFamily="34" charset="0"/>
              </a:rPr>
              <a:t> </a:t>
            </a:r>
            <a:r>
              <a:rPr lang="en-US" sz="5300" dirty="0" err="1">
                <a:latin typeface="Arial" panose="020B0604020202020204" pitchFamily="34" charset="0"/>
                <a:cs typeface="Arial" panose="020B0604020202020204" pitchFamily="34" charset="0"/>
              </a:rPr>
              <a:t>đoạn</a:t>
            </a:r>
            <a:r>
              <a:rPr lang="en-US" sz="5300" dirty="0">
                <a:latin typeface="Arial" panose="020B0604020202020204" pitchFamily="34" charset="0"/>
                <a:cs typeface="Arial" panose="020B0604020202020204" pitchFamily="34" charset="0"/>
              </a:rPr>
              <a:t> 1?</a:t>
            </a:r>
          </a:p>
        </p:txBody>
      </p:sp>
      <p:sp>
        <p:nvSpPr>
          <p:cNvPr id="8" name="TextBox 7"/>
          <p:cNvSpPr txBox="1"/>
          <p:nvPr/>
        </p:nvSpPr>
        <p:spPr>
          <a:xfrm>
            <a:off x="304800" y="2900000"/>
            <a:ext cx="11074400" cy="1764585"/>
          </a:xfrm>
          <a:prstGeom prst="rect">
            <a:avLst/>
          </a:prstGeom>
          <a:noFill/>
        </p:spPr>
        <p:txBody>
          <a:bodyPr wrap="square" lIns="121917" tIns="60958" rIns="121917" bIns="60958" rtlCol="0">
            <a:spAutoFit/>
          </a:bodyPr>
          <a:lstStyle/>
          <a:p>
            <a:r>
              <a:rPr lang="en-US" sz="5300" u="sng" dirty="0">
                <a:solidFill>
                  <a:srgbClr val="FF0000"/>
                </a:solidFill>
                <a:latin typeface="Arial" panose="020B0604020202020204" pitchFamily="34" charset="0"/>
                <a:cs typeface="Arial" panose="020B0604020202020204" pitchFamily="34" charset="0"/>
              </a:rPr>
              <a:t>Ý1</a:t>
            </a:r>
            <a:r>
              <a:rPr lang="en-US" sz="5300" dirty="0">
                <a:solidFill>
                  <a:srgbClr val="FF0000"/>
                </a:solidFill>
                <a:latin typeface="Arial" panose="020B0604020202020204" pitchFamily="34" charset="0"/>
                <a:cs typeface="Arial" panose="020B0604020202020204" pitchFamily="34" charset="0"/>
              </a:rPr>
              <a:t>: Cho </a:t>
            </a:r>
            <a:r>
              <a:rPr lang="en-US" sz="5300" dirty="0" err="1">
                <a:solidFill>
                  <a:srgbClr val="FF0000"/>
                </a:solidFill>
                <a:latin typeface="Arial" panose="020B0604020202020204" pitchFamily="34" charset="0"/>
                <a:cs typeface="Arial" panose="020B0604020202020204" pitchFamily="34" charset="0"/>
              </a:rPr>
              <a:t>biết</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lí</a:t>
            </a:r>
            <a:r>
              <a:rPr lang="en-US" sz="5300" dirty="0">
                <a:solidFill>
                  <a:srgbClr val="FF0000"/>
                </a:solidFill>
                <a:latin typeface="Arial" panose="020B0604020202020204" pitchFamily="34" charset="0"/>
                <a:cs typeface="Arial" panose="020B0604020202020204" pitchFamily="34" charset="0"/>
              </a:rPr>
              <a:t> do Ga-</a:t>
            </a:r>
            <a:r>
              <a:rPr lang="en-US" sz="5300" dirty="0" err="1">
                <a:solidFill>
                  <a:srgbClr val="FF0000"/>
                </a:solidFill>
                <a:latin typeface="Arial" panose="020B0604020202020204" pitchFamily="34" charset="0"/>
                <a:cs typeface="Arial" panose="020B0604020202020204" pitchFamily="34" charset="0"/>
              </a:rPr>
              <a:t>vrốt</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ra</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ngoài</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chiến</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lũy</a:t>
            </a:r>
            <a:r>
              <a:rPr lang="en-US" sz="5300"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813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144379" y="114242"/>
            <a:ext cx="5654842" cy="1742553"/>
          </a:xfrm>
          <a:prstGeom prst="cloudCallout">
            <a:avLst>
              <a:gd name="adj1" fmla="val -39150"/>
              <a:gd name="adj2" fmla="val 80490"/>
            </a:avLst>
          </a:prstGeom>
          <a:solidFill>
            <a:srgbClr val="FFCC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28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2:Những chi </a:t>
            </a:r>
            <a:r>
              <a:rPr lang="en-US" sz="2800" b="1" dirty="0" err="1"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tiết</a:t>
            </a:r>
            <a:r>
              <a:rPr lang="en-US" sz="28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28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thể</a:t>
            </a:r>
            <a:r>
              <a:rPr lang="en-US" sz="2800" b="1"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hiện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lòng</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dũng</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cảm</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Ga</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vrốt</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sp>
        <p:nvSpPr>
          <p:cNvPr id="4" name="Oval 3"/>
          <p:cNvSpPr/>
          <p:nvPr/>
        </p:nvSpPr>
        <p:spPr>
          <a:xfrm>
            <a:off x="4060372" y="3080657"/>
            <a:ext cx="4217354" cy="1600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Chi </a:t>
            </a:r>
            <a:r>
              <a:rPr lang="en-US" sz="3200" b="1" dirty="0" err="1" smtClean="0">
                <a:latin typeface="Times New Roman" panose="02020603050405020304" pitchFamily="18" charset="0"/>
                <a:cs typeface="Times New Roman" panose="02020603050405020304" pitchFamily="18" charset="0"/>
              </a:rPr>
              <a:t>tiết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dũng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cảm</a:t>
            </a:r>
            <a:r>
              <a:rPr lang="en-US" sz="3200" b="1" dirty="0" smtClean="0">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Ga</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vrốt</a:t>
            </a:r>
            <a:endParaRPr lang="en-US" sz="32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4484075" y="985519"/>
            <a:ext cx="3169419" cy="14202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smtClean="0">
                <a:latin typeface="Times New Roman" panose="02020603050405020304" pitchFamily="18" charset="0"/>
                <a:cs typeface="Times New Roman" panose="02020603050405020304" pitchFamily="18" charset="0"/>
              </a:rPr>
              <a:t>Thấp </a:t>
            </a:r>
            <a:r>
              <a:rPr lang="vi-VN" sz="3200" dirty="0">
                <a:latin typeface="Times New Roman" panose="02020603050405020304" pitchFamily="18" charset="0"/>
                <a:cs typeface="Times New Roman" panose="02020603050405020304" pitchFamily="18" charset="0"/>
              </a:rPr>
              <a:t>thoáng ngoài đường phố </a:t>
            </a:r>
            <a:endParaRPr lang="en-US" sz="3200" dirty="0" smtClean="0">
              <a:latin typeface="Times New Roman" panose="02020603050405020304" pitchFamily="18" charset="0"/>
              <a:cs typeface="Times New Roman" panose="02020603050405020304" pitchFamily="18" charset="0"/>
            </a:endParaRPr>
          </a:p>
          <a:p>
            <a:pPr algn="ctr"/>
            <a:r>
              <a:rPr lang="vi-VN" sz="3200" dirty="0" smtClean="0">
                <a:latin typeface="Times New Roman" panose="02020603050405020304" pitchFamily="18" charset="0"/>
                <a:cs typeface="Times New Roman" panose="02020603050405020304" pitchFamily="18" charset="0"/>
              </a:rPr>
              <a:t>làn </a:t>
            </a:r>
            <a:r>
              <a:rPr lang="vi-VN" sz="3200" dirty="0">
                <a:latin typeface="Times New Roman" panose="02020603050405020304" pitchFamily="18" charset="0"/>
                <a:cs typeface="Times New Roman" panose="02020603050405020304" pitchFamily="18" charset="0"/>
              </a:rPr>
              <a:t>mưa đạn.</a:t>
            </a:r>
            <a:endParaRPr lang="en-US" sz="32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9045189" y="2971799"/>
            <a:ext cx="2820239" cy="21871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800"/>
              </a:spcAft>
            </a:pP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Cậu</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dốc</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giỏ</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329919" y="1959430"/>
            <a:ext cx="3009482" cy="46046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800"/>
              </a:spcAft>
            </a:pPr>
            <a:r>
              <a:rPr lang="vi-VN" sz="3200" dirty="0">
                <a:latin typeface="+mj-lt"/>
                <a:ea typeface="Calibri" panose="020F0502020204030204" pitchFamily="34" charset="0"/>
                <a:cs typeface="Times New Roman" panose="02020603050405020304" pitchFamily="18" charset="0"/>
              </a:rPr>
              <a:t>Nằm xuống rồi lại đứng lên, phốc ra, tới lui, dốc cạn các bao đạn và chất đầy giỏ, chơi trò ú tim với cái chết.</a:t>
            </a:r>
            <a:endParaRPr lang="en-US" sz="3200" dirty="0">
              <a:effectLst/>
              <a:latin typeface="+mj-lt"/>
              <a:ea typeface="Calibri" panose="020F0502020204030204" pitchFamily="34" charset="0"/>
              <a:cs typeface="Times New Roman" panose="02020603050405020304" pitchFamily="18" charset="0"/>
            </a:endParaRPr>
          </a:p>
        </p:txBody>
      </p:sp>
      <p:sp>
        <p:nvSpPr>
          <p:cNvPr id="14" name="Rounded Rectangle 13"/>
          <p:cNvSpPr/>
          <p:nvPr/>
        </p:nvSpPr>
        <p:spPr>
          <a:xfrm>
            <a:off x="4484075" y="5158990"/>
            <a:ext cx="3169419" cy="14202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Cậu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đạn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8" name="Right Arrow 7"/>
          <p:cNvSpPr/>
          <p:nvPr/>
        </p:nvSpPr>
        <p:spPr>
          <a:xfrm rot="16200000">
            <a:off x="5765241" y="2607128"/>
            <a:ext cx="680357" cy="2667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a:off x="8077199" y="3747406"/>
            <a:ext cx="967990" cy="3020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ight Arrow 15"/>
          <p:cNvSpPr/>
          <p:nvPr/>
        </p:nvSpPr>
        <p:spPr>
          <a:xfrm rot="5400000">
            <a:off x="5906308" y="4746620"/>
            <a:ext cx="494937" cy="3634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rot="10800000">
            <a:off x="3339401" y="3701983"/>
            <a:ext cx="720971" cy="34750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87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right)">
                                      <p:cBhvr>
                                        <p:cTn id="48" dur="500"/>
                                        <p:tgtEl>
                                          <p:spTgt spid="17"/>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righ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6" grpId="0" animBg="1"/>
      <p:bldP spid="10" grpId="0" animBg="1"/>
      <p:bldP spid="13" grpId="0" animBg="1"/>
      <p:bldP spid="14" grpId="0" animBg="1"/>
      <p:bldP spid="8"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304800" y="1095455"/>
            <a:ext cx="11582400" cy="943848"/>
          </a:xfrm>
          <a:prstGeom prst="rect">
            <a:avLst/>
          </a:prstGeom>
          <a:noFill/>
        </p:spPr>
        <p:txBody>
          <a:bodyPr wrap="square" lIns="121917" tIns="60958" rIns="121917" bIns="60958" rtlCol="0">
            <a:spAutoFit/>
          </a:bodyPr>
          <a:lstStyle/>
          <a:p>
            <a:pPr marL="761981" indent="-761981">
              <a:buFont typeface="Wingdings" panose="05000000000000000000" pitchFamily="2" charset="2"/>
              <a:buChar char="v"/>
            </a:pPr>
            <a:r>
              <a:rPr lang="en-US" sz="5300" dirty="0" err="1">
                <a:latin typeface="Arial" panose="020B0604020202020204" pitchFamily="34" charset="0"/>
                <a:cs typeface="Arial" panose="020B0604020202020204" pitchFamily="34" charset="0"/>
              </a:rPr>
              <a:t>Nêu</a:t>
            </a:r>
            <a:r>
              <a:rPr lang="en-US" sz="5300" dirty="0">
                <a:latin typeface="Arial" panose="020B0604020202020204" pitchFamily="34" charset="0"/>
                <a:cs typeface="Arial" panose="020B0604020202020204" pitchFamily="34" charset="0"/>
              </a:rPr>
              <a:t> </a:t>
            </a:r>
            <a:r>
              <a:rPr lang="en-US" sz="5300" dirty="0" err="1">
                <a:latin typeface="Arial" panose="020B0604020202020204" pitchFamily="34" charset="0"/>
                <a:cs typeface="Arial" panose="020B0604020202020204" pitchFamily="34" charset="0"/>
              </a:rPr>
              <a:t>nội</a:t>
            </a:r>
            <a:r>
              <a:rPr lang="en-US" sz="5300" dirty="0">
                <a:latin typeface="Arial" panose="020B0604020202020204" pitchFamily="34" charset="0"/>
                <a:cs typeface="Arial" panose="020B0604020202020204" pitchFamily="34" charset="0"/>
              </a:rPr>
              <a:t> dung </a:t>
            </a:r>
            <a:r>
              <a:rPr lang="en-US" sz="5300" dirty="0" err="1">
                <a:latin typeface="Arial" panose="020B0604020202020204" pitchFamily="34" charset="0"/>
                <a:cs typeface="Arial" panose="020B0604020202020204" pitchFamily="34" charset="0"/>
              </a:rPr>
              <a:t>chính</a:t>
            </a:r>
            <a:r>
              <a:rPr lang="en-US" sz="5300" dirty="0">
                <a:latin typeface="Arial" panose="020B0604020202020204" pitchFamily="34" charset="0"/>
                <a:cs typeface="Arial" panose="020B0604020202020204" pitchFamily="34" charset="0"/>
              </a:rPr>
              <a:t> </a:t>
            </a:r>
            <a:r>
              <a:rPr lang="en-US" sz="5300" dirty="0" err="1">
                <a:latin typeface="Arial" panose="020B0604020202020204" pitchFamily="34" charset="0"/>
                <a:cs typeface="Arial" panose="020B0604020202020204" pitchFamily="34" charset="0"/>
              </a:rPr>
              <a:t>của</a:t>
            </a:r>
            <a:r>
              <a:rPr lang="en-US" sz="5300" dirty="0">
                <a:latin typeface="Arial" panose="020B0604020202020204" pitchFamily="34" charset="0"/>
                <a:cs typeface="Arial" panose="020B0604020202020204" pitchFamily="34" charset="0"/>
              </a:rPr>
              <a:t> </a:t>
            </a:r>
            <a:r>
              <a:rPr lang="en-US" sz="5300" dirty="0" err="1">
                <a:latin typeface="Arial" panose="020B0604020202020204" pitchFamily="34" charset="0"/>
                <a:cs typeface="Arial" panose="020B0604020202020204" pitchFamily="34" charset="0"/>
              </a:rPr>
              <a:t>đoạn</a:t>
            </a:r>
            <a:r>
              <a:rPr lang="en-US" sz="5300" dirty="0">
                <a:latin typeface="Arial" panose="020B0604020202020204" pitchFamily="34" charset="0"/>
                <a:cs typeface="Arial" panose="020B0604020202020204" pitchFamily="34" charset="0"/>
              </a:rPr>
              <a:t> 2?</a:t>
            </a:r>
          </a:p>
        </p:txBody>
      </p:sp>
      <p:sp>
        <p:nvSpPr>
          <p:cNvPr id="8" name="TextBox 7"/>
          <p:cNvSpPr txBox="1"/>
          <p:nvPr/>
        </p:nvSpPr>
        <p:spPr>
          <a:xfrm>
            <a:off x="316613" y="2134948"/>
            <a:ext cx="11164187" cy="1764585"/>
          </a:xfrm>
          <a:prstGeom prst="rect">
            <a:avLst/>
          </a:prstGeom>
          <a:noFill/>
        </p:spPr>
        <p:txBody>
          <a:bodyPr wrap="square" lIns="121917" tIns="60958" rIns="121917" bIns="60958" rtlCol="0">
            <a:spAutoFit/>
          </a:bodyPr>
          <a:lstStyle/>
          <a:p>
            <a:r>
              <a:rPr lang="en-US" sz="5300" dirty="0">
                <a:solidFill>
                  <a:srgbClr val="FF0000"/>
                </a:solidFill>
                <a:latin typeface="Arial" panose="020B0604020202020204" pitchFamily="34" charset="0"/>
                <a:cs typeface="Arial" panose="020B0604020202020204" pitchFamily="34" charset="0"/>
              </a:rPr>
              <a:t>Ý 2: </a:t>
            </a:r>
            <a:r>
              <a:rPr lang="en-US" sz="5300" dirty="0" err="1">
                <a:solidFill>
                  <a:srgbClr val="FF0000"/>
                </a:solidFill>
                <a:latin typeface="Arial" panose="020B0604020202020204" pitchFamily="34" charset="0"/>
                <a:cs typeface="Arial" panose="020B0604020202020204" pitchFamily="34" charset="0"/>
              </a:rPr>
              <a:t>Lòng</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dũng</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cảm</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của</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chú</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bé</a:t>
            </a:r>
            <a:r>
              <a:rPr lang="en-US" sz="5300" dirty="0">
                <a:solidFill>
                  <a:srgbClr val="FF0000"/>
                </a:solidFill>
                <a:latin typeface="Arial" panose="020B0604020202020204" pitchFamily="34" charset="0"/>
                <a:cs typeface="Arial" panose="020B0604020202020204" pitchFamily="34" charset="0"/>
              </a:rPr>
              <a:t> Ga-</a:t>
            </a:r>
            <a:r>
              <a:rPr lang="en-US" sz="5300" dirty="0" err="1">
                <a:solidFill>
                  <a:srgbClr val="FF0000"/>
                </a:solidFill>
                <a:latin typeface="Arial" panose="020B0604020202020204" pitchFamily="34" charset="0"/>
                <a:cs typeface="Arial" panose="020B0604020202020204" pitchFamily="34" charset="0"/>
              </a:rPr>
              <a:t>vrốt</a:t>
            </a:r>
            <a:r>
              <a:rPr lang="en-US" sz="53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794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Hình ảnh Vẽ Tay Bé Trai Hoạt Hình Câu Hỏi Bản đồ Miễn Phí, Người Clipart,  Bối Rối, Vấn đề Suy Nghĩ miễn phí tải tập tin PNG PSDComment và Vecto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42660" y="1600199"/>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4343401" y="985520"/>
            <a:ext cx="6204858" cy="2650310"/>
          </a:xfrm>
          <a:prstGeom prst="cloudCallout">
            <a:avLst>
              <a:gd name="adj1" fmla="val -65870"/>
              <a:gd name="adj2" fmla="val 4784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3:Vì </a:t>
            </a:r>
            <a:r>
              <a:rPr lang="en-US" sz="3200" b="1" dirty="0" err="1" smtClean="0">
                <a:latin typeface="Times New Roman" panose="02020603050405020304" pitchFamily="18" charset="0"/>
                <a:cs typeface="Times New Roman" panose="02020603050405020304" pitchFamily="18" charset="0"/>
              </a:rPr>
              <a:t>sao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nói</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Ga-vrốt là </a:t>
            </a:r>
            <a:r>
              <a:rPr lang="en-US" sz="3200" b="1" dirty="0" err="1" smtClean="0">
                <a:latin typeface="Times New Roman" panose="02020603050405020304" pitchFamily="18" charset="0"/>
                <a:cs typeface="Times New Roman" panose="02020603050405020304" pitchFamily="18" charset="0"/>
              </a:rPr>
              <a:t>một</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“thiên </a:t>
            </a:r>
            <a:r>
              <a:rPr lang="vi-VN" sz="3200" b="1" dirty="0">
                <a:latin typeface="Times New Roman" panose="02020603050405020304" pitchFamily="18" charset="0"/>
                <a:cs typeface="Times New Roman" panose="02020603050405020304" pitchFamily="18" charset="0"/>
              </a:rPr>
              <a:t>thần</a:t>
            </a:r>
            <a:r>
              <a:rPr lang="vi-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9370088" y="566058"/>
            <a:ext cx="2730674" cy="2653754"/>
          </a:xfrm>
          <a:prstGeom prst="rect">
            <a:avLst/>
          </a:prstGeom>
        </p:spPr>
      </p:pic>
    </p:spTree>
    <p:extLst>
      <p:ext uri="{BB962C8B-B14F-4D97-AF65-F5344CB8AC3E}">
        <p14:creationId xmlns:p14="http://schemas.microsoft.com/office/powerpoint/2010/main" val="38124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5F5F5"/>
              </a:clrFrom>
              <a:clrTo>
                <a:srgbClr val="F5F5F5">
                  <a:alpha val="0"/>
                </a:srgbClr>
              </a:clrTo>
            </a:clrChange>
          </a:blip>
          <a:srcRect b="10000"/>
          <a:stretch/>
        </p:blipFill>
        <p:spPr>
          <a:xfrm>
            <a:off x="-119743" y="2032363"/>
            <a:ext cx="5519057" cy="4967151"/>
          </a:xfrm>
          <a:prstGeom prst="rect">
            <a:avLst/>
          </a:prstGeom>
        </p:spPr>
      </p:pic>
      <p:sp>
        <p:nvSpPr>
          <p:cNvPr id="5" name="Rectangle 4"/>
          <p:cNvSpPr/>
          <p:nvPr/>
        </p:nvSpPr>
        <p:spPr>
          <a:xfrm>
            <a:off x="4523873" y="1458245"/>
            <a:ext cx="7303167" cy="5014001"/>
          </a:xfrm>
          <a:prstGeom prst="rect">
            <a:avLst/>
          </a:prstGeom>
        </p:spPr>
        <p:txBody>
          <a:bodyPr wrap="square">
            <a:spAutoFit/>
          </a:bodyPr>
          <a:lstStyle/>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khói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đuổi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Ga-vrốt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3200" dirty="0">
                <a:latin typeface="Times New Roman" panose="02020603050405020304" pitchFamily="18" charset="0"/>
                <a:ea typeface="Calibri" panose="020F0502020204030204" pitchFamily="34" charset="0"/>
                <a:cs typeface="Times New Roman" panose="02020603050405020304" pitchFamily="18" charset="0"/>
              </a:rPr>
              <a:t> ú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dirty="0">
                <a:latin typeface="Times New Roman" panose="02020603050405020304" pitchFamily="18" charset="0"/>
                <a:ea typeface="Calibri" panose="020F0502020204030204" pitchFamily="34" charset="0"/>
                <a:cs typeface="Times New Roman" panose="02020603050405020304" pitchFamily="18" charset="0"/>
              </a:rPr>
              <a:t> hi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Ga-vrốt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loud Callout 5"/>
          <p:cNvSpPr/>
          <p:nvPr/>
        </p:nvSpPr>
        <p:spPr>
          <a:xfrm>
            <a:off x="2378241" y="576502"/>
            <a:ext cx="2329543" cy="1763486"/>
          </a:xfrm>
          <a:prstGeom prst="cloudCallout">
            <a:avLst>
              <a:gd name="adj1" fmla="val -54219"/>
              <a:gd name="adj2" fmla="val 5570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3004456" y="1105595"/>
            <a:ext cx="1246414" cy="1211304"/>
          </a:xfrm>
          <a:prstGeom prst="rect">
            <a:avLst/>
          </a:prstGeom>
        </p:spPr>
      </p:pic>
    </p:spTree>
    <p:extLst>
      <p:ext uri="{BB962C8B-B14F-4D97-AF65-F5344CB8AC3E}">
        <p14:creationId xmlns:p14="http://schemas.microsoft.com/office/powerpoint/2010/main" val="303498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18473" y="124689"/>
            <a:ext cx="12192000" cy="6858000"/>
          </a:xfrm>
          <a:prstGeom prst="rect">
            <a:avLst/>
          </a:prstGeom>
        </p:spPr>
      </p:pic>
      <p:sp>
        <p:nvSpPr>
          <p:cNvPr id="6" name="TextBox 5"/>
          <p:cNvSpPr txBox="1"/>
          <p:nvPr/>
        </p:nvSpPr>
        <p:spPr>
          <a:xfrm>
            <a:off x="1339052" y="482601"/>
            <a:ext cx="10566400" cy="1559401"/>
          </a:xfrm>
          <a:prstGeom prst="rect">
            <a:avLst/>
          </a:prstGeom>
          <a:noFill/>
        </p:spPr>
        <p:txBody>
          <a:bodyPr wrap="square" lIns="121917" tIns="60958" rIns="121917" bIns="60958" rtlCol="0">
            <a:spAutoFit/>
          </a:bodyPr>
          <a:lstStyle/>
          <a:p>
            <a:r>
              <a:rPr lang="en-US" sz="4700" dirty="0" err="1">
                <a:latin typeface="Arial" panose="020B0604020202020204" pitchFamily="34" charset="0"/>
                <a:cs typeface="Arial" panose="020B0604020202020204" pitchFamily="34" charset="0"/>
              </a:rPr>
              <a:t>Câu</a:t>
            </a:r>
            <a:r>
              <a:rPr lang="en-US" sz="4700" dirty="0">
                <a:latin typeface="Arial" panose="020B0604020202020204" pitchFamily="34" charset="0"/>
                <a:cs typeface="Arial" panose="020B0604020202020204" pitchFamily="34" charset="0"/>
              </a:rPr>
              <a:t> </a:t>
            </a:r>
            <a:r>
              <a:rPr lang="en-US" sz="4700" dirty="0" smtClean="0">
                <a:latin typeface="Arial" panose="020B0604020202020204" pitchFamily="34" charset="0"/>
                <a:cs typeface="Arial" panose="020B0604020202020204" pitchFamily="34" charset="0"/>
              </a:rPr>
              <a:t>4: </a:t>
            </a:r>
            <a:r>
              <a:rPr lang="en-US" sz="4700" dirty="0" err="1" smtClean="0">
                <a:latin typeface="Arial" panose="020B0604020202020204" pitchFamily="34" charset="0"/>
                <a:cs typeface="Arial" panose="020B0604020202020204" pitchFamily="34" charset="0"/>
              </a:rPr>
              <a:t>Nêu</a:t>
            </a:r>
            <a:r>
              <a:rPr lang="en-US" sz="4700" dirty="0" smtClean="0">
                <a:latin typeface="Arial" panose="020B0604020202020204" pitchFamily="34" charset="0"/>
                <a:cs typeface="Arial" panose="020B0604020202020204" pitchFamily="34" charset="0"/>
              </a:rPr>
              <a:t> </a:t>
            </a:r>
            <a:r>
              <a:rPr lang="en-US" sz="4700" dirty="0" err="1" smtClean="0">
                <a:latin typeface="Arial" panose="020B0604020202020204" pitchFamily="34" charset="0"/>
                <a:cs typeface="Arial" panose="020B0604020202020204" pitchFamily="34" charset="0"/>
              </a:rPr>
              <a:t>cảm</a:t>
            </a:r>
            <a:r>
              <a:rPr lang="en-US" sz="4700" dirty="0" smtClean="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nghĩ</a:t>
            </a:r>
            <a:r>
              <a:rPr lang="en-US" sz="4700" dirty="0">
                <a:latin typeface="Arial" panose="020B0604020202020204" pitchFamily="34" charset="0"/>
                <a:cs typeface="Arial" panose="020B0604020202020204" pitchFamily="34" charset="0"/>
              </a:rPr>
              <a:t> </a:t>
            </a:r>
            <a:r>
              <a:rPr lang="en-US" sz="4700" dirty="0" err="1" smtClean="0">
                <a:latin typeface="Arial" panose="020B0604020202020204" pitchFamily="34" charset="0"/>
                <a:cs typeface="Arial" panose="020B0604020202020204" pitchFamily="34" charset="0"/>
              </a:rPr>
              <a:t>của</a:t>
            </a:r>
            <a:r>
              <a:rPr lang="en-US" sz="4700" dirty="0" smtClean="0">
                <a:latin typeface="Arial" panose="020B0604020202020204" pitchFamily="34" charset="0"/>
                <a:cs typeface="Arial" panose="020B0604020202020204" pitchFamily="34" charset="0"/>
              </a:rPr>
              <a:t> </a:t>
            </a:r>
            <a:r>
              <a:rPr lang="en-US" sz="4700" dirty="0" err="1" smtClean="0">
                <a:latin typeface="Arial" panose="020B0604020202020204" pitchFamily="34" charset="0"/>
                <a:cs typeface="Arial" panose="020B0604020202020204" pitchFamily="34" charset="0"/>
              </a:rPr>
              <a:t>em</a:t>
            </a:r>
            <a:r>
              <a:rPr lang="en-US" sz="4700" dirty="0" smtClean="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về</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nhân</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vật</a:t>
            </a:r>
            <a:r>
              <a:rPr lang="en-US" sz="4700" dirty="0">
                <a:latin typeface="Arial" panose="020B0604020202020204" pitchFamily="34" charset="0"/>
                <a:cs typeface="Arial" panose="020B0604020202020204" pitchFamily="34" charset="0"/>
              </a:rPr>
              <a:t> </a:t>
            </a:r>
            <a:r>
              <a:rPr lang="en-US" sz="4700" dirty="0" err="1">
                <a:latin typeface="Arial" panose="020B0604020202020204" pitchFamily="34" charset="0"/>
                <a:cs typeface="Arial" panose="020B0604020202020204" pitchFamily="34" charset="0"/>
              </a:rPr>
              <a:t>Ga-vrốt</a:t>
            </a:r>
            <a:r>
              <a:rPr lang="en-US" sz="4700" dirty="0">
                <a:latin typeface="Arial" panose="020B0604020202020204" pitchFamily="34" charset="0"/>
                <a:cs typeface="Arial" panose="020B0604020202020204" pitchFamily="34" charset="0"/>
              </a:rPr>
              <a:t> ?</a:t>
            </a:r>
          </a:p>
        </p:txBody>
      </p:sp>
      <p:sp>
        <p:nvSpPr>
          <p:cNvPr id="8" name="TextBox 7"/>
          <p:cNvSpPr txBox="1"/>
          <p:nvPr/>
        </p:nvSpPr>
        <p:spPr>
          <a:xfrm>
            <a:off x="508000" y="2311400"/>
            <a:ext cx="11074400" cy="3713837"/>
          </a:xfrm>
          <a:prstGeom prst="rect">
            <a:avLst/>
          </a:prstGeom>
          <a:noFill/>
        </p:spPr>
        <p:txBody>
          <a:bodyPr wrap="square" lIns="121917" tIns="60958" rIns="121917" bIns="60958" rtlCol="0">
            <a:spAutoFit/>
          </a:bodyPr>
          <a:lstStyle/>
          <a:p>
            <a:pPr algn="just"/>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Vì</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Ga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vrốt</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là</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một</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thiếu</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niên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anh</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hùng</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không</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sợ</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nguy</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hiểm</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đến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thân</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mình</a:t>
            </a:r>
            <a:r>
              <a:rPr lang="en-US" sz="4700" dirty="0">
                <a:solidFill>
                  <a:srgbClr val="FF0000"/>
                </a:solidFill>
                <a:latin typeface="Arial" panose="020B0604020202020204" pitchFamily="34" charset="0"/>
                <a:cs typeface="Arial" panose="020B0604020202020204" pitchFamily="34" charset="0"/>
              </a:rPr>
              <a:t>, lo </a:t>
            </a:r>
            <a:r>
              <a:rPr lang="en-US" sz="4700" dirty="0" err="1">
                <a:solidFill>
                  <a:srgbClr val="FF0000"/>
                </a:solidFill>
                <a:latin typeface="Arial" panose="020B0604020202020204" pitchFamily="34" charset="0"/>
                <a:cs typeface="Arial" panose="020B0604020202020204" pitchFamily="34" charset="0"/>
              </a:rPr>
              <a:t>cho</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nghĩa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quân</a:t>
            </a:r>
            <a:r>
              <a:rPr lang="en-US" sz="4700" dirty="0">
                <a:solidFill>
                  <a:srgbClr val="FF0000"/>
                </a:solidFill>
                <a:latin typeface="Arial" panose="020B0604020202020204" pitchFamily="34" charset="0"/>
                <a:cs typeface="Arial" panose="020B0604020202020204" pitchFamily="34" charset="0"/>
              </a:rPr>
              <a:t>.</a:t>
            </a:r>
          </a:p>
          <a:p>
            <a:pPr algn="just"/>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Rất</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khâm</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phục</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lòng</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dũng</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cảm</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của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Ga</a:t>
            </a:r>
            <a:r>
              <a:rPr lang="en-US" sz="4700" dirty="0">
                <a:solidFill>
                  <a:srgbClr val="FF0000"/>
                </a:solidFill>
                <a:latin typeface="Arial" panose="020B0604020202020204" pitchFamily="34" charset="0"/>
                <a:cs typeface="Arial" panose="020B0604020202020204" pitchFamily="34" charset="0"/>
              </a:rPr>
              <a:t>- </a:t>
            </a:r>
            <a:r>
              <a:rPr lang="en-US" sz="4700" dirty="0" err="1">
                <a:solidFill>
                  <a:srgbClr val="FF0000"/>
                </a:solidFill>
                <a:latin typeface="Arial" panose="020B0604020202020204" pitchFamily="34" charset="0"/>
                <a:cs typeface="Arial" panose="020B0604020202020204" pitchFamily="34" charset="0"/>
              </a:rPr>
              <a:t>vrốt</a:t>
            </a:r>
            <a:r>
              <a:rPr lang="en-US" sz="47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472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9236" y="27709"/>
            <a:ext cx="12192000" cy="6858000"/>
          </a:xfrm>
          <a:prstGeom prst="rect">
            <a:avLst/>
          </a:prstGeom>
        </p:spPr>
      </p:pic>
      <p:sp>
        <p:nvSpPr>
          <p:cNvPr id="6" name="TextBox 5"/>
          <p:cNvSpPr txBox="1"/>
          <p:nvPr/>
        </p:nvSpPr>
        <p:spPr>
          <a:xfrm>
            <a:off x="599924" y="1746956"/>
            <a:ext cx="11582400" cy="943848"/>
          </a:xfrm>
          <a:prstGeom prst="rect">
            <a:avLst/>
          </a:prstGeom>
          <a:noFill/>
        </p:spPr>
        <p:txBody>
          <a:bodyPr wrap="square" lIns="121917" tIns="60958" rIns="121917" bIns="60958" rtlCol="0">
            <a:spAutoFit/>
          </a:bodyPr>
          <a:lstStyle/>
          <a:p>
            <a:pPr marL="761981" indent="-761981">
              <a:buFont typeface="Wingdings" panose="05000000000000000000" pitchFamily="2" charset="2"/>
              <a:buChar char="v"/>
            </a:pPr>
            <a:r>
              <a:rPr lang="en-US" sz="5300" dirty="0" err="1">
                <a:latin typeface="Arial" panose="020B0604020202020204" pitchFamily="34" charset="0"/>
                <a:cs typeface="Arial" panose="020B0604020202020204" pitchFamily="34" charset="0"/>
              </a:rPr>
              <a:t>Nêu</a:t>
            </a:r>
            <a:r>
              <a:rPr lang="en-US" sz="5300" dirty="0">
                <a:latin typeface="Arial" panose="020B0604020202020204" pitchFamily="34" charset="0"/>
                <a:cs typeface="Arial" panose="020B0604020202020204" pitchFamily="34" charset="0"/>
              </a:rPr>
              <a:t> </a:t>
            </a:r>
            <a:r>
              <a:rPr lang="en-US" sz="5300" dirty="0" err="1">
                <a:latin typeface="Arial" panose="020B0604020202020204" pitchFamily="34" charset="0"/>
                <a:cs typeface="Arial" panose="020B0604020202020204" pitchFamily="34" charset="0"/>
              </a:rPr>
              <a:t>nội</a:t>
            </a:r>
            <a:r>
              <a:rPr lang="en-US" sz="5300" dirty="0">
                <a:latin typeface="Arial" panose="020B0604020202020204" pitchFamily="34" charset="0"/>
                <a:cs typeface="Arial" panose="020B0604020202020204" pitchFamily="34" charset="0"/>
              </a:rPr>
              <a:t> dung </a:t>
            </a:r>
            <a:r>
              <a:rPr lang="en-US" sz="5300" dirty="0" err="1">
                <a:latin typeface="Arial" panose="020B0604020202020204" pitchFamily="34" charset="0"/>
                <a:cs typeface="Arial" panose="020B0604020202020204" pitchFamily="34" charset="0"/>
              </a:rPr>
              <a:t>chính</a:t>
            </a:r>
            <a:r>
              <a:rPr lang="en-US" sz="5300" dirty="0">
                <a:latin typeface="Arial" panose="020B0604020202020204" pitchFamily="34" charset="0"/>
                <a:cs typeface="Arial" panose="020B0604020202020204" pitchFamily="34" charset="0"/>
              </a:rPr>
              <a:t> </a:t>
            </a:r>
            <a:r>
              <a:rPr lang="en-US" sz="5300" dirty="0" err="1">
                <a:latin typeface="Arial" panose="020B0604020202020204" pitchFamily="34" charset="0"/>
                <a:cs typeface="Arial" panose="020B0604020202020204" pitchFamily="34" charset="0"/>
              </a:rPr>
              <a:t>của</a:t>
            </a:r>
            <a:r>
              <a:rPr lang="en-US" sz="5300" dirty="0">
                <a:latin typeface="Arial" panose="020B0604020202020204" pitchFamily="34" charset="0"/>
                <a:cs typeface="Arial" panose="020B0604020202020204" pitchFamily="34" charset="0"/>
              </a:rPr>
              <a:t> </a:t>
            </a:r>
            <a:r>
              <a:rPr lang="en-US" sz="5300" dirty="0" err="1">
                <a:latin typeface="Arial" panose="020B0604020202020204" pitchFamily="34" charset="0"/>
                <a:cs typeface="Arial" panose="020B0604020202020204" pitchFamily="34" charset="0"/>
              </a:rPr>
              <a:t>đoạn</a:t>
            </a:r>
            <a:r>
              <a:rPr lang="en-US" sz="5300" dirty="0">
                <a:latin typeface="Arial" panose="020B0604020202020204" pitchFamily="34" charset="0"/>
                <a:cs typeface="Arial" panose="020B0604020202020204" pitchFamily="34" charset="0"/>
              </a:rPr>
              <a:t> 3?</a:t>
            </a:r>
          </a:p>
        </p:txBody>
      </p:sp>
      <p:sp>
        <p:nvSpPr>
          <p:cNvPr id="8" name="TextBox 7"/>
          <p:cNvSpPr txBox="1"/>
          <p:nvPr/>
        </p:nvSpPr>
        <p:spPr>
          <a:xfrm>
            <a:off x="1025236" y="3022601"/>
            <a:ext cx="10160000" cy="1764585"/>
          </a:xfrm>
          <a:prstGeom prst="rect">
            <a:avLst/>
          </a:prstGeom>
          <a:noFill/>
        </p:spPr>
        <p:txBody>
          <a:bodyPr wrap="square" lIns="121917" tIns="60958" rIns="121917" bIns="60958" rtlCol="0">
            <a:spAutoFit/>
          </a:bodyPr>
          <a:lstStyle/>
          <a:p>
            <a:r>
              <a:rPr lang="en-US" sz="5300" u="sng" dirty="0">
                <a:solidFill>
                  <a:srgbClr val="FF0000"/>
                </a:solidFill>
                <a:latin typeface="Arial" panose="020B0604020202020204" pitchFamily="34" charset="0"/>
                <a:cs typeface="Arial" panose="020B0604020202020204" pitchFamily="34" charset="0"/>
              </a:rPr>
              <a:t>Ý 3</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Hình</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ảnh</a:t>
            </a:r>
            <a:r>
              <a:rPr lang="en-US" sz="5300" dirty="0">
                <a:solidFill>
                  <a:srgbClr val="FF0000"/>
                </a:solidFill>
                <a:latin typeface="Arial" panose="020B0604020202020204" pitchFamily="34" charset="0"/>
                <a:cs typeface="Arial" panose="020B0604020202020204" pitchFamily="34" charset="0"/>
              </a:rPr>
              <a:t> Ga-</a:t>
            </a:r>
            <a:r>
              <a:rPr lang="en-US" sz="5300" dirty="0" err="1">
                <a:solidFill>
                  <a:srgbClr val="FF0000"/>
                </a:solidFill>
                <a:latin typeface="Arial" panose="020B0604020202020204" pitchFamily="34" charset="0"/>
                <a:cs typeface="Arial" panose="020B0604020202020204" pitchFamily="34" charset="0"/>
              </a:rPr>
              <a:t>vrốt</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đẹp</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như</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thiên</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thần</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trong</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mưa</a:t>
            </a:r>
            <a:r>
              <a:rPr lang="en-US" sz="5300" dirty="0">
                <a:solidFill>
                  <a:srgbClr val="FF0000"/>
                </a:solidFill>
                <a:latin typeface="Arial" panose="020B0604020202020204" pitchFamily="34" charset="0"/>
                <a:cs typeface="Arial" panose="020B0604020202020204" pitchFamily="34" charset="0"/>
              </a:rPr>
              <a:t> </a:t>
            </a:r>
            <a:r>
              <a:rPr lang="en-US" sz="5300" dirty="0" err="1">
                <a:solidFill>
                  <a:srgbClr val="FF0000"/>
                </a:solidFill>
                <a:latin typeface="Arial" panose="020B0604020202020204" pitchFamily="34" charset="0"/>
                <a:cs typeface="Arial" panose="020B0604020202020204" pitchFamily="34" charset="0"/>
              </a:rPr>
              <a:t>đạn</a:t>
            </a:r>
            <a:r>
              <a:rPr lang="en-US" sz="53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056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f9f67cdc384ea0a29f3943a16201251.jpg"/>
          <p:cNvPicPr>
            <a:picLocks noChangeAspect="1"/>
          </p:cNvPicPr>
          <p:nvPr/>
        </p:nvPicPr>
        <p:blipFill>
          <a:blip r:embed="rId2"/>
          <a:stretch>
            <a:fillRect/>
          </a:stretch>
        </p:blipFill>
        <p:spPr>
          <a:xfrm>
            <a:off x="-50800" y="72569"/>
            <a:ext cx="12192000" cy="6858000"/>
          </a:xfrm>
          <a:prstGeom prst="rect">
            <a:avLst/>
          </a:prstGeom>
        </p:spPr>
      </p:pic>
      <p:sp>
        <p:nvSpPr>
          <p:cNvPr id="8" name="TextBox 7"/>
          <p:cNvSpPr txBox="1"/>
          <p:nvPr/>
        </p:nvSpPr>
        <p:spPr>
          <a:xfrm>
            <a:off x="923636" y="4662860"/>
            <a:ext cx="11277600" cy="1969771"/>
          </a:xfrm>
          <a:prstGeom prst="rect">
            <a:avLst/>
          </a:prstGeom>
          <a:noFill/>
        </p:spPr>
        <p:txBody>
          <a:bodyPr wrap="square" lIns="121917" tIns="60958" rIns="121917" bIns="60958" rtlCol="0">
            <a:spAutoFit/>
          </a:bodyPr>
          <a:lstStyle/>
          <a:p>
            <a:r>
              <a:rPr lang="en-US" sz="6000" dirty="0" err="1">
                <a:solidFill>
                  <a:srgbClr val="FF0000"/>
                </a:solidFill>
                <a:latin typeface="Arial" panose="020B0604020202020204" pitchFamily="34" charset="0"/>
                <a:cs typeface="Arial" panose="020B0604020202020204" pitchFamily="34" charset="0"/>
              </a:rPr>
              <a:t>Nội</a:t>
            </a:r>
            <a:r>
              <a:rPr lang="en-US" sz="6000" dirty="0">
                <a:solidFill>
                  <a:srgbClr val="FF0000"/>
                </a:solidFill>
                <a:latin typeface="Arial" panose="020B0604020202020204" pitchFamily="34" charset="0"/>
                <a:cs typeface="Arial" panose="020B0604020202020204" pitchFamily="34" charset="0"/>
              </a:rPr>
              <a:t> dung: </a:t>
            </a:r>
            <a:r>
              <a:rPr lang="en-US" sz="6000" dirty="0" err="1">
                <a:solidFill>
                  <a:srgbClr val="FF0000"/>
                </a:solidFill>
                <a:latin typeface="Arial" panose="020B0604020202020204" pitchFamily="34" charset="0"/>
                <a:cs typeface="Arial" panose="020B0604020202020204" pitchFamily="34" charset="0"/>
              </a:rPr>
              <a:t>Ca</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ngợi</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lòng</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dũng</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cảm</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của</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chú</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bé</a:t>
            </a:r>
            <a:r>
              <a:rPr lang="en-US" sz="6000" dirty="0">
                <a:solidFill>
                  <a:srgbClr val="FF0000"/>
                </a:solidFill>
                <a:latin typeface="Arial" panose="020B0604020202020204" pitchFamily="34" charset="0"/>
                <a:cs typeface="Arial" panose="020B0604020202020204" pitchFamily="34" charset="0"/>
              </a:rPr>
              <a:t> </a:t>
            </a:r>
            <a:r>
              <a:rPr lang="en-US" sz="6000" dirty="0" err="1">
                <a:solidFill>
                  <a:srgbClr val="FF0000"/>
                </a:solidFill>
                <a:latin typeface="Arial" panose="020B0604020202020204" pitchFamily="34" charset="0"/>
                <a:cs typeface="Arial" panose="020B0604020202020204" pitchFamily="34" charset="0"/>
              </a:rPr>
              <a:t>Ga-vrốt</a:t>
            </a:r>
            <a:r>
              <a:rPr lang="en-US" sz="6000" dirty="0">
                <a:solidFill>
                  <a:srgbClr val="FF0000"/>
                </a:solidFill>
                <a:latin typeface="Arial" panose="020B0604020202020204" pitchFamily="34" charset="0"/>
                <a:cs typeface="Arial" panose="020B0604020202020204" pitchFamily="34" charset="0"/>
              </a:rPr>
              <a:t>.</a:t>
            </a:r>
          </a:p>
        </p:txBody>
      </p:sp>
      <p:sp>
        <p:nvSpPr>
          <p:cNvPr id="9" name="TextBox 8"/>
          <p:cNvSpPr txBox="1"/>
          <p:nvPr/>
        </p:nvSpPr>
        <p:spPr>
          <a:xfrm>
            <a:off x="942988" y="1170305"/>
            <a:ext cx="10820400" cy="656591"/>
          </a:xfrm>
          <a:prstGeom prst="rect">
            <a:avLst/>
          </a:prstGeom>
          <a:noFill/>
        </p:spPr>
        <p:txBody>
          <a:bodyPr wrap="square" lIns="121917" tIns="60958" rIns="121917" bIns="60958" rtlCol="0">
            <a:spAutoFit/>
          </a:bodyPr>
          <a:lstStyle/>
          <a:p>
            <a:r>
              <a:rPr lang="en-US" sz="3500" dirty="0" err="1">
                <a:latin typeface="Arial" panose="020B0604020202020204" pitchFamily="34" charset="0"/>
                <a:cs typeface="Arial" panose="020B0604020202020204" pitchFamily="34" charset="0"/>
              </a:rPr>
              <a:t>Đoạn</a:t>
            </a:r>
            <a:r>
              <a:rPr lang="en-US" sz="3500" dirty="0">
                <a:latin typeface="Arial" panose="020B0604020202020204" pitchFamily="34" charset="0"/>
                <a:cs typeface="Arial" panose="020B0604020202020204" pitchFamily="34" charset="0"/>
              </a:rPr>
              <a:t> 1: Cho </a:t>
            </a:r>
            <a:r>
              <a:rPr lang="en-US" sz="3500" dirty="0" err="1">
                <a:latin typeface="Arial" panose="020B0604020202020204" pitchFamily="34" charset="0"/>
                <a:cs typeface="Arial" panose="020B0604020202020204" pitchFamily="34" charset="0"/>
              </a:rPr>
              <a:t>biết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lí</a:t>
            </a:r>
            <a:r>
              <a:rPr lang="en-US" sz="3500" dirty="0">
                <a:latin typeface="Arial" panose="020B0604020202020204" pitchFamily="34" charset="0"/>
                <a:cs typeface="Arial" panose="020B0604020202020204" pitchFamily="34" charset="0"/>
              </a:rPr>
              <a:t> do Ga-</a:t>
            </a:r>
            <a:r>
              <a:rPr lang="en-US" sz="3500" dirty="0" err="1">
                <a:latin typeface="Arial" panose="020B0604020202020204" pitchFamily="34" charset="0"/>
                <a:cs typeface="Arial" panose="020B0604020202020204" pitchFamily="34" charset="0"/>
              </a:rPr>
              <a:t>vrốt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ngoài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chiến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lũy</a:t>
            </a:r>
            <a:r>
              <a:rPr lang="en-US" sz="3500" dirty="0">
                <a:latin typeface="Arial" panose="020B0604020202020204" pitchFamily="34" charset="0"/>
                <a:cs typeface="Arial" panose="020B0604020202020204" pitchFamily="34" charset="0"/>
              </a:rPr>
              <a:t>. </a:t>
            </a:r>
          </a:p>
        </p:txBody>
      </p:sp>
      <p:sp>
        <p:nvSpPr>
          <p:cNvPr id="11" name="TextBox 10"/>
          <p:cNvSpPr txBox="1"/>
          <p:nvPr/>
        </p:nvSpPr>
        <p:spPr>
          <a:xfrm>
            <a:off x="870857" y="1983105"/>
            <a:ext cx="10261600" cy="656591"/>
          </a:xfrm>
          <a:prstGeom prst="rect">
            <a:avLst/>
          </a:prstGeom>
          <a:noFill/>
        </p:spPr>
        <p:txBody>
          <a:bodyPr wrap="square" lIns="121917" tIns="60958" rIns="121917" bIns="60958" rtlCol="0">
            <a:spAutoFit/>
          </a:bodyPr>
          <a:lstStyle/>
          <a:p>
            <a:r>
              <a:rPr lang="en-US" sz="3500" dirty="0" err="1">
                <a:latin typeface="Arial" panose="020B0604020202020204" pitchFamily="34" charset="0"/>
                <a:cs typeface="Arial" panose="020B0604020202020204" pitchFamily="34" charset="0"/>
              </a:rPr>
              <a:t>Đoạn</a:t>
            </a:r>
            <a:r>
              <a:rPr lang="en-US" sz="3500" dirty="0">
                <a:latin typeface="Arial" panose="020B0604020202020204" pitchFamily="34" charset="0"/>
                <a:cs typeface="Arial" panose="020B0604020202020204" pitchFamily="34" charset="0"/>
              </a:rPr>
              <a:t> 2: </a:t>
            </a:r>
            <a:r>
              <a:rPr lang="en-US" sz="3500" dirty="0" err="1">
                <a:latin typeface="Arial" panose="020B0604020202020204" pitchFamily="34" charset="0"/>
                <a:cs typeface="Arial" panose="020B0604020202020204" pitchFamily="34" charset="0"/>
              </a:rPr>
              <a:t>Lòng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cảm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chú</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bé</a:t>
            </a:r>
            <a:r>
              <a:rPr lang="en-US" sz="3500" dirty="0">
                <a:latin typeface="Arial" panose="020B0604020202020204" pitchFamily="34" charset="0"/>
                <a:cs typeface="Arial" panose="020B0604020202020204" pitchFamily="34" charset="0"/>
              </a:rPr>
              <a:t> Ga-</a:t>
            </a:r>
            <a:r>
              <a:rPr lang="en-US" sz="3500" dirty="0" err="1">
                <a:latin typeface="Arial" panose="020B0604020202020204" pitchFamily="34" charset="0"/>
                <a:cs typeface="Arial" panose="020B0604020202020204" pitchFamily="34" charset="0"/>
              </a:rPr>
              <a:t>vrốt</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885372" y="2608067"/>
            <a:ext cx="10668000" cy="1190069"/>
          </a:xfrm>
          <a:prstGeom prst="rect">
            <a:avLst/>
          </a:prstGeom>
          <a:noFill/>
        </p:spPr>
        <p:txBody>
          <a:bodyPr wrap="square" lIns="121917" tIns="60958" rIns="121917" bIns="60958" rtlCol="0">
            <a:spAutoFit/>
          </a:bodyPr>
          <a:lstStyle/>
          <a:p>
            <a:r>
              <a:rPr lang="en-US" sz="3500" dirty="0" err="1">
                <a:latin typeface="Arial" panose="020B0604020202020204" pitchFamily="34" charset="0"/>
                <a:cs typeface="Arial" panose="020B0604020202020204" pitchFamily="34" charset="0"/>
              </a:rPr>
              <a:t>Đoạn</a:t>
            </a:r>
            <a:r>
              <a:rPr lang="en-US" sz="3500" dirty="0">
                <a:latin typeface="Arial" panose="020B0604020202020204" pitchFamily="34" charset="0"/>
                <a:cs typeface="Arial" panose="020B0604020202020204" pitchFamily="34" charset="0"/>
              </a:rPr>
              <a:t> 3: </a:t>
            </a:r>
            <a:r>
              <a:rPr lang="en-US" sz="3500" dirty="0" err="1">
                <a:latin typeface="Arial" panose="020B0604020202020204" pitchFamily="34" charset="0"/>
                <a:cs typeface="Arial" panose="020B0604020202020204" pitchFamily="34" charset="0"/>
              </a:rPr>
              <a:t>Hình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ảnh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Ga-vrốt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đẹp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như</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thiên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thần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mưa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đạn</a:t>
            </a:r>
            <a:r>
              <a:rPr lang="en-US" dirty="0">
                <a:latin typeface="Arial" panose="020B0604020202020204" pitchFamily="34" charset="0"/>
                <a:cs typeface="Arial" panose="020B0604020202020204" pitchFamily="34" charset="0"/>
              </a:rPr>
              <a:t>.</a:t>
            </a:r>
          </a:p>
        </p:txBody>
      </p:sp>
      <p:sp>
        <p:nvSpPr>
          <p:cNvPr id="15" name="Right Arrow 14"/>
          <p:cNvSpPr/>
          <p:nvPr/>
        </p:nvSpPr>
        <p:spPr>
          <a:xfrm>
            <a:off x="261257" y="5133726"/>
            <a:ext cx="609600" cy="673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12" name="TextBox 11"/>
          <p:cNvSpPr txBox="1"/>
          <p:nvPr/>
        </p:nvSpPr>
        <p:spPr>
          <a:xfrm>
            <a:off x="1553029" y="3782047"/>
            <a:ext cx="8984343" cy="656591"/>
          </a:xfrm>
          <a:prstGeom prst="rect">
            <a:avLst/>
          </a:prstGeom>
        </p:spPr>
        <p:style>
          <a:lnRef idx="1">
            <a:schemeClr val="accent2"/>
          </a:lnRef>
          <a:fillRef idx="2">
            <a:schemeClr val="accent2"/>
          </a:fillRef>
          <a:effectRef idx="1">
            <a:schemeClr val="accent2"/>
          </a:effectRef>
          <a:fontRef idx="minor">
            <a:schemeClr val="dk1"/>
          </a:fontRef>
        </p:style>
        <p:txBody>
          <a:bodyPr wrap="square" lIns="121917" tIns="60958" rIns="121917" bIns="60958" rtlCol="0">
            <a:spAutoFit/>
          </a:bodyPr>
          <a:lstStyle/>
          <a:p>
            <a:r>
              <a:rPr lang="en-US" sz="3500">
                <a:latin typeface="Arial" panose="020B0604020202020204" pitchFamily="34" charset="0"/>
                <a:cs typeface="Arial" panose="020B0604020202020204" pitchFamily="34" charset="0"/>
              </a:rPr>
              <a:t>Qua bài học này em học được điều gì ?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50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861458" y="468085"/>
            <a:ext cx="8846647" cy="9252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Luyện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đọc</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diễn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cảm</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00745" y="1730828"/>
            <a:ext cx="11419114" cy="3539430"/>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Ga-vrốt dốc </a:t>
            </a:r>
            <a:r>
              <a:rPr lang="vi-VN" sz="3200" dirty="0">
                <a:latin typeface="Times New Roman" panose="02020603050405020304" pitchFamily="18" charset="0"/>
                <a:cs typeface="Times New Roman" panose="02020603050405020304" pitchFamily="18" charset="0"/>
              </a:rPr>
              <a:t>bảy, tám bao đạn đầu tiên không có gì nguy hiểm lắm. Em nằm xuống rồi lại đứng thẳng lên, ẩn vào một góc cửa, rồi lại phốc ra, tới, lui, dốc cạn các bao đạn và chất đầy giỏ.</a:t>
            </a:r>
          </a:p>
          <a:p>
            <a:r>
              <a:rPr lang="vi-VN" sz="3200" dirty="0">
                <a:latin typeface="Times New Roman" panose="02020603050405020304" pitchFamily="18" charset="0"/>
                <a:cs typeface="Times New Roman" panose="02020603050405020304" pitchFamily="18" charset="0"/>
              </a:rPr>
              <a:t>   Nghĩa quân mắt không rời cậu bé. Đó không phải là một em nhỏ, không phải là một con người nữa, mà là một thiên thần. Đạn bắn theo em, em nhanh hơn đạn. Em chơi trò ú tim với cái chết một cách thật ghê rợn.</a:t>
            </a:r>
          </a:p>
        </p:txBody>
      </p:sp>
    </p:spTree>
    <p:extLst>
      <p:ext uri="{BB962C8B-B14F-4D97-AF65-F5344CB8AC3E}">
        <p14:creationId xmlns:p14="http://schemas.microsoft.com/office/powerpoint/2010/main" val="131366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998622" y="468085"/>
            <a:ext cx="9299264" cy="925286"/>
          </a:xfrm>
          <a:prstGeom prst="ellipse">
            <a:avLst/>
          </a:prstGeom>
          <a:solidFill>
            <a:srgbClr val="FFCCCC"/>
          </a:solidFill>
          <a:ln>
            <a:solidFill>
              <a:srgbClr val="FFCCCC"/>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Luyện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đọc</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diễn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cảm</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00745" y="1730828"/>
            <a:ext cx="11419114" cy="3539430"/>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Ga-vrốt dốc </a:t>
            </a:r>
            <a:r>
              <a:rPr lang="vi-VN" sz="3200" dirty="0">
                <a:latin typeface="Times New Roman" panose="02020603050405020304" pitchFamily="18" charset="0"/>
                <a:cs typeface="Times New Roman" panose="02020603050405020304" pitchFamily="18" charset="0"/>
              </a:rPr>
              <a:t>bảy, tám bao đạn đầu tiên không có gì nguy hiểm lắm. Em </a:t>
            </a:r>
            <a:r>
              <a:rPr lang="vi-VN" sz="3200" b="1" dirty="0">
                <a:solidFill>
                  <a:srgbClr val="FF0000"/>
                </a:solidFill>
                <a:latin typeface="Times New Roman" panose="02020603050405020304" pitchFamily="18" charset="0"/>
                <a:cs typeface="Times New Roman" panose="02020603050405020304" pitchFamily="18" charset="0"/>
              </a:rPr>
              <a:t>nằm xuống </a:t>
            </a:r>
            <a:r>
              <a:rPr lang="vi-VN" sz="3200" dirty="0">
                <a:latin typeface="Times New Roman" panose="02020603050405020304" pitchFamily="18" charset="0"/>
                <a:cs typeface="Times New Roman" panose="02020603050405020304" pitchFamily="18" charset="0"/>
              </a:rPr>
              <a:t>rồi lại </a:t>
            </a:r>
            <a:r>
              <a:rPr lang="vi-VN" sz="3200" b="1" dirty="0">
                <a:solidFill>
                  <a:srgbClr val="FF0000"/>
                </a:solidFill>
                <a:latin typeface="Times New Roman" panose="02020603050405020304" pitchFamily="18" charset="0"/>
                <a:cs typeface="Times New Roman" panose="02020603050405020304" pitchFamily="18" charset="0"/>
              </a:rPr>
              <a:t>đứng thẳng lên</a:t>
            </a:r>
            <a:r>
              <a:rPr lang="vi-VN" sz="3200" dirty="0">
                <a:latin typeface="Times New Roman" panose="02020603050405020304" pitchFamily="18" charset="0"/>
                <a:cs typeface="Times New Roman" panose="02020603050405020304" pitchFamily="18" charset="0"/>
              </a:rPr>
              <a:t>, ẩn vào một góc cửa, rồi lại </a:t>
            </a:r>
            <a:r>
              <a:rPr lang="vi-VN" sz="3200" b="1" dirty="0">
                <a:solidFill>
                  <a:srgbClr val="FF0000"/>
                </a:solidFill>
                <a:latin typeface="Times New Roman" panose="02020603050405020304" pitchFamily="18" charset="0"/>
                <a:cs typeface="Times New Roman" panose="02020603050405020304" pitchFamily="18" charset="0"/>
              </a:rPr>
              <a:t>phốc ra, tới, lui, dốc cạn </a:t>
            </a:r>
            <a:r>
              <a:rPr lang="vi-VN" sz="3200" dirty="0">
                <a:latin typeface="Times New Roman" panose="02020603050405020304" pitchFamily="18" charset="0"/>
                <a:cs typeface="Times New Roman" panose="02020603050405020304" pitchFamily="18" charset="0"/>
              </a:rPr>
              <a:t>các bao đạn và chất đầy giỏ.</a:t>
            </a:r>
          </a:p>
          <a:p>
            <a:r>
              <a:rPr lang="vi-VN" sz="3200" dirty="0">
                <a:latin typeface="Times New Roman" panose="02020603050405020304" pitchFamily="18" charset="0"/>
                <a:cs typeface="Times New Roman" panose="02020603050405020304" pitchFamily="18" charset="0"/>
              </a:rPr>
              <a:t>   Nghĩa quân mắt </a:t>
            </a:r>
            <a:r>
              <a:rPr lang="vi-VN" sz="3200" b="1" dirty="0">
                <a:solidFill>
                  <a:srgbClr val="FF0000"/>
                </a:solidFill>
                <a:latin typeface="Times New Roman" panose="02020603050405020304" pitchFamily="18" charset="0"/>
                <a:cs typeface="Times New Roman" panose="02020603050405020304" pitchFamily="18" charset="0"/>
              </a:rPr>
              <a:t>không rời </a:t>
            </a:r>
            <a:r>
              <a:rPr lang="vi-VN" sz="3200" dirty="0">
                <a:latin typeface="Times New Roman" panose="02020603050405020304" pitchFamily="18" charset="0"/>
                <a:cs typeface="Times New Roman" panose="02020603050405020304" pitchFamily="18" charset="0"/>
              </a:rPr>
              <a:t>cậu bé. Đó không phải là một em nhỏ, không phải là một con người nữa, mà là một </a:t>
            </a:r>
            <a:r>
              <a:rPr lang="vi-VN" sz="3200" b="1" dirty="0">
                <a:solidFill>
                  <a:srgbClr val="FF0000"/>
                </a:solidFill>
                <a:latin typeface="Times New Roman" panose="02020603050405020304" pitchFamily="18" charset="0"/>
                <a:cs typeface="Times New Roman" panose="02020603050405020304" pitchFamily="18" charset="0"/>
              </a:rPr>
              <a:t>thiên thần</a:t>
            </a:r>
            <a:r>
              <a:rPr lang="vi-VN" sz="3200" dirty="0">
                <a:latin typeface="Times New Roman" panose="02020603050405020304" pitchFamily="18" charset="0"/>
                <a:cs typeface="Times New Roman" panose="02020603050405020304" pitchFamily="18" charset="0"/>
              </a:rPr>
              <a:t>. Đạn </a:t>
            </a:r>
            <a:r>
              <a:rPr lang="vi-VN" sz="3200" b="1" dirty="0">
                <a:solidFill>
                  <a:srgbClr val="FF0000"/>
                </a:solidFill>
                <a:latin typeface="Times New Roman" panose="02020603050405020304" pitchFamily="18" charset="0"/>
                <a:cs typeface="Times New Roman" panose="02020603050405020304" pitchFamily="18" charset="0"/>
              </a:rPr>
              <a:t>bắn</a:t>
            </a:r>
            <a:r>
              <a:rPr lang="vi-VN" sz="3200" dirty="0">
                <a:latin typeface="Times New Roman" panose="02020603050405020304" pitchFamily="18" charset="0"/>
                <a:cs typeface="Times New Roman" panose="02020603050405020304" pitchFamily="18" charset="0"/>
              </a:rPr>
              <a:t> theo em, em </a:t>
            </a:r>
            <a:r>
              <a:rPr lang="vi-VN" sz="3200" b="1" dirty="0">
                <a:solidFill>
                  <a:srgbClr val="FF0000"/>
                </a:solidFill>
                <a:latin typeface="Times New Roman" panose="02020603050405020304" pitchFamily="18" charset="0"/>
                <a:cs typeface="Times New Roman" panose="02020603050405020304" pitchFamily="18" charset="0"/>
              </a:rPr>
              <a:t>nhanh hơn </a:t>
            </a:r>
            <a:r>
              <a:rPr lang="vi-VN" sz="3200" dirty="0">
                <a:latin typeface="Times New Roman" panose="02020603050405020304" pitchFamily="18" charset="0"/>
                <a:cs typeface="Times New Roman" panose="02020603050405020304" pitchFamily="18" charset="0"/>
              </a:rPr>
              <a:t>đạn. Em chơi trò ú tim với cái chết một cách thật </a:t>
            </a:r>
            <a:r>
              <a:rPr lang="vi-VN" sz="3200" b="1" dirty="0">
                <a:solidFill>
                  <a:srgbClr val="FF0000"/>
                </a:solidFill>
                <a:latin typeface="Times New Roman" panose="02020603050405020304" pitchFamily="18" charset="0"/>
                <a:cs typeface="Times New Roman" panose="02020603050405020304" pitchFamily="18" charset="0"/>
              </a:rPr>
              <a:t>ghê rợn</a:t>
            </a:r>
            <a:r>
              <a:rPr lang="vi-VN"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674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03"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89125" y="979500"/>
            <a:ext cx="5892800" cy="1200329"/>
          </a:xfrm>
          <a:prstGeom prst="rect">
            <a:avLst/>
          </a:prstGeom>
          <a:noFill/>
        </p:spPr>
        <p:txBody>
          <a:bodyPr wrap="square" rtlCol="0">
            <a:spAutoFit/>
          </a:bodyPr>
          <a:lstStyle/>
          <a:p>
            <a:pPr algn="ctr"/>
            <a:r>
              <a:rPr lang="en-US" sz="3600" b="1" dirty="0" err="1" smtClean="0">
                <a:solidFill>
                  <a:srgbClr val="008000"/>
                </a:solidFill>
                <a:latin typeface="Arial" panose="020B0604020202020204" pitchFamily="34" charset="0"/>
                <a:cs typeface="Arial" panose="020B0604020202020204" pitchFamily="34" charset="0"/>
              </a:rPr>
              <a:t>Hãy</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đọc</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đoạn</a:t>
            </a:r>
            <a:r>
              <a:rPr lang="en-US" sz="3600" b="1" dirty="0" smtClean="0">
                <a:solidFill>
                  <a:srgbClr val="008000"/>
                </a:solidFill>
                <a:latin typeface="Arial" panose="020B0604020202020204" pitchFamily="34" charset="0"/>
                <a:cs typeface="Arial" panose="020B0604020202020204" pitchFamily="34" charset="0"/>
              </a:rPr>
              <a:t> 2 </a:t>
            </a:r>
          </a:p>
          <a:p>
            <a:pPr algn="ctr"/>
            <a:r>
              <a:rPr lang="en-US" sz="3600" b="1" dirty="0" err="1" smtClean="0">
                <a:solidFill>
                  <a:srgbClr val="008000"/>
                </a:solidFill>
                <a:latin typeface="Arial" panose="020B0604020202020204" pitchFamily="34" charset="0"/>
                <a:cs typeface="Arial" panose="020B0604020202020204" pitchFamily="34" charset="0"/>
              </a:rPr>
              <a:t>bài</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tập</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đọc</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Thắng</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biển</a:t>
            </a:r>
            <a:r>
              <a:rPr lang="en-US" sz="3600" b="1" dirty="0" smtClean="0">
                <a:solidFill>
                  <a:srgbClr val="008000"/>
                </a:solidFill>
                <a:latin typeface="Arial" panose="020B0604020202020204" pitchFamily="34" charset="0"/>
                <a:cs typeface="Arial" panose="020B0604020202020204" pitchFamily="34" charset="0"/>
              </a:rPr>
              <a:t>”.</a:t>
            </a:r>
            <a:endParaRPr lang="en-US" sz="3600" b="1"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273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56857" y="2100942"/>
            <a:ext cx="6955971" cy="1015663"/>
          </a:xfrm>
          <a:prstGeom prst="rect">
            <a:avLst/>
          </a:prstGeom>
          <a:noFill/>
        </p:spPr>
        <p:txBody>
          <a:bodyPr wrap="square" rtlCol="0">
            <a:spAutoFit/>
          </a:bodyPr>
          <a:lstStyle/>
          <a:p>
            <a:r>
              <a:rPr lang="en-US" sz="6000" b="1" dirty="0" err="1" smtClean="0">
                <a:solidFill>
                  <a:srgbClr val="FF0000"/>
                </a:solidFill>
                <a:latin typeface="Times New Roman" panose="02020603050405020304" pitchFamily="18" charset="0"/>
                <a:cs typeface="Times New Roman" panose="02020603050405020304" pitchFamily="18" charset="0"/>
              </a:rPr>
              <a:t>Tiêu</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chí</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đánh</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giá</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36914" y="3116605"/>
            <a:ext cx="9688285" cy="2554545"/>
          </a:xfrm>
          <a:prstGeom prst="rect">
            <a:avLst/>
          </a:prstGeom>
          <a:noFill/>
        </p:spPr>
        <p:txBody>
          <a:bodyPr wrap="square" rtlCol="0">
            <a:spAutoFit/>
          </a:bodyPr>
          <a:lstStyle/>
          <a:p>
            <a:pPr marL="457200" indent="-457200">
              <a:buFont typeface="Wingdings" panose="05000000000000000000" pitchFamily="2" charset="2"/>
              <a:buChar char="v"/>
            </a:pP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to, </a:t>
            </a:r>
            <a:r>
              <a:rPr lang="en-US" sz="3200" dirty="0" err="1" smtClean="0">
                <a:latin typeface="Times New Roman" panose="02020603050405020304" pitchFamily="18" charset="0"/>
                <a:cs typeface="Times New Roman" panose="02020603050405020304" pitchFamily="18" charset="0"/>
              </a:rPr>
              <a:t>rõ</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ràng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lưu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loát</a:t>
            </a:r>
            <a:r>
              <a:rPr lang="en-US" sz="32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3200" dirty="0" err="1" smtClean="0">
                <a:latin typeface="Times New Roman" panose="02020603050405020304" pitchFamily="18" charset="0"/>
                <a:cs typeface="Times New Roman" panose="02020603050405020304" pitchFamily="18" charset="0"/>
              </a:rPr>
              <a:t>Ngắt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nghỉ</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nhấn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đúng</a:t>
            </a:r>
            <a:r>
              <a:rPr lang="en-US" sz="32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chậm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phục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a:t>
            </a:r>
            <a:r>
              <a:rPr lang="en-US" sz="32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58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arn(inVertical)">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F5F5F5"/>
              </a:clrFrom>
              <a:clrTo>
                <a:srgbClr val="F5F5F5">
                  <a:alpha val="0"/>
                </a:srgbClr>
              </a:clrTo>
            </a:clrChange>
          </a:blip>
          <a:srcRect l="31608" r="18393" b="9107"/>
          <a:stretch/>
        </p:blipFill>
        <p:spPr>
          <a:xfrm>
            <a:off x="1861457" y="1317171"/>
            <a:ext cx="3048000" cy="5540829"/>
          </a:xfrm>
          <a:prstGeom prst="rect">
            <a:avLst/>
          </a:prstGeom>
        </p:spPr>
      </p:pic>
      <p:sp>
        <p:nvSpPr>
          <p:cNvPr id="3" name="Oval Callout 2"/>
          <p:cNvSpPr/>
          <p:nvPr/>
        </p:nvSpPr>
        <p:spPr>
          <a:xfrm>
            <a:off x="3962400" y="217715"/>
            <a:ext cx="7522866" cy="2688772"/>
          </a:xfrm>
          <a:prstGeom prst="wedgeEllipseCallout">
            <a:avLst>
              <a:gd name="adj1" fmla="val -57335"/>
              <a:gd name="adj2" fmla="val 4477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200" dirty="0" smtClean="0">
              <a:solidFill>
                <a:prstClr val="black"/>
              </a:solidFill>
            </a:endParaRPr>
          </a:p>
          <a:p>
            <a:pPr algn="ctr"/>
            <a:r>
              <a:rPr lang="en-US" sz="3600" b="1" dirty="0" err="1" smtClean="0">
                <a:solidFill>
                  <a:prstClr val="black"/>
                </a:solidFill>
                <a:latin typeface="Times New Roman" panose="02020603050405020304" pitchFamily="18" charset="0"/>
                <a:cs typeface="Times New Roman" panose="02020603050405020304" pitchFamily="18" charset="0"/>
              </a:rPr>
              <a:t>Là</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một</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học</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sinh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chúng</a:t>
            </a:r>
            <a:r>
              <a:rPr lang="en-US" sz="3600" b="1" dirty="0" smtClean="0">
                <a:solidFill>
                  <a:prstClr val="black"/>
                </a:solidFill>
                <a:latin typeface="Times New Roman" panose="02020603050405020304" pitchFamily="18" charset="0"/>
                <a:cs typeface="Times New Roman" panose="02020603050405020304" pitchFamily="18" charset="0"/>
              </a:rPr>
              <a:t> ta </a:t>
            </a:r>
            <a:r>
              <a:rPr lang="en-US" sz="3600" b="1" dirty="0" err="1" smtClean="0">
                <a:solidFill>
                  <a:prstClr val="black"/>
                </a:solidFill>
                <a:latin typeface="Times New Roman" panose="02020603050405020304" pitchFamily="18" charset="0"/>
                <a:cs typeface="Times New Roman" panose="02020603050405020304" pitchFamily="18" charset="0"/>
              </a:rPr>
              <a:t>thể</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hiện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lòng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yêu</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nước</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trách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nhiệm</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bảo</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vệ</a:t>
            </a:r>
            <a:r>
              <a:rPr lang="en-US" sz="3600" b="1" dirty="0" smtClean="0">
                <a:solidFill>
                  <a:prstClr val="black"/>
                </a:solidFill>
                <a:latin typeface="Times New Roman" panose="02020603050405020304" pitchFamily="18" charset="0"/>
                <a:cs typeface="Times New Roman" panose="02020603050405020304" pitchFamily="18" charset="0"/>
              </a:rPr>
              <a:t> </a:t>
            </a:r>
          </a:p>
          <a:p>
            <a:pPr algn="ctr"/>
            <a:r>
              <a:rPr lang="en-US" sz="3600" b="1" dirty="0" err="1" smtClean="0">
                <a:solidFill>
                  <a:prstClr val="black"/>
                </a:solidFill>
                <a:latin typeface="Times New Roman" panose="02020603050405020304" pitchFamily="18" charset="0"/>
                <a:cs typeface="Times New Roman" panose="02020603050405020304" pitchFamily="18" charset="0"/>
              </a:rPr>
              <a:t>đất</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nước</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bằng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cách</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nào</a:t>
            </a:r>
            <a:r>
              <a:rPr lang="en-US" sz="3600" b="1" dirty="0" smtClean="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a:p>
            <a:pPr algn="ct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m-dong-nha-sach-truc-tuyen_1.jpg"/>
          <p:cNvPicPr>
            <a:picLocks noChangeAspect="1"/>
          </p:cNvPicPr>
          <p:nvPr/>
        </p:nvPicPr>
        <p:blipFill>
          <a:blip r:embed="rId2" cstate="print"/>
          <a:stretch>
            <a:fillRect/>
          </a:stretch>
        </p:blipFill>
        <p:spPr>
          <a:xfrm>
            <a:off x="2456" y="0"/>
            <a:ext cx="5483944" cy="3352800"/>
          </a:xfrm>
          <a:prstGeom prst="rect">
            <a:avLst/>
          </a:prstGeom>
        </p:spPr>
      </p:pic>
      <p:pic>
        <p:nvPicPr>
          <p:cNvPr id="6" name="Picture 5" descr="lí tự trọng.jpg"/>
          <p:cNvPicPr>
            <a:picLocks noChangeAspect="1"/>
          </p:cNvPicPr>
          <p:nvPr/>
        </p:nvPicPr>
        <p:blipFill>
          <a:blip r:embed="rId3"/>
          <a:stretch>
            <a:fillRect/>
          </a:stretch>
        </p:blipFill>
        <p:spPr>
          <a:xfrm>
            <a:off x="0" y="3429000"/>
            <a:ext cx="5486400" cy="3429000"/>
          </a:xfrm>
          <a:prstGeom prst="rect">
            <a:avLst/>
          </a:prstGeom>
        </p:spPr>
      </p:pic>
      <p:pic>
        <p:nvPicPr>
          <p:cNvPr id="7" name="Picture 6" descr="lươm.jpg"/>
          <p:cNvPicPr>
            <a:picLocks noChangeAspect="1"/>
          </p:cNvPicPr>
          <p:nvPr/>
        </p:nvPicPr>
        <p:blipFill>
          <a:blip r:embed="rId4"/>
          <a:stretch>
            <a:fillRect/>
          </a:stretch>
        </p:blipFill>
        <p:spPr>
          <a:xfrm>
            <a:off x="5588000" y="3429000"/>
            <a:ext cx="6604000" cy="3429000"/>
          </a:xfrm>
          <a:prstGeom prst="rect">
            <a:avLst/>
          </a:prstGeom>
        </p:spPr>
      </p:pic>
      <p:pic>
        <p:nvPicPr>
          <p:cNvPr id="8" name="Picture 7" descr="Chi_Vo_Thi_Sau.jpg"/>
          <p:cNvPicPr>
            <a:picLocks noChangeAspect="1"/>
          </p:cNvPicPr>
          <p:nvPr/>
        </p:nvPicPr>
        <p:blipFill>
          <a:blip r:embed="rId5"/>
          <a:stretch>
            <a:fillRect/>
          </a:stretch>
        </p:blipFill>
        <p:spPr>
          <a:xfrm>
            <a:off x="5588000" y="0"/>
            <a:ext cx="6604000" cy="3352800"/>
          </a:xfrm>
          <a:prstGeom prst="rect">
            <a:avLst/>
          </a:prstGeom>
        </p:spPr>
      </p:pic>
    </p:spTree>
    <p:extLst>
      <p:ext uri="{BB962C8B-B14F-4D97-AF65-F5344CB8AC3E}">
        <p14:creationId xmlns:p14="http://schemas.microsoft.com/office/powerpoint/2010/main" val="8250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7" y="77789"/>
            <a:ext cx="12192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0567" y="3810000"/>
            <a:ext cx="3759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812800" y="3522663"/>
            <a:ext cx="3759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Hình ảnh Bãi Cỏ , Cỏ, Bàn Chải Lót, Clip Mùa Xuân miễn phí tải tập tin PNG  PSDComment và Vector"/>
          <p:cNvPicPr>
            <a:picLocks noChangeAspect="1" noChangeArrowheads="1"/>
          </p:cNvPicPr>
          <p:nvPr/>
        </p:nvPicPr>
        <p:blipFill>
          <a:blip r:embed="rId4">
            <a:extLst>
              <a:ext uri="{28A0092B-C50C-407E-A947-70E740481C1C}">
                <a14:useLocalDpi xmlns:a14="http://schemas.microsoft.com/office/drawing/2010/main" val="0"/>
              </a:ext>
            </a:extLst>
          </a:blip>
          <a:srcRect t="47995" b="16823"/>
          <a:stretch>
            <a:fillRect/>
          </a:stretch>
        </p:blipFill>
        <p:spPr bwMode="auto">
          <a:xfrm>
            <a:off x="-114300" y="4737101"/>
            <a:ext cx="81280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Hình ảnh Bãi Cỏ , Cỏ, Bàn Chải Lót, Clip Mùa Xuân miễn phí tải tập tin PNG  PSDComment và Vector"/>
          <p:cNvPicPr>
            <a:picLocks noChangeAspect="1" noChangeArrowheads="1"/>
          </p:cNvPicPr>
          <p:nvPr/>
        </p:nvPicPr>
        <p:blipFill>
          <a:blip r:embed="rId4">
            <a:extLst>
              <a:ext uri="{28A0092B-C50C-407E-A947-70E740481C1C}">
                <a14:useLocalDpi xmlns:a14="http://schemas.microsoft.com/office/drawing/2010/main" val="0"/>
              </a:ext>
            </a:extLst>
          </a:blip>
          <a:srcRect t="47995" b="16823"/>
          <a:stretch>
            <a:fillRect/>
          </a:stretch>
        </p:blipFill>
        <p:spPr bwMode="auto">
          <a:xfrm>
            <a:off x="4116917" y="4767263"/>
            <a:ext cx="812800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WordArt 9"/>
          <p:cNvSpPr>
            <a:spLocks noChangeArrowheads="1" noChangeShapeType="1" noTextEdit="1"/>
          </p:cNvSpPr>
          <p:nvPr/>
        </p:nvSpPr>
        <p:spPr bwMode="auto">
          <a:xfrm>
            <a:off x="817034" y="609600"/>
            <a:ext cx="10358967" cy="3581400"/>
          </a:xfrm>
          <a:prstGeom prst="rect">
            <a:avLst/>
          </a:prstGeom>
        </p:spPr>
        <p:txBody>
          <a:bodyPr wrap="none" fromWordArt="1">
            <a:prstTxWarp prst="textCascadeUp">
              <a:avLst>
                <a:gd name="adj" fmla="val 44444"/>
              </a:avLst>
            </a:prstTxWarp>
            <a:scene3d>
              <a:camera prst="legacyPerspectiveFront">
                <a:rot lat="20519959" lon="1080000" rev="0"/>
              </a:camera>
              <a:lightRig rig="legacyHarsh2" dir="b"/>
            </a:scene3d>
            <a:sp3d extrusionH="430200" prstMaterial="legacyMatte">
              <a:extrusionClr>
                <a:srgbClr val="FF6600"/>
              </a:extrusionClr>
            </a:sp3d>
          </a:bodyPr>
          <a:lstStyle/>
          <a:p>
            <a:pPr algn="ctr"/>
            <a:r>
              <a:rPr lang="vi-VN" sz="3600" b="1" kern="10">
                <a:ln w="9525">
                  <a:round/>
                  <a:headEnd/>
                  <a:tailEnd/>
                </a:ln>
                <a:gradFill rotWithShape="1">
                  <a:gsLst>
                    <a:gs pos="0">
                      <a:srgbClr val="FFE701"/>
                    </a:gs>
                    <a:gs pos="100000">
                      <a:srgbClr val="FE3E02"/>
                    </a:gs>
                  </a:gsLst>
                  <a:lin ang="5400000" scaled="1"/>
                </a:gradFill>
                <a:latin typeface="Arial"/>
                <a:cs typeface="Arial"/>
              </a:rPr>
              <a:t>CHÀO CÁC EM !</a:t>
            </a:r>
          </a:p>
        </p:txBody>
      </p:sp>
      <p:pic>
        <p:nvPicPr>
          <p:cNvPr id="2663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79201" y="6096000"/>
            <a:ext cx="64981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3"/>
          <p:cNvSpPr>
            <a:spLocks noChangeArrowheads="1"/>
          </p:cNvSpPr>
          <p:nvPr/>
        </p:nvSpPr>
        <p:spPr bwMode="auto">
          <a:xfrm>
            <a:off x="5647267" y="4017964"/>
            <a:ext cx="1003300" cy="898525"/>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p>
        </p:txBody>
      </p:sp>
      <p:sp>
        <p:nvSpPr>
          <p:cNvPr id="10" name="AutoShape 23"/>
          <p:cNvSpPr>
            <a:spLocks noChangeArrowheads="1"/>
          </p:cNvSpPr>
          <p:nvPr/>
        </p:nvSpPr>
        <p:spPr bwMode="auto">
          <a:xfrm>
            <a:off x="817034" y="609601"/>
            <a:ext cx="1003300" cy="898525"/>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p>
        </p:txBody>
      </p:sp>
      <p:sp>
        <p:nvSpPr>
          <p:cNvPr id="11" name="AutoShape 23"/>
          <p:cNvSpPr>
            <a:spLocks noChangeArrowheads="1"/>
          </p:cNvSpPr>
          <p:nvPr/>
        </p:nvSpPr>
        <p:spPr bwMode="auto">
          <a:xfrm>
            <a:off x="3949701" y="2247901"/>
            <a:ext cx="1003300" cy="898525"/>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p>
        </p:txBody>
      </p:sp>
      <p:sp>
        <p:nvSpPr>
          <p:cNvPr id="12" name="AutoShape 23"/>
          <p:cNvSpPr>
            <a:spLocks noChangeArrowheads="1"/>
          </p:cNvSpPr>
          <p:nvPr/>
        </p:nvSpPr>
        <p:spPr bwMode="auto">
          <a:xfrm>
            <a:off x="7177618" y="1514476"/>
            <a:ext cx="1003300" cy="898525"/>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p>
        </p:txBody>
      </p:sp>
      <p:sp>
        <p:nvSpPr>
          <p:cNvPr id="13" name="AutoShape 23"/>
          <p:cNvSpPr>
            <a:spLocks noChangeArrowheads="1"/>
          </p:cNvSpPr>
          <p:nvPr/>
        </p:nvSpPr>
        <p:spPr bwMode="auto">
          <a:xfrm>
            <a:off x="5996518" y="-58738"/>
            <a:ext cx="1003300" cy="898526"/>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p>
        </p:txBody>
      </p:sp>
      <p:pic>
        <p:nvPicPr>
          <p:cNvPr id="26638" name="Picture 4" descr="Flying Blue Bird Sticker by McHone Cartoons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8001" y="-157162"/>
            <a:ext cx="30353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4"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51301" y="5105401"/>
            <a:ext cx="1945217"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4"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409767" y="5032375"/>
            <a:ext cx="1610784"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24"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1233" y="5105400"/>
            <a:ext cx="144991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488635"/>
      </p:ext>
    </p:extLst>
  </p:cSld>
  <p:clrMapOvr>
    <a:masterClrMapping/>
  </p:clrMapOvr>
  <mc:AlternateContent xmlns:mc="http://schemas.openxmlformats.org/markup-compatibility/2006" xmlns:p14="http://schemas.microsoft.com/office/powerpoint/2010/main">
    <mc:Choice Requires="p14">
      <p:transition spd="slow" p14:dur="2000" advTm="18005"/>
    </mc:Choice>
    <mc:Fallback xmlns="">
      <p:transition spd="slow" advTm="1800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repeatCount="indefinite" fill="hold" grpId="0" nodeType="after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 calcmode="lin" valueType="num">
                                      <p:cBhvr>
                                        <p:cTn id="9" dur="3000" fill="hold"/>
                                        <p:tgtEl>
                                          <p:spTgt spid="9"/>
                                        </p:tgtEl>
                                        <p:attrNameLst>
                                          <p:attrName>style.rotation</p:attrName>
                                        </p:attrNameLst>
                                      </p:cBhvr>
                                      <p:tavLst>
                                        <p:tav tm="0">
                                          <p:val>
                                            <p:fltVal val="90"/>
                                          </p:val>
                                        </p:tav>
                                        <p:tav tm="100000">
                                          <p:val>
                                            <p:fltVal val="0"/>
                                          </p:val>
                                        </p:tav>
                                      </p:tavLst>
                                    </p:anim>
                                    <p:animEffect transition="in" filter="fade">
                                      <p:cBhvr>
                                        <p:cTn id="10" dur="3000"/>
                                        <p:tgtEl>
                                          <p:spTgt spid="9"/>
                                        </p:tgtEl>
                                      </p:cBhvr>
                                    </p:animEffect>
                                  </p:childTnLst>
                                </p:cTn>
                              </p:par>
                            </p:childTnLst>
                          </p:cTn>
                        </p:par>
                        <p:par>
                          <p:cTn id="11" fill="hold" nodeType="afterGroup">
                            <p:stCondLst>
                              <p:cond delay="3000"/>
                            </p:stCondLst>
                            <p:childTnLst>
                              <p:par>
                                <p:cTn id="12" presetID="31" presetClass="entr" presetSubtype="0" repeatCount="indefinite" fill="hold" grpId="0" nodeType="afterEffect">
                                  <p:stCondLst>
                                    <p:cond delay="0"/>
                                  </p:stCondLst>
                                  <p:iterate type="lt">
                                    <p:tmPct val="5000"/>
                                  </p:iterate>
                                  <p:childTnLst>
                                    <p:set>
                                      <p:cBhvr>
                                        <p:cTn id="13" dur="1" fill="hold">
                                          <p:stCondLst>
                                            <p:cond delay="0"/>
                                          </p:stCondLst>
                                        </p:cTn>
                                        <p:tgtEl>
                                          <p:spTgt spid="10"/>
                                        </p:tgtEl>
                                        <p:attrNameLst>
                                          <p:attrName>style.visibility</p:attrName>
                                        </p:attrNameLst>
                                      </p:cBhvr>
                                      <p:to>
                                        <p:strVal val="visible"/>
                                      </p:to>
                                    </p:set>
                                    <p:anim calcmode="lin" valueType="num">
                                      <p:cBhvr>
                                        <p:cTn id="14" dur="3000" fill="hold"/>
                                        <p:tgtEl>
                                          <p:spTgt spid="10"/>
                                        </p:tgtEl>
                                        <p:attrNameLst>
                                          <p:attrName>ppt_w</p:attrName>
                                        </p:attrNameLst>
                                      </p:cBhvr>
                                      <p:tavLst>
                                        <p:tav tm="0">
                                          <p:val>
                                            <p:fltVal val="0"/>
                                          </p:val>
                                        </p:tav>
                                        <p:tav tm="100000">
                                          <p:val>
                                            <p:strVal val="#ppt_w"/>
                                          </p:val>
                                        </p:tav>
                                      </p:tavLst>
                                    </p:anim>
                                    <p:anim calcmode="lin" valueType="num">
                                      <p:cBhvr>
                                        <p:cTn id="15" dur="3000" fill="hold"/>
                                        <p:tgtEl>
                                          <p:spTgt spid="10"/>
                                        </p:tgtEl>
                                        <p:attrNameLst>
                                          <p:attrName>ppt_h</p:attrName>
                                        </p:attrNameLst>
                                      </p:cBhvr>
                                      <p:tavLst>
                                        <p:tav tm="0">
                                          <p:val>
                                            <p:fltVal val="0"/>
                                          </p:val>
                                        </p:tav>
                                        <p:tav tm="100000">
                                          <p:val>
                                            <p:strVal val="#ppt_h"/>
                                          </p:val>
                                        </p:tav>
                                      </p:tavLst>
                                    </p:anim>
                                    <p:anim calcmode="lin" valueType="num">
                                      <p:cBhvr>
                                        <p:cTn id="16" dur="3000" fill="hold"/>
                                        <p:tgtEl>
                                          <p:spTgt spid="10"/>
                                        </p:tgtEl>
                                        <p:attrNameLst>
                                          <p:attrName>style.rotation</p:attrName>
                                        </p:attrNameLst>
                                      </p:cBhvr>
                                      <p:tavLst>
                                        <p:tav tm="0">
                                          <p:val>
                                            <p:fltVal val="90"/>
                                          </p:val>
                                        </p:tav>
                                        <p:tav tm="100000">
                                          <p:val>
                                            <p:fltVal val="0"/>
                                          </p:val>
                                        </p:tav>
                                      </p:tavLst>
                                    </p:anim>
                                    <p:animEffect transition="in" filter="fade">
                                      <p:cBhvr>
                                        <p:cTn id="17" dur="3000"/>
                                        <p:tgtEl>
                                          <p:spTgt spid="10"/>
                                        </p:tgtEl>
                                      </p:cBhvr>
                                    </p:animEffect>
                                  </p:childTnLst>
                                </p:cTn>
                              </p:par>
                            </p:childTnLst>
                          </p:cTn>
                        </p:par>
                        <p:par>
                          <p:cTn id="18" fill="hold" nodeType="afterGroup">
                            <p:stCondLst>
                              <p:cond delay="6000"/>
                            </p:stCondLst>
                            <p:childTnLst>
                              <p:par>
                                <p:cTn id="19" presetID="31" presetClass="entr" presetSubtype="0" repeatCount="indefinite" fill="hold" grpId="0" nodeType="afterEffect">
                                  <p:stCondLst>
                                    <p:cond delay="0"/>
                                  </p:stCondLst>
                                  <p:iterate type="lt">
                                    <p:tmPct val="5000"/>
                                  </p:iterate>
                                  <p:childTnLst>
                                    <p:set>
                                      <p:cBhvr>
                                        <p:cTn id="20" dur="1" fill="hold">
                                          <p:stCondLst>
                                            <p:cond delay="0"/>
                                          </p:stCondLst>
                                        </p:cTn>
                                        <p:tgtEl>
                                          <p:spTgt spid="11"/>
                                        </p:tgtEl>
                                        <p:attrNameLst>
                                          <p:attrName>style.visibility</p:attrName>
                                        </p:attrNameLst>
                                      </p:cBhvr>
                                      <p:to>
                                        <p:strVal val="visible"/>
                                      </p:to>
                                    </p:set>
                                    <p:anim calcmode="lin" valueType="num">
                                      <p:cBhvr>
                                        <p:cTn id="21" dur="3000" fill="hold"/>
                                        <p:tgtEl>
                                          <p:spTgt spid="11"/>
                                        </p:tgtEl>
                                        <p:attrNameLst>
                                          <p:attrName>ppt_w</p:attrName>
                                        </p:attrNameLst>
                                      </p:cBhvr>
                                      <p:tavLst>
                                        <p:tav tm="0">
                                          <p:val>
                                            <p:fltVal val="0"/>
                                          </p:val>
                                        </p:tav>
                                        <p:tav tm="100000">
                                          <p:val>
                                            <p:strVal val="#ppt_w"/>
                                          </p:val>
                                        </p:tav>
                                      </p:tavLst>
                                    </p:anim>
                                    <p:anim calcmode="lin" valueType="num">
                                      <p:cBhvr>
                                        <p:cTn id="22" dur="3000" fill="hold"/>
                                        <p:tgtEl>
                                          <p:spTgt spid="11"/>
                                        </p:tgtEl>
                                        <p:attrNameLst>
                                          <p:attrName>ppt_h</p:attrName>
                                        </p:attrNameLst>
                                      </p:cBhvr>
                                      <p:tavLst>
                                        <p:tav tm="0">
                                          <p:val>
                                            <p:fltVal val="0"/>
                                          </p:val>
                                        </p:tav>
                                        <p:tav tm="100000">
                                          <p:val>
                                            <p:strVal val="#ppt_h"/>
                                          </p:val>
                                        </p:tav>
                                      </p:tavLst>
                                    </p:anim>
                                    <p:anim calcmode="lin" valueType="num">
                                      <p:cBhvr>
                                        <p:cTn id="23" dur="3000" fill="hold"/>
                                        <p:tgtEl>
                                          <p:spTgt spid="11"/>
                                        </p:tgtEl>
                                        <p:attrNameLst>
                                          <p:attrName>style.rotation</p:attrName>
                                        </p:attrNameLst>
                                      </p:cBhvr>
                                      <p:tavLst>
                                        <p:tav tm="0">
                                          <p:val>
                                            <p:fltVal val="90"/>
                                          </p:val>
                                        </p:tav>
                                        <p:tav tm="100000">
                                          <p:val>
                                            <p:fltVal val="0"/>
                                          </p:val>
                                        </p:tav>
                                      </p:tavLst>
                                    </p:anim>
                                    <p:animEffect transition="in" filter="fade">
                                      <p:cBhvr>
                                        <p:cTn id="24" dur="3000"/>
                                        <p:tgtEl>
                                          <p:spTgt spid="11"/>
                                        </p:tgtEl>
                                      </p:cBhvr>
                                    </p:animEffect>
                                  </p:childTnLst>
                                </p:cTn>
                              </p:par>
                            </p:childTnLst>
                          </p:cTn>
                        </p:par>
                        <p:par>
                          <p:cTn id="25" fill="hold" nodeType="afterGroup">
                            <p:stCondLst>
                              <p:cond delay="9000"/>
                            </p:stCondLst>
                            <p:childTnLst>
                              <p:par>
                                <p:cTn id="26" presetID="31" presetClass="entr" presetSubtype="0" repeatCount="indefinite" fill="hold" grpId="0" nodeType="afterEffect">
                                  <p:stCondLst>
                                    <p:cond delay="0"/>
                                  </p:stCondLst>
                                  <p:iterate type="lt">
                                    <p:tmPct val="5000"/>
                                  </p:iterate>
                                  <p:childTnLst>
                                    <p:set>
                                      <p:cBhvr>
                                        <p:cTn id="27" dur="1" fill="hold">
                                          <p:stCondLst>
                                            <p:cond delay="0"/>
                                          </p:stCondLst>
                                        </p:cTn>
                                        <p:tgtEl>
                                          <p:spTgt spid="12"/>
                                        </p:tgtEl>
                                        <p:attrNameLst>
                                          <p:attrName>style.visibility</p:attrName>
                                        </p:attrNameLst>
                                      </p:cBhvr>
                                      <p:to>
                                        <p:strVal val="visible"/>
                                      </p:to>
                                    </p:set>
                                    <p:anim calcmode="lin" valueType="num">
                                      <p:cBhvr>
                                        <p:cTn id="28" dur="3000" fill="hold"/>
                                        <p:tgtEl>
                                          <p:spTgt spid="12"/>
                                        </p:tgtEl>
                                        <p:attrNameLst>
                                          <p:attrName>ppt_w</p:attrName>
                                        </p:attrNameLst>
                                      </p:cBhvr>
                                      <p:tavLst>
                                        <p:tav tm="0">
                                          <p:val>
                                            <p:fltVal val="0"/>
                                          </p:val>
                                        </p:tav>
                                        <p:tav tm="100000">
                                          <p:val>
                                            <p:strVal val="#ppt_w"/>
                                          </p:val>
                                        </p:tav>
                                      </p:tavLst>
                                    </p:anim>
                                    <p:anim calcmode="lin" valueType="num">
                                      <p:cBhvr>
                                        <p:cTn id="29" dur="3000" fill="hold"/>
                                        <p:tgtEl>
                                          <p:spTgt spid="12"/>
                                        </p:tgtEl>
                                        <p:attrNameLst>
                                          <p:attrName>ppt_h</p:attrName>
                                        </p:attrNameLst>
                                      </p:cBhvr>
                                      <p:tavLst>
                                        <p:tav tm="0">
                                          <p:val>
                                            <p:fltVal val="0"/>
                                          </p:val>
                                        </p:tav>
                                        <p:tav tm="100000">
                                          <p:val>
                                            <p:strVal val="#ppt_h"/>
                                          </p:val>
                                        </p:tav>
                                      </p:tavLst>
                                    </p:anim>
                                    <p:anim calcmode="lin" valueType="num">
                                      <p:cBhvr>
                                        <p:cTn id="30" dur="3000" fill="hold"/>
                                        <p:tgtEl>
                                          <p:spTgt spid="12"/>
                                        </p:tgtEl>
                                        <p:attrNameLst>
                                          <p:attrName>style.rotation</p:attrName>
                                        </p:attrNameLst>
                                      </p:cBhvr>
                                      <p:tavLst>
                                        <p:tav tm="0">
                                          <p:val>
                                            <p:fltVal val="90"/>
                                          </p:val>
                                        </p:tav>
                                        <p:tav tm="100000">
                                          <p:val>
                                            <p:fltVal val="0"/>
                                          </p:val>
                                        </p:tav>
                                      </p:tavLst>
                                    </p:anim>
                                    <p:animEffect transition="in" filter="fade">
                                      <p:cBhvr>
                                        <p:cTn id="31" dur="3000"/>
                                        <p:tgtEl>
                                          <p:spTgt spid="12"/>
                                        </p:tgtEl>
                                      </p:cBhvr>
                                    </p:animEffect>
                                  </p:childTnLst>
                                </p:cTn>
                              </p:par>
                            </p:childTnLst>
                          </p:cTn>
                        </p:par>
                        <p:par>
                          <p:cTn id="32" fill="hold" nodeType="afterGroup">
                            <p:stCondLst>
                              <p:cond delay="12000"/>
                            </p:stCondLst>
                            <p:childTnLst>
                              <p:par>
                                <p:cTn id="33" presetID="31" presetClass="entr" presetSubtype="0" repeatCount="indefinite" fill="hold" grpId="0" nodeType="afterEffect">
                                  <p:stCondLst>
                                    <p:cond delay="0"/>
                                  </p:stCondLst>
                                  <p:iterate type="lt">
                                    <p:tmPct val="5000"/>
                                  </p:iterate>
                                  <p:childTnLst>
                                    <p:set>
                                      <p:cBhvr>
                                        <p:cTn id="34" dur="1" fill="hold">
                                          <p:stCondLst>
                                            <p:cond delay="0"/>
                                          </p:stCondLst>
                                        </p:cTn>
                                        <p:tgtEl>
                                          <p:spTgt spid="13"/>
                                        </p:tgtEl>
                                        <p:attrNameLst>
                                          <p:attrName>style.visibility</p:attrName>
                                        </p:attrNameLst>
                                      </p:cBhvr>
                                      <p:to>
                                        <p:strVal val="visible"/>
                                      </p:to>
                                    </p:set>
                                    <p:anim calcmode="lin" valueType="num">
                                      <p:cBhvr>
                                        <p:cTn id="35" dur="3000" fill="hold"/>
                                        <p:tgtEl>
                                          <p:spTgt spid="13"/>
                                        </p:tgtEl>
                                        <p:attrNameLst>
                                          <p:attrName>ppt_w</p:attrName>
                                        </p:attrNameLst>
                                      </p:cBhvr>
                                      <p:tavLst>
                                        <p:tav tm="0">
                                          <p:val>
                                            <p:fltVal val="0"/>
                                          </p:val>
                                        </p:tav>
                                        <p:tav tm="100000">
                                          <p:val>
                                            <p:strVal val="#ppt_w"/>
                                          </p:val>
                                        </p:tav>
                                      </p:tavLst>
                                    </p:anim>
                                    <p:anim calcmode="lin" valueType="num">
                                      <p:cBhvr>
                                        <p:cTn id="36" dur="3000" fill="hold"/>
                                        <p:tgtEl>
                                          <p:spTgt spid="13"/>
                                        </p:tgtEl>
                                        <p:attrNameLst>
                                          <p:attrName>ppt_h</p:attrName>
                                        </p:attrNameLst>
                                      </p:cBhvr>
                                      <p:tavLst>
                                        <p:tav tm="0">
                                          <p:val>
                                            <p:fltVal val="0"/>
                                          </p:val>
                                        </p:tav>
                                        <p:tav tm="100000">
                                          <p:val>
                                            <p:strVal val="#ppt_h"/>
                                          </p:val>
                                        </p:tav>
                                      </p:tavLst>
                                    </p:anim>
                                    <p:anim calcmode="lin" valueType="num">
                                      <p:cBhvr>
                                        <p:cTn id="37" dur="3000" fill="hold"/>
                                        <p:tgtEl>
                                          <p:spTgt spid="13"/>
                                        </p:tgtEl>
                                        <p:attrNameLst>
                                          <p:attrName>style.rotation</p:attrName>
                                        </p:attrNameLst>
                                      </p:cBhvr>
                                      <p:tavLst>
                                        <p:tav tm="0">
                                          <p:val>
                                            <p:fltVal val="90"/>
                                          </p:val>
                                        </p:tav>
                                        <p:tav tm="100000">
                                          <p:val>
                                            <p:fltVal val="0"/>
                                          </p:val>
                                        </p:tav>
                                      </p:tavLst>
                                    </p:anim>
                                    <p:animEffect transition="in" filter="fade">
                                      <p:cBhvr>
                                        <p:cTn id="38"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03"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37127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82485" y="2830286"/>
            <a:ext cx="9339943" cy="467519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06056" y="642043"/>
            <a:ext cx="5892800" cy="1569660"/>
          </a:xfrm>
          <a:prstGeom prst="rect">
            <a:avLst/>
          </a:prstGeom>
          <a:noFill/>
        </p:spPr>
        <p:txBody>
          <a:bodyPr wrap="square" rtlCol="0">
            <a:spAutoFit/>
          </a:bodyPr>
          <a:lstStyle/>
          <a:p>
            <a:r>
              <a:rPr lang="vi-VN" sz="3200" b="1" dirty="0">
                <a:solidFill>
                  <a:srgbClr val="008000"/>
                </a:solidFill>
                <a:cs typeface="Arial" panose="020B0604020202020204" pitchFamily="34" charset="0"/>
              </a:rPr>
              <a:t>Cuộc tấn công dữ dội của cơn </a:t>
            </a:r>
            <a:r>
              <a:rPr lang="vi-VN" sz="3200" b="1" dirty="0" smtClean="0">
                <a:solidFill>
                  <a:srgbClr val="008000"/>
                </a:solidFill>
                <a:cs typeface="Arial" panose="020B0604020202020204" pitchFamily="34" charset="0"/>
              </a:rPr>
              <a:t>bã</a:t>
            </a:r>
            <a:r>
              <a:rPr lang="en-US" sz="3200" b="1" dirty="0" smtClean="0">
                <a:solidFill>
                  <a:srgbClr val="008000"/>
                </a:solidFill>
                <a:cs typeface="Arial" panose="020B0604020202020204" pitchFamily="34" charset="0"/>
              </a:rPr>
              <a:t>o</a:t>
            </a:r>
            <a:r>
              <a:rPr lang="vi-VN" sz="3200" b="1" dirty="0" smtClean="0">
                <a:solidFill>
                  <a:srgbClr val="008000"/>
                </a:solidFill>
                <a:cs typeface="Arial" panose="020B0604020202020204" pitchFamily="34" charset="0"/>
              </a:rPr>
              <a:t> </a:t>
            </a:r>
            <a:r>
              <a:rPr lang="vi-VN" sz="3200" b="1" dirty="0">
                <a:solidFill>
                  <a:srgbClr val="008000"/>
                </a:solidFill>
                <a:cs typeface="Arial" panose="020B0604020202020204" pitchFamily="34" charset="0"/>
              </a:rPr>
              <a:t>biển được miêu tả như thế nào ở đoạn 2? </a:t>
            </a:r>
            <a:endParaRPr lang="en-US" sz="3200" b="1"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89254" y="3863960"/>
            <a:ext cx="7131353" cy="2246769"/>
          </a:xfrm>
          <a:prstGeom prst="rect">
            <a:avLst/>
          </a:prstGeom>
        </p:spPr>
        <p:txBody>
          <a:bodyPr wrap="square">
            <a:spAutoFit/>
          </a:bodyPr>
          <a:lstStyle/>
          <a:p>
            <a:r>
              <a:rPr lang="vi-VN" sz="2800" dirty="0"/>
              <a:t>Cuộc tấn công dữ dội của cơn bão biển được miêu tả rất sinh động cụ thể có sức tàn phá ghê gớm: "như một đàn cá voi lớn, sóng tràn qua những cây vẹt cao nhất, vụt vào thân đê rào rào".</a:t>
            </a:r>
            <a:endParaRPr lang="en-US" sz="2800" dirty="0"/>
          </a:p>
        </p:txBody>
      </p:sp>
    </p:spTree>
    <p:extLst>
      <p:ext uri="{BB962C8B-B14F-4D97-AF65-F5344CB8AC3E}">
        <p14:creationId xmlns:p14="http://schemas.microsoft.com/office/powerpoint/2010/main" val="334146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03"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37420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84514" y="3350805"/>
            <a:ext cx="8677798" cy="415468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571043" y="1000515"/>
            <a:ext cx="4846714" cy="1200329"/>
          </a:xfrm>
          <a:prstGeom prst="rect">
            <a:avLst/>
          </a:prstGeom>
          <a:noFill/>
        </p:spPr>
        <p:txBody>
          <a:bodyPr wrap="square" rtlCol="0">
            <a:spAutoFit/>
          </a:bodyPr>
          <a:lstStyle/>
          <a:p>
            <a:r>
              <a:rPr lang="en-US" sz="3600" b="1" dirty="0" err="1" smtClean="0">
                <a:solidFill>
                  <a:srgbClr val="008000"/>
                </a:solidFill>
                <a:latin typeface="Arial" panose="020B0604020202020204" pitchFamily="34" charset="0"/>
                <a:cs typeface="Arial" panose="020B0604020202020204" pitchFamily="34" charset="0"/>
              </a:rPr>
              <a:t>Nội</a:t>
            </a:r>
            <a:r>
              <a:rPr lang="en-US" sz="3600" b="1" dirty="0" smtClean="0">
                <a:solidFill>
                  <a:srgbClr val="008000"/>
                </a:solidFill>
                <a:latin typeface="Arial" panose="020B0604020202020204" pitchFamily="34" charset="0"/>
                <a:cs typeface="Arial" panose="020B0604020202020204" pitchFamily="34" charset="0"/>
              </a:rPr>
              <a:t> dung </a:t>
            </a:r>
            <a:r>
              <a:rPr lang="en-US" sz="3600" b="1" dirty="0" err="1" smtClean="0">
                <a:solidFill>
                  <a:srgbClr val="008000"/>
                </a:solidFill>
                <a:latin typeface="Arial" panose="020B0604020202020204" pitchFamily="34" charset="0"/>
                <a:cs typeface="Arial" panose="020B0604020202020204" pitchFamily="34" charset="0"/>
              </a:rPr>
              <a:t>bài</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tập</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đọc</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Thắng</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biển</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là</a:t>
            </a:r>
            <a:r>
              <a:rPr lang="en-US" sz="3600" b="1" dirty="0" smtClean="0">
                <a:solidFill>
                  <a:srgbClr val="008000"/>
                </a:solidFill>
                <a:latin typeface="Arial" panose="020B0604020202020204" pitchFamily="34" charset="0"/>
                <a:cs typeface="Arial" panose="020B0604020202020204" pitchFamily="34" charset="0"/>
              </a:rPr>
              <a:t> </a:t>
            </a:r>
            <a:r>
              <a:rPr lang="en-US" sz="3600" b="1" dirty="0" err="1" smtClean="0">
                <a:solidFill>
                  <a:srgbClr val="008000"/>
                </a:solidFill>
                <a:latin typeface="Arial" panose="020B0604020202020204" pitchFamily="34" charset="0"/>
                <a:cs typeface="Arial" panose="020B0604020202020204" pitchFamily="34" charset="0"/>
              </a:rPr>
              <a:t>gì</a:t>
            </a:r>
            <a:r>
              <a:rPr lang="en-US" sz="3600" b="1" dirty="0" smtClean="0">
                <a:solidFill>
                  <a:srgbClr val="008000"/>
                </a:solidFill>
                <a:latin typeface="Arial" panose="020B0604020202020204" pitchFamily="34" charset="0"/>
                <a:cs typeface="Arial" panose="020B0604020202020204" pitchFamily="34" charset="0"/>
              </a:rPr>
              <a:t>?</a:t>
            </a:r>
            <a:endParaRPr lang="en-US" sz="3600" b="1" dirty="0">
              <a:solidFill>
                <a:srgbClr val="008000"/>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34977" y="4311759"/>
            <a:ext cx="6096000" cy="1815882"/>
          </a:xfrm>
          <a:prstGeom prst="rect">
            <a:avLst/>
          </a:prstGeom>
        </p:spPr>
        <p:txBody>
          <a:bodyPr>
            <a:spAutoFit/>
          </a:bodyPr>
          <a:lstStyle/>
          <a:p>
            <a:r>
              <a:rPr lang="vi-VN" sz="2800" dirty="0"/>
              <a:t>Ca ngợi lòng dũng cảm, ý chí quyết thắng của con người trong cuộc đấu tranh thiên tai, bảo vệ con đê, giữ gìn cuộc sống bình yên.</a:t>
            </a:r>
            <a:endParaRPr lang="en-US" sz="2800" dirty="0"/>
          </a:p>
        </p:txBody>
      </p:sp>
    </p:spTree>
    <p:extLst>
      <p:ext uri="{BB962C8B-B14F-4D97-AF65-F5344CB8AC3E}">
        <p14:creationId xmlns:p14="http://schemas.microsoft.com/office/powerpoint/2010/main" val="388397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 vốt.png"/>
          <p:cNvPicPr>
            <a:picLocks noChangeAspect="1"/>
          </p:cNvPicPr>
          <p:nvPr/>
        </p:nvPicPr>
        <p:blipFill>
          <a:blip r:embed="rId2"/>
          <a:stretch>
            <a:fillRect/>
          </a:stretch>
        </p:blipFill>
        <p:spPr>
          <a:xfrm>
            <a:off x="0" y="1905000"/>
            <a:ext cx="12192000" cy="4953000"/>
          </a:xfrm>
          <a:prstGeom prst="rect">
            <a:avLst/>
          </a:prstGeom>
        </p:spPr>
      </p:pic>
      <p:sp>
        <p:nvSpPr>
          <p:cNvPr id="5" name="Rectangle 4"/>
          <p:cNvSpPr/>
          <p:nvPr/>
        </p:nvSpPr>
        <p:spPr>
          <a:xfrm>
            <a:off x="1117600" y="1"/>
            <a:ext cx="9652000" cy="2200598"/>
          </a:xfrm>
          <a:prstGeom prst="rect">
            <a:avLst/>
          </a:prstGeom>
        </p:spPr>
        <p:txBody>
          <a:bodyPr wrap="square" lIns="121917" tIns="60958" rIns="121917" bIns="60958">
            <a:spAutoFit/>
          </a:bodyPr>
          <a:lstStyle/>
          <a:p>
            <a:pPr lvl="0" algn="ctr" eaLnBrk="0" fontAlgn="base" hangingPunct="0">
              <a:spcBef>
                <a:spcPct val="0"/>
              </a:spcBef>
              <a:spcAft>
                <a:spcPct val="0"/>
              </a:spcAft>
            </a:pPr>
            <a:r>
              <a:rPr lang="en-US" sz="3600" b="1" dirty="0" err="1">
                <a:solidFill>
                  <a:srgbClr val="0070C0"/>
                </a:solidFill>
                <a:latin typeface="Times New Roman" panose="02020603050405020304" pitchFamily="18" charset="0"/>
                <a:cs typeface="Times New Roman" panose="02020603050405020304" pitchFamily="18" charset="0"/>
              </a:rPr>
              <a:t>Thứ</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tư</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ngày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16 </a:t>
            </a:r>
            <a:r>
              <a:rPr lang="en-US" sz="3600" b="1" dirty="0" err="1">
                <a:solidFill>
                  <a:srgbClr val="0070C0"/>
                </a:solidFill>
                <a:latin typeface="Times New Roman" panose="02020603050405020304" pitchFamily="18" charset="0"/>
                <a:cs typeface="Times New Roman" panose="02020603050405020304" pitchFamily="18" charset="0"/>
              </a:rPr>
              <a:t>tháng</a:t>
            </a:r>
            <a:r>
              <a:rPr lang="en-US" sz="3600" b="1" dirty="0">
                <a:solidFill>
                  <a:srgbClr val="0070C0"/>
                </a:solidFill>
                <a:latin typeface="Times New Roman" panose="02020603050405020304" pitchFamily="18" charset="0"/>
                <a:cs typeface="Times New Roman" panose="02020603050405020304" pitchFamily="18" charset="0"/>
              </a:rPr>
              <a:t> 3 </a:t>
            </a:r>
            <a:r>
              <a:rPr lang="en-US" sz="3600" b="1" dirty="0" err="1">
                <a:solidFill>
                  <a:srgbClr val="0070C0"/>
                </a:solidFill>
                <a:latin typeface="Times New Roman" panose="02020603050405020304" pitchFamily="18" charset="0"/>
                <a:cs typeface="Times New Roman" panose="02020603050405020304" pitchFamily="18" charset="0"/>
              </a:rPr>
              <a:t>năm</a:t>
            </a:r>
            <a:r>
              <a:rPr lang="en-US" sz="3600" b="1" dirty="0">
                <a:solidFill>
                  <a:srgbClr val="0070C0"/>
                </a:solidFill>
                <a:latin typeface="Times New Roman" panose="02020603050405020304" pitchFamily="18" charset="0"/>
                <a:cs typeface="Times New Roman" panose="02020603050405020304" pitchFamily="18" charset="0"/>
              </a:rPr>
              <a:t> 2022</a:t>
            </a:r>
          </a:p>
          <a:p>
            <a:pPr lvl="0" algn="ctr" eaLnBrk="0" fontAlgn="base" hangingPunct="0">
              <a:spcBef>
                <a:spcPct val="0"/>
              </a:spcBef>
              <a:spcAft>
                <a:spcPct val="0"/>
              </a:spcAft>
            </a:pPr>
            <a:r>
              <a:rPr lang="en-US" sz="3600" b="1" u="sng" dirty="0" err="1">
                <a:solidFill>
                  <a:srgbClr val="0070C0"/>
                </a:solidFill>
                <a:latin typeface="Times New Roman" panose="02020603050405020304" pitchFamily="18" charset="0"/>
                <a:cs typeface="Times New Roman" panose="02020603050405020304" pitchFamily="18" charset="0"/>
              </a:rPr>
              <a:t>Tập</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đọc</a:t>
            </a:r>
            <a:r>
              <a:rPr lang="en-US" sz="3600" b="1" u="sng" dirty="0">
                <a:solidFill>
                  <a:srgbClr val="0070C0"/>
                </a:solidFill>
                <a:latin typeface="Times New Roman" panose="02020603050405020304" pitchFamily="18" charset="0"/>
                <a:cs typeface="Times New Roman" panose="02020603050405020304" pitchFamily="18" charset="0"/>
              </a:rPr>
              <a:t> </a:t>
            </a:r>
          </a:p>
          <a:p>
            <a:pPr lvl="0" algn="ctr" eaLnBrk="0" fontAlgn="base" hangingPunct="0">
              <a:spcBef>
                <a:spcPct val="0"/>
              </a:spcBef>
              <a:spcAft>
                <a:spcPct val="0"/>
              </a:spcAft>
            </a:pPr>
            <a:r>
              <a:rPr lang="en-US" sz="3200" b="1" dirty="0">
                <a:solidFill>
                  <a:srgbClr val="FF0000"/>
                </a:solidFill>
                <a:latin typeface="Times New Roman" panose="02020603050405020304" pitchFamily="18" charset="0"/>
                <a:cs typeface="Times New Roman" panose="02020603050405020304" pitchFamily="18" charset="0"/>
              </a:rPr>
              <a:t>GA- VRỐT NGOÀI CHIẾN LUỸ </a:t>
            </a:r>
          </a:p>
          <a:p>
            <a:pPr lvl="0" algn="r" eaLnBrk="0" fontAlgn="base" hangingPunct="0">
              <a:spcBef>
                <a:spcPct val="0"/>
              </a:spcBef>
              <a:spcAft>
                <a:spcPct val="0"/>
              </a:spcAft>
            </a:pPr>
            <a:r>
              <a:rPr lang="en-US" sz="3100" b="1" dirty="0">
                <a:latin typeface="Times New Roman" panose="02020603050405020304" pitchFamily="18" charset="0"/>
                <a:cs typeface="Times New Roman" panose="02020603050405020304" pitchFamily="18" charset="0"/>
              </a:rPr>
              <a:t>Theo </a:t>
            </a:r>
            <a:r>
              <a:rPr lang="en-US" sz="3100" b="1" dirty="0" err="1">
                <a:latin typeface="Times New Roman" panose="02020603050405020304" pitchFamily="18" charset="0"/>
                <a:cs typeface="Times New Roman" panose="02020603050405020304" pitchFamily="18" charset="0"/>
              </a:rPr>
              <a:t>Huy</a:t>
            </a:r>
            <a:r>
              <a:rPr lang="en-US" sz="3100" b="1" dirty="0">
                <a:latin typeface="Times New Roman" panose="02020603050405020304" pitchFamily="18" charset="0"/>
                <a:cs typeface="Times New Roman" panose="02020603050405020304" pitchFamily="18" charset="0"/>
              </a:rPr>
              <a:t>- </a:t>
            </a:r>
            <a:r>
              <a:rPr lang="en-US" sz="3100" b="1" dirty="0" err="1">
                <a:latin typeface="Times New Roman" panose="02020603050405020304" pitchFamily="18" charset="0"/>
                <a:cs typeface="Times New Roman" panose="02020603050405020304" pitchFamily="18" charset="0"/>
              </a:rPr>
              <a:t>gô</a:t>
            </a:r>
            <a:endParaRPr lang="en-US"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007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2189" y="144380"/>
            <a:ext cx="5549231" cy="3570204"/>
          </a:xfrm>
          <a:prstGeom prst="rect">
            <a:avLst/>
          </a:prstGeom>
          <a:solidFill>
            <a:srgbClr val="FFFF66"/>
          </a:solidFill>
        </p:spPr>
        <p:txBody>
          <a:bodyPr wrap="square" lIns="121917" tIns="60958" rIns="121917" bIns="60958" rtlCol="0">
            <a:spAutoFit/>
          </a:bodyPr>
          <a:lstStyle/>
          <a:p>
            <a:pPr algn="just"/>
            <a:r>
              <a:rPr lang="en-US" sz="3200" dirty="0">
                <a:latin typeface="Times New Roman" panose="02020603050405020304" pitchFamily="18" charset="0"/>
                <a:cs typeface="Times New Roman" panose="02020603050405020304" pitchFamily="18" charset="0"/>
              </a:rPr>
              <a:t>Victor Hugo (</a:t>
            </a:r>
            <a:r>
              <a:rPr lang="vi-VN" sz="3200" dirty="0">
                <a:latin typeface="Times New Roman" panose="02020603050405020304" pitchFamily="18" charset="0"/>
                <a:cs typeface="Times New Roman" panose="02020603050405020304" pitchFamily="18" charset="0"/>
              </a:rPr>
              <a:t>Vích-to Hu</a:t>
            </a:r>
            <a:r>
              <a:rPr lang="en-US" sz="3200" dirty="0">
                <a:latin typeface="Times New Roman" panose="02020603050405020304" pitchFamily="18" charset="0"/>
                <a:cs typeface="Times New Roman" panose="02020603050405020304" pitchFamily="18" charset="0"/>
              </a:rPr>
              <a:t>y</a:t>
            </a:r>
            <a:r>
              <a:rPr lang="vi-VN" sz="3200" dirty="0">
                <a:latin typeface="Times New Roman" panose="02020603050405020304" pitchFamily="18" charset="0"/>
                <a:cs typeface="Times New Roman" panose="02020603050405020304" pitchFamily="18" charset="0"/>
              </a:rPr>
              <a:t>-g</a:t>
            </a:r>
            <a:r>
              <a:rPr lang="en-US" sz="3200" dirty="0">
                <a:latin typeface="Times New Roman" panose="02020603050405020304" pitchFamily="18" charset="0"/>
                <a:cs typeface="Times New Roman" panose="02020603050405020304" pitchFamily="18" charset="0"/>
              </a:rPr>
              <a:t>ô</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 </a:t>
            </a:r>
            <a:r>
              <a:rPr lang="vi-VN" sz="2700" dirty="0">
                <a:latin typeface="Times New Roman" panose="02020603050405020304" pitchFamily="18" charset="0"/>
                <a:cs typeface="Times New Roman" panose="02020603050405020304" pitchFamily="18" charset="0"/>
              </a:rPr>
              <a:t>một</a:t>
            </a:r>
            <a:r>
              <a:rPr lang="vi-VN" sz="3200" dirty="0">
                <a:latin typeface="Times New Roman" panose="02020603050405020304" pitchFamily="18" charset="0"/>
                <a:cs typeface="Times New Roman" panose="02020603050405020304" pitchFamily="18" charset="0"/>
              </a:rPr>
              <a:t> nhà văn, nhà thơ, nhà viết kịch thuộc chủ nghĩa dã nam nổi tiếng của Pháp. Ông cũng đồng thời là một nhà chính trị, một trí thức dấn thân tiêu biểu của thế kỷ XIX</a:t>
            </a:r>
            <a:r>
              <a:rPr lang="vi-VN" sz="2700"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80474" y="144380"/>
            <a:ext cx="5967663" cy="5672582"/>
          </a:xfrm>
          <a:prstGeom prst="rect">
            <a:avLst/>
          </a:prstGeom>
        </p:spPr>
      </p:pic>
      <p:sp>
        <p:nvSpPr>
          <p:cNvPr id="6" name="Rectangle 5"/>
          <p:cNvSpPr/>
          <p:nvPr/>
        </p:nvSpPr>
        <p:spPr>
          <a:xfrm>
            <a:off x="1628567" y="5749719"/>
            <a:ext cx="2903974" cy="743578"/>
          </a:xfrm>
          <a:prstGeom prst="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1802-1885</a:t>
            </a:r>
            <a:endParaRPr lang="en-US" sz="32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8269705" y="3850104"/>
            <a:ext cx="3922295" cy="3007896"/>
          </a:xfrm>
          <a:prstGeom prst="rect">
            <a:avLst/>
          </a:prstGeom>
        </p:spPr>
      </p:pic>
      <p:sp>
        <p:nvSpPr>
          <p:cNvPr id="8" name="Rectangle 7"/>
          <p:cNvSpPr/>
          <p:nvPr/>
        </p:nvSpPr>
        <p:spPr>
          <a:xfrm>
            <a:off x="9358849" y="3384372"/>
            <a:ext cx="2612571" cy="73429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smtClean="0">
                <a:latin typeface="Times New Roman" panose="02020603050405020304" pitchFamily="18" charset="0"/>
                <a:cs typeface="Times New Roman" panose="02020603050405020304" pitchFamily="18" charset="0"/>
              </a:rPr>
              <a:t>Tác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phẩm</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0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2467" y="477986"/>
            <a:ext cx="5410200" cy="646331"/>
          </a:xfrm>
          <a:prstGeom prst="rect">
            <a:avLst/>
          </a:prstGeom>
          <a:no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Ga-vrốt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ngoài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chiến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lũy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6340" y="1466748"/>
            <a:ext cx="12181115" cy="5016758"/>
          </a:xfrm>
          <a:prstGeom prst="rect">
            <a:avLst/>
          </a:prstGeom>
        </p:spPr>
        <p:txBody>
          <a:bodyPr wrap="square">
            <a:spAutoFit/>
          </a:bodyPr>
          <a:lstStyle/>
          <a:p>
            <a:r>
              <a:rPr lang="en-US" sz="2800" dirty="0" smtClean="0"/>
              <a:t>    </a:t>
            </a:r>
            <a:r>
              <a:rPr lang="vi-VN" sz="3200" dirty="0" smtClean="0">
                <a:latin typeface="+mj-lt"/>
              </a:rPr>
              <a:t>Ăng-giôn-ra nói:</a:t>
            </a:r>
          </a:p>
          <a:p>
            <a:r>
              <a:rPr lang="vi-VN" sz="3200" dirty="0" smtClean="0">
                <a:latin typeface="+mj-lt"/>
              </a:rPr>
              <a:t>– Chừng mười lăm phút nữa thì chiến lũy chúng ta không còn quá mười viên đạn.</a:t>
            </a:r>
          </a:p>
          <a:p>
            <a:r>
              <a:rPr lang="en-US" sz="3200" dirty="0" smtClean="0">
                <a:latin typeface="+mj-lt"/>
              </a:rPr>
              <a:t>    </a:t>
            </a:r>
            <a:r>
              <a:rPr lang="vi-VN" sz="3200" dirty="0" smtClean="0">
                <a:latin typeface="+mj-lt"/>
              </a:rPr>
              <a:t>Ga-vrốt nghe rõ câu nói đó.</a:t>
            </a:r>
          </a:p>
          <a:p>
            <a:r>
              <a:rPr lang="en-US" sz="3200" dirty="0" smtClean="0">
                <a:latin typeface="+mj-lt"/>
              </a:rPr>
              <a:t>    </a:t>
            </a:r>
            <a:r>
              <a:rPr lang="vi-VN" sz="3200" dirty="0" smtClean="0">
                <a:latin typeface="+mj-lt"/>
              </a:rPr>
              <a:t>Một lát sau, người ta thấy bóng cậu bé thấp thoáng ngoài đường phố, dưới làn mưa đạn.</a:t>
            </a:r>
          </a:p>
          <a:p>
            <a:r>
              <a:rPr lang="en-US" sz="3200" dirty="0" smtClean="0">
                <a:latin typeface="+mj-lt"/>
              </a:rPr>
              <a:t>    </a:t>
            </a:r>
            <a:r>
              <a:rPr lang="vi-VN" sz="3200" dirty="0" smtClean="0">
                <a:latin typeface="+mj-lt"/>
              </a:rPr>
              <a:t>Thì ra Ga-vrốt đã lấy một cái giỏ đựng chai trong quán và ra khỏi chiến lũy. Nó dốc vào miệng giỏ những chiếc bao đầy đạn của bọn lính chết gần chiến lũy.</a:t>
            </a:r>
          </a:p>
          <a:p>
            <a:r>
              <a:rPr lang="vi-VN" sz="3200" dirty="0" smtClean="0">
                <a:latin typeface="+mj-lt"/>
              </a:rPr>
              <a:t>– Cậu làm trò gì đấy? – Cuốc-phây-rắc hỏi.</a:t>
            </a:r>
          </a:p>
        </p:txBody>
      </p:sp>
    </p:spTree>
    <p:extLst>
      <p:ext uri="{BB962C8B-B14F-4D97-AF65-F5344CB8AC3E}">
        <p14:creationId xmlns:p14="http://schemas.microsoft.com/office/powerpoint/2010/main" val="39721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220" y="16613"/>
            <a:ext cx="11497034" cy="6986528"/>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Em nhặt cho đầy giỏ đây!</a:t>
            </a:r>
          </a:p>
          <a:p>
            <a:r>
              <a:rPr lang="vi-VN" sz="2800" dirty="0">
                <a:latin typeface="Times New Roman" pitchFamily="18" charset="0"/>
                <a:cs typeface="Times New Roman" pitchFamily="18" charset="0"/>
              </a:rPr>
              <a:t>– Cậu không thấy đạn réo à?</a:t>
            </a: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Ga-vrốt trả lời:</a:t>
            </a:r>
          </a:p>
          <a:p>
            <a:r>
              <a:rPr lang="vi-VN" sz="2800" dirty="0" smtClean="0">
                <a:latin typeface="Times New Roman" panose="02020603050405020304" pitchFamily="18" charset="0"/>
                <a:cs typeface="Times New Roman" panose="02020603050405020304" pitchFamily="18" charset="0"/>
              </a:rPr>
              <a:t>– Có chứ, nó rơi như mưa ấy. Nhưng làm sao nào?</a:t>
            </a:r>
            <a:endParaRPr lang="en-US" sz="2800" dirty="0" smtClean="0">
              <a:latin typeface="Times New Roman" panose="02020603050405020304" pitchFamily="18" charset="0"/>
              <a:cs typeface="Times New Roman" panose="02020603050405020304" pitchFamily="18" charset="0"/>
            </a:endParaRPr>
          </a:p>
          <a:p>
            <a:r>
              <a:rPr lang="vi-VN" sz="2800" dirty="0" smtClean="0">
                <a:latin typeface="Times New Roman" panose="02020603050405020304" pitchFamily="18" charset="0"/>
                <a:cs typeface="Times New Roman" panose="02020603050405020304" pitchFamily="18" charset="0"/>
              </a:rPr>
              <a:t>Cuốc-phây-rắc thét lên:</a:t>
            </a:r>
          </a:p>
          <a:p>
            <a:r>
              <a:rPr lang="vi-VN" sz="2800" dirty="0" smtClean="0">
                <a:latin typeface="Times New Roman" panose="02020603050405020304" pitchFamily="18" charset="0"/>
                <a:cs typeface="Times New Roman" panose="02020603050405020304" pitchFamily="18" charset="0"/>
              </a:rPr>
              <a:t>– Vào ngay!</a:t>
            </a:r>
          </a:p>
          <a:p>
            <a:r>
              <a:rPr lang="vi-VN" sz="2800" dirty="0" smtClean="0">
                <a:latin typeface="Times New Roman" panose="02020603050405020304" pitchFamily="18" charset="0"/>
                <a:cs typeface="Times New Roman" panose="02020603050405020304" pitchFamily="18" charset="0"/>
              </a:rPr>
              <a:t>– Tí ti thôi! – Ga-vrốt nói.</a:t>
            </a: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Ngoài đường, lửa khói mịt mù. Điều đó rất có lợi cho Ga-vrốt. Dưới màn khói và với thân hình bé nhỏ, cậu bé có thể tiến ra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ctr"/>
            <a:r>
              <a:rPr lang="vi-VN" sz="2800" dirty="0" smtClean="0">
                <a:latin typeface="Times New Roman" panose="02020603050405020304" pitchFamily="18" charset="0"/>
                <a:cs typeface="Times New Roman" panose="02020603050405020304" pitchFamily="18" charset="0"/>
              </a:rPr>
              <a:t>                                             Theo </a:t>
            </a:r>
            <a:r>
              <a:rPr lang="vi-VN" sz="2000" b="1" dirty="0" smtClean="0">
                <a:latin typeface="Times New Roman" panose="02020603050405020304" pitchFamily="18" charset="0"/>
                <a:cs typeface="Times New Roman" panose="02020603050405020304" pitchFamily="18" charset="0"/>
              </a:rPr>
              <a:t>HUY-GÔ</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9311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TotalTime>
  <Words>1461</Words>
  <Application>Microsoft Office PowerPoint</Application>
  <PresentationFormat>Widescreen</PresentationFormat>
  <Paragraphs>120</Paragraphs>
  <Slides>33</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Tâm Như</dc:creator>
  <cp:lastModifiedBy>Ngo Nhat</cp:lastModifiedBy>
  <cp:revision>44</cp:revision>
  <dcterms:created xsi:type="dcterms:W3CDTF">2021-03-13T12:43:57Z</dcterms:created>
  <dcterms:modified xsi:type="dcterms:W3CDTF">2022-03-13T03:21:55Z</dcterms:modified>
</cp:coreProperties>
</file>