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wav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  <p:sldMasterId id="2147483684" r:id="rId3"/>
    <p:sldMasterId id="2147483696" r:id="rId4"/>
    <p:sldMasterId id="2147483708" r:id="rId5"/>
  </p:sldMasterIdLst>
  <p:notesMasterIdLst>
    <p:notesMasterId r:id="rId27"/>
  </p:notesMasterIdLst>
  <p:sldIdLst>
    <p:sldId id="321" r:id="rId6"/>
    <p:sldId id="324" r:id="rId7"/>
    <p:sldId id="338" r:id="rId8"/>
    <p:sldId id="340" r:id="rId9"/>
    <p:sldId id="364" r:id="rId10"/>
    <p:sldId id="358" r:id="rId11"/>
    <p:sldId id="362" r:id="rId12"/>
    <p:sldId id="359" r:id="rId13"/>
    <p:sldId id="363" r:id="rId14"/>
    <p:sldId id="344" r:id="rId15"/>
    <p:sldId id="349" r:id="rId16"/>
    <p:sldId id="350" r:id="rId17"/>
    <p:sldId id="288" r:id="rId18"/>
    <p:sldId id="351" r:id="rId19"/>
    <p:sldId id="302" r:id="rId20"/>
    <p:sldId id="290" r:id="rId21"/>
    <p:sldId id="352" r:id="rId22"/>
    <p:sldId id="313" r:id="rId23"/>
    <p:sldId id="366" r:id="rId24"/>
    <p:sldId id="367" r:id="rId25"/>
    <p:sldId id="31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21"/>
            <p14:sldId id="324"/>
            <p14:sldId id="338"/>
            <p14:sldId id="340"/>
            <p14:sldId id="364"/>
            <p14:sldId id="358"/>
            <p14:sldId id="362"/>
            <p14:sldId id="359"/>
            <p14:sldId id="363"/>
            <p14:sldId id="344"/>
            <p14:sldId id="349"/>
            <p14:sldId id="350"/>
            <p14:sldId id="288"/>
            <p14:sldId id="351"/>
            <p14:sldId id="302"/>
          </p14:sldIdLst>
        </p14:section>
        <p14:section name="Untitled Section" id="{E5E36B1C-C306-47FB-84C1-D94AB3014E11}">
          <p14:sldIdLst>
            <p14:sldId id="290"/>
            <p14:sldId id="352"/>
            <p14:sldId id="313"/>
            <p14:sldId id="366"/>
            <p14:sldId id="367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E9"/>
    <a:srgbClr val="E010D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5958"/>
  </p:normalViewPr>
  <p:slideViewPr>
    <p:cSldViewPr snapToGrid="0">
      <p:cViewPr varScale="1">
        <p:scale>
          <a:sx n="95" d="100"/>
          <a:sy n="95" d="100"/>
        </p:scale>
        <p:origin x="104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36.gif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Relationship Id="rId1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microsoft.com/office/2007/relationships/media" Target="../media/media2.mp3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6.wdp"/><Relationship Id="rId5" Type="http://schemas.microsoft.com/office/2007/relationships/media" Target="../media/media3.mp3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5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slideLayout" Target="../slideLayouts/slideLayout46.xml"/><Relationship Id="rId12" Type="http://schemas.microsoft.com/office/2007/relationships/hdphoto" Target="../media/hdphoto6.wdp"/><Relationship Id="rId17" Type="http://schemas.openxmlformats.org/officeDocument/2006/relationships/image" Target="../media/image28.png"/><Relationship Id="rId2" Type="http://schemas.openxmlformats.org/officeDocument/2006/relationships/audio" Target="../media/media1.wav"/><Relationship Id="rId16" Type="http://schemas.openxmlformats.org/officeDocument/2006/relationships/image" Target="../media/image38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3.png"/><Relationship Id="rId5" Type="http://schemas.microsoft.com/office/2007/relationships/media" Target="../media/media3.mp3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openxmlformats.org/officeDocument/2006/relationships/image" Target="../media/image30.jpeg"/><Relationship Id="rId4" Type="http://schemas.openxmlformats.org/officeDocument/2006/relationships/audio" Target="../media/media2.mp3"/><Relationship Id="rId9" Type="http://schemas.openxmlformats.org/officeDocument/2006/relationships/image" Target="../media/image21.jpe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40.png"/><Relationship Id="rId3" Type="http://schemas.microsoft.com/office/2007/relationships/media" Target="../media/media2.mp3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2.png"/><Relationship Id="rId2" Type="http://schemas.openxmlformats.org/officeDocument/2006/relationships/audio" Target="../media/media1.wav"/><Relationship Id="rId16" Type="http://schemas.openxmlformats.org/officeDocument/2006/relationships/image" Target="../media/image30.jpe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39.png"/><Relationship Id="rId5" Type="http://schemas.microsoft.com/office/2007/relationships/media" Target="../media/media3.mp3"/><Relationship Id="rId1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openxmlformats.org/officeDocument/2006/relationships/audio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6243" y="1294082"/>
            <a:ext cx="115442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(Trang</a:t>
            </a:r>
            <a:r>
              <a:rPr kumimoji="0" lang="en-US" sz="44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147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E:\PPT素材\卡通b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:\PPT素材\卡通b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PPT素材\卡通b0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76530" y="193182"/>
            <a:ext cx="9259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400022" y="5548647"/>
            <a:ext cx="7830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kern="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kern="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TUYẾT</a:t>
            </a:r>
            <a:endParaRPr lang="en-US" sz="3200" dirty="0">
              <a:solidFill>
                <a:srgbClr val="1529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200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243" y="1294082"/>
            <a:ext cx="115442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147 - 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</a:p>
        </p:txBody>
      </p:sp>
      <p:pic>
        <p:nvPicPr>
          <p:cNvPr id="4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49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43102"/>
              <a:gd name="adj2" fmla="val 5245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27207" y="3625180"/>
            <a:ext cx="4347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96 : 8 x 3 = 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10" y="243956"/>
            <a:ext cx="177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059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13"/>
          <p:cNvGrpSpPr/>
          <p:nvPr/>
        </p:nvGrpSpPr>
        <p:grpSpPr bwMode="auto">
          <a:xfrm>
            <a:off x="4931388" y="1683108"/>
            <a:ext cx="2286000" cy="152400"/>
            <a:chOff x="1206" y="1852"/>
            <a:chExt cx="1680" cy="96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9"/>
          <p:cNvGrpSpPr/>
          <p:nvPr/>
        </p:nvGrpSpPr>
        <p:grpSpPr bwMode="auto">
          <a:xfrm>
            <a:off x="4930986" y="2137927"/>
            <a:ext cx="3862387" cy="165100"/>
            <a:chOff x="1200" y="2236"/>
            <a:chExt cx="2838" cy="10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37"/>
          <p:cNvSpPr/>
          <p:nvPr/>
        </p:nvSpPr>
        <p:spPr bwMode="auto">
          <a:xfrm>
            <a:off x="8878415" y="1523236"/>
            <a:ext cx="210222" cy="851097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9170311" y="1740170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6" name="AutoShape 27"/>
          <p:cNvSpPr/>
          <p:nvPr/>
        </p:nvSpPr>
        <p:spPr bwMode="auto">
          <a:xfrm rot="16200000">
            <a:off x="5882825" y="391498"/>
            <a:ext cx="336815" cy="2268738"/>
          </a:xfrm>
          <a:prstGeom prst="rightBrace">
            <a:avLst>
              <a:gd name="adj1" fmla="val 52373"/>
              <a:gd name="adj2" fmla="val 51709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5942559" y="970140"/>
            <a:ext cx="366830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AutoShape 28"/>
          <p:cNvSpPr/>
          <p:nvPr/>
        </p:nvSpPr>
        <p:spPr bwMode="auto">
          <a:xfrm rot="5400000">
            <a:off x="6695589" y="539004"/>
            <a:ext cx="284067" cy="3841521"/>
          </a:xfrm>
          <a:prstGeom prst="rightBrace">
            <a:avLst>
              <a:gd name="adj1" fmla="val 68438"/>
              <a:gd name="adj2" fmla="val 47301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849845" y="2468382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ộp_Văn_Bản 46"/>
          <p:cNvSpPr txBox="1">
            <a:spLocks noChangeArrowheads="1"/>
          </p:cNvSpPr>
          <p:nvPr/>
        </p:nvSpPr>
        <p:spPr bwMode="auto">
          <a:xfrm>
            <a:off x="8193393" y="2365648"/>
            <a:ext cx="5417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66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337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2608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 panose="02040503050406030204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blipFill rotWithShape="1">
                <a:blip r:embed="rId3"/>
                <a:stretch>
                  <a:fillRect l="-137" t="-1" r="-11825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60381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095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4507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0986" y="189086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17388" y="186360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109620" y="2714604"/>
            <a:ext cx="6036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4128940" y="3174402"/>
            <a:ext cx="2551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3 + 5 =</a:t>
            </a: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2082510" y="3587529"/>
            <a:ext cx="2848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45726" y="4052962"/>
            <a:ext cx="238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8 =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082510" y="4217703"/>
            <a:ext cx="1778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996543" y="4626347"/>
            <a:ext cx="19125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</a:t>
            </a: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2065159" y="4975887"/>
            <a:ext cx="1822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12748" y="5316066"/>
            <a:ext cx="204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– 36 =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73773" y="5775415"/>
            <a:ext cx="441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36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60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65159" y="3615690"/>
            <a:ext cx="4362769" cy="14590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44504" y="3157599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8 ( </a:t>
            </a:r>
            <a:r>
              <a:rPr lang="en-US" altLang="en-US" sz="2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37848" y="40529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7848" y="461050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59171" y="53347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9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419 -0.0020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26 -0.10694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026 -0.1009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0313 -0.09931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3" grpId="0"/>
      <p:bldP spid="33" grpId="1"/>
      <p:bldP spid="34" grpId="0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3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5" y="442434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: 8 x 3 = 36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– 36 =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</p:txBody>
      </p:sp>
      <p:grpSp>
        <p:nvGrpSpPr>
          <p:cNvPr id="17" name="Group 13"/>
          <p:cNvGrpSpPr/>
          <p:nvPr/>
        </p:nvGrpSpPr>
        <p:grpSpPr bwMode="auto">
          <a:xfrm>
            <a:off x="1805957" y="1761804"/>
            <a:ext cx="2286000" cy="152400"/>
            <a:chOff x="1206" y="1852"/>
            <a:chExt cx="1680" cy="9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9"/>
          <p:cNvGrpSpPr/>
          <p:nvPr/>
        </p:nvGrpSpPr>
        <p:grpSpPr bwMode="auto">
          <a:xfrm>
            <a:off x="1805957" y="2361965"/>
            <a:ext cx="3862387" cy="165100"/>
            <a:chOff x="1200" y="2236"/>
            <a:chExt cx="2838" cy="104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27"/>
          <p:cNvSpPr/>
          <p:nvPr/>
        </p:nvSpPr>
        <p:spPr bwMode="auto">
          <a:xfrm rot="16200000">
            <a:off x="2779888" y="487041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2" name="AutoShape 28"/>
          <p:cNvSpPr/>
          <p:nvPr/>
        </p:nvSpPr>
        <p:spPr bwMode="auto">
          <a:xfrm rot="5400000">
            <a:off x="3512520" y="757241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615707" y="27490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869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/>
          <p:nvPr/>
        </p:nvSpPr>
        <p:spPr bwMode="auto">
          <a:xfrm>
            <a:off x="5848490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242623" y="1687027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71957" y="1652594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95692" y="2995115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5692" y="4003801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95692" y="4770058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1207" y="5597077"/>
            <a:ext cx="474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28090" y="1382153"/>
            <a:ext cx="0" cy="4943233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06197" y="3321417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306197" y="1936802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306197" y="5106225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306197" y="432537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6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4674" y="556910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: 8 x 5 = 60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– 60 =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36</a:t>
            </a:r>
          </a:p>
        </p:txBody>
      </p:sp>
      <p:grpSp>
        <p:nvGrpSpPr>
          <p:cNvPr id="5" name="Group 13"/>
          <p:cNvGrpSpPr/>
          <p:nvPr/>
        </p:nvGrpSpPr>
        <p:grpSpPr bwMode="auto">
          <a:xfrm>
            <a:off x="4058461" y="1884353"/>
            <a:ext cx="2286000" cy="152400"/>
            <a:chOff x="1206" y="1852"/>
            <a:chExt cx="1680" cy="96"/>
          </a:xfrm>
        </p:grpSpPr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9"/>
          <p:cNvGrpSpPr/>
          <p:nvPr/>
        </p:nvGrpSpPr>
        <p:grpSpPr bwMode="auto">
          <a:xfrm>
            <a:off x="4058461" y="2484514"/>
            <a:ext cx="3862387" cy="165100"/>
            <a:chOff x="1200" y="2236"/>
            <a:chExt cx="2838" cy="104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/>
          <p:nvPr/>
        </p:nvSpPr>
        <p:spPr bwMode="auto">
          <a:xfrm rot="16200000">
            <a:off x="5032392" y="609590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0" name="AutoShape 28"/>
          <p:cNvSpPr/>
          <p:nvPr/>
        </p:nvSpPr>
        <p:spPr bwMode="auto">
          <a:xfrm rot="5400000">
            <a:off x="5765024" y="879790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933181" y="28236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068394" y="1138110"/>
            <a:ext cx="671512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AutoShape 37"/>
          <p:cNvSpPr/>
          <p:nvPr/>
        </p:nvSpPr>
        <p:spPr bwMode="auto">
          <a:xfrm>
            <a:off x="8100994" y="150470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495127" y="1809576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467425" y="232603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250" y="46717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4339" y="64467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7146" y="64467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1617" y="64467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888" y="64467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 panose="02040503050406030204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blipFill rotWithShape="1">
                <a:blip r:embed="rId3"/>
                <a:stretch>
                  <a:fillRect l="-34" t="-1" r="-11928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488661" y="64467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3375" y="64467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2787" y="64467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/>
      <p:bldP spid="34" grpId="0"/>
      <p:bldP spid="34" grpId="1"/>
      <p:bldP spid="35" grpId="0"/>
      <p:bldP spid="35" grpId="1"/>
      <p:bldP spid="36" grpId="0"/>
      <p:bldP spid="37" grpId="0"/>
      <p:bldP spid="37" grpId="1"/>
      <p:bldP spid="38" grpId="0" animBg="1"/>
      <p:bldP spid="38" grpId="1" animBg="1"/>
      <p:bldP spid="39" grpId="0"/>
      <p:bldP spid="39" grpId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16643" y="118964"/>
            <a:ext cx="3823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5416" y="118964"/>
            <a:ext cx="2088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106216"/>
            <a:ext cx="413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21978" y="93468"/>
            <a:ext cx="3803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blipFill rotWithShape="1">
                <a:blip r:embed="rId4"/>
                <a:stretch>
                  <a:fillRect l="-153" t="-49" r="-17111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83" y="569109"/>
            <a:ext cx="597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942" y="3597364"/>
            <a:ext cx="6795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9184" y="4050186"/>
            <a:ext cx="4312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+ 3 = 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0942" y="4354501"/>
            <a:ext cx="5642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9184" y="4730757"/>
            <a:ext cx="10072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: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30942" y="5161923"/>
            <a:ext cx="3595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9184" y="5549982"/>
            <a:ext cx="3656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– 10 = 15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2974" y="5965448"/>
            <a:ext cx="4333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Minh: 10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7285" y="1012421"/>
            <a:ext cx="133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600" b="1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5783" y="1397215"/>
            <a:ext cx="3709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4278166" y="2048007"/>
            <a:ext cx="1309955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60046" y="2327069"/>
            <a:ext cx="1423499" cy="164442"/>
            <a:chOff x="1989728" y="3812826"/>
            <a:chExt cx="1423499" cy="164442"/>
          </a:xfrm>
        </p:grpSpPr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56"/>
          <p:cNvSpPr>
            <a:spLocks noChangeArrowheads="1"/>
          </p:cNvSpPr>
          <p:nvPr/>
        </p:nvSpPr>
        <p:spPr bwMode="auto">
          <a:xfrm>
            <a:off x="4278167" y="2527740"/>
            <a:ext cx="1155843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60046" y="2732023"/>
            <a:ext cx="2086763" cy="154968"/>
            <a:chOff x="1989728" y="4227026"/>
            <a:chExt cx="2086763" cy="154968"/>
          </a:xfrm>
        </p:grpSpPr>
        <p:sp>
          <p:nvSpPr>
            <p:cNvPr id="72" name="Line 52"/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61"/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61"/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61"/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AutoShape 62"/>
          <p:cNvSpPr/>
          <p:nvPr/>
        </p:nvSpPr>
        <p:spPr bwMode="auto">
          <a:xfrm rot="16200000">
            <a:off x="5915470" y="1502151"/>
            <a:ext cx="293821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63"/>
          <p:cNvSpPr/>
          <p:nvPr/>
        </p:nvSpPr>
        <p:spPr bwMode="auto">
          <a:xfrm rot="5400000">
            <a:off x="6260531" y="2040840"/>
            <a:ext cx="279548" cy="2080517"/>
          </a:xfrm>
          <a:prstGeom prst="rightBrace">
            <a:avLst>
              <a:gd name="adj1" fmla="val 46565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46"/>
          <p:cNvSpPr txBox="1">
            <a:spLocks noChangeArrowheads="1"/>
          </p:cNvSpPr>
          <p:nvPr/>
        </p:nvSpPr>
        <p:spPr bwMode="auto">
          <a:xfrm>
            <a:off x="5427285" y="156112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6"/>
          <p:cNvSpPr txBox="1">
            <a:spLocks noChangeArrowheads="1"/>
          </p:cNvSpPr>
          <p:nvPr/>
        </p:nvSpPr>
        <p:spPr bwMode="auto">
          <a:xfrm>
            <a:off x="5820889" y="317804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AutoShape 65"/>
          <p:cNvSpPr/>
          <p:nvPr/>
        </p:nvSpPr>
        <p:spPr bwMode="auto">
          <a:xfrm>
            <a:off x="7573206" y="2182551"/>
            <a:ext cx="207980" cy="898208"/>
          </a:xfrm>
          <a:prstGeom prst="rightBrace">
            <a:avLst>
              <a:gd name="adj1" fmla="val 31417"/>
              <a:gd name="adj2" fmla="val 50000"/>
            </a:avLst>
          </a:prstGeom>
          <a:noFill/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47"/>
          <p:cNvSpPr txBox="1">
            <a:spLocks noChangeArrowheads="1"/>
          </p:cNvSpPr>
          <p:nvPr/>
        </p:nvSpPr>
        <p:spPr bwMode="auto">
          <a:xfrm>
            <a:off x="7802509" y="2363770"/>
            <a:ext cx="15411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60" y="118964"/>
            <a:ext cx="2044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60046" y="2491511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78097" y="2442500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66672" y="4742560"/>
            <a:ext cx="8723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5338" y="4730756"/>
            <a:ext cx="16369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</a:t>
            </a:r>
            <a:r>
              <a:rPr lang="en-US" sz="2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2"/>
      <p:bldP spid="23" grpId="0"/>
      <p:bldP spid="24" grpId="0"/>
      <p:bldP spid="26" grpId="0" animBg="1"/>
      <p:bldP spid="26" grpId="1" animBg="1"/>
      <p:bldP spid="27" grpId="0"/>
      <p:bldP spid="27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61" grpId="0"/>
      <p:bldP spid="66" grpId="0"/>
      <p:bldP spid="82" grpId="0" animBg="1"/>
      <p:bldP spid="83" grpId="0" animBg="1"/>
      <p:bldP spid="84" grpId="0"/>
      <p:bldP spid="85" grpId="0"/>
      <p:bldP spid="86" grpId="0" animBg="1"/>
      <p:bldP spid="87" grpId="0"/>
      <p:bldP spid="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1936" y="2100855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1935" y="2748196"/>
            <a:ext cx="7024255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1935" y="3472922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1935" y="4197648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700" y="5259529"/>
            <a:ext cx="1148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/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0" cap="none" spc="0" normalizeH="0" baseline="0" noProof="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3800" b="1" i="0" u="none" strike="noStrike" kern="0" cap="none" spc="0" normalizeH="0" noProof="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3800" b="1" i="0" u="none" strike="noStrike" kern="0" cap="none" spc="0" normalizeH="0" baseline="0" noProof="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6111" y="143550"/>
            <a:ext cx="15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8886" y="143550"/>
            <a:ext cx="95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9427" y="126020"/>
            <a:ext cx="283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1043" y="144019"/>
            <a:ext cx="159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4629" y="141575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095" y="96037"/>
            <a:ext cx="307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5137" y="124091"/>
            <a:ext cx="414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blipFill rotWithShape="1">
                <a:blip r:embed="rId4"/>
                <a:stretch>
                  <a:fillRect l="-125" t="-53" r="-18274" b="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388067" y="591906"/>
            <a:ext cx="1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80808" y="1197965"/>
            <a:ext cx="330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80808" y="3198927"/>
            <a:ext cx="598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23093" y="3812800"/>
            <a:ext cx="448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+ 7 = 9 (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80808" y="4239770"/>
            <a:ext cx="30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25343" y="4612034"/>
            <a:ext cx="268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: 9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080808" y="4977623"/>
            <a:ext cx="423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25343" y="5371735"/>
            <a:ext cx="37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– 74 = 259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80946" y="5855231"/>
            <a:ext cx="41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74</a:t>
            </a: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259</a:t>
            </a: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3006600" y="1900804"/>
            <a:ext cx="1079208" cy="3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" name="Rectangle 14"/>
          <p:cNvSpPr>
            <a:spLocks noChangeArrowheads="1"/>
          </p:cNvSpPr>
          <p:nvPr/>
        </p:nvSpPr>
        <p:spPr bwMode="auto">
          <a:xfrm>
            <a:off x="3006600" y="2336213"/>
            <a:ext cx="1079208" cy="3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" name="AutoShape 20"/>
          <p:cNvSpPr/>
          <p:nvPr/>
        </p:nvSpPr>
        <p:spPr bwMode="auto">
          <a:xfrm rot="16200000">
            <a:off x="4626515" y="1474037"/>
            <a:ext cx="227907" cy="923322"/>
          </a:xfrm>
          <a:prstGeom prst="rightBrace">
            <a:avLst>
              <a:gd name="adj1" fmla="val 3149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8387" y="2059714"/>
            <a:ext cx="944961" cy="150284"/>
            <a:chOff x="972474" y="2338330"/>
            <a:chExt cx="944961" cy="150284"/>
          </a:xfrm>
        </p:grpSpPr>
        <p:sp>
          <p:nvSpPr>
            <p:cNvPr id="87" name="Line 19"/>
            <p:cNvSpPr>
              <a:spLocks noChangeShapeType="1"/>
            </p:cNvSpPr>
            <p:nvPr/>
          </p:nvSpPr>
          <p:spPr bwMode="auto">
            <a:xfrm>
              <a:off x="980646" y="2422272"/>
              <a:ext cx="92781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1460672" y="2345979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917435" y="2338330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>
              <a:off x="972474" y="2355931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99" name="AutoShape 31"/>
          <p:cNvSpPr/>
          <p:nvPr/>
        </p:nvSpPr>
        <p:spPr bwMode="auto">
          <a:xfrm rot="5400000">
            <a:off x="5868013" y="1065824"/>
            <a:ext cx="227233" cy="3426485"/>
          </a:xfrm>
          <a:prstGeom prst="rightBrace">
            <a:avLst>
              <a:gd name="adj1" fmla="val 116159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8387" y="2486910"/>
            <a:ext cx="3442973" cy="204669"/>
            <a:chOff x="4268387" y="2486910"/>
            <a:chExt cx="3442973" cy="204669"/>
          </a:xfrm>
        </p:grpSpPr>
        <p:grpSp>
          <p:nvGrpSpPr>
            <p:cNvPr id="3" name="Group 2"/>
            <p:cNvGrpSpPr/>
            <p:nvPr/>
          </p:nvGrpSpPr>
          <p:grpSpPr>
            <a:xfrm>
              <a:off x="4268387" y="2486910"/>
              <a:ext cx="3442973" cy="204669"/>
              <a:chOff x="972474" y="2765526"/>
              <a:chExt cx="3442973" cy="204669"/>
            </a:xfrm>
          </p:grpSpPr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 flipV="1">
                <a:off x="972474" y="2865585"/>
                <a:ext cx="3442973" cy="96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30"/>
              <p:cNvSpPr>
                <a:spLocks noChangeShapeType="1"/>
              </p:cNvSpPr>
              <p:nvPr/>
            </p:nvSpPr>
            <p:spPr bwMode="auto">
              <a:xfrm flipV="1">
                <a:off x="4415447" y="2767304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30"/>
              <p:cNvSpPr>
                <a:spLocks noChangeShapeType="1"/>
              </p:cNvSpPr>
              <p:nvPr/>
            </p:nvSpPr>
            <p:spPr bwMode="auto">
              <a:xfrm flipV="1">
                <a:off x="3917950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3463733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30"/>
              <p:cNvSpPr>
                <a:spLocks noChangeShapeType="1"/>
              </p:cNvSpPr>
              <p:nvPr/>
            </p:nvSpPr>
            <p:spPr bwMode="auto">
              <a:xfrm flipV="1">
                <a:off x="2963914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 flipV="1">
                <a:off x="2452396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30"/>
              <p:cNvSpPr>
                <a:spLocks noChangeShapeType="1"/>
              </p:cNvSpPr>
              <p:nvPr/>
            </p:nvSpPr>
            <p:spPr bwMode="auto">
              <a:xfrm flipV="1">
                <a:off x="1930674" y="2770673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 flipV="1">
                <a:off x="1468392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 flipV="1">
              <a:off x="4276559" y="2486910"/>
              <a:ext cx="0" cy="19952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4546837" y="160086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5828144" y="296083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AutoShape 33"/>
          <p:cNvSpPr/>
          <p:nvPr/>
        </p:nvSpPr>
        <p:spPr bwMode="auto">
          <a:xfrm>
            <a:off x="7829334" y="1795630"/>
            <a:ext cx="215842" cy="866672"/>
          </a:xfrm>
          <a:prstGeom prst="rightBrace">
            <a:avLst>
              <a:gd name="adj1" fmla="val 35532"/>
              <a:gd name="adj2" fmla="val 50000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34"/>
          <p:cNvSpPr>
            <a:spLocks noChangeArrowheads="1"/>
          </p:cNvSpPr>
          <p:nvPr/>
        </p:nvSpPr>
        <p:spPr bwMode="auto">
          <a:xfrm>
            <a:off x="8146396" y="2095577"/>
            <a:ext cx="431683" cy="26677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4629" y="4612034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74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  <p:bldP spid="44" grpId="0"/>
      <p:bldP spid="44" grpId="1"/>
      <p:bldP spid="45" grpId="0" animBg="1"/>
      <p:bldP spid="45" grpId="1" animBg="1"/>
      <p:bldP spid="54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68" grpId="0"/>
      <p:bldP spid="86" grpId="0"/>
      <p:bldP spid="92" grpId="0" animBg="1"/>
      <p:bldP spid="99" grpId="0" animBg="1"/>
      <p:bldP spid="108" grpId="0"/>
      <p:bldP spid="109" grpId="0"/>
      <p:bldP spid="110" grpId="0" animBg="1"/>
      <p:bldP spid="111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/>
          <p:nvPr/>
        </p:nvSpPr>
        <p:spPr bwMode="auto">
          <a:xfrm>
            <a:off x="177800" y="315913"/>
            <a:ext cx="11999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TÌM HAI SỐ KHI BIẾT TỔNG VÀ TỈ SỐ CỦA HAI SỐ ĐÓ</a:t>
            </a:r>
          </a:p>
        </p:txBody>
      </p:sp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0" y="1376363"/>
            <a:ext cx="12192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Bài 2: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Hai kho chứa 125 tấn thóc, trong đó số thóc ở kho thứ nhất bằng      số thóc ở kho thứ hai. Hỏi mỗi kho chứa bao nhiêu tấn thóc ?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8830945" y="118776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8830946" y="154178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8878995" y="1570038"/>
            <a:ext cx="241300" cy="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895852" y="2100264"/>
            <a:ext cx="168063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912285" y="2424113"/>
            <a:ext cx="254423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sơ đồ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998133" y="2828926"/>
            <a:ext cx="2844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</a:t>
            </a:r>
            <a:r>
              <a:rPr lang="vi-V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t: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025651" y="3362325"/>
            <a:ext cx="261408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</a:t>
            </a:r>
            <a:r>
              <a:rPr lang="vi-V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: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4648200" y="3414713"/>
            <a:ext cx="2660651" cy="228600"/>
            <a:chOff x="1632" y="1764"/>
            <a:chExt cx="1257" cy="144"/>
          </a:xfrm>
        </p:grpSpPr>
        <p:sp>
          <p:nvSpPr>
            <p:cNvPr id="10276" name="Line 8"/>
            <p:cNvSpPr>
              <a:spLocks noChangeShapeType="1"/>
            </p:cNvSpPr>
            <p:nvPr/>
          </p:nvSpPr>
          <p:spPr bwMode="auto">
            <a:xfrm>
              <a:off x="1632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9"/>
            <p:cNvSpPr>
              <a:spLocks noChangeShapeType="1"/>
            </p:cNvSpPr>
            <p:nvPr/>
          </p:nvSpPr>
          <p:spPr bwMode="auto">
            <a:xfrm>
              <a:off x="1632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10"/>
            <p:cNvSpPr>
              <a:spLocks noChangeShapeType="1"/>
            </p:cNvSpPr>
            <p:nvPr/>
          </p:nvSpPr>
          <p:spPr bwMode="auto">
            <a:xfrm>
              <a:off x="2265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11"/>
            <p:cNvSpPr>
              <a:spLocks noChangeShapeType="1"/>
            </p:cNvSpPr>
            <p:nvPr/>
          </p:nvSpPr>
          <p:spPr bwMode="auto">
            <a:xfrm>
              <a:off x="2256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12"/>
            <p:cNvSpPr>
              <a:spLocks noChangeShapeType="1"/>
            </p:cNvSpPr>
            <p:nvPr/>
          </p:nvSpPr>
          <p:spPr bwMode="auto">
            <a:xfrm>
              <a:off x="2889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4639734" y="2930525"/>
            <a:ext cx="4017433" cy="228600"/>
            <a:chOff x="1619" y="2187"/>
            <a:chExt cx="1898" cy="144"/>
          </a:xfrm>
        </p:grpSpPr>
        <p:sp>
          <p:nvSpPr>
            <p:cNvPr id="10269" name="Line 14"/>
            <p:cNvSpPr>
              <a:spLocks noChangeShapeType="1"/>
            </p:cNvSpPr>
            <p:nvPr/>
          </p:nvSpPr>
          <p:spPr bwMode="auto">
            <a:xfrm>
              <a:off x="162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5"/>
            <p:cNvSpPr>
              <a:spLocks noChangeShapeType="1"/>
            </p:cNvSpPr>
            <p:nvPr/>
          </p:nvSpPr>
          <p:spPr bwMode="auto">
            <a:xfrm>
              <a:off x="2256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6"/>
            <p:cNvSpPr>
              <a:spLocks noChangeShapeType="1"/>
            </p:cNvSpPr>
            <p:nvPr/>
          </p:nvSpPr>
          <p:spPr bwMode="auto">
            <a:xfrm>
              <a:off x="289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7"/>
            <p:cNvSpPr>
              <a:spLocks noChangeShapeType="1"/>
            </p:cNvSpPr>
            <p:nvPr/>
          </p:nvSpPr>
          <p:spPr bwMode="auto">
            <a:xfrm>
              <a:off x="1619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18"/>
            <p:cNvSpPr>
              <a:spLocks noChangeShapeType="1"/>
            </p:cNvSpPr>
            <p:nvPr/>
          </p:nvSpPr>
          <p:spPr bwMode="auto">
            <a:xfrm>
              <a:off x="2243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19"/>
            <p:cNvSpPr>
              <a:spLocks noChangeShapeType="1"/>
            </p:cNvSpPr>
            <p:nvPr/>
          </p:nvSpPr>
          <p:spPr bwMode="auto">
            <a:xfrm>
              <a:off x="2880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20"/>
            <p:cNvSpPr>
              <a:spLocks noChangeShapeType="1"/>
            </p:cNvSpPr>
            <p:nvPr/>
          </p:nvSpPr>
          <p:spPr bwMode="auto">
            <a:xfrm>
              <a:off x="3517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6096001" y="2397126"/>
            <a:ext cx="1206500" cy="384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9120717" y="3013076"/>
            <a:ext cx="1524000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4639733" y="30829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7308851" y="30829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Freeform 29"/>
          <p:cNvSpPr/>
          <p:nvPr/>
        </p:nvSpPr>
        <p:spPr bwMode="auto">
          <a:xfrm>
            <a:off x="4667250" y="2778125"/>
            <a:ext cx="3934883" cy="15875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5581651" y="3727450"/>
            <a:ext cx="128270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3759" name="Freeform 31"/>
          <p:cNvSpPr/>
          <p:nvPr/>
        </p:nvSpPr>
        <p:spPr bwMode="auto">
          <a:xfrm>
            <a:off x="4639733" y="3657601"/>
            <a:ext cx="2635251" cy="111125"/>
          </a:xfrm>
          <a:custGeom>
            <a:avLst/>
            <a:gdLst>
              <a:gd name="T0" fmla="*/ 0 w 1872"/>
              <a:gd name="T1" fmla="*/ 0 h 96"/>
              <a:gd name="T2" fmla="*/ 2147483646 w 1872"/>
              <a:gd name="T3" fmla="*/ 2147483646 h 96"/>
              <a:gd name="T4" fmla="*/ 2147483646 w 1872"/>
              <a:gd name="T5" fmla="*/ 0 h 96"/>
              <a:gd name="T6" fmla="*/ 0 60000 65536"/>
              <a:gd name="T7" fmla="*/ 0 60000 65536"/>
              <a:gd name="T8" fmla="*/ 0 60000 65536"/>
              <a:gd name="T9" fmla="*/ 0 w 1872"/>
              <a:gd name="T10" fmla="*/ 0 h 96"/>
              <a:gd name="T11" fmla="*/ 1872 w 187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96">
                <a:moveTo>
                  <a:pt x="0" y="0"/>
                </a:moveTo>
                <a:cubicBezTo>
                  <a:pt x="324" y="48"/>
                  <a:pt x="648" y="96"/>
                  <a:pt x="960" y="96"/>
                </a:cubicBezTo>
                <a:cubicBezTo>
                  <a:pt x="1272" y="96"/>
                  <a:pt x="1572" y="48"/>
                  <a:pt x="1872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0" name="AutoShape 32"/>
          <p:cNvSpPr/>
          <p:nvPr/>
        </p:nvSpPr>
        <p:spPr bwMode="auto">
          <a:xfrm>
            <a:off x="8976784" y="2689225"/>
            <a:ext cx="192616" cy="1054100"/>
          </a:xfrm>
          <a:prstGeom prst="rightBrace">
            <a:avLst>
              <a:gd name="adj1" fmla="val 60806"/>
              <a:gd name="adj2" fmla="val 50000"/>
            </a:avLst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3460751" y="4437063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3 + 2  =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(phần)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2514600" y="4052889"/>
            <a:ext cx="5384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Tổng số phần bằng nhau: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3401484" y="5195889"/>
            <a:ext cx="431588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125 : 5 x 3  =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75 (tấn)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2535767" y="4814889"/>
            <a:ext cx="5384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thóc ở kho thứ nhất là:</a:t>
            </a: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3168651" y="6021389"/>
            <a:ext cx="411268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125 - 75 = 50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(tấn)</a:t>
            </a: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2332567" y="5576889"/>
            <a:ext cx="548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thóc ở kho thứ hai là:</a:t>
            </a:r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3983568" y="6343650"/>
            <a:ext cx="820843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Đáp số: Kho thứ nhất 75 tấn; kho thứ hai 50 tấn.</a:t>
            </a:r>
          </a:p>
        </p:txBody>
      </p:sp>
      <p:sp>
        <p:nvSpPr>
          <p:cNvPr id="10268" name="Rectangle 16"/>
          <p:cNvSpPr/>
          <p:nvPr/>
        </p:nvSpPr>
        <p:spPr bwMode="auto">
          <a:xfrm>
            <a:off x="609600" y="115888"/>
            <a:ext cx="10972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9" grpId="0"/>
      <p:bldP spid="40970" grpId="0"/>
      <p:bldP spid="37898" grpId="0" bldLvl="0" animBg="1"/>
      <p:bldP spid="73731" grpId="0" build="p"/>
      <p:bldP spid="73754" grpId="0"/>
      <p:bldP spid="73733" grpId="0"/>
      <p:bldP spid="73734" grpId="0"/>
      <p:bldP spid="73752" grpId="0"/>
      <p:bldP spid="73753" grpId="0"/>
      <p:bldP spid="73755" grpId="0" animBg="1"/>
      <p:bldP spid="73756" grpId="0" animBg="1"/>
      <p:bldP spid="73757" grpId="0" animBg="1"/>
      <p:bldP spid="73758" grpId="0"/>
      <p:bldP spid="73759" grpId="0" animBg="1"/>
      <p:bldP spid="73760" grpId="0" animBg="1"/>
      <p:bldP spid="73761" grpId="0"/>
      <p:bldP spid="73762" grpId="0"/>
      <p:bldP spid="73763" grpId="0"/>
      <p:bldP spid="73764" grpId="0"/>
      <p:bldP spid="73765" grpId="0"/>
      <p:bldP spid="73766" grpId="0"/>
      <p:bldP spid="737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/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/>
          <p:nvPr/>
        </p:nvSpPr>
        <p:spPr bwMode="auto">
          <a:xfrm>
            <a:off x="827617" y="944563"/>
            <a:ext cx="113622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en-US" sz="2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00051" y="442913"/>
            <a:ext cx="118088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     .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vi-VN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9394596" y="33788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9396354" y="75788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9406319" y="804103"/>
            <a:ext cx="241300" cy="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1" name="Object 16"/>
          <p:cNvGraphicFramePr>
            <a:graphicFrameLocks noChangeAspect="1"/>
          </p:cNvGraphicFramePr>
          <p:nvPr/>
        </p:nvGraphicFramePr>
        <p:xfrm>
          <a:off x="4519084" y="4649789"/>
          <a:ext cx="132926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084" y="4649789"/>
                        <a:ext cx="132926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9"/>
          <p:cNvGraphicFramePr>
            <a:graphicFrameLocks noChangeAspect="1"/>
          </p:cNvGraphicFramePr>
          <p:nvPr/>
        </p:nvGraphicFramePr>
        <p:xfrm>
          <a:off x="10339917" y="4637089"/>
          <a:ext cx="144568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9917" y="4637089"/>
                        <a:ext cx="144568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/>
          <p:nvPr/>
        </p:nvGrpSpPr>
        <p:grpSpPr bwMode="auto">
          <a:xfrm>
            <a:off x="6527800" y="2924175"/>
            <a:ext cx="6502400" cy="585788"/>
            <a:chOff x="3120" y="2064"/>
            <a:chExt cx="562" cy="369"/>
          </a:xfrm>
        </p:grpSpPr>
        <p:graphicFrame>
          <p:nvGraphicFramePr>
            <p:cNvPr id="11276" name="Object 23"/>
            <p:cNvGraphicFramePr>
              <a:graphicFrameLocks noChangeAspect="1"/>
            </p:cNvGraphicFramePr>
            <p:nvPr/>
          </p:nvGraphicFramePr>
          <p:xfrm>
            <a:off x="3529" y="2144"/>
            <a:ext cx="153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7" imgW="114151" imgH="215619" progId="Equation.3">
                    <p:embed/>
                  </p:oleObj>
                </mc:Choice>
                <mc:Fallback>
                  <p:oleObj name="Equation" r:id="rId7" imgW="114151" imgH="215619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" y="2144"/>
                          <a:ext cx="153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Text Box 24"/>
            <p:cNvSpPr txBox="1">
              <a:spLocks noChangeArrowheads="1"/>
            </p:cNvSpPr>
            <p:nvPr/>
          </p:nvSpPr>
          <p:spPr bwMode="auto">
            <a:xfrm>
              <a:off x="3120" y="2064"/>
              <a:ext cx="3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endParaRPr lang="en-US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74" name="Text Box 26"/>
          <p:cNvSpPr txBox="1">
            <a:spLocks noChangeArrowheads="1"/>
          </p:cNvSpPr>
          <p:nvPr/>
        </p:nvSpPr>
        <p:spPr bwMode="auto">
          <a:xfrm>
            <a:off x="768351" y="2968625"/>
            <a:ext cx="418888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</a:pPr>
            <a:endParaRPr lang="en-US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Rectangle 17"/>
          <p:cNvSpPr/>
          <p:nvPr/>
        </p:nvSpPr>
        <p:spPr bwMode="auto">
          <a:xfrm>
            <a:off x="5384800" y="46196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 bwMode="auto">
          <a:xfrm>
            <a:off x="1974056" y="1135024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en-US" sz="3200" u="sng" dirty="0" err="1"/>
              <a:t>Bài</a:t>
            </a:r>
            <a:r>
              <a:rPr lang="en-US" sz="3200" u="sng" dirty="0"/>
              <a:t> </a:t>
            </a:r>
            <a:r>
              <a:rPr lang="en-US" sz="3200" u="sng" dirty="0" err="1"/>
              <a:t>giải</a:t>
            </a:r>
            <a:endParaRPr lang="en-US" sz="3200" u="sng" dirty="0"/>
          </a:p>
          <a:p>
            <a:r>
              <a:rPr lang="vi-VN" sz="3200" dirty="0"/>
              <a:t>Số lớn nhất có hai chữ số là 99</a:t>
            </a:r>
            <a:endParaRPr lang="en-US" sz="3200" dirty="0"/>
          </a:p>
        </p:txBody>
      </p:sp>
      <p:sp>
        <p:nvSpPr>
          <p:cNvPr id="15" name="Content Placeholder 2"/>
          <p:cNvSpPr>
            <a:spLocks noGrp="1"/>
          </p:cNvSpPr>
          <p:nvPr/>
        </p:nvSpPr>
        <p:spPr bwMode="auto">
          <a:xfrm>
            <a:off x="1988343" y="2632036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vi-VN" dirty="0"/>
              <a:t>Tổng số phần bằng nhau là:</a:t>
            </a:r>
          </a:p>
          <a:p>
            <a:pPr marL="914400" lvl="2" indent="0">
              <a:buFontTx/>
              <a:buNone/>
            </a:pPr>
            <a:r>
              <a:rPr lang="vi-VN" sz="3200" dirty="0"/>
              <a:t>         </a:t>
            </a:r>
            <a:r>
              <a:rPr lang="en-US" sz="3200" dirty="0"/>
              <a:t>              </a:t>
            </a:r>
            <a:r>
              <a:rPr lang="vi-VN" sz="3200" dirty="0"/>
              <a:t>4 + 5 = 9 ( phần)</a:t>
            </a:r>
          </a:p>
          <a:p>
            <a:pPr marL="914400" lvl="2" indent="0">
              <a:buFontTx/>
              <a:buNone/>
            </a:pPr>
            <a:r>
              <a:rPr lang="en-US" sz="3200" dirty="0"/>
              <a:t>       </a:t>
            </a:r>
            <a:r>
              <a:rPr lang="vi-VN" sz="3200" dirty="0"/>
              <a:t>Số bé là: 99 : 9 x 4 = 36</a:t>
            </a:r>
          </a:p>
          <a:p>
            <a:pPr marL="914400" lvl="2" indent="0">
              <a:buFontTx/>
              <a:buNone/>
            </a:pPr>
            <a:r>
              <a:rPr lang="en-US" sz="3200" dirty="0"/>
              <a:t>       </a:t>
            </a:r>
            <a:r>
              <a:rPr lang="vi-VN" sz="3200" dirty="0"/>
              <a:t>Số lớn là: 99 – 36 = 63 </a:t>
            </a:r>
          </a:p>
          <a:p>
            <a:pPr marL="914400" lvl="2" indent="0">
              <a:buFontTx/>
              <a:buNone/>
            </a:pPr>
            <a:r>
              <a:rPr lang="vi-VN" sz="3200" dirty="0"/>
              <a:t>		</a:t>
            </a:r>
            <a:r>
              <a:rPr lang="vi-VN" sz="3200" u="sng" dirty="0"/>
              <a:t>Đáp số</a:t>
            </a:r>
            <a:r>
              <a:rPr lang="vi-VN" sz="3200" dirty="0"/>
              <a:t>: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: </a:t>
            </a:r>
            <a:r>
              <a:rPr lang="vi-VN" sz="3200" dirty="0"/>
              <a:t> 36</a:t>
            </a:r>
          </a:p>
          <a:p>
            <a:pPr marL="914400" lvl="2" indent="0">
              <a:buFontTx/>
              <a:buNone/>
            </a:pPr>
            <a:r>
              <a:rPr lang="vi-VN" sz="3200" dirty="0"/>
              <a:t>			     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:</a:t>
            </a:r>
            <a:r>
              <a:rPr lang="vi-VN" sz="3200" dirty="0"/>
              <a:t> 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6141" y="1906992"/>
            <a:ext cx="702425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46140" y="2554333"/>
            <a:ext cx="702425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46140" y="3279059"/>
            <a:ext cx="702425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46140" y="3965576"/>
            <a:ext cx="702425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730" y="4974011"/>
            <a:ext cx="1148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730" y="460570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CON </a:t>
            </a:r>
          </a:p>
          <a:p>
            <a:pPr algn="ctr" defTabSz="121920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  <a:p>
            <a:pPr algn="just" eaLnBrk="1" hangingPunct="1"/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 rotWithShape="1">
                <a:blip r:embed="rId12"/>
                <a:stretch>
                  <a:fillRect l="-12" t="-26" r="32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blipFill rotWithShape="1">
                <a:blip r:embed="rId13"/>
                <a:stretch>
                  <a:fillRect l="-18" t="-26" r="42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 rotWithShape="1">
                <a:blip r:embed="rId14"/>
                <a:stretch>
                  <a:fillRect l="-11" t="-10" r="3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 rotWithShape="1">
                <a:blip r:embed="rId15"/>
                <a:stretch>
                  <a:fillRect l="-16" t="-20" r="2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57345" y="4758055"/>
            <a:ext cx="648970" cy="6388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3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0532" y="278025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</a:p>
          <a:p>
            <a:pPr algn="just" eaLnBrk="1" hangingPunct="1"/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 rotWithShape="1">
                <a:blip r:embed="rId13"/>
                <a:stretch>
                  <a:fillRect l="-34" t="-47" r="40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 rotWithShape="1">
                <a:blip r:embed="rId14"/>
                <a:stretch>
                  <a:fillRect l="-14" t="-25" r="20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 rotWithShape="1">
                <a:blip r:embed="rId15"/>
                <a:stretch>
                  <a:fillRect l="-36" t="-37" r="41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 rotWithShape="1">
                <a:blip r:embed="rId16"/>
                <a:stretch>
                  <a:fillRect l="-13" t="-37" r="18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48270" y="4676775"/>
            <a:ext cx="648970" cy="6388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431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2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3"/>
              <p:cNvSpPr txBox="1">
                <a:spLocks noChangeArrowheads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Tỉsốcủasốquả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vàsốquảquýtlà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Tỉsốnàycho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biếtđiềugì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blipFill rotWithShape="1">
                <a:blip r:embed="rId11"/>
                <a:stretch>
                  <a:fillRect l="-2" t="-29" r="4" b="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sốcủasốquả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vàsốquả</a:t>
                </a:r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quýtlà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Tỉsốnàycho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biếtsố</a:t>
                </a:r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sốquảquýt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blipFill rotWithShape="1">
                <a:blip r:embed="rId13"/>
                <a:stretch>
                  <a:fillRect l="-6" t="-12" r="1" b="12"/>
                </a:stretch>
              </a:blipFill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3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8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1127</Words>
  <Application>Microsoft Office PowerPoint</Application>
  <PresentationFormat>Widescreen</PresentationFormat>
  <Paragraphs>241</Paragraphs>
  <Slides>21</Slides>
  <Notes>7</Notes>
  <HiddenSlides>0</HiddenSlides>
  <MMClips>9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3_Office Theme</vt:lpstr>
      <vt:lpstr>6_Office Theme</vt:lpstr>
      <vt:lpstr>8_Office Theme</vt:lpstr>
      <vt:lpstr>9_Office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TUYET</cp:lastModifiedBy>
  <cp:revision>284</cp:revision>
  <dcterms:created xsi:type="dcterms:W3CDTF">2020-04-14T15:40:00Z</dcterms:created>
  <dcterms:modified xsi:type="dcterms:W3CDTF">2022-03-29T10:23:33Z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419500E2CF4F4DEA976F7C8A74FDC27E</vt:lpwstr>
  </property>
  <property fmtid="{D5CDD505-2E9C-101B-9397-08002B2CF9AE}" pid="3" name="KSOProductBuildVer">
    <vt:lpwstr>1033-11.2.0.11029</vt:lpwstr>
  </property>
</Properties>
</file>