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9" r:id="rId3"/>
  </p:sldMasterIdLst>
  <p:notesMasterIdLst>
    <p:notesMasterId r:id="rId26"/>
  </p:notesMasterIdLst>
  <p:sldIdLst>
    <p:sldId id="280" r:id="rId4"/>
    <p:sldId id="281" r:id="rId5"/>
    <p:sldId id="258" r:id="rId6"/>
    <p:sldId id="260" r:id="rId7"/>
    <p:sldId id="270" r:id="rId8"/>
    <p:sldId id="308" r:id="rId9"/>
    <p:sldId id="283" r:id="rId10"/>
    <p:sldId id="286" r:id="rId11"/>
    <p:sldId id="284" r:id="rId12"/>
    <p:sldId id="290" r:id="rId13"/>
    <p:sldId id="287" r:id="rId14"/>
    <p:sldId id="291" r:id="rId15"/>
    <p:sldId id="292" r:id="rId16"/>
    <p:sldId id="289" r:id="rId17"/>
    <p:sldId id="309" r:id="rId18"/>
    <p:sldId id="310" r:id="rId19"/>
    <p:sldId id="311" r:id="rId20"/>
    <p:sldId id="312" r:id="rId21"/>
    <p:sldId id="313" r:id="rId22"/>
    <p:sldId id="314" r:id="rId23"/>
    <p:sldId id="316"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E0C2"/>
    <a:srgbClr val="A6E2C5"/>
    <a:srgbClr val="AE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p:scale>
          <a:sx n="74" d="100"/>
          <a:sy n="74" d="100"/>
        </p:scale>
        <p:origin x="-156"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21423-D179-4A57-8211-707190C9757C}"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60A9B-19F8-4C28-AFC4-D9A03DFFB18C}" type="slidenum">
              <a:rPr lang="en-US" smtClean="0"/>
              <a:t>‹#›</a:t>
            </a:fld>
            <a:endParaRPr lang="en-US"/>
          </a:p>
        </p:txBody>
      </p:sp>
    </p:spTree>
    <p:extLst>
      <p:ext uri="{BB962C8B-B14F-4D97-AF65-F5344CB8AC3E}">
        <p14:creationId xmlns:p14="http://schemas.microsoft.com/office/powerpoint/2010/main" val="309373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2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31691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42010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1527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106812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450943837"/>
      </p:ext>
    </p:extLst>
  </p:cSld>
  <p:clrMapOvr>
    <a:masterClrMapping/>
  </p:clrMapOvr>
  <p:transition spd="slow"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2754481086"/>
      </p:ext>
    </p:extLst>
  </p:cSld>
  <p:clrMapOvr>
    <a:masterClrMapping/>
  </p:clrMapOvr>
  <p:transition spd="slow"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703792704"/>
      </p:ext>
    </p:extLst>
  </p:cSld>
  <p:clrMapOvr>
    <a:masterClrMapping/>
  </p:clrMapOvr>
  <p:transition spd="slow" advTm="3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816362297"/>
      </p:ext>
    </p:extLst>
  </p:cSld>
  <p:clrMapOvr>
    <a:masterClrMapping/>
  </p:clrMapOvr>
  <p:transition spd="slow"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339603573"/>
      </p:ext>
    </p:extLst>
  </p:cSld>
  <p:clrMapOvr>
    <a:masterClrMapping/>
  </p:clrMapOvr>
  <p:transition spd="slow"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2171927295"/>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0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2387951952"/>
      </p:ext>
    </p:extLst>
  </p:cSld>
  <p:clrMapOvr>
    <a:masterClrMapping/>
  </p:clrMapOvr>
  <p:transition spd="slow"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38204581"/>
      </p:ext>
    </p:extLst>
  </p:cSld>
  <p:clrMapOvr>
    <a:masterClrMapping/>
  </p:clrMapOvr>
  <p:transition spd="slow"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4121812917"/>
      </p:ext>
    </p:extLst>
  </p:cSld>
  <p:clrMapOvr>
    <a:masterClrMapping/>
  </p:clrMapOvr>
  <p:transition spd="slow"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060809640"/>
      </p:ext>
    </p:extLst>
  </p:cSld>
  <p:clrMapOvr>
    <a:masterClrMapping/>
  </p:clrMapOvr>
  <p:transition spd="slow"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907924994"/>
      </p:ext>
    </p:extLst>
  </p:cSld>
  <p:clrMapOvr>
    <a:masterClrMapping/>
  </p:clrMapOvr>
  <p:transition spd="slow"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95036"/>
      </p:ext>
    </p:extLst>
  </p:cSld>
  <p:clrMapOvr>
    <a:masterClrMapping/>
  </p:clrMapOvr>
  <p:transition spd="slow"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310236"/>
      </p:ext>
    </p:extLst>
  </p:cSld>
  <p:clrMapOvr>
    <a:masterClrMapping/>
  </p:clrMapOvr>
  <p:transition spd="slow" advTm="3000">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994995"/>
      </p:ext>
    </p:extLst>
  </p:cSld>
  <p:clrMapOvr>
    <a:masterClrMapping/>
  </p:clrMapOvr>
  <p:transition spd="slow" advTm="3000">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888323"/>
      </p:ext>
    </p:extLst>
  </p:cSld>
  <p:clrMapOvr>
    <a:masterClrMapping/>
  </p:clrMapOvr>
  <p:transition spd="slow" advTm="3000">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875576"/>
      </p:ext>
    </p:extLst>
  </p:cSld>
  <p:clrMapOvr>
    <a:masterClrMapping/>
  </p:clrMapOvr>
  <p:transition spd="slow" advTm="300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072030"/>
      </p:ext>
    </p:extLst>
  </p:cSld>
  <p:clrMapOvr>
    <a:masterClrMapping/>
  </p:clrMapOvr>
  <p:transition spd="slow" advTm="3000">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943338"/>
      </p:ext>
    </p:extLst>
  </p:cSld>
  <p:clrMapOvr>
    <a:masterClrMapping/>
  </p:clrMapOvr>
  <p:transition spd="slow" advTm="3000">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489729"/>
      </p:ext>
    </p:extLst>
  </p:cSld>
  <p:clrMapOvr>
    <a:masterClrMapping/>
  </p:clrMapOvr>
  <p:transition spd="slow" advTm="3000">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888347"/>
      </p:ext>
    </p:extLst>
  </p:cSld>
  <p:clrMapOvr>
    <a:masterClrMapping/>
  </p:clrMapOvr>
  <p:transition spd="slow" advTm="3000">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831604"/>
      </p:ext>
    </p:extLst>
  </p:cSld>
  <p:clrMapOvr>
    <a:masterClrMapping/>
  </p:clrMapOvr>
  <p:transition spd="slow" advTm="3000">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22885"/>
      </p:ext>
    </p:extLst>
  </p:cSld>
  <p:clrMapOvr>
    <a:masterClrMapping/>
  </p:clrMapOvr>
  <p:transition spd="slow" advTm="3000">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375585"/>
      </p:ext>
    </p:extLst>
  </p:cSld>
  <p:clrMapOvr>
    <a:masterClrMapping/>
  </p:clrMapOvr>
  <p:transition spd="slow" advTm="3000">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999490499"/>
      </p:ext>
    </p:extLst>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174528792"/>
      </p:ext>
    </p:extLst>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737105437"/>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83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2376511540"/>
      </p:ext>
    </p:extLst>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4065570221"/>
      </p:ext>
    </p:extLst>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96229583"/>
      </p:ext>
    </p:extLst>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017552942"/>
      </p:ext>
    </p:extLst>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161100770"/>
      </p:ext>
    </p:extLst>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1164802861"/>
      </p:ext>
    </p:extLst>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008630135"/>
      </p:ext>
    </p:extLst>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846129993"/>
      </p:ext>
    </p:extLst>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50367"/>
      </p:ext>
    </p:extLst>
  </p:cSld>
  <p:clrMapOvr>
    <a:masterClrMapping/>
  </p:clrMapOvr>
  <p:transition spd="slow" advTm="3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381255"/>
      </p:ext>
    </p:extLst>
  </p:cSld>
  <p:clrMapOvr>
    <a:masterClrMapping/>
  </p:clrMapOvr>
  <p:transition spd="slow" advTm="300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53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169663"/>
      </p:ext>
    </p:extLst>
  </p:cSld>
  <p:clrMapOvr>
    <a:masterClrMapping/>
  </p:clrMapOvr>
  <p:transition spd="slow" advTm="3000">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41750"/>
      </p:ext>
    </p:extLst>
  </p:cSld>
  <p:clrMapOvr>
    <a:masterClrMapping/>
  </p:clrMapOvr>
  <p:transition spd="slow" advTm="3000">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10311"/>
      </p:ext>
    </p:extLst>
  </p:cSld>
  <p:clrMapOvr>
    <a:masterClrMapping/>
  </p:clrMapOvr>
  <p:transition spd="slow" advTm="3000">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17103"/>
      </p:ext>
    </p:extLst>
  </p:cSld>
  <p:clrMapOvr>
    <a:masterClrMapping/>
  </p:clrMapOvr>
  <p:transition spd="slow" advTm="3000">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815198"/>
      </p:ext>
    </p:extLst>
  </p:cSld>
  <p:clrMapOvr>
    <a:masterClrMapping/>
  </p:clrMapOvr>
  <p:transition spd="slow" advTm="3000">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702451"/>
      </p:ext>
    </p:extLst>
  </p:cSld>
  <p:clrMapOvr>
    <a:masterClrMapping/>
  </p:clrMapOvr>
  <p:transition spd="slow" advTm="3000">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177717"/>
      </p:ext>
    </p:extLst>
  </p:cSld>
  <p:clrMapOvr>
    <a:masterClrMapping/>
  </p:clrMapOvr>
  <p:transition spd="slow" advTm="3000">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87126"/>
      </p:ext>
    </p:extLst>
  </p:cSld>
  <p:clrMapOvr>
    <a:masterClrMapping/>
  </p:clrMapOvr>
  <p:transition spd="slow" advTm="3000">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965644"/>
      </p:ext>
    </p:extLst>
  </p:cSld>
  <p:clrMapOvr>
    <a:masterClrMapping/>
  </p:clrMapOvr>
  <p:transition spd="slow" advTm="3000">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31072"/>
      </p:ext>
    </p:extLst>
  </p:cSld>
  <p:clrMapOvr>
    <a:masterClrMapping/>
  </p:clrMapOvr>
  <p:transition spd="slow" advTm="3000">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670560" y="-429768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2365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291676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13273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EA95678-AF41-44B0-9993-AFA61DA9E850}"/>
              </a:ext>
            </a:extLst>
          </p:cNvPr>
          <p:cNvSpPr/>
          <p:nvPr userDrawn="1"/>
        </p:nvSpPr>
        <p:spPr>
          <a:xfrm>
            <a:off x="0" y="0"/>
            <a:ext cx="12192000" cy="1028700"/>
          </a:xfrm>
          <a:prstGeom prst="rect">
            <a:avLst/>
          </a:prstGeom>
          <a:blipFill>
            <a:blip r:embed="rId2"/>
            <a:stretch>
              <a:fillRect l="-53334" t="-295295" r="-53334" b="-98248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spTree>
    <p:extLst>
      <p:ext uri="{BB962C8B-B14F-4D97-AF65-F5344CB8AC3E}">
        <p14:creationId xmlns:p14="http://schemas.microsoft.com/office/powerpoint/2010/main" val="31331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3.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image" Target="../media/image3.png"/><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heme" Target="../theme/theme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1519647" y="6546341"/>
            <a:ext cx="2034988" cy="246221"/>
          </a:xfrm>
          <a:prstGeom prst="rect">
            <a:avLst/>
          </a:prstGeom>
        </p:spPr>
        <p:txBody>
          <a:bodyPr wrap="square" lIns="0" tIns="0" rIns="0" bIns="0" rtlCol="0">
            <a:spAutoFit/>
          </a:bodyPr>
          <a:lstStyle/>
          <a:p>
            <a:pPr marL="0" marR="0" lvl="0" indent="0" algn="l" defTabSz="914400" rtl="0" eaLnBrk="1" fontAlgn="auto" latinLnBrk="0" hangingPunct="1">
              <a:lnSpc>
                <a:spcPct val="200000"/>
              </a:lnSpc>
              <a:spcBef>
                <a:spcPts val="0"/>
              </a:spcBef>
              <a:spcAft>
                <a:spcPts val="0"/>
              </a:spcAft>
              <a:buClrTx/>
              <a:buSzTx/>
              <a:buFont typeface="+mj-lt"/>
              <a:buNone/>
              <a:tabLst/>
              <a:defRPr/>
            </a:pPr>
            <a:r>
              <a:rPr kumimoji="0" lang="en-US" sz="800" b="0" i="0" u="none" strike="noStrike" kern="1200" cap="none" spc="0" normalizeH="0" baseline="0" noProof="0" dirty="0" smtClean="0">
                <a:ln>
                  <a:noFill/>
                </a:ln>
                <a:solidFill>
                  <a:srgbClr val="000000">
                    <a:lumMod val="50000"/>
                    <a:lumOff val="50000"/>
                  </a:srgbClr>
                </a:solidFill>
                <a:effectLst/>
                <a:uLnTx/>
                <a:uFillTx/>
                <a:latin typeface="UTM Tam Le" panose="02040603050506020204" pitchFamily="18" charset="0"/>
                <a:ea typeface="思源黑体 CN" panose="020B0500000000000000" pitchFamily="34" charset="-122"/>
                <a:cs typeface="+mn-cs"/>
              </a:rPr>
              <a:t>MĂNGNON</a:t>
            </a:r>
            <a:endParaRPr kumimoji="0" lang="en-US" sz="800" b="0" i="0" u="none" strike="noStrike" kern="1200" cap="none" spc="0" normalizeH="0" baseline="0" noProof="0" dirty="0">
              <a:ln>
                <a:noFill/>
              </a:ln>
              <a:solidFill>
                <a:srgbClr val="000000">
                  <a:lumMod val="50000"/>
                  <a:lumOff val="50000"/>
                </a:srgbClr>
              </a:solidFill>
              <a:effectLst/>
              <a:uLnTx/>
              <a:uFillTx/>
              <a:latin typeface="UTM Tam Le" panose="02040603050506020204" pitchFamily="18" charset="0"/>
              <a:ea typeface="思源黑体 CN" panose="020B0500000000000000" pitchFamily="34" charset="-122"/>
              <a:cs typeface="+mn-cs"/>
            </a:endParaRPr>
          </a:p>
        </p:txBody>
      </p:sp>
    </p:spTree>
    <p:extLst>
      <p:ext uri="{BB962C8B-B14F-4D97-AF65-F5344CB8AC3E}">
        <p14:creationId xmlns:p14="http://schemas.microsoft.com/office/powerpoint/2010/main" val="2972074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00">
          <p15:clr>
            <a:srgbClr val="F26B43"/>
          </p15:clr>
        </p15:guide>
        <p15:guide id="2" pos="7272">
          <p15:clr>
            <a:srgbClr val="F26B43"/>
          </p15:clr>
        </p15:guide>
        <p15:guide id="3" orient="horz" pos="648">
          <p15:clr>
            <a:srgbClr val="F26B43"/>
          </p15:clr>
        </p15:guide>
        <p15:guide id="4" orient="horz" pos="832">
          <p15:clr>
            <a:srgbClr val="F26B43"/>
          </p15:clr>
        </p15:guide>
        <p15:guide id="5" orient="horz" pos="3952">
          <p15:clr>
            <a:srgbClr val="F26B43"/>
          </p15:clr>
        </p15:guide>
        <p15:guide id="6" orient="horz" pos="3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pic>
        <p:nvPicPr>
          <p:cNvPr id="7" name="图片 6"/>
          <p:cNvPicPr>
            <a:picLocks noChangeAspect="1"/>
          </p:cNvPicPr>
          <p:nvPr userDrawn="1"/>
        </p:nvPicPr>
        <p:blipFill rotWithShape="1">
          <a:blip r:embed="rId25"/>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xmlns="" id="{5B606EB1-E9BC-4B53-AB87-CFB7FCB3F90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
        <p:nvSpPr>
          <p:cNvPr id="9" name="TextBox 8"/>
          <p:cNvSpPr txBox="1"/>
          <p:nvPr userDrawn="1"/>
        </p:nvSpPr>
        <p:spPr>
          <a:xfrm>
            <a:off x="11519647" y="6546341"/>
            <a:ext cx="2034988" cy="246221"/>
          </a:xfrm>
          <a:prstGeom prst="rect">
            <a:avLst/>
          </a:prstGeom>
        </p:spPr>
        <p:txBody>
          <a:bodyPr wrap="square" lIns="0" tIns="0" rIns="0" bIns="0" rtlCol="0">
            <a:spAutoFit/>
          </a:bodyPr>
          <a:lstStyle/>
          <a:p>
            <a:pPr marL="0" marR="0" lvl="0" indent="0" algn="l" defTabSz="914400" rtl="0" eaLnBrk="1" fontAlgn="auto" latinLnBrk="0" hangingPunct="1">
              <a:lnSpc>
                <a:spcPct val="200000"/>
              </a:lnSpc>
              <a:spcBef>
                <a:spcPts val="0"/>
              </a:spcBef>
              <a:spcAft>
                <a:spcPts val="0"/>
              </a:spcAft>
              <a:buClrTx/>
              <a:buSzTx/>
              <a:buFont typeface="+mj-lt"/>
              <a:buNone/>
              <a:tabLst/>
              <a:defRPr/>
            </a:pPr>
            <a:r>
              <a:rPr kumimoji="0" lang="en-US" sz="800" b="0" i="0" u="none" strike="noStrike" kern="1200" cap="none" spc="0" normalizeH="0" baseline="0" noProof="0" dirty="0" smtClean="0">
                <a:ln>
                  <a:noFill/>
                </a:ln>
                <a:solidFill>
                  <a:prstClr val="black">
                    <a:lumMod val="50000"/>
                    <a:lumOff val="50000"/>
                  </a:prstClr>
                </a:solidFill>
                <a:effectLst/>
                <a:uLnTx/>
                <a:uFillTx/>
                <a:latin typeface="UTM Tam Le" panose="02040603050506020204" pitchFamily="18" charset="0"/>
                <a:ea typeface="思源黑体 CN" panose="020B0500000000000000" pitchFamily="34" charset="-122"/>
                <a:cs typeface="+mn-cs"/>
              </a:rPr>
              <a:t>MĂNGNON</a:t>
            </a:r>
            <a:endParaRPr kumimoji="0" lang="en-US" sz="800" b="0" i="0" u="none" strike="noStrike" kern="1200" cap="none" spc="0" normalizeH="0" baseline="0" noProof="0" dirty="0">
              <a:ln>
                <a:noFill/>
              </a:ln>
              <a:solidFill>
                <a:prstClr val="black">
                  <a:lumMod val="50000"/>
                  <a:lumOff val="50000"/>
                </a:prstClr>
              </a:solidFill>
              <a:effectLst/>
              <a:uLnTx/>
              <a:uFillTx/>
              <a:latin typeface="UTM Tam Le" panose="02040603050506020204" pitchFamily="18" charset="0"/>
              <a:ea typeface="思源黑体 CN" panose="020B0500000000000000" pitchFamily="34" charset="-122"/>
              <a:cs typeface="+mn-cs"/>
            </a:endParaRPr>
          </a:p>
        </p:txBody>
      </p:sp>
    </p:spTree>
    <p:extLst>
      <p:ext uri="{BB962C8B-B14F-4D97-AF65-F5344CB8AC3E}">
        <p14:creationId xmlns:p14="http://schemas.microsoft.com/office/powerpoint/2010/main" val="35246289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transition spd="slow" advTm="3000">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2022/9/14</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Normal"/>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Normal"/>
              <a:ea typeface="思源黑体 CN Normal"/>
              <a:cs typeface="+mn-cs"/>
            </a:endParaRPr>
          </a:p>
        </p:txBody>
      </p:sp>
      <p:pic>
        <p:nvPicPr>
          <p:cNvPr id="7" name="图片 6"/>
          <p:cNvPicPr>
            <a:picLocks noChangeAspect="1"/>
          </p:cNvPicPr>
          <p:nvPr userDrawn="1"/>
        </p:nvPicPr>
        <p:blipFill rotWithShape="1">
          <a:blip r:embed="rId25"/>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xmlns="" id="{5B606EB1-E9BC-4B53-AB87-CFB7FCB3F90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
        <p:nvSpPr>
          <p:cNvPr id="9" name="TextBox 8"/>
          <p:cNvSpPr txBox="1"/>
          <p:nvPr userDrawn="1"/>
        </p:nvSpPr>
        <p:spPr>
          <a:xfrm>
            <a:off x="11519647" y="6546341"/>
            <a:ext cx="2034988" cy="246221"/>
          </a:xfrm>
          <a:prstGeom prst="rect">
            <a:avLst/>
          </a:prstGeom>
        </p:spPr>
        <p:txBody>
          <a:bodyPr wrap="square" lIns="0" tIns="0" rIns="0" bIns="0" rtlCol="0">
            <a:spAutoFit/>
          </a:bodyPr>
          <a:lstStyle/>
          <a:p>
            <a:pPr marL="0" marR="0" lvl="0" indent="0" algn="l" defTabSz="914400" rtl="0" eaLnBrk="1" fontAlgn="auto" latinLnBrk="0" hangingPunct="1">
              <a:lnSpc>
                <a:spcPct val="200000"/>
              </a:lnSpc>
              <a:spcBef>
                <a:spcPts val="0"/>
              </a:spcBef>
              <a:spcAft>
                <a:spcPts val="0"/>
              </a:spcAft>
              <a:buClrTx/>
              <a:buSzTx/>
              <a:buFont typeface="+mj-lt"/>
              <a:buNone/>
              <a:tabLst/>
              <a:defRPr/>
            </a:pPr>
            <a:r>
              <a:rPr kumimoji="0" lang="en-US" sz="800" b="0" i="0" u="none" strike="noStrike" kern="1200" cap="none" spc="0" normalizeH="0" baseline="0" noProof="0" dirty="0" smtClean="0">
                <a:ln>
                  <a:noFill/>
                </a:ln>
                <a:solidFill>
                  <a:prstClr val="black">
                    <a:lumMod val="50000"/>
                    <a:lumOff val="50000"/>
                  </a:prstClr>
                </a:solidFill>
                <a:effectLst/>
                <a:uLnTx/>
                <a:uFillTx/>
                <a:latin typeface="UTM Tam Le" panose="02040603050506020204" pitchFamily="18" charset="0"/>
                <a:ea typeface="思源黑体 CN" panose="020B0500000000000000" pitchFamily="34" charset="-122"/>
                <a:cs typeface="+mn-cs"/>
              </a:rPr>
              <a:t>MĂNGNON</a:t>
            </a:r>
            <a:endParaRPr kumimoji="0" lang="en-US" sz="800" b="0" i="0" u="none" strike="noStrike" kern="1200" cap="none" spc="0" normalizeH="0" baseline="0" noProof="0" dirty="0">
              <a:ln>
                <a:noFill/>
              </a:ln>
              <a:solidFill>
                <a:prstClr val="black">
                  <a:lumMod val="50000"/>
                  <a:lumOff val="50000"/>
                </a:prstClr>
              </a:solidFill>
              <a:effectLst/>
              <a:uLnTx/>
              <a:uFillTx/>
              <a:latin typeface="UTM Tam Le" panose="02040603050506020204" pitchFamily="18" charset="0"/>
              <a:ea typeface="思源黑体 CN" panose="020B0500000000000000" pitchFamily="34" charset="-122"/>
              <a:cs typeface="+mn-cs"/>
            </a:endParaRPr>
          </a:p>
        </p:txBody>
      </p:sp>
      <p:sp>
        <p:nvSpPr>
          <p:cNvPr id="10" name="TextBox 9"/>
          <p:cNvSpPr txBox="1"/>
          <p:nvPr userDrawn="1"/>
        </p:nvSpPr>
        <p:spPr>
          <a:xfrm>
            <a:off x="-14514" y="6590670"/>
            <a:ext cx="1524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prstClr val="white">
                    <a:lumMod val="85000"/>
                  </a:prstClr>
                </a:solidFill>
                <a:effectLst/>
                <a:uLnTx/>
                <a:uFillTx/>
                <a:latin typeface="UTM Tam Le" panose="02040603050506020204" pitchFamily="18" charset="0"/>
                <a:cs typeface="+mn-cs"/>
              </a:rPr>
              <a:t>H.Linh</a:t>
            </a:r>
            <a:endParaRPr kumimoji="0" lang="en-US" sz="1050" b="0" i="0" u="none" strike="noStrike" kern="1200" cap="none" spc="0" normalizeH="0" baseline="0" noProof="0" dirty="0">
              <a:ln>
                <a:noFill/>
              </a:ln>
              <a:solidFill>
                <a:prstClr val="white">
                  <a:lumMod val="85000"/>
                </a:prstClr>
              </a:solidFill>
              <a:effectLst/>
              <a:uLnTx/>
              <a:uFillTx/>
              <a:latin typeface="UTM Tam Le" panose="02040603050506020204" pitchFamily="18" charset="0"/>
              <a:cs typeface="+mn-cs"/>
            </a:endParaRPr>
          </a:p>
        </p:txBody>
      </p:sp>
    </p:spTree>
    <p:extLst>
      <p:ext uri="{BB962C8B-B14F-4D97-AF65-F5344CB8AC3E}">
        <p14:creationId xmlns:p14="http://schemas.microsoft.com/office/powerpoint/2010/main" val="895909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p:transition spd="slow" advTm="3000">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8.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2.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0.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0112" cy="6858000"/>
          </a:xfrm>
          <a:prstGeom prst="rect">
            <a:avLst/>
          </a:prstGeom>
        </p:spPr>
      </p:pic>
      <p:grpSp>
        <p:nvGrpSpPr>
          <p:cNvPr id="2" name="组合 19">
            <a:extLst>
              <a:ext uri="{FF2B5EF4-FFF2-40B4-BE49-F238E27FC236}">
                <a16:creationId xmlns:a16="http://schemas.microsoft.com/office/drawing/2014/main" xmlns="" id="{E675BAE9-6900-4AB0-B79A-E6F41C116462}"/>
              </a:ext>
            </a:extLst>
          </p:cNvPr>
          <p:cNvGrpSpPr/>
          <p:nvPr/>
        </p:nvGrpSpPr>
        <p:grpSpPr>
          <a:xfrm>
            <a:off x="1324296" y="222901"/>
            <a:ext cx="8506160" cy="3759312"/>
            <a:chOff x="1324296" y="32401"/>
            <a:chExt cx="8506160" cy="3759312"/>
          </a:xfrm>
        </p:grpSpPr>
        <p:sp>
          <p:nvSpPr>
            <p:cNvPr id="3" name="文本框 22">
              <a:extLst>
                <a:ext uri="{FF2B5EF4-FFF2-40B4-BE49-F238E27FC236}">
                  <a16:creationId xmlns:a16="http://schemas.microsoft.com/office/drawing/2014/main" xmlns="" id="{AE8D1F71-9EDC-47E1-99E9-8F10D4C01BE6}"/>
                </a:ext>
              </a:extLst>
            </p:cNvPr>
            <p:cNvSpPr txBox="1"/>
            <p:nvPr/>
          </p:nvSpPr>
          <p:spPr>
            <a:xfrm>
              <a:off x="1324296" y="1237168"/>
              <a:ext cx="8506160"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Dế</a:t>
              </a:r>
              <a:r>
                <a:rPr kumimoji="0" lang="en-US" altLang="zh-CN" sz="8000" b="1" i="0" u="none" strike="noStrike" kern="0" cap="none" spc="0" normalizeH="0" noProof="0" dirty="0" smtClean="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 Mèn bênh vực kẻ yếu (Tiếp theo)</a:t>
              </a:r>
              <a:endParaRPr kumimoji="0" lang="zh-CN" altLang="en-US" sz="8000" b="1" i="0" u="none" strike="noStrike" kern="0" cap="none" spc="0" normalizeH="0" baseline="0" noProof="0" dirty="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endParaRPr>
            </a:p>
          </p:txBody>
        </p:sp>
        <p:sp>
          <p:nvSpPr>
            <p:cNvPr id="4" name="矩形: 圆角 28">
              <a:extLst>
                <a:ext uri="{FF2B5EF4-FFF2-40B4-BE49-F238E27FC236}">
                  <a16:creationId xmlns:a16="http://schemas.microsoft.com/office/drawing/2014/main" xmlns="" id="{9C585767-8322-46E0-A279-5CD403F96A9E}"/>
                </a:ext>
              </a:extLst>
            </p:cNvPr>
            <p:cNvSpPr/>
            <p:nvPr/>
          </p:nvSpPr>
          <p:spPr>
            <a:xfrm>
              <a:off x="4062651" y="32401"/>
              <a:ext cx="4066695" cy="547436"/>
            </a:xfrm>
            <a:prstGeom prst="roundRect">
              <a:avLst>
                <a:gd name="adj" fmla="val 50000"/>
              </a:avLst>
            </a:prstGeom>
            <a:solidFill>
              <a:schemeClr val="accent1">
                <a:lumMod val="60000"/>
                <a:lumOff val="40000"/>
              </a:schemeClr>
            </a:solidFill>
            <a:ln w="12700" cap="flat" cmpd="sng" algn="ctr">
              <a:noFill/>
              <a:prstDash val="solid"/>
              <a:miter lim="800000"/>
            </a:ln>
            <a:effectLst>
              <a:outerShdw blurRad="114300" dist="76200" dir="8100000" algn="tr"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rgbClr val="000000"/>
                  </a:solidFill>
                  <a:effectLst/>
                  <a:uLnTx/>
                  <a:uFillTx/>
                  <a:latin typeface="UTM Tam Le" panose="02040603050506020204" pitchFamily="18" charset="0"/>
                  <a:ea typeface="思源黑体 CN" panose="020B0500000000000000" pitchFamily="34" charset="-122"/>
                  <a:cs typeface="+mn-cs"/>
                </a:rPr>
                <a:t>Tập</a:t>
              </a:r>
              <a:r>
                <a:rPr kumimoji="0" lang="en-US" altLang="zh-CN" sz="3200" b="1" i="0" u="none" strike="noStrike" kern="0" cap="none" spc="0" normalizeH="0" noProof="0" dirty="0" smtClean="0">
                  <a:ln>
                    <a:noFill/>
                  </a:ln>
                  <a:solidFill>
                    <a:srgbClr val="000000"/>
                  </a:solidFill>
                  <a:effectLst/>
                  <a:uLnTx/>
                  <a:uFillTx/>
                  <a:latin typeface="UTM Tam Le" panose="02040603050506020204" pitchFamily="18" charset="0"/>
                  <a:ea typeface="思源黑体 CN" panose="020B0500000000000000" pitchFamily="34" charset="-122"/>
                  <a:cs typeface="+mn-cs"/>
                </a:rPr>
                <a:t> đọc</a:t>
              </a:r>
              <a:endParaRPr kumimoji="0" lang="zh-CN" altLang="en-US" sz="3200" b="1" i="0" u="none" strike="noStrike" kern="0" cap="none" spc="0" normalizeH="0" baseline="0" noProof="0" dirty="0">
                <a:ln>
                  <a:noFill/>
                </a:ln>
                <a:solidFill>
                  <a:srgbClr val="000000"/>
                </a:solidFill>
                <a:effectLst/>
                <a:uLnTx/>
                <a:uFillTx/>
                <a:latin typeface="UTM Tam Le" panose="02040603050506020204" pitchFamily="18" charset="0"/>
                <a:ea typeface="思源黑体 CN" panose="020B0500000000000000" pitchFamily="34" charset="-122"/>
                <a:cs typeface="+mn-cs"/>
              </a:endParaRPr>
            </a:p>
          </p:txBody>
        </p:sp>
      </p:grpSp>
      <p:sp>
        <p:nvSpPr>
          <p:cNvPr id="5" name="文本框 22">
            <a:extLst>
              <a:ext uri="{FF2B5EF4-FFF2-40B4-BE49-F238E27FC236}">
                <a16:creationId xmlns:a16="http://schemas.microsoft.com/office/drawing/2014/main" xmlns="" id="{AE8D1F71-9EDC-47E1-99E9-8F10D4C01BE6}"/>
              </a:ext>
            </a:extLst>
          </p:cNvPr>
          <p:cNvSpPr txBox="1"/>
          <p:nvPr/>
        </p:nvSpPr>
        <p:spPr>
          <a:xfrm>
            <a:off x="1422880" y="1473307"/>
            <a:ext cx="850616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Dế</a:t>
            </a:r>
            <a:r>
              <a:rPr kumimoji="0" lang="en-US" altLang="zh-CN" sz="8000" b="1" i="0" u="none" strike="noStrike" kern="0" cap="none" spc="0" normalizeH="0" noProof="0" dirty="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 Mèn bênh vực kẻ </a:t>
            </a:r>
            <a:r>
              <a:rPr kumimoji="0" lang="en-US" altLang="zh-CN" sz="8000" b="1" i="0" u="none" strike="noStrike" kern="0" cap="none" spc="0" normalizeH="0" noProof="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yếu </a:t>
            </a:r>
            <a:r>
              <a:rPr kumimoji="0" lang="en-US" altLang="zh-CN" sz="8000" b="1" i="0" u="none" strike="noStrike" kern="0" cap="none" spc="0" normalizeH="0" noProof="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(Tiếp </a:t>
            </a:r>
            <a:r>
              <a:rPr kumimoji="0" lang="en-US" altLang="zh-CN" sz="8000" b="1" i="0" u="none" strike="noStrike" kern="0" cap="none" spc="0" normalizeH="0" noProof="0" dirty="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theo)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0" cap="none" spc="0" normalizeH="0" baseline="0" noProof="0" dirty="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981867"/>
            <a:ext cx="1415736" cy="2409535"/>
          </a:xfrm>
          <a:prstGeom prst="rect">
            <a:avLst/>
          </a:prstGeom>
        </p:spPr>
      </p:pic>
      <p:sp>
        <p:nvSpPr>
          <p:cNvPr id="7" name="Rectangle 6"/>
          <p:cNvSpPr/>
          <p:nvPr/>
        </p:nvSpPr>
        <p:spPr>
          <a:xfrm>
            <a:off x="8030762" y="4489519"/>
            <a:ext cx="2161169" cy="769441"/>
          </a:xfrm>
          <a:prstGeom prst="rect">
            <a:avLst/>
          </a:prstGeom>
        </p:spPr>
        <p:txBody>
          <a:bodyPr wrap="none">
            <a:spAutoFit/>
          </a:bodyPr>
          <a:lstStyle/>
          <a:p>
            <a:pPr lvl="0" defTabSz="457200">
              <a:defRPr/>
            </a:pPr>
            <a:r>
              <a:rPr lang="en-US" altLang="zh-CN" sz="4400" b="1" kern="0" dirty="0" smtClean="0">
                <a:solidFill>
                  <a:srgbClr val="D5D8BA">
                    <a:lumMod val="75000"/>
                  </a:srgbClr>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rPr>
              <a:t>Tô Hoài </a:t>
            </a:r>
            <a:endParaRPr lang="en-US" altLang="zh-CN" sz="4400" b="1" kern="0" dirty="0">
              <a:solidFill>
                <a:srgbClr val="D5D8BA">
                  <a:lumMod val="75000"/>
                </a:srgbClr>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endParaRPr>
          </a:p>
        </p:txBody>
      </p:sp>
      <p:sp>
        <p:nvSpPr>
          <p:cNvPr id="8" name="Rectangle 7"/>
          <p:cNvSpPr/>
          <p:nvPr/>
        </p:nvSpPr>
        <p:spPr>
          <a:xfrm>
            <a:off x="8129346" y="4489518"/>
            <a:ext cx="1964000" cy="769441"/>
          </a:xfrm>
          <a:prstGeom prst="rect">
            <a:avLst/>
          </a:prstGeom>
        </p:spPr>
        <p:txBody>
          <a:bodyPr wrap="none">
            <a:spAutoFit/>
          </a:bodyPr>
          <a:lstStyle/>
          <a:p>
            <a:pPr algn="ctr" defTabSz="457200">
              <a:defRPr/>
            </a:pPr>
            <a:r>
              <a:rPr lang="en-US" altLang="zh-CN" sz="4400" b="1" kern="0" dirty="0" smtClean="0">
                <a:solidFill>
                  <a:srgbClr val="FFFFFF"/>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rPr>
              <a:t>Tô Hoài</a:t>
            </a:r>
            <a:endParaRPr lang="en-US" altLang="zh-CN" sz="4400" b="1" kern="0" dirty="0">
              <a:solidFill>
                <a:srgbClr val="FFFFFF"/>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endParaRPr>
          </a:p>
        </p:txBody>
      </p:sp>
      <p:pic>
        <p:nvPicPr>
          <p:cNvPr id="1026" name="Picture 2" descr="Tác dụng của phép nhân hóa trong câu sau là gì ? Anh Xiến Tóc lự"/>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128" r="100000"/>
                    </a14:imgEffect>
                  </a14:imgLayer>
                </a14:imgProps>
              </a:ext>
              <a:ext uri="{28A0092B-C50C-407E-A947-70E740481C1C}">
                <a14:useLocalDpi xmlns:a14="http://schemas.microsoft.com/office/drawing/2010/main" val="0"/>
              </a:ext>
            </a:extLst>
          </a:blip>
          <a:srcRect/>
          <a:stretch>
            <a:fillRect/>
          </a:stretch>
        </p:blipFill>
        <p:spPr bwMode="auto">
          <a:xfrm>
            <a:off x="9298728" y="2446016"/>
            <a:ext cx="25336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2">
            <a:extLst>
              <a:ext uri="{FF2B5EF4-FFF2-40B4-BE49-F238E27FC236}">
                <a16:creationId xmlns:a16="http://schemas.microsoft.com/office/drawing/2014/main" xmlns="" id="{8BD1D14E-B1CF-4AFC-AF37-E014EF3A23E6}"/>
              </a:ext>
            </a:extLst>
          </p:cNvPr>
          <p:cNvSpPr txBox="1">
            <a:spLocks noChangeArrowheads="1"/>
          </p:cNvSpPr>
          <p:nvPr/>
        </p:nvSpPr>
        <p:spPr bwMode="auto">
          <a:xfrm>
            <a:off x="3193879" y="1952561"/>
            <a:ext cx="264898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a:buClr>
                <a:srgbClr val="000000"/>
              </a:buClr>
              <a:defRPr/>
            </a:pPr>
            <a:r>
              <a:rPr lang="en-US" sz="3600" b="1" dirty="0">
                <a:latin typeface="Arial" panose="020B0604020202020204" pitchFamily="34" charset="0"/>
                <a:cs typeface="Arial" panose="020B0604020202020204" pitchFamily="34" charset="0"/>
              </a:rPr>
              <a:t>n</a:t>
            </a:r>
            <a:r>
              <a:rPr lang="en-US" sz="3600" b="1" dirty="0">
                <a:solidFill>
                  <a:srgbClr val="FF0000"/>
                </a:solidFill>
                <a:latin typeface="Arial" panose="020B0604020202020204" pitchFamily="34" charset="0"/>
                <a:cs typeface="Arial" panose="020B0604020202020204" pitchFamily="34" charset="0"/>
              </a:rPr>
              <a:t>ặc</a:t>
            </a:r>
            <a:r>
              <a:rPr lang="en-US" sz="3600" b="1" dirty="0">
                <a:latin typeface="Arial" panose="020B0604020202020204" pitchFamily="34" charset="0"/>
                <a:cs typeface="Arial" panose="020B0604020202020204" pitchFamily="34" charset="0"/>
              </a:rPr>
              <a:t> nô</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zh-CN" altLang="en-US" sz="36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字魂106号-萌趣露珠体" panose="00000500000000000000" pitchFamily="2" charset="-122"/>
              <a:cs typeface="Arial" panose="020B0604020202020204" pitchFamily="34" charset="0"/>
              <a:sym typeface="Arial" panose="020B0604020202020204" pitchFamily="34" charset="0"/>
            </a:endParaRPr>
          </a:p>
        </p:txBody>
      </p:sp>
      <p:pic>
        <p:nvPicPr>
          <p:cNvPr id="5" name="图片 92" descr="徽标&#10;&#10;中度可信度描述已自动生成">
            <a:extLst>
              <a:ext uri="{FF2B5EF4-FFF2-40B4-BE49-F238E27FC236}">
                <a16:creationId xmlns:a16="http://schemas.microsoft.com/office/drawing/2014/main" xmlns="" id="{4157CD7E-AB8B-4D1A-A07D-01BE3E971443}"/>
              </a:ext>
            </a:extLst>
          </p:cNvPr>
          <p:cNvPicPr>
            <a:picLocks noChangeAspect="1"/>
          </p:cNvPicPr>
          <p:nvPr/>
        </p:nvPicPr>
        <p:blipFill>
          <a:blip r:embed="rId2"/>
          <a:stretch>
            <a:fillRect/>
          </a:stretch>
        </p:blipFill>
        <p:spPr>
          <a:xfrm>
            <a:off x="2116660" y="1885875"/>
            <a:ext cx="1077219" cy="1077219"/>
          </a:xfrm>
          <a:prstGeom prst="rect">
            <a:avLst/>
          </a:prstGeom>
        </p:spPr>
      </p:pic>
      <p:sp>
        <p:nvSpPr>
          <p:cNvPr id="7" name="文本框2">
            <a:extLst>
              <a:ext uri="{FF2B5EF4-FFF2-40B4-BE49-F238E27FC236}">
                <a16:creationId xmlns:a16="http://schemas.microsoft.com/office/drawing/2014/main" xmlns="" id="{B9988B0C-8744-42E8-BD17-86A44C0B6AF0}"/>
              </a:ext>
            </a:extLst>
          </p:cNvPr>
          <p:cNvSpPr txBox="1">
            <a:spLocks noChangeArrowheads="1"/>
          </p:cNvSpPr>
          <p:nvPr/>
        </p:nvSpPr>
        <p:spPr bwMode="auto">
          <a:xfrm>
            <a:off x="3193879" y="3295497"/>
            <a:ext cx="264898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r>
              <a:rPr lang="en-US" sz="3600" b="1" dirty="0">
                <a:latin typeface="Arial" panose="020B0604020202020204" pitchFamily="34" charset="0"/>
                <a:cs typeface="Arial" panose="020B0604020202020204" pitchFamily="34" charset="0"/>
              </a:rPr>
              <a:t>l</a:t>
            </a:r>
            <a:r>
              <a:rPr lang="en-US" sz="3600" b="1" dirty="0">
                <a:solidFill>
                  <a:srgbClr val="FF0000"/>
                </a:solidFill>
                <a:latin typeface="Arial" panose="020B0604020202020204" pitchFamily="34" charset="0"/>
                <a:cs typeface="Arial" panose="020B0604020202020204" pitchFamily="34" charset="0"/>
              </a:rPr>
              <a:t>ủng</a:t>
            </a:r>
            <a:r>
              <a:rPr lang="en-US" sz="3600" b="1" dirty="0">
                <a:latin typeface="Arial" panose="020B0604020202020204" pitchFamily="34" charset="0"/>
                <a:cs typeface="Arial" panose="020B0604020202020204" pitchFamily="34" charset="0"/>
              </a:rPr>
              <a:t> c</a:t>
            </a:r>
            <a:r>
              <a:rPr lang="en-US" sz="3600" b="1" dirty="0">
                <a:solidFill>
                  <a:srgbClr val="FF0000"/>
                </a:solidFill>
                <a:latin typeface="Arial" panose="020B0604020202020204" pitchFamily="34" charset="0"/>
                <a:cs typeface="Arial" panose="020B0604020202020204" pitchFamily="34" charset="0"/>
              </a:rPr>
              <a:t>ủng</a:t>
            </a:r>
          </a:p>
        </p:txBody>
      </p:sp>
      <p:pic>
        <p:nvPicPr>
          <p:cNvPr id="8" name="图片 117" descr="徽标&#10;&#10;中度可信度描述已自动生成">
            <a:extLst>
              <a:ext uri="{FF2B5EF4-FFF2-40B4-BE49-F238E27FC236}">
                <a16:creationId xmlns:a16="http://schemas.microsoft.com/office/drawing/2014/main" xmlns="" id="{2215FBE3-2121-4461-B5C7-04BA2FEE2CBD}"/>
              </a:ext>
            </a:extLst>
          </p:cNvPr>
          <p:cNvPicPr>
            <a:picLocks noChangeAspect="1"/>
          </p:cNvPicPr>
          <p:nvPr/>
        </p:nvPicPr>
        <p:blipFill>
          <a:blip r:embed="rId2">
            <a:duotone>
              <a:prstClr val="black"/>
              <a:srgbClr val="92D050">
                <a:tint val="45000"/>
                <a:satMod val="400000"/>
              </a:srgbClr>
            </a:duotone>
          </a:blip>
          <a:stretch>
            <a:fillRect/>
          </a:stretch>
        </p:blipFill>
        <p:spPr>
          <a:xfrm>
            <a:off x="2116660" y="3193048"/>
            <a:ext cx="1077219" cy="1077219"/>
          </a:xfrm>
          <a:prstGeom prst="rect">
            <a:avLst/>
          </a:prstGeom>
        </p:spPr>
      </p:pic>
      <p:sp>
        <p:nvSpPr>
          <p:cNvPr id="9" name="文本框2">
            <a:extLst>
              <a:ext uri="{FF2B5EF4-FFF2-40B4-BE49-F238E27FC236}">
                <a16:creationId xmlns:a16="http://schemas.microsoft.com/office/drawing/2014/main" xmlns="" id="{CDBDA64C-B7DD-4214-B4AE-554ECF0D8E0F}"/>
              </a:ext>
            </a:extLst>
          </p:cNvPr>
          <p:cNvSpPr txBox="1">
            <a:spLocks noChangeArrowheads="1"/>
          </p:cNvSpPr>
          <p:nvPr/>
        </p:nvSpPr>
        <p:spPr bwMode="auto">
          <a:xfrm>
            <a:off x="3026239" y="4550526"/>
            <a:ext cx="264898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algn="ctr"/>
            <a:r>
              <a:rPr lang="en-US" sz="3600" b="1" dirty="0">
                <a:latin typeface="Arial" panose="020B0604020202020204" pitchFamily="34" charset="0"/>
                <a:cs typeface="Arial" panose="020B0604020202020204" pitchFamily="34" charset="0"/>
              </a:rPr>
              <a:t>béo </a:t>
            </a:r>
            <a:r>
              <a:rPr lang="en-US" sz="3600" b="1" dirty="0" smtClean="0">
                <a:latin typeface="Arial" panose="020B0604020202020204" pitchFamily="34" charset="0"/>
                <a:cs typeface="Arial" panose="020B0604020202020204" pitchFamily="34" charset="0"/>
              </a:rPr>
              <a:t>m</a:t>
            </a:r>
            <a:r>
              <a:rPr lang="en-US" sz="3600" b="1" dirty="0" smtClean="0">
                <a:solidFill>
                  <a:srgbClr val="FF0000"/>
                </a:solidFill>
                <a:latin typeface="Arial" panose="020B0604020202020204" pitchFamily="34" charset="0"/>
                <a:cs typeface="Arial" panose="020B0604020202020204" pitchFamily="34" charset="0"/>
              </a:rPr>
              <a:t>úp</a:t>
            </a:r>
            <a:endParaRPr lang="en-US" sz="3600" b="1" dirty="0" smtClean="0">
              <a:latin typeface="Arial" panose="020B0604020202020204" pitchFamily="34" charset="0"/>
              <a:cs typeface="Arial" panose="020B0604020202020204" pitchFamily="34" charset="0"/>
            </a:endParaRPr>
          </a:p>
          <a:p>
            <a:pPr algn="ctr"/>
            <a:r>
              <a:rPr lang="en-US" sz="3600" b="1" dirty="0" smtClean="0">
                <a:latin typeface="Arial" panose="020B0604020202020204" pitchFamily="34" charset="0"/>
                <a:cs typeface="Arial" panose="020B0604020202020204" pitchFamily="34" charset="0"/>
              </a:rPr>
              <a:t>béo </a:t>
            </a:r>
            <a:r>
              <a:rPr lang="en-US" sz="3600" b="1" dirty="0">
                <a:latin typeface="Arial" panose="020B0604020202020204" pitchFamily="34" charset="0"/>
                <a:cs typeface="Arial" panose="020B0604020202020204" pitchFamily="34" charset="0"/>
              </a:rPr>
              <a:t>m</a:t>
            </a:r>
            <a:r>
              <a:rPr lang="en-US" sz="3600" b="1" dirty="0">
                <a:solidFill>
                  <a:srgbClr val="FF0000"/>
                </a:solidFill>
                <a:latin typeface="Arial" panose="020B0604020202020204" pitchFamily="34" charset="0"/>
                <a:cs typeface="Arial" panose="020B0604020202020204" pitchFamily="34" charset="0"/>
              </a:rPr>
              <a:t>íp</a:t>
            </a:r>
          </a:p>
        </p:txBody>
      </p:sp>
      <p:pic>
        <p:nvPicPr>
          <p:cNvPr id="10" name="图片 137" descr="徽标&#10;&#10;中度可信度描述已自动生成">
            <a:extLst>
              <a:ext uri="{FF2B5EF4-FFF2-40B4-BE49-F238E27FC236}">
                <a16:creationId xmlns:a16="http://schemas.microsoft.com/office/drawing/2014/main" xmlns="" id="{E2C098CE-EB58-46E3-9BB4-05316F4E4B6B}"/>
              </a:ext>
            </a:extLst>
          </p:cNvPr>
          <p:cNvPicPr>
            <a:picLocks noChangeAspect="1"/>
          </p:cNvPicPr>
          <p:nvPr/>
        </p:nvPicPr>
        <p:blipFill>
          <a:blip r:embed="rId2">
            <a:duotone>
              <a:prstClr val="black"/>
              <a:srgbClr val="7030A0">
                <a:tint val="45000"/>
                <a:satMod val="400000"/>
              </a:srgbClr>
            </a:duotone>
          </a:blip>
          <a:stretch>
            <a:fillRect/>
          </a:stretch>
        </p:blipFill>
        <p:spPr>
          <a:xfrm>
            <a:off x="2116660" y="4500221"/>
            <a:ext cx="1077219" cy="1077219"/>
          </a:xfrm>
          <a:prstGeom prst="rect">
            <a:avLst/>
          </a:prstGeom>
        </p:spPr>
      </p:pic>
      <p:sp>
        <p:nvSpPr>
          <p:cNvPr id="11" name="文本框2">
            <a:extLst>
              <a:ext uri="{FF2B5EF4-FFF2-40B4-BE49-F238E27FC236}">
                <a16:creationId xmlns:a16="http://schemas.microsoft.com/office/drawing/2014/main" xmlns="" id="{C0B79221-5C9F-42BE-B208-0437F21F6936}"/>
              </a:ext>
            </a:extLst>
          </p:cNvPr>
          <p:cNvSpPr txBox="1">
            <a:spLocks noChangeArrowheads="1"/>
          </p:cNvSpPr>
          <p:nvPr/>
        </p:nvSpPr>
        <p:spPr bwMode="auto">
          <a:xfrm>
            <a:off x="7778258" y="1952560"/>
            <a:ext cx="264898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r>
              <a:rPr lang="en-US" sz="3600" b="1" dirty="0">
                <a:latin typeface="Arial" panose="020B0604020202020204" pitchFamily="34" charset="0"/>
                <a:cs typeface="Arial" panose="020B0604020202020204" pitchFamily="34" charset="0"/>
              </a:rPr>
              <a:t>co </a:t>
            </a:r>
            <a:r>
              <a:rPr lang="en-US" sz="3600" b="1" dirty="0">
                <a:solidFill>
                  <a:srgbClr val="FF0000"/>
                </a:solidFill>
                <a:latin typeface="Arial" panose="020B0604020202020204" pitchFamily="34" charset="0"/>
                <a:cs typeface="Arial" panose="020B0604020202020204" pitchFamily="34" charset="0"/>
              </a:rPr>
              <a:t>rúm</a:t>
            </a:r>
            <a:r>
              <a:rPr lang="en-US" sz="3600" b="1" dirty="0">
                <a:latin typeface="Arial" panose="020B0604020202020204" pitchFamily="34" charset="0"/>
                <a:cs typeface="Arial" panose="020B0604020202020204" pitchFamily="34" charset="0"/>
              </a:rPr>
              <a:t> lại </a:t>
            </a:r>
          </a:p>
        </p:txBody>
      </p:sp>
      <p:pic>
        <p:nvPicPr>
          <p:cNvPr id="12" name="图片 153" descr="徽标&#10;&#10;中度可信度描述已自动生成">
            <a:extLst>
              <a:ext uri="{FF2B5EF4-FFF2-40B4-BE49-F238E27FC236}">
                <a16:creationId xmlns:a16="http://schemas.microsoft.com/office/drawing/2014/main" xmlns="" id="{9538E722-0447-419C-8160-33CA2024CA7A}"/>
              </a:ext>
            </a:extLst>
          </p:cNvPr>
          <p:cNvPicPr>
            <a:picLocks noChangeAspect="1"/>
          </p:cNvPicPr>
          <p:nvPr/>
        </p:nvPicPr>
        <p:blipFill>
          <a:blip r:embed="rId2">
            <a:duotone>
              <a:prstClr val="black"/>
              <a:srgbClr val="00B0F0">
                <a:tint val="45000"/>
                <a:satMod val="400000"/>
              </a:srgbClr>
            </a:duotone>
          </a:blip>
          <a:stretch>
            <a:fillRect/>
          </a:stretch>
        </p:blipFill>
        <p:spPr>
          <a:xfrm>
            <a:off x="6701039" y="1885874"/>
            <a:ext cx="1077219" cy="1077219"/>
          </a:xfrm>
          <a:prstGeom prst="rect">
            <a:avLst/>
          </a:prstGeom>
        </p:spPr>
      </p:pic>
      <p:sp>
        <p:nvSpPr>
          <p:cNvPr id="13" name="文本框2">
            <a:extLst>
              <a:ext uri="{FF2B5EF4-FFF2-40B4-BE49-F238E27FC236}">
                <a16:creationId xmlns:a16="http://schemas.microsoft.com/office/drawing/2014/main" xmlns="" id="{8B071D67-269E-435E-91A0-217CCE081679}"/>
              </a:ext>
            </a:extLst>
          </p:cNvPr>
          <p:cNvSpPr txBox="1">
            <a:spLocks noChangeArrowheads="1"/>
          </p:cNvSpPr>
          <p:nvPr/>
        </p:nvSpPr>
        <p:spPr bwMode="auto">
          <a:xfrm>
            <a:off x="7728940" y="3308819"/>
            <a:ext cx="280708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algn="ctr"/>
            <a:r>
              <a:rPr lang="en-US" sz="3600" b="1" dirty="0">
                <a:latin typeface="Arial" panose="020B0604020202020204" pitchFamily="34" charset="0"/>
                <a:cs typeface="Arial" panose="020B0604020202020204" pitchFamily="34" charset="0"/>
              </a:rPr>
              <a:t>qu</a:t>
            </a:r>
            <a:r>
              <a:rPr lang="en-US" sz="3600" b="1" dirty="0">
                <a:solidFill>
                  <a:srgbClr val="FF0000"/>
                </a:solidFill>
                <a:latin typeface="Arial" panose="020B0604020202020204" pitchFamily="34" charset="0"/>
                <a:cs typeface="Arial" panose="020B0604020202020204" pitchFamily="34" charset="0"/>
              </a:rPr>
              <a:t>ang</a:t>
            </a:r>
            <a:r>
              <a:rPr lang="en-US" sz="3600" b="1" dirty="0">
                <a:latin typeface="Arial" panose="020B0604020202020204" pitchFamily="34" charset="0"/>
                <a:cs typeface="Arial" panose="020B0604020202020204" pitchFamily="34" charset="0"/>
              </a:rPr>
              <a:t> hẳn</a:t>
            </a:r>
          </a:p>
        </p:txBody>
      </p:sp>
      <p:pic>
        <p:nvPicPr>
          <p:cNvPr id="14" name="图片 165" descr="徽标&#10;&#10;中度可信度描述已自动生成">
            <a:extLst>
              <a:ext uri="{FF2B5EF4-FFF2-40B4-BE49-F238E27FC236}">
                <a16:creationId xmlns:a16="http://schemas.microsoft.com/office/drawing/2014/main" xmlns="" id="{396D30C6-6A8E-4214-96A2-083809DBDFA5}"/>
              </a:ext>
            </a:extLst>
          </p:cNvPr>
          <p:cNvPicPr>
            <a:picLocks noChangeAspect="1"/>
          </p:cNvPicPr>
          <p:nvPr/>
        </p:nvPicPr>
        <p:blipFill>
          <a:blip r:embed="rId2">
            <a:duotone>
              <a:prstClr val="black"/>
              <a:schemeClr val="accent2">
                <a:tint val="45000"/>
                <a:satMod val="400000"/>
              </a:schemeClr>
            </a:duotone>
          </a:blip>
          <a:stretch>
            <a:fillRect/>
          </a:stretch>
        </p:blipFill>
        <p:spPr>
          <a:xfrm>
            <a:off x="6701039" y="3193047"/>
            <a:ext cx="1077219" cy="1077219"/>
          </a:xfrm>
          <a:prstGeom prst="rect">
            <a:avLst/>
          </a:prstGeom>
        </p:spPr>
      </p:pic>
      <p:grpSp>
        <p:nvGrpSpPr>
          <p:cNvPr id="15" name="组合 33"/>
          <p:cNvGrpSpPr>
            <a:grpSpLocks/>
          </p:cNvGrpSpPr>
          <p:nvPr/>
        </p:nvGrpSpPr>
        <p:grpSpPr bwMode="auto">
          <a:xfrm>
            <a:off x="3765614" y="1106746"/>
            <a:ext cx="5012673" cy="963224"/>
            <a:chOff x="985275" y="2761763"/>
            <a:chExt cx="2665131" cy="4222394"/>
          </a:xfrm>
        </p:grpSpPr>
        <p:sp>
          <p:nvSpPr>
            <p:cNvPr id="16" name="圆角矩形 36"/>
            <p:cNvSpPr/>
            <p:nvPr/>
          </p:nvSpPr>
          <p:spPr>
            <a:xfrm>
              <a:off x="1050601" y="2863011"/>
              <a:ext cx="2498243" cy="3250867"/>
            </a:xfrm>
            <a:prstGeom prst="roundRect">
              <a:avLst>
                <a:gd name="adj" fmla="val 43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endParaRPr>
            </a:p>
          </p:txBody>
        </p:sp>
        <p:sp>
          <p:nvSpPr>
            <p:cNvPr id="17" name="圆角矩形 39"/>
            <p:cNvSpPr/>
            <p:nvPr/>
          </p:nvSpPr>
          <p:spPr>
            <a:xfrm>
              <a:off x="985275" y="3219640"/>
              <a:ext cx="2665131" cy="260813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noProof="1">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endParaRPr>
            </a:p>
          </p:txBody>
        </p:sp>
        <p:sp>
          <p:nvSpPr>
            <p:cNvPr id="18" name="矩形 62"/>
            <p:cNvSpPr>
              <a:spLocks noChangeArrowheads="1"/>
            </p:cNvSpPr>
            <p:nvPr/>
          </p:nvSpPr>
          <p:spPr bwMode="auto">
            <a:xfrm>
              <a:off x="1152958" y="2761763"/>
              <a:ext cx="2202331" cy="42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000" dirty="0" err="1"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Luyện</a:t>
              </a:r>
              <a:r>
                <a:rPr lang="en-US" altLang="zh-CN" sz="4000" dirty="0"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 </a:t>
              </a:r>
              <a:r>
                <a:rPr lang="en-US" altLang="zh-CN" sz="4000" dirty="0" err="1"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đọc</a:t>
              </a:r>
              <a:r>
                <a:rPr lang="en-US" altLang="zh-CN" sz="4000" dirty="0"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 </a:t>
              </a:r>
              <a:r>
                <a:rPr lang="en-US" altLang="zh-CN" sz="4000" dirty="0" err="1"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từ</a:t>
              </a:r>
              <a:r>
                <a:rPr lang="en-US" altLang="zh-CN" sz="4000" dirty="0"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 </a:t>
              </a:r>
              <a:r>
                <a:rPr lang="en-US" altLang="zh-CN" sz="4000" dirty="0" err="1" smtClean="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rPr>
                <a:t>khó</a:t>
              </a:r>
              <a:endParaRPr lang="zh-CN" altLang="en-US" sz="4000" dirty="0">
                <a:solidFill>
                  <a:schemeClr val="bg1"/>
                </a:solidFill>
                <a:latin typeface="Arial" panose="020B0604020202020204" pitchFamily="34" charset="0"/>
                <a:ea typeface="字魂143号-正酷超级黑" panose="00000500000000000000" pitchFamily="2" charset="-122"/>
                <a:cs typeface="Arial" panose="020B0604020202020204" pitchFamily="34" charset="0"/>
                <a:sym typeface="字魂143号-正酷超级黑" panose="00000500000000000000" pitchFamily="2" charset="-122"/>
              </a:endParaRPr>
            </a:p>
          </p:txBody>
        </p:sp>
      </p:grpSp>
      <p:pic>
        <p:nvPicPr>
          <p:cNvPr id="19" name="Picture 18">
            <a:extLst>
              <a:ext uri="{FF2B5EF4-FFF2-40B4-BE49-F238E27FC236}">
                <a16:creationId xmlns:a16="http://schemas.microsoft.com/office/drawing/2014/main" xmlns="" id="{2D05A467-682C-4F44-8BF4-AFA246F6568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9594" y="3624588"/>
            <a:ext cx="2081179" cy="2916172"/>
          </a:xfrm>
          <a:prstGeom prst="rect">
            <a:avLst/>
          </a:prstGeom>
        </p:spPr>
      </p:pic>
    </p:spTree>
    <p:extLst>
      <p:ext uri="{BB962C8B-B14F-4D97-AF65-F5344CB8AC3E}">
        <p14:creationId xmlns:p14="http://schemas.microsoft.com/office/powerpoint/2010/main" val="32073729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6"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290">
                                          <p:stCondLst>
                                            <p:cond delay="0"/>
                                          </p:stCondLst>
                                        </p:cTn>
                                        <p:tgtEl>
                                          <p:spTgt spid="19"/>
                                        </p:tgtEl>
                                      </p:cBhvr>
                                    </p:animEffect>
                                    <p:anim calcmode="lin" valueType="num">
                                      <p:cBhvr>
                                        <p:cTn id="7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79" dur="13">
                                          <p:stCondLst>
                                            <p:cond delay="325"/>
                                          </p:stCondLst>
                                        </p:cTn>
                                        <p:tgtEl>
                                          <p:spTgt spid="19"/>
                                        </p:tgtEl>
                                      </p:cBhvr>
                                      <p:to x="100000" y="60000"/>
                                    </p:animScale>
                                    <p:animScale>
                                      <p:cBhvr>
                                        <p:cTn id="80" dur="83" decel="50000">
                                          <p:stCondLst>
                                            <p:cond delay="338"/>
                                          </p:stCondLst>
                                        </p:cTn>
                                        <p:tgtEl>
                                          <p:spTgt spid="19"/>
                                        </p:tgtEl>
                                      </p:cBhvr>
                                      <p:to x="100000" y="100000"/>
                                    </p:animScale>
                                    <p:animScale>
                                      <p:cBhvr>
                                        <p:cTn id="81" dur="13">
                                          <p:stCondLst>
                                            <p:cond delay="656"/>
                                          </p:stCondLst>
                                        </p:cTn>
                                        <p:tgtEl>
                                          <p:spTgt spid="19"/>
                                        </p:tgtEl>
                                      </p:cBhvr>
                                      <p:to x="100000" y="80000"/>
                                    </p:animScale>
                                    <p:animScale>
                                      <p:cBhvr>
                                        <p:cTn id="82" dur="83" decel="50000">
                                          <p:stCondLst>
                                            <p:cond delay="669"/>
                                          </p:stCondLst>
                                        </p:cTn>
                                        <p:tgtEl>
                                          <p:spTgt spid="19"/>
                                        </p:tgtEl>
                                      </p:cBhvr>
                                      <p:to x="100000" y="100000"/>
                                    </p:animScale>
                                    <p:animScale>
                                      <p:cBhvr>
                                        <p:cTn id="83" dur="13">
                                          <p:stCondLst>
                                            <p:cond delay="821"/>
                                          </p:stCondLst>
                                        </p:cTn>
                                        <p:tgtEl>
                                          <p:spTgt spid="19"/>
                                        </p:tgtEl>
                                      </p:cBhvr>
                                      <p:to x="100000" y="90000"/>
                                    </p:animScale>
                                    <p:animScale>
                                      <p:cBhvr>
                                        <p:cTn id="84" dur="83" decel="50000">
                                          <p:stCondLst>
                                            <p:cond delay="834"/>
                                          </p:stCondLst>
                                        </p:cTn>
                                        <p:tgtEl>
                                          <p:spTgt spid="19"/>
                                        </p:tgtEl>
                                      </p:cBhvr>
                                      <p:to x="100000" y="100000"/>
                                    </p:animScale>
                                    <p:animScale>
                                      <p:cBhvr>
                                        <p:cTn id="85" dur="13">
                                          <p:stCondLst>
                                            <p:cond delay="904"/>
                                          </p:stCondLst>
                                        </p:cTn>
                                        <p:tgtEl>
                                          <p:spTgt spid="19"/>
                                        </p:tgtEl>
                                      </p:cBhvr>
                                      <p:to x="100000" y="95000"/>
                                    </p:animScale>
                                    <p:animScale>
                                      <p:cBhvr>
                                        <p:cTn id="86" dur="83" decel="50000">
                                          <p:stCondLst>
                                            <p:cond delay="91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xmlns="" id="{BD43D014-A780-46E7-8E1F-059FB8B71C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556"/>
          <a:stretch/>
        </p:blipFill>
        <p:spPr>
          <a:xfrm>
            <a:off x="3211454" y="629186"/>
            <a:ext cx="6063712" cy="1402568"/>
          </a:xfrm>
          <a:prstGeom prst="rect">
            <a:avLst/>
          </a:prstGeom>
        </p:spPr>
      </p:pic>
      <p:grpSp>
        <p:nvGrpSpPr>
          <p:cNvPr id="3" name="Group 2">
            <a:extLst>
              <a:ext uri="{FF2B5EF4-FFF2-40B4-BE49-F238E27FC236}">
                <a16:creationId xmlns:a16="http://schemas.microsoft.com/office/drawing/2014/main" xmlns="" id="{FC6B8559-F289-4908-90C9-D8B216138514}"/>
              </a:ext>
            </a:extLst>
          </p:cNvPr>
          <p:cNvGrpSpPr/>
          <p:nvPr/>
        </p:nvGrpSpPr>
        <p:grpSpPr>
          <a:xfrm>
            <a:off x="1822064" y="3441086"/>
            <a:ext cx="9034867" cy="1524569"/>
            <a:chOff x="122775" y="4545621"/>
            <a:chExt cx="9888178" cy="1524569"/>
          </a:xfrm>
        </p:grpSpPr>
        <p:pic>
          <p:nvPicPr>
            <p:cNvPr id="4" name="Picture 3" descr="A screenshot of a computer&#10;&#10;Description automatically generated with low confidence">
              <a:extLst>
                <a:ext uri="{FF2B5EF4-FFF2-40B4-BE49-F238E27FC236}">
                  <a16:creationId xmlns:a16="http://schemas.microsoft.com/office/drawing/2014/main" xmlns="" id="{817D56D9-B2EE-432C-99DB-DCC9F9B30964}"/>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858" r="1858" b="79243"/>
            <a:stretch/>
          </p:blipFill>
          <p:spPr>
            <a:xfrm flipV="1">
              <a:off x="122775" y="4545621"/>
              <a:ext cx="9888178" cy="1524569"/>
            </a:xfrm>
            <a:prstGeom prst="rect">
              <a:avLst/>
            </a:prstGeom>
          </p:spPr>
        </p:pic>
        <p:sp>
          <p:nvSpPr>
            <p:cNvPr id="5" name="TextBox 4">
              <a:extLst>
                <a:ext uri="{FF2B5EF4-FFF2-40B4-BE49-F238E27FC236}">
                  <a16:creationId xmlns:a16="http://schemas.microsoft.com/office/drawing/2014/main" xmlns="" id="{FE72F50B-D45B-4462-945D-1E7679A7AB4B}"/>
                </a:ext>
              </a:extLst>
            </p:cNvPr>
            <p:cNvSpPr txBox="1"/>
            <p:nvPr/>
          </p:nvSpPr>
          <p:spPr>
            <a:xfrm>
              <a:off x="449746" y="4835938"/>
              <a:ext cx="8513687" cy="769441"/>
            </a:xfrm>
            <a:prstGeom prst="rect">
              <a:avLst/>
            </a:prstGeom>
            <a:noFill/>
          </p:spPr>
          <p:txBody>
            <a:bodyPr wrap="square">
              <a:spAutoFit/>
            </a:bodyPr>
            <a:lstStyle/>
            <a:p>
              <a:pPr algn="ctr">
                <a:defRPr/>
              </a:pPr>
              <a:endParaRPr lang="en-US" sz="4400" b="1" dirty="0">
                <a:latin typeface="UTM Zirkon" panose="02040603050506020204" pitchFamily="18" charset="0"/>
                <a:cs typeface="Times New Roman" panose="02020603050405020304" pitchFamily="18" charset="0"/>
              </a:endParaRPr>
            </a:p>
          </p:txBody>
        </p:sp>
      </p:grpSp>
      <p:sp>
        <p:nvSpPr>
          <p:cNvPr id="9" name="Rectangle 8"/>
          <p:cNvSpPr/>
          <p:nvPr/>
        </p:nvSpPr>
        <p:spPr>
          <a:xfrm>
            <a:off x="2283750" y="3803144"/>
            <a:ext cx="8573181" cy="769441"/>
          </a:xfrm>
          <a:prstGeom prst="rect">
            <a:avLst/>
          </a:prstGeom>
        </p:spPr>
        <p:txBody>
          <a:bodyPr wrap="none">
            <a:spAutoFit/>
          </a:bodyPr>
          <a:lstStyle/>
          <a:p>
            <a:pPr lvl="0" algn="ctr">
              <a:spcBef>
                <a:spcPct val="0"/>
              </a:spcBef>
            </a:pPr>
            <a:r>
              <a:rPr lang="en-US" altLang="en-US" sz="4400" b="1" dirty="0" smtClean="0">
                <a:latin typeface="Times New Roman" panose="02020603050405020304" pitchFamily="18" charset="0"/>
                <a:cs typeface="Times New Roman" panose="02020603050405020304" pitchFamily="18" charset="0"/>
              </a:rPr>
              <a:t>Có phá hết các </a:t>
            </a:r>
            <a:r>
              <a:rPr lang="en-US" altLang="en-US" sz="4400" b="1" dirty="0" smtClean="0">
                <a:solidFill>
                  <a:srgbClr val="FF0000"/>
                </a:solidFill>
                <a:latin typeface="Times New Roman" panose="02020603050405020304" pitchFamily="18" charset="0"/>
                <a:cs typeface="Times New Roman" panose="02020603050405020304" pitchFamily="18" charset="0"/>
              </a:rPr>
              <a:t>vòng vây </a:t>
            </a:r>
            <a:r>
              <a:rPr lang="en-US" altLang="en-US" sz="4400" b="1" dirty="0" smtClean="0">
                <a:latin typeface="Times New Roman" panose="02020603050405020304" pitchFamily="18" charset="0"/>
                <a:cs typeface="Times New Roman" panose="02020603050405020304" pitchFamily="18" charset="0"/>
              </a:rPr>
              <a:t>đi không?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p:cNvSpPr/>
          <p:nvPr/>
        </p:nvSpPr>
        <p:spPr>
          <a:xfrm>
            <a:off x="4185695" y="1017664"/>
            <a:ext cx="4115229" cy="830997"/>
          </a:xfrm>
          <a:prstGeom prst="rect">
            <a:avLst/>
          </a:prstGeom>
        </p:spPr>
        <p:txBody>
          <a:bodyPr wrap="none">
            <a:spAutoFit/>
          </a:bodyPr>
          <a:lstStyle/>
          <a:p>
            <a:pPr algn="ctr"/>
            <a:r>
              <a:rPr lang="en-US" altLang="zh-CN" sz="4800" b="1" dirty="0">
                <a:solidFill>
                  <a:schemeClr val="bg1"/>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rPr>
              <a:t>Luyện đọc câu</a:t>
            </a:r>
            <a:endParaRPr lang="zh-CN" altLang="en-US" sz="4800" b="1" dirty="0">
              <a:solidFill>
                <a:schemeClr val="bg1"/>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endParaRPr>
          </a:p>
        </p:txBody>
      </p:sp>
      <p:grpSp>
        <p:nvGrpSpPr>
          <p:cNvPr id="11" name="Group 10">
            <a:extLst>
              <a:ext uri="{FF2B5EF4-FFF2-40B4-BE49-F238E27FC236}">
                <a16:creationId xmlns:a16="http://schemas.microsoft.com/office/drawing/2014/main" xmlns="" id="{FC6B8559-F289-4908-90C9-D8B216138514}"/>
              </a:ext>
            </a:extLst>
          </p:cNvPr>
          <p:cNvGrpSpPr/>
          <p:nvPr/>
        </p:nvGrpSpPr>
        <p:grpSpPr>
          <a:xfrm>
            <a:off x="1935481" y="4914136"/>
            <a:ext cx="8921450" cy="1524569"/>
            <a:chOff x="122775" y="4545621"/>
            <a:chExt cx="9888178" cy="1524569"/>
          </a:xfrm>
        </p:grpSpPr>
        <p:pic>
          <p:nvPicPr>
            <p:cNvPr id="12" name="Picture 11" descr="A screenshot of a computer&#10;&#10;Description automatically generated with low confidence">
              <a:extLst>
                <a:ext uri="{FF2B5EF4-FFF2-40B4-BE49-F238E27FC236}">
                  <a16:creationId xmlns:a16="http://schemas.microsoft.com/office/drawing/2014/main" xmlns="" id="{817D56D9-B2EE-432C-99DB-DCC9F9B30964}"/>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858" r="1858" b="79243"/>
            <a:stretch/>
          </p:blipFill>
          <p:spPr>
            <a:xfrm flipV="1">
              <a:off x="122775" y="4545621"/>
              <a:ext cx="9888178" cy="1524569"/>
            </a:xfrm>
            <a:prstGeom prst="rect">
              <a:avLst/>
            </a:prstGeom>
          </p:spPr>
        </p:pic>
        <p:sp>
          <p:nvSpPr>
            <p:cNvPr id="13" name="TextBox 12">
              <a:extLst>
                <a:ext uri="{FF2B5EF4-FFF2-40B4-BE49-F238E27FC236}">
                  <a16:creationId xmlns:a16="http://schemas.microsoft.com/office/drawing/2014/main" xmlns="" id="{FE72F50B-D45B-4462-945D-1E7679A7AB4B}"/>
                </a:ext>
              </a:extLst>
            </p:cNvPr>
            <p:cNvSpPr txBox="1"/>
            <p:nvPr/>
          </p:nvSpPr>
          <p:spPr>
            <a:xfrm>
              <a:off x="449746" y="4835938"/>
              <a:ext cx="8513687" cy="769441"/>
            </a:xfrm>
            <a:prstGeom prst="rect">
              <a:avLst/>
            </a:prstGeom>
            <a:noFill/>
          </p:spPr>
          <p:txBody>
            <a:bodyPr wrap="square">
              <a:spAutoFit/>
            </a:bodyPr>
            <a:lstStyle/>
            <a:p>
              <a:pPr algn="ctr">
                <a:defRPr/>
              </a:pPr>
              <a:endParaRPr lang="en-US" sz="4400" b="1" dirty="0">
                <a:latin typeface="UTM Zirkon" panose="02040603050506020204" pitchFamily="18" charset="0"/>
                <a:cs typeface="Times New Roman" panose="02020603050405020304" pitchFamily="18" charset="0"/>
              </a:endParaRPr>
            </a:p>
          </p:txBody>
        </p:sp>
      </p:grpSp>
      <p:sp>
        <p:nvSpPr>
          <p:cNvPr id="14" name="Rectangle 13"/>
          <p:cNvSpPr/>
          <p:nvPr/>
        </p:nvSpPr>
        <p:spPr>
          <a:xfrm>
            <a:off x="4306609" y="5234224"/>
            <a:ext cx="4623382" cy="769441"/>
          </a:xfrm>
          <a:prstGeom prst="rect">
            <a:avLst/>
          </a:prstGeom>
        </p:spPr>
        <p:txBody>
          <a:bodyPr wrap="none">
            <a:spAutoFit/>
          </a:bodyPr>
          <a:lstStyle/>
          <a:p>
            <a:pPr lvl="0" algn="ctr">
              <a:spcBef>
                <a:spcPct val="0"/>
              </a:spcBef>
            </a:pPr>
            <a:r>
              <a:rPr lang="en-US" altLang="en-US" sz="4400" b="1" dirty="0" smtClean="0">
                <a:latin typeface="Times New Roman" panose="02020603050405020304" pitchFamily="18" charset="0"/>
                <a:cs typeface="Times New Roman" panose="02020603050405020304" pitchFamily="18" charset="0"/>
              </a:rPr>
              <a:t>Thật đáng </a:t>
            </a:r>
            <a:r>
              <a:rPr lang="en-US" altLang="en-US" sz="4400" b="1" dirty="0" smtClean="0">
                <a:solidFill>
                  <a:srgbClr val="FF0000"/>
                </a:solidFill>
                <a:latin typeface="Times New Roman" panose="02020603050405020304" pitchFamily="18" charset="0"/>
                <a:cs typeface="Times New Roman" panose="02020603050405020304" pitchFamily="18" charset="0"/>
              </a:rPr>
              <a:t>xấu hổ</a:t>
            </a:r>
            <a:r>
              <a:rPr lang="en-US" altLang="en-US" sz="4400" b="1" dirty="0" smtClean="0">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FC6B8559-F289-4908-90C9-D8B216138514}"/>
              </a:ext>
            </a:extLst>
          </p:cNvPr>
          <p:cNvGrpSpPr/>
          <p:nvPr/>
        </p:nvGrpSpPr>
        <p:grpSpPr>
          <a:xfrm>
            <a:off x="1822064" y="2010006"/>
            <a:ext cx="9034867" cy="1524569"/>
            <a:chOff x="122775" y="4545621"/>
            <a:chExt cx="9888178" cy="1524569"/>
          </a:xfrm>
        </p:grpSpPr>
        <p:pic>
          <p:nvPicPr>
            <p:cNvPr id="16" name="Picture 15" descr="A screenshot of a computer&#10;&#10;Description automatically generated with low confidence">
              <a:extLst>
                <a:ext uri="{FF2B5EF4-FFF2-40B4-BE49-F238E27FC236}">
                  <a16:creationId xmlns:a16="http://schemas.microsoft.com/office/drawing/2014/main" xmlns="" id="{817D56D9-B2EE-432C-99DB-DCC9F9B30964}"/>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858" r="1858" b="79243"/>
            <a:stretch/>
          </p:blipFill>
          <p:spPr>
            <a:xfrm flipV="1">
              <a:off x="122775" y="4545621"/>
              <a:ext cx="9888178" cy="1524569"/>
            </a:xfrm>
            <a:prstGeom prst="rect">
              <a:avLst/>
            </a:prstGeom>
          </p:spPr>
        </p:pic>
        <p:sp>
          <p:nvSpPr>
            <p:cNvPr id="17" name="TextBox 16">
              <a:extLst>
                <a:ext uri="{FF2B5EF4-FFF2-40B4-BE49-F238E27FC236}">
                  <a16:creationId xmlns:a16="http://schemas.microsoft.com/office/drawing/2014/main" xmlns="" id="{FE72F50B-D45B-4462-945D-1E7679A7AB4B}"/>
                </a:ext>
              </a:extLst>
            </p:cNvPr>
            <p:cNvSpPr txBox="1"/>
            <p:nvPr/>
          </p:nvSpPr>
          <p:spPr>
            <a:xfrm>
              <a:off x="449746" y="4835938"/>
              <a:ext cx="8513687" cy="769441"/>
            </a:xfrm>
            <a:prstGeom prst="rect">
              <a:avLst/>
            </a:prstGeom>
            <a:noFill/>
          </p:spPr>
          <p:txBody>
            <a:bodyPr wrap="square">
              <a:spAutoFit/>
            </a:bodyPr>
            <a:lstStyle/>
            <a:p>
              <a:pPr algn="ctr">
                <a:defRPr/>
              </a:pPr>
              <a:endParaRPr lang="en-US" sz="4400" b="1" dirty="0">
                <a:latin typeface="UTM Zirkon" panose="02040603050506020204" pitchFamily="18" charset="0"/>
                <a:cs typeface="Times New Roman" panose="02020603050405020304" pitchFamily="18" charset="0"/>
              </a:endParaRPr>
            </a:p>
          </p:txBody>
        </p:sp>
      </p:grpSp>
      <p:sp>
        <p:nvSpPr>
          <p:cNvPr id="18" name="Rectangle 17"/>
          <p:cNvSpPr/>
          <p:nvPr/>
        </p:nvSpPr>
        <p:spPr>
          <a:xfrm>
            <a:off x="3114201" y="2322071"/>
            <a:ext cx="6563015" cy="769441"/>
          </a:xfrm>
          <a:prstGeom prst="rect">
            <a:avLst/>
          </a:prstGeom>
        </p:spPr>
        <p:txBody>
          <a:bodyPr wrap="none">
            <a:spAutoFit/>
          </a:bodyPr>
          <a:lstStyle/>
          <a:p>
            <a:pPr lvl="0" algn="ctr">
              <a:spcBef>
                <a:spcPct val="0"/>
              </a:spcBef>
            </a:pPr>
            <a:r>
              <a:rPr lang="en-US" altLang="en-US" sz="4400" b="1" dirty="0">
                <a:latin typeface="Times New Roman" panose="02020603050405020304" pitchFamily="18" charset="0"/>
                <a:cs typeface="Times New Roman" panose="02020603050405020304" pitchFamily="18" charset="0"/>
              </a:rPr>
              <a:t>Ai đứng </a:t>
            </a:r>
            <a:r>
              <a:rPr lang="en-US" altLang="en-US" sz="4400" b="1" dirty="0">
                <a:solidFill>
                  <a:srgbClr val="FF0000"/>
                </a:solidFill>
                <a:latin typeface="Times New Roman" panose="02020603050405020304" pitchFamily="18" charset="0"/>
                <a:cs typeface="Times New Roman" panose="02020603050405020304" pitchFamily="18" charset="0"/>
              </a:rPr>
              <a:t>chóp bu </a:t>
            </a:r>
            <a:r>
              <a:rPr lang="en-US" altLang="en-US" sz="4400" b="1" dirty="0">
                <a:latin typeface="Times New Roman" panose="02020603050405020304" pitchFamily="18" charset="0"/>
                <a:cs typeface="Times New Roman" panose="02020603050405020304" pitchFamily="18" charset="0"/>
              </a:rPr>
              <a:t>bọn này?</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825387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ơ thấy trúng số đánh con gì? Trúng số độc đắc báo điềm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837055"/>
            <a:ext cx="6282055" cy="41814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7955" y="913725"/>
            <a:ext cx="4336444" cy="923330"/>
          </a:xfrm>
          <a:prstGeom prst="rect">
            <a:avLst/>
          </a:prstGeom>
        </p:spPr>
        <p:txBody>
          <a:bodyPr wrap="none">
            <a:spAutoFit/>
          </a:bodyPr>
          <a:lstStyle/>
          <a:p>
            <a:pPr algn="ctr"/>
            <a:r>
              <a:rPr lang="en-US" altLang="zh-CN" sz="5400" b="1" dirty="0">
                <a:solidFill>
                  <a:srgbClr val="00B050"/>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rPr>
              <a:t>Giải nghĩa từ</a:t>
            </a:r>
            <a:endParaRPr lang="zh-CN" altLang="en-US" sz="5400" b="1" dirty="0">
              <a:solidFill>
                <a:srgbClr val="00B050"/>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endParaRPr>
          </a:p>
        </p:txBody>
      </p:sp>
      <p:sp>
        <p:nvSpPr>
          <p:cNvPr id="5" name="Rectangle 4"/>
          <p:cNvSpPr/>
          <p:nvPr/>
        </p:nvSpPr>
        <p:spPr>
          <a:xfrm>
            <a:off x="1037172" y="3091934"/>
            <a:ext cx="3038011" cy="1015663"/>
          </a:xfrm>
          <a:prstGeom prst="rect">
            <a:avLst/>
          </a:prstGeom>
        </p:spPr>
        <p:txBody>
          <a:bodyPr wrap="none">
            <a:spAutoFit/>
          </a:bodyPr>
          <a:lstStyle/>
          <a:p>
            <a:pPr algn="ctr"/>
            <a:r>
              <a:rPr lang="en-US" sz="6000" b="1" dirty="0">
                <a:latin typeface="Arial" panose="020B0604020202020204" pitchFamily="34" charset="0"/>
                <a:cs typeface="Arial" panose="020B0604020202020204" pitchFamily="34" charset="0"/>
              </a:rPr>
              <a:t>tơ nhện</a:t>
            </a:r>
          </a:p>
        </p:txBody>
      </p:sp>
    </p:spTree>
    <p:extLst>
      <p:ext uri="{BB962C8B-B14F-4D97-AF65-F5344CB8AC3E}">
        <p14:creationId xmlns:p14="http://schemas.microsoft.com/office/powerpoint/2010/main" val="3705106067"/>
      </p:ext>
    </p:extLst>
  </p:cSld>
  <p:clrMapOvr>
    <a:masterClrMapping/>
  </p:clrMapOvr>
  <p:transition spd="slow" advTm="3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7680" y="3000495"/>
            <a:ext cx="3779520" cy="1569660"/>
          </a:xfrm>
          <a:prstGeom prst="rect">
            <a:avLst/>
          </a:prstGeom>
        </p:spPr>
        <p:txBody>
          <a:bodyPr wrap="square">
            <a:spAutoFit/>
          </a:bodyPr>
          <a:lstStyle/>
          <a:p>
            <a:pPr algn="ctr"/>
            <a:r>
              <a:rPr lang="en-US" sz="4800" b="1" dirty="0">
                <a:latin typeface="Arial" panose="020B0604020202020204" pitchFamily="34" charset="0"/>
                <a:cs typeface="Arial" panose="020B0604020202020204" pitchFamily="34" charset="0"/>
              </a:rPr>
              <a:t>béo múp béo míp</a:t>
            </a:r>
          </a:p>
        </p:txBody>
      </p:sp>
      <p:pic>
        <p:nvPicPr>
          <p:cNvPr id="4098" name="Picture 2" descr="NHÍN SAU AI CŨNG TƯỞNG LÀ MỘT CHÚ CHÓ SHIBA BÉO MẬP CHO ĐẾN KHI NÓ QUAY MẶT  LẠI ... | Bài viết | Foody.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55" y="772596"/>
            <a:ext cx="7048500" cy="55530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64666309"/>
      </p:ext>
    </p:extLst>
  </p:cSld>
  <p:clrMapOvr>
    <a:masterClrMapping/>
  </p:clrMapOvr>
  <p:transition spd="slow" advTm="3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D061C4-0CEA-46FE-8CF7-C42BBC48E1CA}"/>
              </a:ext>
            </a:extLst>
          </p:cNvPr>
          <p:cNvSpPr txBox="1"/>
          <p:nvPr/>
        </p:nvSpPr>
        <p:spPr>
          <a:xfrm>
            <a:off x="3626723" y="3006975"/>
            <a:ext cx="4335727" cy="923330"/>
          </a:xfrm>
          <a:prstGeom prst="rect">
            <a:avLst/>
          </a:prstGeom>
          <a:noFill/>
        </p:spPr>
        <p:txBody>
          <a:bodyPr wrap="square">
            <a:spAutoFit/>
          </a:bodyPr>
          <a:lstStyle/>
          <a:p>
            <a:r>
              <a:rPr lang="en-US" sz="5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TÌM HIỂU BÀI</a:t>
            </a:r>
          </a:p>
        </p:txBody>
      </p:sp>
      <p:sp>
        <p:nvSpPr>
          <p:cNvPr id="3" name="椭圆 15">
            <a:extLst>
              <a:ext uri="{FF2B5EF4-FFF2-40B4-BE49-F238E27FC236}">
                <a16:creationId xmlns:a16="http://schemas.microsoft.com/office/drawing/2014/main" xmlns="" id="{0E4A229C-AECF-4105-BAC2-8B2FE1DAD3DB}"/>
              </a:ext>
            </a:extLst>
          </p:cNvPr>
          <p:cNvSpPr/>
          <p:nvPr/>
        </p:nvSpPr>
        <p:spPr>
          <a:xfrm>
            <a:off x="4985081" y="1718911"/>
            <a:ext cx="1619010" cy="10801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UTM Cookies" panose="02040603050506020204" pitchFamily="18" charset="0"/>
              </a:rPr>
              <a:t>02</a:t>
            </a:r>
            <a:endParaRPr lang="zh-CN" altLang="en-US" sz="5400" dirty="0">
              <a:latin typeface="UTM Cookies" panose="02040603050506020204" pitchFamily="18" charset="0"/>
            </a:endParaRPr>
          </a:p>
        </p:txBody>
      </p:sp>
    </p:spTree>
    <p:extLst>
      <p:ext uri="{BB962C8B-B14F-4D97-AF65-F5344CB8AC3E}">
        <p14:creationId xmlns:p14="http://schemas.microsoft.com/office/powerpoint/2010/main" val="148679951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67334" y="-140586"/>
            <a:ext cx="9057332" cy="2970723"/>
          </a:xfrm>
          <a:prstGeom prst="rect">
            <a:avLst/>
          </a:prstGeom>
        </p:spPr>
      </p:pic>
      <p:pic>
        <p:nvPicPr>
          <p:cNvPr id="16" name="图片 15"/>
          <p:cNvPicPr>
            <a:picLocks noChangeAspect="1"/>
          </p:cNvPicPr>
          <p:nvPr/>
        </p:nvPicPr>
        <p:blipFill>
          <a:blip r:embed="rId5"/>
          <a:stretch>
            <a:fillRect/>
          </a:stretch>
        </p:blipFill>
        <p:spPr>
          <a:xfrm>
            <a:off x="390496" y="379333"/>
            <a:ext cx="2505673" cy="2450804"/>
          </a:xfrm>
          <a:prstGeom prst="rect">
            <a:avLst/>
          </a:prstGeom>
        </p:spPr>
      </p:pic>
      <p:pic>
        <p:nvPicPr>
          <p:cNvPr id="18" name="图片 17"/>
          <p:cNvPicPr>
            <a:picLocks noChangeAspect="1"/>
          </p:cNvPicPr>
          <p:nvPr/>
        </p:nvPicPr>
        <p:blipFill>
          <a:blip r:embed="rId6"/>
          <a:stretch>
            <a:fillRect/>
          </a:stretch>
        </p:blipFill>
        <p:spPr>
          <a:xfrm>
            <a:off x="-13869" y="3164114"/>
            <a:ext cx="3314405" cy="3707135"/>
          </a:xfrm>
          <a:prstGeom prst="rect">
            <a:avLst/>
          </a:prstGeom>
        </p:spPr>
      </p:pic>
      <p:pic>
        <p:nvPicPr>
          <p:cNvPr id="22" name="图片 21"/>
          <p:cNvPicPr>
            <a:picLocks noChangeAspect="1"/>
          </p:cNvPicPr>
          <p:nvPr/>
        </p:nvPicPr>
        <p:blipFill>
          <a:blip r:embed="rId7"/>
          <a:stretch>
            <a:fillRect/>
          </a:stretch>
        </p:blipFill>
        <p:spPr>
          <a:xfrm>
            <a:off x="7400129" y="-27999"/>
            <a:ext cx="4791871" cy="2261812"/>
          </a:xfrm>
          <a:prstGeom prst="rect">
            <a:avLst/>
          </a:prstGeom>
        </p:spPr>
      </p:pic>
      <p:sp>
        <p:nvSpPr>
          <p:cNvPr id="3" name="Rectangle 2"/>
          <p:cNvSpPr/>
          <p:nvPr/>
        </p:nvSpPr>
        <p:spPr>
          <a:xfrm>
            <a:off x="2632964" y="528289"/>
            <a:ext cx="6998716" cy="230832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sym typeface="Wingdings" panose="05000000000000000000" pitchFamily="2" charset="2"/>
              </a:rPr>
              <a:t>Câu hỏi 1:</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Trận địa mai phục của bọn nhện đáng sợ như thế nào? </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ounded Rectangle 6"/>
          <p:cNvSpPr/>
          <p:nvPr/>
        </p:nvSpPr>
        <p:spPr>
          <a:xfrm>
            <a:off x="2632964" y="3164114"/>
            <a:ext cx="9193276" cy="3693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思源黑体 CN Normal"/>
              <a:cs typeface="+mn-cs"/>
            </a:endParaRPr>
          </a:p>
        </p:txBody>
      </p:sp>
      <p:sp>
        <p:nvSpPr>
          <p:cNvPr id="8" name="Rectangle 7"/>
          <p:cNvSpPr/>
          <p:nvPr/>
        </p:nvSpPr>
        <p:spPr>
          <a:xfrm>
            <a:off x="2896169" y="3323419"/>
            <a:ext cx="8606775" cy="304698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Bọn nhện chăng từ bên nọ sang bên kia đường </a:t>
            </a:r>
            <a:r>
              <a:rPr kumimoji="0" lang="vi-VN" sz="3200" b="1" i="0" u="none" strike="noStrike" kern="1200" cap="none" spc="0" normalizeH="0" baseline="0" noProof="0" dirty="0">
                <a:ln>
                  <a:noFill/>
                </a:ln>
                <a:solidFill>
                  <a:srgbClr val="FFAD2D">
                    <a:lumMod val="75000"/>
                  </a:srgbClr>
                </a:solidFill>
                <a:effectLst/>
                <a:uLnTx/>
                <a:uFillTx/>
                <a:latin typeface="Times New Roman" pitchFamily="18" charset="0"/>
                <a:ea typeface="思源黑体 CN Normal"/>
                <a:cs typeface="Times New Roman" pitchFamily="18" charset="0"/>
              </a:rPr>
              <a:t>biết bao tơ nhện</a:t>
            </a:r>
            <a:r>
              <a:rPr kumimoji="0" lang="vi-VN" sz="32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 Lại thêm </a:t>
            </a:r>
            <a:r>
              <a:rPr kumimoji="0" lang="vi-VN" sz="3200" b="1" i="0" u="none" strike="noStrike" kern="1200" cap="none" spc="0" normalizeH="0" baseline="0" noProof="0" dirty="0">
                <a:ln>
                  <a:noFill/>
                </a:ln>
                <a:solidFill>
                  <a:srgbClr val="FFAD2D">
                    <a:lumMod val="75000"/>
                  </a:srgbClr>
                </a:solidFill>
                <a:effectLst/>
                <a:uLnTx/>
                <a:uFillTx/>
                <a:latin typeface="Times New Roman" pitchFamily="18" charset="0"/>
                <a:ea typeface="思源黑体 CN Normal"/>
                <a:cs typeface="Times New Roman" pitchFamily="18" charset="0"/>
              </a:rPr>
              <a:t>sừng sững giữa lối đi một anh nhện gộc</a:t>
            </a:r>
            <a:r>
              <a:rPr kumimoji="0" lang="vi-VN" sz="32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 Nhìn vào các khe đá chung quanh, tôi thấy </a:t>
            </a:r>
            <a:r>
              <a:rPr kumimoji="0" lang="vi-VN" sz="3200" b="1" i="0" u="none" strike="noStrike" kern="1200" cap="none" spc="0" normalizeH="0" baseline="0" noProof="0" dirty="0">
                <a:ln>
                  <a:noFill/>
                </a:ln>
                <a:solidFill>
                  <a:srgbClr val="FFAD2D">
                    <a:lumMod val="75000"/>
                  </a:srgbClr>
                </a:solidFill>
                <a:effectLst/>
                <a:uLnTx/>
                <a:uFillTx/>
                <a:latin typeface="Times New Roman" pitchFamily="18" charset="0"/>
                <a:ea typeface="思源黑体 CN Normal"/>
                <a:cs typeface="Times New Roman" pitchFamily="18" charset="0"/>
              </a:rPr>
              <a:t>lủng củng những nhện là nhện</a:t>
            </a:r>
            <a:r>
              <a:rPr kumimoji="0" lang="vi-VN" sz="32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 Chúng đứng im như đá mà </a:t>
            </a:r>
            <a:r>
              <a:rPr kumimoji="0" lang="vi-VN" sz="3200" b="1" i="0" u="none" strike="noStrike" kern="1200" cap="none" spc="0" normalizeH="0" baseline="0" noProof="0" dirty="0">
                <a:ln>
                  <a:noFill/>
                </a:ln>
                <a:solidFill>
                  <a:srgbClr val="FFAD2D">
                    <a:lumMod val="75000"/>
                  </a:srgbClr>
                </a:solidFill>
                <a:effectLst/>
                <a:uLnTx/>
                <a:uFillTx/>
                <a:latin typeface="Times New Roman" pitchFamily="18" charset="0"/>
                <a:ea typeface="思源黑体 CN Normal"/>
                <a:cs typeface="Times New Roman" pitchFamily="18" charset="0"/>
              </a:rPr>
              <a:t>coi vẻ hung dữ</a:t>
            </a:r>
            <a:r>
              <a:rPr kumimoji="0" lang="vi-VN" sz="32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 </a:t>
            </a:r>
          </a:p>
        </p:txBody>
      </p:sp>
    </p:spTree>
    <p:extLst>
      <p:ext uri="{BB962C8B-B14F-4D97-AF65-F5344CB8AC3E}">
        <p14:creationId xmlns:p14="http://schemas.microsoft.com/office/powerpoint/2010/main" val="3932389191"/>
      </p:ext>
    </p:extLst>
  </p:cSld>
  <p:clrMapOvr>
    <a:masterClrMapping/>
  </p:clrMapOvr>
  <p:transition spd="slow" advTm="3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67334" y="-140586"/>
            <a:ext cx="9057332" cy="2970723"/>
          </a:xfrm>
          <a:prstGeom prst="rect">
            <a:avLst/>
          </a:prstGeom>
        </p:spPr>
      </p:pic>
      <p:pic>
        <p:nvPicPr>
          <p:cNvPr id="16" name="图片 15"/>
          <p:cNvPicPr>
            <a:picLocks noChangeAspect="1"/>
          </p:cNvPicPr>
          <p:nvPr/>
        </p:nvPicPr>
        <p:blipFill>
          <a:blip r:embed="rId5"/>
          <a:stretch>
            <a:fillRect/>
          </a:stretch>
        </p:blipFill>
        <p:spPr>
          <a:xfrm>
            <a:off x="390496" y="379333"/>
            <a:ext cx="2505673" cy="2450804"/>
          </a:xfrm>
          <a:prstGeom prst="rect">
            <a:avLst/>
          </a:prstGeom>
        </p:spPr>
      </p:pic>
      <p:pic>
        <p:nvPicPr>
          <p:cNvPr id="18" name="图片 17"/>
          <p:cNvPicPr>
            <a:picLocks noChangeAspect="1"/>
          </p:cNvPicPr>
          <p:nvPr/>
        </p:nvPicPr>
        <p:blipFill>
          <a:blip r:embed="rId6"/>
          <a:stretch>
            <a:fillRect/>
          </a:stretch>
        </p:blipFill>
        <p:spPr>
          <a:xfrm>
            <a:off x="-681441" y="8589554"/>
            <a:ext cx="3314405" cy="3707135"/>
          </a:xfrm>
          <a:prstGeom prst="rect">
            <a:avLst/>
          </a:prstGeom>
        </p:spPr>
      </p:pic>
      <p:pic>
        <p:nvPicPr>
          <p:cNvPr id="22" name="图片 21"/>
          <p:cNvPicPr>
            <a:picLocks noChangeAspect="1"/>
          </p:cNvPicPr>
          <p:nvPr/>
        </p:nvPicPr>
        <p:blipFill>
          <a:blip r:embed="rId7"/>
          <a:stretch>
            <a:fillRect/>
          </a:stretch>
        </p:blipFill>
        <p:spPr>
          <a:xfrm>
            <a:off x="7400129" y="-27999"/>
            <a:ext cx="4791871" cy="2261812"/>
          </a:xfrm>
          <a:prstGeom prst="rect">
            <a:avLst/>
          </a:prstGeom>
        </p:spPr>
      </p:pic>
      <p:sp>
        <p:nvSpPr>
          <p:cNvPr id="3" name="Rectangle 2"/>
          <p:cNvSpPr/>
          <p:nvPr/>
        </p:nvSpPr>
        <p:spPr>
          <a:xfrm>
            <a:off x="2632964" y="528289"/>
            <a:ext cx="6998716" cy="1505220"/>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sym typeface="Wingdings" panose="05000000000000000000" pitchFamily="2" charset="2"/>
              </a:rPr>
              <a:t>Câu hỏi 2:</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Dế Mèn đã làm cách nào để bọn nhện phải sợ? </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ounded Rectangle 6"/>
          <p:cNvSpPr/>
          <p:nvPr/>
        </p:nvSpPr>
        <p:spPr>
          <a:xfrm>
            <a:off x="205740" y="3023941"/>
            <a:ext cx="5821680" cy="3693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思源黑体 CN Normal"/>
              <a:cs typeface="+mn-cs"/>
            </a:endParaRPr>
          </a:p>
        </p:txBody>
      </p:sp>
      <p:sp>
        <p:nvSpPr>
          <p:cNvPr id="10" name="Rounded Rectangle 9"/>
          <p:cNvSpPr/>
          <p:nvPr/>
        </p:nvSpPr>
        <p:spPr>
          <a:xfrm>
            <a:off x="6240780" y="3023941"/>
            <a:ext cx="5821680" cy="3693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Times New Roman" panose="02020603050405020304" pitchFamily="18" charset="0"/>
                <a:ea typeface="思源黑体 CN Normal"/>
                <a:cs typeface="Times New Roman" panose="02020603050405020304" pitchFamily="18" charset="0"/>
              </a:rPr>
              <a:t>Quay phắt lưng, phóng càng đạp phanh phách ra oai</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4" name="Rectangle 3"/>
          <p:cNvSpPr/>
          <p:nvPr/>
        </p:nvSpPr>
        <p:spPr>
          <a:xfrm>
            <a:off x="624068" y="4597871"/>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Ai đứng chop bu bọn mày?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Ra đây ta nói chuyện.</a:t>
            </a:r>
          </a:p>
        </p:txBody>
      </p:sp>
      <p:sp>
        <p:nvSpPr>
          <p:cNvPr id="6" name="Rectangle 5"/>
          <p:cNvSpPr/>
          <p:nvPr/>
        </p:nvSpPr>
        <p:spPr>
          <a:xfrm>
            <a:off x="6330826" y="4457582"/>
            <a:ext cx="573163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Quay phắt lưng, phóng càng đạp phanh phách ra oai</a:t>
            </a:r>
          </a:p>
        </p:txBody>
      </p:sp>
      <p:sp>
        <p:nvSpPr>
          <p:cNvPr id="9" name="Rectangle 8"/>
          <p:cNvSpPr/>
          <p:nvPr/>
        </p:nvSpPr>
        <p:spPr>
          <a:xfrm>
            <a:off x="2447969" y="3397666"/>
            <a:ext cx="160653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Lời nói</a:t>
            </a:r>
          </a:p>
        </p:txBody>
      </p:sp>
      <p:sp>
        <p:nvSpPr>
          <p:cNvPr id="11" name="Rectangle 10"/>
          <p:cNvSpPr/>
          <p:nvPr/>
        </p:nvSpPr>
        <p:spPr>
          <a:xfrm>
            <a:off x="7400129" y="3412054"/>
            <a:ext cx="382188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AD2D">
                    <a:lumMod val="50000"/>
                  </a:srgbClr>
                </a:solidFill>
                <a:effectLst/>
                <a:uLnTx/>
                <a:uFillTx/>
                <a:latin typeface="Times New Roman" panose="02020603050405020304" pitchFamily="18" charset="0"/>
                <a:ea typeface="思源黑体 CN Normal"/>
                <a:cs typeface="Times New Roman" panose="02020603050405020304" pitchFamily="18" charset="0"/>
              </a:rPr>
              <a:t>Cử chỉ, hành động</a:t>
            </a:r>
          </a:p>
        </p:txBody>
      </p:sp>
    </p:spTree>
    <p:extLst>
      <p:ext uri="{BB962C8B-B14F-4D97-AF65-F5344CB8AC3E}">
        <p14:creationId xmlns:p14="http://schemas.microsoft.com/office/powerpoint/2010/main" val="823329607"/>
      </p:ext>
    </p:extLst>
  </p:cSld>
  <p:clrMapOvr>
    <a:masterClrMapping/>
  </p:clrMapOvr>
  <p:transition spd="slow" advTm="3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67334" y="-140586"/>
            <a:ext cx="9057332" cy="2970723"/>
          </a:xfrm>
          <a:prstGeom prst="rect">
            <a:avLst/>
          </a:prstGeom>
        </p:spPr>
      </p:pic>
      <p:pic>
        <p:nvPicPr>
          <p:cNvPr id="16" name="图片 15"/>
          <p:cNvPicPr>
            <a:picLocks noChangeAspect="1"/>
          </p:cNvPicPr>
          <p:nvPr/>
        </p:nvPicPr>
        <p:blipFill>
          <a:blip r:embed="rId5"/>
          <a:stretch>
            <a:fillRect/>
          </a:stretch>
        </p:blipFill>
        <p:spPr>
          <a:xfrm>
            <a:off x="390496" y="379333"/>
            <a:ext cx="2505673" cy="2450804"/>
          </a:xfrm>
          <a:prstGeom prst="rect">
            <a:avLst/>
          </a:prstGeom>
        </p:spPr>
      </p:pic>
      <p:pic>
        <p:nvPicPr>
          <p:cNvPr id="22" name="图片 21"/>
          <p:cNvPicPr>
            <a:picLocks noChangeAspect="1"/>
          </p:cNvPicPr>
          <p:nvPr/>
        </p:nvPicPr>
        <p:blipFill>
          <a:blip r:embed="rId6"/>
          <a:stretch>
            <a:fillRect/>
          </a:stretch>
        </p:blipFill>
        <p:spPr>
          <a:xfrm>
            <a:off x="7400129" y="-27999"/>
            <a:ext cx="4791871" cy="2261812"/>
          </a:xfrm>
          <a:prstGeom prst="rect">
            <a:avLst/>
          </a:prstGeom>
        </p:spPr>
      </p:pic>
      <p:sp>
        <p:nvSpPr>
          <p:cNvPr id="3" name="Rectangle 2"/>
          <p:cNvSpPr/>
          <p:nvPr/>
        </p:nvSpPr>
        <p:spPr>
          <a:xfrm>
            <a:off x="2632964" y="528289"/>
            <a:ext cx="6998716" cy="224388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sym typeface="Wingdings" panose="05000000000000000000" pitchFamily="2" charset="2"/>
              </a:rPr>
              <a:t>Câu hỏi 3:</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Dế Mèn đã nói thế nào để bọn nhện nhận ra lẽ phải? </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ounded Rectangle 6"/>
          <p:cNvSpPr/>
          <p:nvPr/>
        </p:nvSpPr>
        <p:spPr>
          <a:xfrm>
            <a:off x="390496" y="2942724"/>
            <a:ext cx="11521440" cy="1929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思源黑体 CN Normal"/>
              <a:cs typeface="+mn-cs"/>
            </a:endParaRPr>
          </a:p>
        </p:txBody>
      </p:sp>
      <p:sp>
        <p:nvSpPr>
          <p:cNvPr id="10" name="Rounded Rectangle 9"/>
          <p:cNvSpPr/>
          <p:nvPr/>
        </p:nvSpPr>
        <p:spPr>
          <a:xfrm>
            <a:off x="390496" y="5298921"/>
            <a:ext cx="11521440" cy="24767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思源黑体 CN Normal"/>
              <a:cs typeface="+mn-cs"/>
            </a:endParaRPr>
          </a:p>
        </p:txBody>
      </p:sp>
      <p:sp>
        <p:nvSpPr>
          <p:cNvPr id="4" name="Rectangle 3"/>
          <p:cNvSpPr/>
          <p:nvPr/>
        </p:nvSpPr>
        <p:spPr>
          <a:xfrm>
            <a:off x="777413" y="3025101"/>
            <a:ext cx="144943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Lời nói</a:t>
            </a:r>
          </a:p>
        </p:txBody>
      </p:sp>
      <p:sp>
        <p:nvSpPr>
          <p:cNvPr id="6" name="Rectangle 5"/>
          <p:cNvSpPr/>
          <p:nvPr/>
        </p:nvSpPr>
        <p:spPr>
          <a:xfrm>
            <a:off x="2161415" y="3160606"/>
            <a:ext cx="9662348"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rPr>
              <a:t>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9" name="Rectangle 8"/>
          <p:cNvSpPr/>
          <p:nvPr/>
        </p:nvSpPr>
        <p:spPr>
          <a:xfrm>
            <a:off x="606815" y="5558368"/>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AD2D">
                    <a:lumMod val="50000"/>
                  </a:srgbClr>
                </a:solidFill>
                <a:effectLst/>
                <a:uLnTx/>
                <a:uFillTx/>
                <a:latin typeface="Times New Roman" panose="02020603050405020304" pitchFamily="18" charset="0"/>
                <a:ea typeface="思源黑体 CN Normal"/>
                <a:cs typeface="Times New Roman" panose="02020603050405020304" pitchFamily="18" charset="0"/>
              </a:rPr>
              <a:t>Ý nghĩa</a:t>
            </a:r>
          </a:p>
        </p:txBody>
      </p:sp>
      <p:sp>
        <p:nvSpPr>
          <p:cNvPr id="11" name="Rectangle 10"/>
          <p:cNvSpPr/>
          <p:nvPr/>
        </p:nvSpPr>
        <p:spPr>
          <a:xfrm>
            <a:off x="2161415" y="5604534"/>
            <a:ext cx="966234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sym typeface="Wingdings" panose="05000000000000000000" pitchFamily="2" charset="2"/>
              </a:rPr>
              <a:t>Phân tích, so sánh để bọn nhện thấy hành động hèn hạ, không quân tử, đáng xấu hổ của mình.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endParaRPr>
          </a:p>
        </p:txBody>
      </p:sp>
    </p:spTree>
    <p:extLst>
      <p:ext uri="{BB962C8B-B14F-4D97-AF65-F5344CB8AC3E}">
        <p14:creationId xmlns:p14="http://schemas.microsoft.com/office/powerpoint/2010/main" val="3576377880"/>
      </p:ext>
    </p:extLst>
  </p:cSld>
  <p:clrMapOvr>
    <a:masterClrMapping/>
  </p:clrMapOvr>
  <p:transition spd="slow" advTm="3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67462" y="-878076"/>
            <a:ext cx="16305505" cy="4559121"/>
          </a:xfrm>
          <a:prstGeom prst="rect">
            <a:avLst/>
          </a:prstGeom>
        </p:spPr>
      </p:pic>
      <p:pic>
        <p:nvPicPr>
          <p:cNvPr id="16" name="图片 15"/>
          <p:cNvPicPr>
            <a:picLocks noChangeAspect="1"/>
          </p:cNvPicPr>
          <p:nvPr/>
        </p:nvPicPr>
        <p:blipFill>
          <a:blip r:embed="rId5"/>
          <a:stretch>
            <a:fillRect/>
          </a:stretch>
        </p:blipFill>
        <p:spPr>
          <a:xfrm>
            <a:off x="-415930" y="390344"/>
            <a:ext cx="2505673" cy="2450804"/>
          </a:xfrm>
          <a:prstGeom prst="rect">
            <a:avLst/>
          </a:prstGeom>
        </p:spPr>
      </p:pic>
      <p:pic>
        <p:nvPicPr>
          <p:cNvPr id="22" name="图片 21"/>
          <p:cNvPicPr>
            <a:picLocks noChangeAspect="1"/>
          </p:cNvPicPr>
          <p:nvPr/>
        </p:nvPicPr>
        <p:blipFill>
          <a:blip r:embed="rId6"/>
          <a:stretch>
            <a:fillRect/>
          </a:stretch>
        </p:blipFill>
        <p:spPr>
          <a:xfrm>
            <a:off x="7400129" y="-27999"/>
            <a:ext cx="4791871" cy="2261812"/>
          </a:xfrm>
          <a:prstGeom prst="rect">
            <a:avLst/>
          </a:prstGeom>
        </p:spPr>
      </p:pic>
      <p:sp>
        <p:nvSpPr>
          <p:cNvPr id="3" name="Rectangle 2"/>
          <p:cNvSpPr/>
          <p:nvPr/>
        </p:nvSpPr>
        <p:spPr>
          <a:xfrm>
            <a:off x="1312985" y="705280"/>
            <a:ext cx="11294945" cy="193899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itchFamily="18" charset="0"/>
                <a:ea typeface="思源黑体 CN Normal"/>
                <a:cs typeface="Times New Roman" pitchFamily="18" charset="0"/>
              </a:rPr>
              <a:t>Câu hỏi 4: </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Em thấy có thể tặng cho Dế Mèn danh hiệu nào trong số các danh hiệu sau đây: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võ sĩ</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tráng sĩ</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chiến sĩ</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hiệp sĩ</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dũng sĩ</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r>
              <a:rPr kumimoji="0" lang="en-US" sz="4000" b="1" i="0" u="none" strike="noStrike" kern="1200" cap="none" spc="0" normalizeH="0" baseline="0" noProof="0" dirty="0" smtClean="0">
                <a:ln>
                  <a:noFill/>
                </a:ln>
                <a:solidFill>
                  <a:srgbClr val="CC0000"/>
                </a:solidFill>
                <a:effectLst/>
                <a:uLnTx/>
                <a:uFillTx/>
                <a:latin typeface="Times New Roman" pitchFamily="18" charset="0"/>
                <a:ea typeface="思源黑体 CN Normal"/>
                <a:cs typeface="Times New Roman" pitchFamily="18" charset="0"/>
              </a:rPr>
              <a:t>anh hùng</a:t>
            </a:r>
            <a:r>
              <a:rPr kumimoji="0" lang="en-US" sz="4000" b="1" i="0" u="none" strike="noStrike" kern="1200" cap="none" spc="0" normalizeH="0" baseline="0" noProof="0" dirty="0" smtClean="0">
                <a:ln>
                  <a:noFill/>
                </a:ln>
                <a:solidFill>
                  <a:prstClr val="black"/>
                </a:solidFill>
                <a:effectLst/>
                <a:uLnTx/>
                <a:uFillTx/>
                <a:latin typeface="Times New Roman" pitchFamily="18" charset="0"/>
                <a:ea typeface="思源黑体 CN Normal"/>
                <a:cs typeface="Times New Roman" pitchFamily="18" charset="0"/>
              </a:rPr>
              <a:t>? </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思源黑体 CN Normal"/>
              <a:cs typeface="Times New Roman" pitchFamily="18" charset="0"/>
            </a:endParaRPr>
          </a:p>
        </p:txBody>
      </p:sp>
      <p:pic>
        <p:nvPicPr>
          <p:cNvPr id="13" name="Picture 12">
            <a:extLst>
              <a:ext uri="{FF2B5EF4-FFF2-40B4-BE49-F238E27FC236}">
                <a16:creationId xmlns:a16="http://schemas.microsoft.com/office/drawing/2014/main" xmlns="" id="{5CAE270C-8708-4C6F-9D5D-78E600D7610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465301" y="2959208"/>
            <a:ext cx="2849632" cy="3992938"/>
          </a:xfrm>
          <a:prstGeom prst="rect">
            <a:avLst/>
          </a:prstGeom>
        </p:spPr>
      </p:pic>
    </p:spTree>
    <p:extLst>
      <p:ext uri="{BB962C8B-B14F-4D97-AF65-F5344CB8AC3E}">
        <p14:creationId xmlns:p14="http://schemas.microsoft.com/office/powerpoint/2010/main" val="395046439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2480" y="64008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Võ sĩ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3" name="Rounded Rectangle 2"/>
          <p:cNvSpPr/>
          <p:nvPr/>
        </p:nvSpPr>
        <p:spPr>
          <a:xfrm>
            <a:off x="3688080" y="640080"/>
            <a:ext cx="7787640" cy="76200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0774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sống bằng nghề võ.</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4" name="Rounded Rectangle 3"/>
          <p:cNvSpPr/>
          <p:nvPr/>
        </p:nvSpPr>
        <p:spPr>
          <a:xfrm>
            <a:off x="792480" y="165354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Tráng sĩ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5" name="Rounded Rectangle 4"/>
          <p:cNvSpPr/>
          <p:nvPr/>
        </p:nvSpPr>
        <p:spPr>
          <a:xfrm>
            <a:off x="3688080" y="1706880"/>
            <a:ext cx="7787640" cy="73152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có sức mạnh và chí khí mạnh mẽ, đi chiến đấu cho một sự nghiệp cao cả.</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8" name="Rounded Rectangle 7"/>
          <p:cNvSpPr/>
          <p:nvPr/>
        </p:nvSpPr>
        <p:spPr>
          <a:xfrm>
            <a:off x="792480" y="275844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Chiến sĩ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9" name="Rounded Rectangle 8"/>
          <p:cNvSpPr/>
          <p:nvPr/>
        </p:nvSpPr>
        <p:spPr>
          <a:xfrm>
            <a:off x="3779520" y="2743200"/>
            <a:ext cx="7787640" cy="76200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0774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lính, người chiến đấu trong một đội ngũ.</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10" name="Rounded Rectangle 9"/>
          <p:cNvSpPr/>
          <p:nvPr/>
        </p:nvSpPr>
        <p:spPr>
          <a:xfrm>
            <a:off x="792480" y="386334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Hiệp sĩ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11" name="Rounded Rectangle 10"/>
          <p:cNvSpPr/>
          <p:nvPr/>
        </p:nvSpPr>
        <p:spPr>
          <a:xfrm>
            <a:off x="3779520" y="3779520"/>
            <a:ext cx="7787640" cy="76200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có sức mạnh và lòng hào hiệp, sẵn sàng làm việc nghĩa. </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12" name="Rounded Rectangle 11"/>
          <p:cNvSpPr/>
          <p:nvPr/>
        </p:nvSpPr>
        <p:spPr>
          <a:xfrm>
            <a:off x="792480" y="483108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Dũng sĩ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13" name="Rounded Rectangle 12"/>
          <p:cNvSpPr/>
          <p:nvPr/>
        </p:nvSpPr>
        <p:spPr>
          <a:xfrm>
            <a:off x="3779520" y="4861560"/>
            <a:ext cx="7787640" cy="76200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0774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có sức mạnh, dũng cảm đương đầu với các khó khăn, nguy hiểm.</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14" name="Rounded Rectangle 13"/>
          <p:cNvSpPr/>
          <p:nvPr/>
        </p:nvSpPr>
        <p:spPr>
          <a:xfrm>
            <a:off x="792480" y="5859780"/>
            <a:ext cx="2316480" cy="762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rPr>
              <a:t>Anh hùng</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15" name="Rounded Rectangle 14"/>
          <p:cNvSpPr/>
          <p:nvPr/>
        </p:nvSpPr>
        <p:spPr>
          <a:xfrm>
            <a:off x="3779520" y="5859780"/>
            <a:ext cx="7787640" cy="762000"/>
          </a:xfrm>
          <a:prstGeom prst="roundRect">
            <a:avLst/>
          </a:prstGeom>
          <a:solidFill>
            <a:srgbClr val="A1E0C2"/>
          </a:solid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0774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思源黑体 CN Normal"/>
                <a:cs typeface="Times New Roman" pitchFamily="18" charset="0"/>
              </a:rPr>
              <a:t>Người lập được công trạng lớn đối với nhân dân, đất nước.</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思源黑体 CN Normal"/>
              <a:cs typeface="Times New Roman" pitchFamily="18" charset="0"/>
            </a:endParaRPr>
          </a:p>
        </p:txBody>
      </p:sp>
      <p:sp>
        <p:nvSpPr>
          <p:cNvPr id="16" name="Rounded Rectangle 15"/>
          <p:cNvSpPr/>
          <p:nvPr/>
        </p:nvSpPr>
        <p:spPr>
          <a:xfrm>
            <a:off x="792480" y="3863340"/>
            <a:ext cx="2316480" cy="762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思源黑体 CN Normal"/>
                <a:cs typeface="Times New Roman" panose="02020603050405020304" pitchFamily="18" charset="0"/>
              </a:rPr>
              <a:t>Hiệp sĩ</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思源黑体 CN Normal"/>
              <a:cs typeface="Times New Roman" panose="02020603050405020304" pitchFamily="18" charset="0"/>
            </a:endParaRPr>
          </a:p>
        </p:txBody>
      </p:sp>
    </p:spTree>
    <p:extLst>
      <p:ext uri="{BB962C8B-B14F-4D97-AF65-F5344CB8AC3E}">
        <p14:creationId xmlns:p14="http://schemas.microsoft.com/office/powerpoint/2010/main" val="3043940162"/>
      </p:ext>
    </p:extLst>
  </p:cSld>
  <p:clrMapOvr>
    <a:masterClrMapping/>
  </p:clrMapOvr>
  <p:transition spd="slow"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Ôn tập Tổng hợp | Baamboo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圆角 2">
            <a:extLst>
              <a:ext uri="{FF2B5EF4-FFF2-40B4-BE49-F238E27FC236}">
                <a16:creationId xmlns:a16="http://schemas.microsoft.com/office/drawing/2014/main" xmlns="" id="{A911BF42-B78F-4088-BA2B-73091F44E011}"/>
              </a:ext>
            </a:extLst>
          </p:cNvPr>
          <p:cNvSpPr/>
          <p:nvPr/>
        </p:nvSpPr>
        <p:spPr>
          <a:xfrm>
            <a:off x="5971593" y="2198704"/>
            <a:ext cx="6220408" cy="4510006"/>
          </a:xfrm>
          <a:prstGeom prst="roundRect">
            <a:avLst/>
          </a:prstGeom>
          <a:ln>
            <a:solidFill>
              <a:schemeClr val="accent1"/>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a:solidFill>
                  <a:srgbClr val="0070C0"/>
                </a:solidFill>
                <a:latin typeface="UTM Flavour" panose="02040603050506020204" pitchFamily="18" charset="0"/>
              </a:rPr>
              <a:t>Tóm tắt lại </a:t>
            </a:r>
          </a:p>
          <a:p>
            <a:pPr algn="ctr"/>
            <a:r>
              <a:rPr lang="en-US" sz="6000" b="1" dirty="0">
                <a:solidFill>
                  <a:srgbClr val="0070C0"/>
                </a:solidFill>
                <a:latin typeface="UTM Flavour" panose="02040603050506020204" pitchFamily="18" charset="0"/>
              </a:rPr>
              <a:t>nội dung câu chuyện tuần trước</a:t>
            </a:r>
          </a:p>
        </p:txBody>
      </p:sp>
    </p:spTree>
    <p:extLst>
      <p:ext uri="{BB962C8B-B14F-4D97-AF65-F5344CB8AC3E}">
        <p14:creationId xmlns:p14="http://schemas.microsoft.com/office/powerpoint/2010/main" val="6163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a16="http://schemas.microsoft.com/office/drawing/2014/main" xmlns="" id="{58DEF496-425A-4AA8-A38E-08B938A5B884}"/>
              </a:ext>
            </a:extLst>
          </p:cNvPr>
          <p:cNvSpPr/>
          <p:nvPr/>
        </p:nvSpPr>
        <p:spPr>
          <a:xfrm>
            <a:off x="2756415" y="2460348"/>
            <a:ext cx="7431834" cy="3229799"/>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Ca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ngợi</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Dế</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Mèn</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có</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tấm</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lòng</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nghĩa</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hiệp</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ghét</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áp</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bức</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bất</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công</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bênh</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vực</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chị</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Nhà</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Trò</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yếu</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đuối</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bất</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500" b="1" i="0" u="none" strike="noStrike" kern="1200" cap="none" spc="0" normalizeH="0" baseline="0" noProof="0" dirty="0" err="1">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hạnh</a:t>
            </a:r>
            <a:r>
              <a:rPr kumimoji="0" lang="en-US" altLang="en-US" sz="3500" b="1" i="0" u="none" strike="noStrike" kern="1200" cap="none" spc="0" normalizeH="0" baseline="0" noProof="0" dirty="0">
                <a:ln>
                  <a:noFill/>
                </a:ln>
                <a:solidFill>
                  <a:srgbClr val="7030A0"/>
                </a:solidFill>
                <a:effectLst/>
                <a:uLnTx/>
                <a:uFillTx/>
                <a:latin typeface="Times New Roman" panose="02020603050405020304" pitchFamily="18" charset="0"/>
                <a:ea typeface="思源黑体 CN Normal"/>
                <a:cs typeface="Times New Roman" panose="02020603050405020304" pitchFamily="18" charset="0"/>
              </a:rPr>
              <a:t>.</a:t>
            </a:r>
            <a:endParaRPr kumimoji="0" lang="vi-VN" sz="3500" b="1" i="0" u="none" strike="noStrike" kern="1200" cap="none" spc="0" normalizeH="0" baseline="0" noProof="0" dirty="0">
              <a:ln>
                <a:noFill/>
              </a:ln>
              <a:solidFill>
                <a:srgbClr val="7030A0"/>
              </a:solidFill>
              <a:effectLst/>
              <a:uLnTx/>
              <a:uFillTx/>
              <a:ea typeface="思源黑体 CN Normal"/>
              <a:cs typeface="+mn-cs"/>
            </a:endParaRPr>
          </a:p>
        </p:txBody>
      </p:sp>
      <p:sp>
        <p:nvSpPr>
          <p:cNvPr id="3" name="Rectangle 2"/>
          <p:cNvSpPr/>
          <p:nvPr/>
        </p:nvSpPr>
        <p:spPr>
          <a:xfrm>
            <a:off x="3375156" y="1016949"/>
            <a:ext cx="5723042" cy="1200329"/>
          </a:xfrm>
          <a:prstGeom prst="rect">
            <a:avLst/>
          </a:prstGeom>
        </p:spPr>
        <p:txBody>
          <a:bodyPr wrap="none">
            <a:spAutoFit/>
          </a:bodyPr>
          <a:lstStyle/>
          <a:p>
            <a:pPr algn="ctr"/>
            <a:r>
              <a:rPr lang="en-US" altLang="zh-CN" sz="7200" b="1" dirty="0">
                <a:solidFill>
                  <a:srgbClr val="00B050"/>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rPr>
              <a:t>Nội dung bài</a:t>
            </a:r>
            <a:endParaRPr lang="zh-CN" altLang="en-US" sz="7200" b="1" dirty="0">
              <a:solidFill>
                <a:srgbClr val="00B050"/>
              </a:solidFill>
              <a:effectLst>
                <a:outerShdw blurRad="38100" dist="38100" dir="2700000" algn="tl">
                  <a:srgbClr val="000000">
                    <a:alpha val="43137"/>
                  </a:srgbClr>
                </a:outerShdw>
              </a:effectLst>
              <a:latin typeface="UTM Isadora" panose="02040603050506020204" pitchFamily="18" charset="0"/>
              <a:ea typeface="汉仪跳跳体简" panose="00020600040101010101" pitchFamily="18" charset="-122"/>
            </a:endParaRPr>
          </a:p>
        </p:txBody>
      </p:sp>
    </p:spTree>
    <p:extLst>
      <p:ext uri="{BB962C8B-B14F-4D97-AF65-F5344CB8AC3E}">
        <p14:creationId xmlns:p14="http://schemas.microsoft.com/office/powerpoint/2010/main" val="3168279816"/>
      </p:ext>
    </p:extLst>
  </p:cSld>
  <p:clrMapOvr>
    <a:masterClrMapping/>
  </p:clrMapOvr>
  <p:transition spd="slow" advTm="3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xmlns="" id="{7D588B4A-3D03-4B48-843A-2D6C781F8800}"/>
              </a:ext>
            </a:extLst>
          </p:cNvPr>
          <p:cNvSpPr txBox="1">
            <a:spLocks noChangeArrowheads="1"/>
          </p:cNvSpPr>
          <p:nvPr/>
        </p:nvSpPr>
        <p:spPr bwMode="auto">
          <a:xfrm>
            <a:off x="1031355" y="1540749"/>
            <a:ext cx="1040345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思源黑体 CN Normal"/>
                <a:cs typeface="Arial" panose="020B0604020202020204" pitchFamily="34"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Từ</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trong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hốc</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đá</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một</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mụ</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nhện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cái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cong</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chân</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nhảy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ra,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hai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bên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có</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hai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nhện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vách</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nhảy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kèm</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Dáng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đây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là</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vị</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chúa</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trùm</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nhà</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nhện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Nom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cũng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đanh</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đá</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nặc</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nô</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lắm</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Tôi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quay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phắt</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lưng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phóng</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càng</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đạp</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phanh</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phách</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ra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oai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Mụ</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nhện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co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rúm</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lại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rồi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cứ</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rập</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đầu</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xuống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đất</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như</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cái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chày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giã</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gạo</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Tôi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thét</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Normal"/>
                <a:cs typeface="Times New Roman" panose="02020603050405020304" pitchFamily="18" charset="0"/>
              </a:rPr>
              <a:t>:</a:t>
            </a:r>
            <a:endParaRPr kumimoji="0" lang="en-US" altLang="en-US" sz="3000" b="1" i="0" u="none" strike="noStrike" kern="1200" cap="none" spc="0" normalizeH="0" baseline="0" noProof="0" dirty="0">
              <a:ln>
                <a:noFill/>
              </a:ln>
              <a:solidFill>
                <a:srgbClr val="0070C0"/>
              </a:solidFill>
              <a:effectLst/>
              <a:uLnTx/>
              <a:uFillTx/>
              <a:latin typeface="Times New Roman" panose="02020603050405020304" pitchFamily="18" charset="0"/>
              <a:ea typeface="思源黑体 CN Normal"/>
              <a:cs typeface="Times New Roman" panose="02020603050405020304" pitchFamily="18" charset="0"/>
            </a:endParaRPr>
          </a:p>
        </p:txBody>
      </p:sp>
      <p:sp>
        <p:nvSpPr>
          <p:cNvPr id="3" name="Text Box 7">
            <a:extLst>
              <a:ext uri="{FF2B5EF4-FFF2-40B4-BE49-F238E27FC236}">
                <a16:creationId xmlns:a16="http://schemas.microsoft.com/office/drawing/2014/main" xmlns="" id="{B12EBF33-4050-4045-8616-2FEF2E498446}"/>
              </a:ext>
            </a:extLst>
          </p:cNvPr>
          <p:cNvSpPr txBox="1">
            <a:spLocks noChangeArrowheads="1"/>
          </p:cNvSpPr>
          <p:nvPr/>
        </p:nvSpPr>
        <p:spPr bwMode="auto">
          <a:xfrm>
            <a:off x="929387" y="4143492"/>
            <a:ext cx="104034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Các</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người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có</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của</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ăn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của</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để</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béo</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múp</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béo</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míp</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mà</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cứ</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đòi</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mãi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một</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tí</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tẹo</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nợ</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đã</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mấy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đời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rồi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Lại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còn</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kéo</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bè</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kéo</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cánh</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đánh</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đập</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một</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cô</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gái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yếu</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ớt</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thế</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này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Thật</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đáng</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xấu</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hổ</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Có</a:t>
            </a:r>
            <a:r>
              <a:rPr kumimoji="0" lang="en-US" altLang="en-US" sz="3000" b="1" i="0" u="none" strike="noStrike" kern="1200" cap="none" spc="0" normalizeH="0" baseline="0" noProof="0" dirty="0">
                <a:ln>
                  <a:noFill/>
                </a:ln>
                <a:solidFill>
                  <a:srgbClr val="0070C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phá</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hết</a:t>
            </a:r>
            <a:r>
              <a:rPr kumimoji="0" lang="en-US" alt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các</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vòng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vây</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đi</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r>
              <a:rPr kumimoji="0" lang="en-US" alt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không</a:t>
            </a:r>
            <a:r>
              <a:rPr kumimoji="0" lang="en-US"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Normal"/>
                <a:cs typeface="Times New Roman" panose="02020603050405020304" pitchFamily="18" charset="0"/>
              </a:rPr>
              <a:t>? </a:t>
            </a:r>
          </a:p>
        </p:txBody>
      </p:sp>
    </p:spTree>
    <p:extLst>
      <p:ext uri="{BB962C8B-B14F-4D97-AF65-F5344CB8AC3E}">
        <p14:creationId xmlns:p14="http://schemas.microsoft.com/office/powerpoint/2010/main" val="58150006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1B034E-FDD2-4120-8922-EFE8940BD6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14" y="921958"/>
            <a:ext cx="3523968" cy="4884220"/>
          </a:xfrm>
          <a:prstGeom prst="rect">
            <a:avLst/>
          </a:prstGeom>
        </p:spPr>
      </p:pic>
      <p:pic>
        <p:nvPicPr>
          <p:cNvPr id="3" name="Picture 2">
            <a:extLst>
              <a:ext uri="{FF2B5EF4-FFF2-40B4-BE49-F238E27FC236}">
                <a16:creationId xmlns:a16="http://schemas.microsoft.com/office/drawing/2014/main" xmlns="" id="{1328E45B-CE11-40FA-B632-99C33A2C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382" y="2037715"/>
            <a:ext cx="3443060" cy="4820285"/>
          </a:xfrm>
          <a:prstGeom prst="rect">
            <a:avLst/>
          </a:prstGeom>
        </p:spPr>
      </p:pic>
      <p:pic>
        <p:nvPicPr>
          <p:cNvPr id="4" name="Picture 3">
            <a:extLst>
              <a:ext uri="{FF2B5EF4-FFF2-40B4-BE49-F238E27FC236}">
                <a16:creationId xmlns:a16="http://schemas.microsoft.com/office/drawing/2014/main" xmlns="" id="{3B66CCEC-6484-4837-AA05-66F496720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690" y="1145462"/>
            <a:ext cx="3755310" cy="5363232"/>
          </a:xfrm>
          <a:prstGeom prst="rect">
            <a:avLst/>
          </a:prstGeom>
        </p:spPr>
      </p:pic>
    </p:spTree>
    <p:extLst>
      <p:ext uri="{BB962C8B-B14F-4D97-AF65-F5344CB8AC3E}">
        <p14:creationId xmlns:p14="http://schemas.microsoft.com/office/powerpoint/2010/main" val="262391368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a:extLst>
              <a:ext uri="{FF2B5EF4-FFF2-40B4-BE49-F238E27FC236}">
                <a16:creationId xmlns:a16="http://schemas.microsoft.com/office/drawing/2014/main" xmlns="" id="{23E0966F-EDD4-45A3-8152-A9C7118AB3D0}"/>
              </a:ext>
            </a:extLst>
          </p:cNvPr>
          <p:cNvSpPr/>
          <p:nvPr/>
        </p:nvSpPr>
        <p:spPr>
          <a:xfrm flipH="1">
            <a:off x="-2" y="0"/>
            <a:ext cx="12191999" cy="6858000"/>
          </a:xfrm>
          <a:prstGeom prst="rect">
            <a:avLst/>
          </a:prstGeom>
          <a:blipFill>
            <a:blip r:embed="rId2"/>
            <a:stretch>
              <a:fillRect l="-29407" r="-74034" b="-10344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grpSp>
        <p:nvGrpSpPr>
          <p:cNvPr id="114" name="组合 113">
            <a:extLst>
              <a:ext uri="{FF2B5EF4-FFF2-40B4-BE49-F238E27FC236}">
                <a16:creationId xmlns:a16="http://schemas.microsoft.com/office/drawing/2014/main" xmlns="" id="{003A6E71-4733-4879-8337-07006C048928}"/>
              </a:ext>
            </a:extLst>
          </p:cNvPr>
          <p:cNvGrpSpPr/>
          <p:nvPr/>
        </p:nvGrpSpPr>
        <p:grpSpPr>
          <a:xfrm>
            <a:off x="635000" y="976098"/>
            <a:ext cx="10909300" cy="5253162"/>
            <a:chOff x="545136" y="1318119"/>
            <a:chExt cx="11101728" cy="5253162"/>
          </a:xfrm>
        </p:grpSpPr>
        <p:sp>
          <p:nvSpPr>
            <p:cNvPr id="45" name="矩形: 圆角 44">
              <a:extLst>
                <a:ext uri="{FF2B5EF4-FFF2-40B4-BE49-F238E27FC236}">
                  <a16:creationId xmlns:a16="http://schemas.microsoft.com/office/drawing/2014/main" xmlns="" id="{D9B4D2F7-06EE-4C88-9E0C-62F509C929E6}"/>
                </a:ext>
              </a:extLst>
            </p:cNvPr>
            <p:cNvSpPr/>
            <p:nvPr/>
          </p:nvSpPr>
          <p:spPr>
            <a:xfrm>
              <a:off x="545136" y="2061275"/>
              <a:ext cx="11101728" cy="4510006"/>
            </a:xfrm>
            <a:prstGeom prst="roundRect">
              <a:avLst/>
            </a:prstGeom>
            <a:solidFill>
              <a:schemeClr val="bg1">
                <a:alpha val="46000"/>
              </a:schemeClr>
            </a:solidFill>
            <a:ln w="31750">
              <a:solidFill>
                <a:schemeClr val="bg1">
                  <a:alpha val="34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grpSp>
          <p:nvGrpSpPr>
            <p:cNvPr id="111" name="组合 110">
              <a:extLst>
                <a:ext uri="{FF2B5EF4-FFF2-40B4-BE49-F238E27FC236}">
                  <a16:creationId xmlns:a16="http://schemas.microsoft.com/office/drawing/2014/main" xmlns="" id="{1DF80B40-ECFB-4268-BAF9-89E7A11E8C49}"/>
                </a:ext>
              </a:extLst>
            </p:cNvPr>
            <p:cNvGrpSpPr/>
            <p:nvPr/>
          </p:nvGrpSpPr>
          <p:grpSpPr>
            <a:xfrm>
              <a:off x="862327" y="2267752"/>
              <a:ext cx="10478317" cy="4099637"/>
              <a:chOff x="862327" y="2362438"/>
              <a:chExt cx="10478317" cy="4099637"/>
            </a:xfrm>
          </p:grpSpPr>
          <p:grpSp>
            <p:nvGrpSpPr>
              <p:cNvPr id="17" name="组合 16">
                <a:extLst>
                  <a:ext uri="{FF2B5EF4-FFF2-40B4-BE49-F238E27FC236}">
                    <a16:creationId xmlns:a16="http://schemas.microsoft.com/office/drawing/2014/main" xmlns="" id="{4818B7F7-17D1-4D3E-9D53-A12CD82641B6}"/>
                  </a:ext>
                </a:extLst>
              </p:cNvPr>
              <p:cNvGrpSpPr/>
              <p:nvPr/>
            </p:nvGrpSpPr>
            <p:grpSpPr>
              <a:xfrm>
                <a:off x="915642" y="2362438"/>
                <a:ext cx="10425002" cy="2552945"/>
                <a:chOff x="1571682" y="1795494"/>
                <a:chExt cx="10425002" cy="2552945"/>
              </a:xfrm>
            </p:grpSpPr>
            <p:grpSp>
              <p:nvGrpSpPr>
                <p:cNvPr id="14" name="组合 13">
                  <a:extLst>
                    <a:ext uri="{FF2B5EF4-FFF2-40B4-BE49-F238E27FC236}">
                      <a16:creationId xmlns:a16="http://schemas.microsoft.com/office/drawing/2014/main" xmlns="" id="{C8F7B1FE-C035-485E-B1F3-55EEA39D5866}"/>
                    </a:ext>
                  </a:extLst>
                </p:cNvPr>
                <p:cNvGrpSpPr/>
                <p:nvPr/>
              </p:nvGrpSpPr>
              <p:grpSpPr>
                <a:xfrm>
                  <a:off x="1571682" y="1795494"/>
                  <a:ext cx="5034114" cy="2552945"/>
                  <a:chOff x="1917709" y="1779996"/>
                  <a:chExt cx="5034114" cy="2552945"/>
                </a:xfrm>
              </p:grpSpPr>
              <p:sp>
                <p:nvSpPr>
                  <p:cNvPr id="11" name="文本框 31">
                    <a:extLst>
                      <a:ext uri="{FF2B5EF4-FFF2-40B4-BE49-F238E27FC236}">
                        <a16:creationId xmlns:a16="http://schemas.microsoft.com/office/drawing/2014/main" xmlns="" id="{B8291F19-85DE-4E1D-A5E8-B149934536DB}"/>
                      </a:ext>
                    </a:extLst>
                  </p:cNvPr>
                  <p:cNvSpPr txBox="1">
                    <a:spLocks noChangeArrowheads="1"/>
                  </p:cNvSpPr>
                  <p:nvPr/>
                </p:nvSpPr>
                <p:spPr bwMode="auto">
                  <a:xfrm>
                    <a:off x="3042467" y="1779996"/>
                    <a:ext cx="2069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defRPr sz="2800" b="1">
                        <a:solidFill>
                          <a:schemeClr val="tx1">
                            <a:lumMod val="75000"/>
                            <a:lumOff val="25000"/>
                          </a:schemeClr>
                        </a:solidFill>
                        <a:latin typeface="汉仪糯米团简" panose="00020600040101010101" pitchFamily="18" charset="-122"/>
                        <a:ea typeface="汉仪糯米团简" panose="00020600040101010101" pitchFamily="18"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rPr>
                      <a:t>KIẾN THỨC</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endParaRPr>
                  </a:p>
                </p:txBody>
              </p:sp>
              <p:sp>
                <p:nvSpPr>
                  <p:cNvPr id="12" name="文本框 29">
                    <a:extLst>
                      <a:ext uri="{FF2B5EF4-FFF2-40B4-BE49-F238E27FC236}">
                        <a16:creationId xmlns:a16="http://schemas.microsoft.com/office/drawing/2014/main" xmlns="" id="{85A46221-9F14-4072-AB06-E202C0EE038B}"/>
                      </a:ext>
                    </a:extLst>
                  </p:cNvPr>
                  <p:cNvSpPr txBox="1">
                    <a:spLocks noChangeArrowheads="1"/>
                  </p:cNvSpPr>
                  <p:nvPr/>
                </p:nvSpPr>
                <p:spPr bwMode="auto">
                  <a:xfrm>
                    <a:off x="1917709" y="2061805"/>
                    <a:ext cx="7542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5C26F"/>
                        </a:solidFill>
                        <a:effectLst/>
                        <a:uLnTx/>
                        <a:uFillTx/>
                        <a:latin typeface="思源黑体 CN" panose="020B0500000000000000" pitchFamily="34" charset="-122"/>
                        <a:ea typeface="思源黑体 CN" panose="020B0500000000000000" pitchFamily="34" charset="-122"/>
                        <a:cs typeface="+mn-cs"/>
                      </a:rPr>
                      <a:t>01</a:t>
                    </a:r>
                    <a:endParaRPr kumimoji="0" lang="zh-CN" altLang="en-US" sz="4000" b="1" i="0" u="none" strike="noStrike" kern="1200" cap="none" spc="0" normalizeH="0" baseline="0" noProof="0" dirty="0">
                      <a:ln>
                        <a:noFill/>
                      </a:ln>
                      <a:solidFill>
                        <a:srgbClr val="F5C26F"/>
                      </a:solidFill>
                      <a:effectLst/>
                      <a:uLnTx/>
                      <a:uFillTx/>
                      <a:latin typeface="思源黑体 CN" panose="020B0500000000000000" pitchFamily="34" charset="-122"/>
                      <a:ea typeface="思源黑体 CN" panose="020B0500000000000000" pitchFamily="34" charset="-122"/>
                      <a:cs typeface="+mn-cs"/>
                    </a:endParaRPr>
                  </a:p>
                </p:txBody>
              </p:sp>
              <p:cxnSp>
                <p:nvCxnSpPr>
                  <p:cNvPr id="3" name="直接连接符 2">
                    <a:extLst>
                      <a:ext uri="{FF2B5EF4-FFF2-40B4-BE49-F238E27FC236}">
                        <a16:creationId xmlns:a16="http://schemas.microsoft.com/office/drawing/2014/main" xmlns="" id="{170A26A2-A3FD-4FEE-BF1D-1F5B5001B91B}"/>
                      </a:ext>
                    </a:extLst>
                  </p:cNvPr>
                  <p:cNvCxnSpPr>
                    <a:cxnSpLocks/>
                  </p:cNvCxnSpPr>
                  <p:nvPr/>
                </p:nvCxnSpPr>
                <p:spPr>
                  <a:xfrm>
                    <a:off x="2786182" y="2191833"/>
                    <a:ext cx="0" cy="841190"/>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09A7EF4A-91BC-430D-A7C8-4CA7A384128C}"/>
                      </a:ext>
                    </a:extLst>
                  </p:cNvPr>
                  <p:cNvSpPr txBox="1"/>
                  <p:nvPr/>
                </p:nvSpPr>
                <p:spPr>
                  <a:xfrm>
                    <a:off x="2832326" y="2178505"/>
                    <a:ext cx="4119497" cy="2154436"/>
                  </a:xfrm>
                  <a:prstGeom prst="rect">
                    <a:avLst/>
                  </a:prstGeom>
                  <a:noFill/>
                </p:spPr>
                <p:txBody>
                  <a:bodyPr wrap="square" lIns="0" tIns="0" rIns="0" bIns="0" rtlCol="0" anchor="ctr">
                    <a:spAutoFit/>
                  </a:bodyPr>
                  <a:lstStyle/>
                  <a:p>
                    <a:pPr lvl="0" algn="just">
                      <a:defRPr/>
                    </a:pPr>
                    <a:r>
                      <a:rPr lang="en-US" sz="2000" dirty="0"/>
                      <a:t>Hiểu nội dung bài: Ca ngợi Dế Mèn có tấm lòng nghĩa hiệp, ghét áp bức, bất công, bênh vực chị Nhà Trò yếu đuối</a:t>
                    </a:r>
                    <a:r>
                      <a:rPr lang="en-US" sz="2000" dirty="0" smtClean="0"/>
                      <a:t>.</a:t>
                    </a:r>
                  </a:p>
                  <a:p>
                    <a:pPr lvl="0" algn="just">
                      <a:defRPr/>
                    </a:pPr>
                    <a:r>
                      <a:rPr lang="en-US" sz="2000" dirty="0"/>
                      <a:t/>
                    </a:r>
                    <a:br>
                      <a:rPr lang="en-US" sz="2000" dirty="0"/>
                    </a:br>
                    <a:r>
                      <a:rPr lang="en-US" sz="2000" dirty="0"/>
                      <a:t>Chọn được danh hiệu phù hợp với tính cách của Dế Mèn (trả lời được các câu hỏi trong SGK).</a:t>
                    </a:r>
                    <a:endParaRPr kumimoji="0" lang="en-US" altLang="zh-CN" sz="2000" b="0" i="0" u="none" strike="noStrike" kern="1200" cap="none" spc="0" normalizeH="0" baseline="0" noProof="0" dirty="0">
                      <a:ln>
                        <a:noFill/>
                      </a:ln>
                      <a:solidFill>
                        <a:srgbClr val="566D43">
                          <a:lumMod val="75000"/>
                          <a:alpha val="39000"/>
                        </a:srgbClr>
                      </a:solidFill>
                      <a:effectLst/>
                      <a:uLnTx/>
                      <a:uFillTx/>
                      <a:latin typeface="思源黑体 CN" panose="020B0500000000000000" pitchFamily="34" charset="-122"/>
                      <a:ea typeface="思源黑体 CN" panose="020B0500000000000000" pitchFamily="34" charset="-122"/>
                      <a:cs typeface="+mn-ea"/>
                      <a:sym typeface="思源黑体 CN" panose="020B0500000000000000" pitchFamily="34" charset="-122"/>
                    </a:endParaRPr>
                  </a:p>
                </p:txBody>
              </p:sp>
            </p:grpSp>
            <p:grpSp>
              <p:nvGrpSpPr>
                <p:cNvPr id="18" name="组合 17">
                  <a:extLst>
                    <a:ext uri="{FF2B5EF4-FFF2-40B4-BE49-F238E27FC236}">
                      <a16:creationId xmlns:a16="http://schemas.microsoft.com/office/drawing/2014/main" xmlns="" id="{BF4193E4-FC22-4D35-B299-DA05C6D64629}"/>
                    </a:ext>
                  </a:extLst>
                </p:cNvPr>
                <p:cNvGrpSpPr/>
                <p:nvPr/>
              </p:nvGrpSpPr>
              <p:grpSpPr>
                <a:xfrm>
                  <a:off x="6651939" y="1812607"/>
                  <a:ext cx="5344745" cy="2040153"/>
                  <a:chOff x="3632302" y="1797109"/>
                  <a:chExt cx="5344745" cy="2040153"/>
                </a:xfrm>
              </p:grpSpPr>
              <p:sp>
                <p:nvSpPr>
                  <p:cNvPr id="19" name="文本框 31">
                    <a:extLst>
                      <a:ext uri="{FF2B5EF4-FFF2-40B4-BE49-F238E27FC236}">
                        <a16:creationId xmlns:a16="http://schemas.microsoft.com/office/drawing/2014/main" xmlns="" id="{39448AF2-3E11-4BC1-A77C-0A2901129EE2}"/>
                      </a:ext>
                    </a:extLst>
                  </p:cNvPr>
                  <p:cNvSpPr txBox="1">
                    <a:spLocks noChangeArrowheads="1"/>
                  </p:cNvSpPr>
                  <p:nvPr/>
                </p:nvSpPr>
                <p:spPr bwMode="auto">
                  <a:xfrm>
                    <a:off x="4567087" y="1797109"/>
                    <a:ext cx="2069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defRPr sz="2800" b="1">
                        <a:solidFill>
                          <a:schemeClr val="tx1">
                            <a:lumMod val="75000"/>
                            <a:lumOff val="25000"/>
                          </a:schemeClr>
                        </a:solidFill>
                        <a:latin typeface="汉仪糯米团简" panose="00020600040101010101" pitchFamily="18" charset="-122"/>
                        <a:ea typeface="汉仪糯米团简" panose="00020600040101010101" pitchFamily="18"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rPr>
                      <a:t>KĨ NĂNG</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endParaRPr>
                  </a:p>
                </p:txBody>
              </p:sp>
              <p:sp>
                <p:nvSpPr>
                  <p:cNvPr id="20" name="文本框 29">
                    <a:extLst>
                      <a:ext uri="{FF2B5EF4-FFF2-40B4-BE49-F238E27FC236}">
                        <a16:creationId xmlns:a16="http://schemas.microsoft.com/office/drawing/2014/main" xmlns="" id="{3F02005C-AE89-42B3-BAD0-CDB48EA0B263}"/>
                      </a:ext>
                    </a:extLst>
                  </p:cNvPr>
                  <p:cNvSpPr txBox="1">
                    <a:spLocks noChangeArrowheads="1"/>
                  </p:cNvSpPr>
                  <p:nvPr/>
                </p:nvSpPr>
                <p:spPr bwMode="auto">
                  <a:xfrm>
                    <a:off x="3632302" y="2061804"/>
                    <a:ext cx="7542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5C26F">
                            <a:lumMod val="75000"/>
                          </a:srgbClr>
                        </a:solidFill>
                        <a:effectLst/>
                        <a:uLnTx/>
                        <a:uFillTx/>
                        <a:latin typeface="思源黑体 CN" panose="020B0500000000000000" pitchFamily="34" charset="-122"/>
                        <a:ea typeface="思源黑体 CN" panose="020B0500000000000000" pitchFamily="34" charset="-122"/>
                        <a:cs typeface="+mn-cs"/>
                      </a:rPr>
                      <a:t>02</a:t>
                    </a:r>
                    <a:endParaRPr kumimoji="0" lang="zh-CN" altLang="en-US" sz="4000" b="1" i="0" u="none" strike="noStrike" kern="1200" cap="none" spc="0" normalizeH="0" baseline="0" noProof="0" dirty="0">
                      <a:ln>
                        <a:noFill/>
                      </a:ln>
                      <a:solidFill>
                        <a:srgbClr val="F5C26F">
                          <a:lumMod val="75000"/>
                        </a:srgbClr>
                      </a:solidFill>
                      <a:effectLst/>
                      <a:uLnTx/>
                      <a:uFillTx/>
                      <a:latin typeface="思源黑体 CN" panose="020B0500000000000000" pitchFamily="34" charset="-122"/>
                      <a:ea typeface="思源黑体 CN" panose="020B0500000000000000" pitchFamily="34" charset="-122"/>
                      <a:cs typeface="+mn-cs"/>
                    </a:endParaRPr>
                  </a:p>
                </p:txBody>
              </p:sp>
              <p:cxnSp>
                <p:nvCxnSpPr>
                  <p:cNvPr id="21" name="直接连接符 20">
                    <a:extLst>
                      <a:ext uri="{FF2B5EF4-FFF2-40B4-BE49-F238E27FC236}">
                        <a16:creationId xmlns:a16="http://schemas.microsoft.com/office/drawing/2014/main" xmlns="" id="{CFD919AD-F980-4E36-82E7-99111CEA15D4}"/>
                      </a:ext>
                    </a:extLst>
                  </p:cNvPr>
                  <p:cNvCxnSpPr>
                    <a:cxnSpLocks/>
                  </p:cNvCxnSpPr>
                  <p:nvPr/>
                </p:nvCxnSpPr>
                <p:spPr>
                  <a:xfrm>
                    <a:off x="4276855" y="2218394"/>
                    <a:ext cx="0" cy="841190"/>
                  </a:xfrm>
                  <a:prstGeom prst="line">
                    <a:avLst/>
                  </a:prstGeom>
                  <a:ln w="539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xmlns="" id="{0AEB96E1-E65C-45DD-818F-741B8459BF29}"/>
                      </a:ext>
                    </a:extLst>
                  </p:cNvPr>
                  <p:cNvSpPr txBox="1"/>
                  <p:nvPr/>
                </p:nvSpPr>
                <p:spPr>
                  <a:xfrm>
                    <a:off x="4590504" y="2729266"/>
                    <a:ext cx="4386543" cy="1107996"/>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思源黑体 CN"/>
                        <a:cs typeface="+mn-cs"/>
                      </a:rPr>
                      <a:t>Biết xếp các từ Hán Việt (có tiếng tài) theo hai nhóm nghĩa và đặt câu với một từ đã xếp (BT1, BT2); hiểu ý nghĩa câu tục ngữ ca ngợi tài trí con người (BT3, BT4).</a:t>
                    </a:r>
                    <a:endParaRPr kumimoji="0" lang="en-US" sz="1800" b="0" i="0" u="none" strike="noStrike" kern="1200" cap="none" spc="0" normalizeH="0" baseline="0" noProof="0" dirty="0">
                      <a:ln>
                        <a:noFill/>
                      </a:ln>
                      <a:solidFill>
                        <a:srgbClr val="000000"/>
                      </a:solidFill>
                      <a:effectLst/>
                      <a:uLnTx/>
                      <a:uFillTx/>
                      <a:latin typeface="思源黑体 CN"/>
                      <a:cs typeface="+mn-cs"/>
                    </a:endParaRPr>
                  </a:p>
                </p:txBody>
              </p:sp>
            </p:grpSp>
          </p:grpSp>
          <p:grpSp>
            <p:nvGrpSpPr>
              <p:cNvPr id="16" name="组合 15">
                <a:extLst>
                  <a:ext uri="{FF2B5EF4-FFF2-40B4-BE49-F238E27FC236}">
                    <a16:creationId xmlns:a16="http://schemas.microsoft.com/office/drawing/2014/main" xmlns="" id="{A79035B5-982E-4DD4-8E4D-D21A7DE56B85}"/>
                  </a:ext>
                </a:extLst>
              </p:cNvPr>
              <p:cNvGrpSpPr/>
              <p:nvPr/>
            </p:nvGrpSpPr>
            <p:grpSpPr>
              <a:xfrm>
                <a:off x="862327" y="4957274"/>
                <a:ext cx="10027617" cy="1504801"/>
                <a:chOff x="1499317" y="5525204"/>
                <a:chExt cx="10027617" cy="1504801"/>
              </a:xfrm>
            </p:grpSpPr>
            <p:grpSp>
              <p:nvGrpSpPr>
                <p:cNvPr id="30" name="组合 29">
                  <a:extLst>
                    <a:ext uri="{FF2B5EF4-FFF2-40B4-BE49-F238E27FC236}">
                      <a16:creationId xmlns:a16="http://schemas.microsoft.com/office/drawing/2014/main" xmlns="" id="{19E13394-B56B-443E-A614-5487D6899CB8}"/>
                    </a:ext>
                  </a:extLst>
                </p:cNvPr>
                <p:cNvGrpSpPr/>
                <p:nvPr/>
              </p:nvGrpSpPr>
              <p:grpSpPr>
                <a:xfrm>
                  <a:off x="1499317" y="5564094"/>
                  <a:ext cx="4527649" cy="1465911"/>
                  <a:chOff x="1864394" y="3148296"/>
                  <a:chExt cx="4527649" cy="1465911"/>
                </a:xfrm>
              </p:grpSpPr>
              <p:sp>
                <p:nvSpPr>
                  <p:cNvPr id="31" name="文本框 31">
                    <a:extLst>
                      <a:ext uri="{FF2B5EF4-FFF2-40B4-BE49-F238E27FC236}">
                        <a16:creationId xmlns:a16="http://schemas.microsoft.com/office/drawing/2014/main" xmlns="" id="{4B7A4156-5D7D-47A8-BC57-1BFA608E2A03}"/>
                      </a:ext>
                    </a:extLst>
                  </p:cNvPr>
                  <p:cNvSpPr txBox="1">
                    <a:spLocks noChangeArrowheads="1"/>
                  </p:cNvSpPr>
                  <p:nvPr/>
                </p:nvSpPr>
                <p:spPr bwMode="auto">
                  <a:xfrm>
                    <a:off x="3071780" y="3271407"/>
                    <a:ext cx="2069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defRPr sz="2800" b="1">
                        <a:solidFill>
                          <a:schemeClr val="tx1">
                            <a:lumMod val="75000"/>
                            <a:lumOff val="25000"/>
                          </a:schemeClr>
                        </a:solidFill>
                        <a:latin typeface="汉仪糯米团简" panose="00020600040101010101" pitchFamily="18" charset="-122"/>
                        <a:ea typeface="汉仪糯米团简" panose="00020600040101010101" pitchFamily="18"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rPr>
                      <a:t>PHẨM CHẤT</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endParaRPr>
                  </a:p>
                </p:txBody>
              </p:sp>
              <p:sp>
                <p:nvSpPr>
                  <p:cNvPr id="32" name="文本框 29">
                    <a:extLst>
                      <a:ext uri="{FF2B5EF4-FFF2-40B4-BE49-F238E27FC236}">
                        <a16:creationId xmlns:a16="http://schemas.microsoft.com/office/drawing/2014/main" xmlns="" id="{06FD9DD1-5E19-4B0A-B8F2-A97BD8C9031A}"/>
                      </a:ext>
                    </a:extLst>
                  </p:cNvPr>
                  <p:cNvSpPr txBox="1">
                    <a:spLocks noChangeArrowheads="1"/>
                  </p:cNvSpPr>
                  <p:nvPr/>
                </p:nvSpPr>
                <p:spPr bwMode="auto">
                  <a:xfrm>
                    <a:off x="1864394" y="3148296"/>
                    <a:ext cx="7542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566D43"/>
                        </a:solidFill>
                        <a:effectLst/>
                        <a:uLnTx/>
                        <a:uFillTx/>
                        <a:latin typeface="思源黑体 CN" panose="020B0500000000000000" pitchFamily="34" charset="-122"/>
                        <a:ea typeface="思源黑体 CN" panose="020B0500000000000000" pitchFamily="34" charset="-122"/>
                        <a:cs typeface="+mn-cs"/>
                      </a:rPr>
                      <a:t>03</a:t>
                    </a:r>
                    <a:endParaRPr kumimoji="0" lang="zh-CN" altLang="en-US" sz="4000" b="1" i="0" u="none" strike="noStrike" kern="1200" cap="none" spc="0" normalizeH="0" baseline="0" noProof="0" dirty="0">
                      <a:ln>
                        <a:noFill/>
                      </a:ln>
                      <a:solidFill>
                        <a:srgbClr val="566D43"/>
                      </a:solidFill>
                      <a:effectLst/>
                      <a:uLnTx/>
                      <a:uFillTx/>
                      <a:latin typeface="思源黑体 CN" panose="020B0500000000000000" pitchFamily="34" charset="-122"/>
                      <a:ea typeface="思源黑体 CN" panose="020B0500000000000000" pitchFamily="34" charset="-122"/>
                      <a:cs typeface="+mn-cs"/>
                    </a:endParaRPr>
                  </a:p>
                </p:txBody>
              </p:sp>
              <p:cxnSp>
                <p:nvCxnSpPr>
                  <p:cNvPr id="33" name="直接连接符 32">
                    <a:extLst>
                      <a:ext uri="{FF2B5EF4-FFF2-40B4-BE49-F238E27FC236}">
                        <a16:creationId xmlns:a16="http://schemas.microsoft.com/office/drawing/2014/main" xmlns="" id="{13D2C153-8958-4EC1-BDAA-14A664821EC4}"/>
                      </a:ext>
                    </a:extLst>
                  </p:cNvPr>
                  <p:cNvCxnSpPr>
                    <a:cxnSpLocks/>
                  </p:cNvCxnSpPr>
                  <p:nvPr/>
                </p:nvCxnSpPr>
                <p:spPr>
                  <a:xfrm>
                    <a:off x="2758131" y="3271407"/>
                    <a:ext cx="0" cy="853414"/>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xmlns="" id="{17A108C5-F74E-4A00-B7CC-7812F81A0466}"/>
                      </a:ext>
                    </a:extLst>
                  </p:cNvPr>
                  <p:cNvSpPr txBox="1"/>
                  <p:nvPr/>
                </p:nvSpPr>
                <p:spPr>
                  <a:xfrm>
                    <a:off x="2950742" y="3783210"/>
                    <a:ext cx="3441301" cy="830997"/>
                  </a:xfrm>
                  <a:prstGeom prst="rect">
                    <a:avLst/>
                  </a:prstGeom>
                  <a:noFill/>
                </p:spPr>
                <p:txBody>
                  <a:bodyPr wrap="square" lIns="0" tIns="0" rIns="0" bIns="0"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思源黑体 CN"/>
                        <a:cs typeface="+mn-cs"/>
                      </a:rPr>
                      <a:t>Có ý thức sử dụng đúng từ ngữ, đúng hoàn cảnh để đạt được mục đích giao tiếp</a:t>
                    </a:r>
                    <a:endParaRPr kumimoji="0" lang="en-US" sz="1800" b="0" i="0" u="none" strike="noStrike" kern="1200" cap="none" spc="0" normalizeH="0" baseline="0" noProof="0" dirty="0">
                      <a:ln>
                        <a:noFill/>
                      </a:ln>
                      <a:solidFill>
                        <a:srgbClr val="000000"/>
                      </a:solidFill>
                      <a:effectLst/>
                      <a:uLnTx/>
                      <a:uFillTx/>
                      <a:latin typeface="思源黑体 CN"/>
                      <a:cs typeface="+mn-cs"/>
                    </a:endParaRPr>
                  </a:p>
                </p:txBody>
              </p:sp>
            </p:grpSp>
            <p:grpSp>
              <p:nvGrpSpPr>
                <p:cNvPr id="35" name="组合 34">
                  <a:extLst>
                    <a:ext uri="{FF2B5EF4-FFF2-40B4-BE49-F238E27FC236}">
                      <a16:creationId xmlns:a16="http://schemas.microsoft.com/office/drawing/2014/main" xmlns="" id="{AC91780F-F105-4664-8270-ACFB58D63645}"/>
                    </a:ext>
                  </a:extLst>
                </p:cNvPr>
                <p:cNvGrpSpPr/>
                <p:nvPr/>
              </p:nvGrpSpPr>
              <p:grpSpPr>
                <a:xfrm>
                  <a:off x="6632889" y="5525204"/>
                  <a:ext cx="4894045" cy="1452991"/>
                  <a:chOff x="3632302" y="3109406"/>
                  <a:chExt cx="4894045" cy="1452991"/>
                </a:xfrm>
              </p:grpSpPr>
              <p:sp>
                <p:nvSpPr>
                  <p:cNvPr id="36" name="文本框 31">
                    <a:extLst>
                      <a:ext uri="{FF2B5EF4-FFF2-40B4-BE49-F238E27FC236}">
                        <a16:creationId xmlns:a16="http://schemas.microsoft.com/office/drawing/2014/main" xmlns="" id="{065E3F96-0E1A-42ED-942B-0364269463B8}"/>
                      </a:ext>
                    </a:extLst>
                  </p:cNvPr>
                  <p:cNvSpPr txBox="1">
                    <a:spLocks noChangeArrowheads="1"/>
                  </p:cNvSpPr>
                  <p:nvPr/>
                </p:nvSpPr>
                <p:spPr bwMode="auto">
                  <a:xfrm>
                    <a:off x="4564154" y="3236711"/>
                    <a:ext cx="2069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defRPr sz="2800" b="1">
                        <a:solidFill>
                          <a:schemeClr val="tx1">
                            <a:lumMod val="75000"/>
                            <a:lumOff val="25000"/>
                          </a:schemeClr>
                        </a:solidFill>
                        <a:latin typeface="汉仪糯米团简" panose="00020600040101010101" pitchFamily="18" charset="-122"/>
                        <a:ea typeface="汉仪糯米团简" panose="00020600040101010101" pitchFamily="18"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rPr>
                      <a:t>NĂNG LỰC</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思源黑体 CN" panose="020B0500000000000000" pitchFamily="34" charset="-122"/>
                      <a:ea typeface="思源黑体 CN" panose="020B0500000000000000" pitchFamily="34" charset="-122"/>
                      <a:cs typeface="+mn-cs"/>
                    </a:endParaRPr>
                  </a:p>
                </p:txBody>
              </p:sp>
              <p:sp>
                <p:nvSpPr>
                  <p:cNvPr id="37" name="文本框 29">
                    <a:extLst>
                      <a:ext uri="{FF2B5EF4-FFF2-40B4-BE49-F238E27FC236}">
                        <a16:creationId xmlns:a16="http://schemas.microsoft.com/office/drawing/2014/main" xmlns="" id="{78F09842-3519-4FA8-90B3-9CF95D0865C8}"/>
                      </a:ext>
                    </a:extLst>
                  </p:cNvPr>
                  <p:cNvSpPr txBox="1">
                    <a:spLocks noChangeArrowheads="1"/>
                  </p:cNvSpPr>
                  <p:nvPr/>
                </p:nvSpPr>
                <p:spPr bwMode="auto">
                  <a:xfrm>
                    <a:off x="3632302" y="3109406"/>
                    <a:ext cx="7542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566D43">
                            <a:lumMod val="75000"/>
                          </a:srgbClr>
                        </a:solidFill>
                        <a:effectLst/>
                        <a:uLnTx/>
                        <a:uFillTx/>
                        <a:latin typeface="思源黑体 CN" panose="020B0500000000000000" pitchFamily="34" charset="-122"/>
                        <a:ea typeface="思源黑体 CN" panose="020B0500000000000000" pitchFamily="34" charset="-122"/>
                        <a:cs typeface="+mn-cs"/>
                      </a:rPr>
                      <a:t>04</a:t>
                    </a:r>
                    <a:endParaRPr kumimoji="0" lang="zh-CN" altLang="en-US" sz="4000" b="1" i="0" u="none" strike="noStrike" kern="1200" cap="none" spc="0" normalizeH="0" baseline="0" noProof="0" dirty="0">
                      <a:ln>
                        <a:noFill/>
                      </a:ln>
                      <a:solidFill>
                        <a:srgbClr val="566D43">
                          <a:lumMod val="75000"/>
                        </a:srgbClr>
                      </a:solidFill>
                      <a:effectLst/>
                      <a:uLnTx/>
                      <a:uFillTx/>
                      <a:latin typeface="思源黑体 CN" panose="020B0500000000000000" pitchFamily="34" charset="-122"/>
                      <a:ea typeface="思源黑体 CN" panose="020B0500000000000000" pitchFamily="34" charset="-122"/>
                      <a:cs typeface="+mn-cs"/>
                    </a:endParaRPr>
                  </a:p>
                </p:txBody>
              </p:sp>
              <p:cxnSp>
                <p:nvCxnSpPr>
                  <p:cNvPr id="38" name="直接连接符 37">
                    <a:extLst>
                      <a:ext uri="{FF2B5EF4-FFF2-40B4-BE49-F238E27FC236}">
                        <a16:creationId xmlns:a16="http://schemas.microsoft.com/office/drawing/2014/main" xmlns="" id="{0FB626C1-2D85-4584-BC70-7FBA224A8FD3}"/>
                      </a:ext>
                    </a:extLst>
                  </p:cNvPr>
                  <p:cNvCxnSpPr>
                    <a:cxnSpLocks/>
                  </p:cNvCxnSpPr>
                  <p:nvPr/>
                </p:nvCxnSpPr>
                <p:spPr>
                  <a:xfrm>
                    <a:off x="4276855" y="3279063"/>
                    <a:ext cx="0" cy="853414"/>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xmlns="" id="{7577EF2A-4FBA-4CCB-838C-08F8ED064902}"/>
                      </a:ext>
                    </a:extLst>
                  </p:cNvPr>
                  <p:cNvSpPr txBox="1"/>
                  <p:nvPr/>
                </p:nvSpPr>
                <p:spPr>
                  <a:xfrm>
                    <a:off x="4567087" y="3731400"/>
                    <a:ext cx="3959260" cy="830997"/>
                  </a:xfrm>
                  <a:prstGeom prst="rect">
                    <a:avLst/>
                  </a:prstGeom>
                  <a:noFill/>
                </p:spPr>
                <p:txBody>
                  <a:bodyPr wrap="square" lIns="0" tIns="0" rIns="0" bIns="0"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思源黑体 CN"/>
                        <a:cs typeface="+mn-cs"/>
                      </a:rPr>
                      <a:t>Năng lực tự học, NL giao tiếp và hợp tác, NL giải quyết vấn đề và sáng tạo, NL ngôn ngữ, NL thẩm mĩ.</a:t>
                    </a:r>
                    <a:endParaRPr kumimoji="0" lang="en-US" altLang="zh-CN" sz="1050" b="0" i="0" u="none" strike="noStrike" kern="1200" cap="none" spc="0" normalizeH="0" baseline="0" noProof="0" dirty="0">
                      <a:ln>
                        <a:noFill/>
                      </a:ln>
                      <a:solidFill>
                        <a:srgbClr val="566D43">
                          <a:lumMod val="75000"/>
                          <a:alpha val="39000"/>
                        </a:srgbClr>
                      </a:solidFill>
                      <a:effectLst/>
                      <a:uLnTx/>
                      <a:uFillTx/>
                      <a:latin typeface="思源黑体 CN" panose="020B0500000000000000" pitchFamily="34" charset="-122"/>
                      <a:ea typeface="思源黑体 CN" panose="020B0500000000000000" pitchFamily="34" charset="-122"/>
                      <a:cs typeface="+mn-ea"/>
                      <a:sym typeface="思源黑体 CN" panose="020B0500000000000000" pitchFamily="34" charset="-122"/>
                    </a:endParaRPr>
                  </a:p>
                </p:txBody>
              </p:sp>
            </p:grpSp>
          </p:grpSp>
        </p:grpSp>
        <p:sp>
          <p:nvSpPr>
            <p:cNvPr id="113" name="文本框 31">
              <a:extLst>
                <a:ext uri="{FF2B5EF4-FFF2-40B4-BE49-F238E27FC236}">
                  <a16:creationId xmlns:a16="http://schemas.microsoft.com/office/drawing/2014/main" xmlns="" id="{A3538B49-F62B-4D11-A11E-91A86566B3EC}"/>
                </a:ext>
              </a:extLst>
            </p:cNvPr>
            <p:cNvSpPr txBox="1">
              <a:spLocks noChangeArrowheads="1"/>
            </p:cNvSpPr>
            <p:nvPr/>
          </p:nvSpPr>
          <p:spPr bwMode="auto">
            <a:xfrm>
              <a:off x="890375" y="1318119"/>
              <a:ext cx="50475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defRPr sz="2800" b="1">
                  <a:solidFill>
                    <a:schemeClr val="tx1">
                      <a:lumMod val="75000"/>
                      <a:lumOff val="25000"/>
                    </a:schemeClr>
                  </a:solidFill>
                  <a:latin typeface="汉仪糯米团简" panose="00020600040101010101" pitchFamily="18" charset="-122"/>
                  <a:ea typeface="汉仪糯米团简" panose="00020600040101010101" pitchFamily="18"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Yêu</a:t>
              </a:r>
              <a:r>
                <a:rPr kumimoji="0" lang="en-US" altLang="zh-CN" sz="4000" b="1" i="0" u="none" strike="noStrike" kern="1200" cap="none" spc="0" normalizeH="0" baseline="0" noProof="0" dirty="0"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 </a:t>
              </a:r>
              <a:r>
                <a:rPr kumimoji="0" lang="en-US" altLang="zh-CN" sz="4000" b="1" i="0" u="none" strike="noStrike" kern="1200" cap="none" spc="0" normalizeH="0" baseline="0" noProof="0" dirty="0" err="1"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cầu</a:t>
              </a:r>
              <a:r>
                <a:rPr kumimoji="0" lang="en-US" altLang="zh-CN" sz="4000" b="1" i="0" u="none" strike="noStrike" kern="1200" cap="none" spc="0" normalizeH="0" baseline="0" noProof="0" dirty="0"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 </a:t>
              </a:r>
              <a:r>
                <a:rPr kumimoji="0" lang="en-US" altLang="zh-CN" sz="4000" b="1" i="0" u="none" strike="noStrike" kern="1200" cap="none" spc="0" normalizeH="0" baseline="0" noProof="0" dirty="0" err="1"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cần</a:t>
              </a:r>
              <a:r>
                <a:rPr kumimoji="0" lang="en-US" altLang="zh-CN" sz="4000" b="1" i="0" u="none" strike="noStrike" kern="1200" cap="none" spc="0" normalizeH="0" baseline="0" noProof="0" dirty="0"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 </a:t>
              </a:r>
              <a:r>
                <a:rPr kumimoji="0" lang="en-US" altLang="zh-CN" sz="4000" b="1" i="0" u="none" strike="noStrike" kern="1200" cap="none" spc="0" normalizeH="0" baseline="0" noProof="0" dirty="0" err="1" smtClean="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rPr>
                <a:t>đạt</a:t>
              </a:r>
              <a:endParaRPr kumimoji="0" lang="zh-CN" altLang="en-US" sz="4000" b="1" i="0" u="none" strike="noStrike" kern="1200" cap="none" spc="0" normalizeH="0" baseline="0" noProof="0" dirty="0">
                <a:ln>
                  <a:noFill/>
                </a:ln>
                <a:solidFill>
                  <a:srgbClr val="000000">
                    <a:lumMod val="75000"/>
                    <a:lumOff val="25000"/>
                  </a:srgbClr>
                </a:solidFill>
                <a:effectLst/>
                <a:uLnTx/>
                <a:uFillTx/>
                <a:latin typeface="UTM Tam Le" panose="02040603050506020204" pitchFamily="18" charset="0"/>
                <a:ea typeface="思源黑体 CN" panose="020B0500000000000000" pitchFamily="34" charset="-122"/>
                <a:cs typeface="Arial" panose="020B0604020202020204" pitchFamily="34" charset="0"/>
              </a:endParaRPr>
            </a:p>
          </p:txBody>
        </p:sp>
      </p:grpSp>
      <p:pic>
        <p:nvPicPr>
          <p:cNvPr id="117" name="图片 116">
            <a:extLst>
              <a:ext uri="{FF2B5EF4-FFF2-40B4-BE49-F238E27FC236}">
                <a16:creationId xmlns:a16="http://schemas.microsoft.com/office/drawing/2014/main" xmlns="" id="{9B82AB62-B23B-410F-BED0-5958545C24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59" t="28124" r="22222" b="20842"/>
          <a:stretch/>
        </p:blipFill>
        <p:spPr>
          <a:xfrm flipH="1">
            <a:off x="9990205" y="1052546"/>
            <a:ext cx="932567" cy="8077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91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1000"/>
                                        <p:tgtEl>
                                          <p:spTgt spid="115"/>
                                        </p:tgtEl>
                                      </p:cBhvr>
                                    </p:animEffect>
                                  </p:childTnLst>
                                </p:cTn>
                              </p:par>
                              <p:par>
                                <p:cTn id="8" presetID="22" presetClass="entr" presetSubtype="4"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ipe(down)">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srcRect r="14980"/>
          <a:stretch/>
        </p:blipFill>
        <p:spPr>
          <a:xfrm>
            <a:off x="0" y="-297"/>
            <a:ext cx="12192000" cy="6858594"/>
          </a:xfrm>
          <a:prstGeom prst="rect">
            <a:avLst/>
          </a:prstGeom>
        </p:spPr>
      </p:pic>
      <p:grpSp>
        <p:nvGrpSpPr>
          <p:cNvPr id="3" name="组合 2"/>
          <p:cNvGrpSpPr/>
          <p:nvPr/>
        </p:nvGrpSpPr>
        <p:grpSpPr>
          <a:xfrm>
            <a:off x="2113400" y="1706819"/>
            <a:ext cx="6473864" cy="4013200"/>
            <a:chOff x="2113400" y="1706819"/>
            <a:chExt cx="6473864" cy="4013200"/>
          </a:xfrm>
        </p:grpSpPr>
        <p:sp>
          <p:nvSpPr>
            <p:cNvPr id="2" name="圆角矩形 1"/>
            <p:cNvSpPr/>
            <p:nvPr/>
          </p:nvSpPr>
          <p:spPr>
            <a:xfrm rot="21299948">
              <a:off x="2113400" y="1706819"/>
              <a:ext cx="6473864" cy="401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5" name="圆角矩形 24"/>
            <p:cNvSpPr/>
            <p:nvPr/>
          </p:nvSpPr>
          <p:spPr>
            <a:xfrm rot="21299948">
              <a:off x="2227519" y="1838956"/>
              <a:ext cx="6231568" cy="3748383"/>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grpSp>
      <p:pic>
        <p:nvPicPr>
          <p:cNvPr id="16" name="图片 15"/>
          <p:cNvPicPr>
            <a:picLocks noChangeAspect="1"/>
          </p:cNvPicPr>
          <p:nvPr/>
        </p:nvPicPr>
        <p:blipFill>
          <a:blip r:embed="rId5"/>
          <a:stretch>
            <a:fillRect/>
          </a:stretch>
        </p:blipFill>
        <p:spPr>
          <a:xfrm>
            <a:off x="-321640" y="1805600"/>
            <a:ext cx="1964973" cy="1921944"/>
          </a:xfrm>
          <a:prstGeom prst="rect">
            <a:avLst/>
          </a:prstGeom>
        </p:spPr>
      </p:pic>
      <p:pic>
        <p:nvPicPr>
          <p:cNvPr id="18" name="图片 17"/>
          <p:cNvPicPr>
            <a:picLocks noChangeAspect="1"/>
          </p:cNvPicPr>
          <p:nvPr/>
        </p:nvPicPr>
        <p:blipFill>
          <a:blip r:embed="rId6"/>
          <a:stretch>
            <a:fillRect/>
          </a:stretch>
        </p:blipFill>
        <p:spPr>
          <a:xfrm>
            <a:off x="-13869" y="3164114"/>
            <a:ext cx="3314405" cy="3707135"/>
          </a:xfrm>
          <a:prstGeom prst="rect">
            <a:avLst/>
          </a:prstGeom>
        </p:spPr>
      </p:pic>
      <p:pic>
        <p:nvPicPr>
          <p:cNvPr id="22" name="图片 21"/>
          <p:cNvPicPr>
            <a:picLocks noChangeAspect="1"/>
          </p:cNvPicPr>
          <p:nvPr/>
        </p:nvPicPr>
        <p:blipFill>
          <a:blip r:embed="rId7"/>
          <a:stretch>
            <a:fillRect/>
          </a:stretch>
        </p:blipFill>
        <p:spPr>
          <a:xfrm>
            <a:off x="7400129" y="-27999"/>
            <a:ext cx="4791871" cy="2261812"/>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0405" y="1681810"/>
            <a:ext cx="3775110" cy="4959260"/>
          </a:xfrm>
          <a:prstGeom prst="rect">
            <a:avLst/>
          </a:prstGeom>
        </p:spPr>
      </p:pic>
      <p:sp>
        <p:nvSpPr>
          <p:cNvPr id="17" name="矩形 29">
            <a:extLst>
              <a:ext uri="{FF2B5EF4-FFF2-40B4-BE49-F238E27FC236}">
                <a16:creationId xmlns:a16="http://schemas.microsoft.com/office/drawing/2014/main" xmlns="" id="{374BA373-0D5B-441B-8785-6935E06E5EAE}"/>
              </a:ext>
            </a:extLst>
          </p:cNvPr>
          <p:cNvSpPr/>
          <p:nvPr/>
        </p:nvSpPr>
        <p:spPr>
          <a:xfrm>
            <a:off x="1157664" y="876053"/>
            <a:ext cx="9419566" cy="715089"/>
          </a:xfrm>
          <a:prstGeom prst="roundRect">
            <a:avLst/>
          </a:prstGeom>
          <a:solidFill>
            <a:schemeClr val="accent1">
              <a:lumMod val="60000"/>
              <a:lumOff val="4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Hãy</a:t>
            </a:r>
            <a:r>
              <a:rPr kumimoji="0" lang="nl-NL" sz="3600"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kể tên nhứng nhân vật trong câu chuyện</a:t>
            </a:r>
            <a:endParaRPr kumimoji="0" lang="zh-CN" altLang="en-US" sz="4400" b="1" i="0" u="none" strike="noStrike" kern="1200" cap="none" spc="300" normalizeH="0" baseline="0" noProof="0" dirty="0">
              <a:ln>
                <a:noFill/>
              </a:ln>
              <a:solidFill>
                <a:prstClr val="white"/>
              </a:solidFill>
              <a:effectLst/>
              <a:uLnTx/>
              <a:uFillTx/>
              <a:latin typeface="Arial" panose="020B0604020202020204" pitchFamily="34" charset="0"/>
              <a:ea typeface="思源黑体 CN" panose="020B0500000000000000" pitchFamily="34" charset="-122"/>
              <a:cs typeface="Arial" panose="020B0604020202020204" pitchFamily="34" charset="0"/>
            </a:endParaRPr>
          </a:p>
        </p:txBody>
      </p:sp>
      <p:sp>
        <p:nvSpPr>
          <p:cNvPr id="19" name="Rounded Rectangle 18"/>
          <p:cNvSpPr/>
          <p:nvPr/>
        </p:nvSpPr>
        <p:spPr>
          <a:xfrm rot="21036209">
            <a:off x="2715521" y="2100406"/>
            <a:ext cx="4627443" cy="1093011"/>
          </a:xfrm>
          <a:prstGeom prst="roundRect">
            <a:avLst/>
          </a:prstGeom>
          <a:solidFill>
            <a:srgbClr val="B2D1F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0"/>
                <a:solidFill>
                  <a:srgbClr val="44546A">
                    <a:lumMod val="75000"/>
                  </a:srgbClr>
                </a:solidFill>
                <a:effectLst/>
                <a:uLnTx/>
                <a:uFillTx/>
                <a:latin typeface="UTM Seagull" panose="02040603050506020204" pitchFamily="18" charset="0"/>
                <a:cs typeface="+mn-cs"/>
              </a:rPr>
              <a:t>1</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21" name="Rounded Rectangle 20"/>
          <p:cNvSpPr/>
          <p:nvPr/>
        </p:nvSpPr>
        <p:spPr>
          <a:xfrm rot="21036209">
            <a:off x="2951481" y="3303819"/>
            <a:ext cx="4653134" cy="1042952"/>
          </a:xfrm>
          <a:prstGeom prst="roundRect">
            <a:avLst/>
          </a:prstGeom>
          <a:solidFill>
            <a:srgbClr val="B2D1F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0"/>
                <a:solidFill>
                  <a:srgbClr val="44546A">
                    <a:lumMod val="75000"/>
                  </a:srgbClr>
                </a:solidFill>
                <a:effectLst/>
                <a:uLnTx/>
                <a:uFillTx/>
                <a:latin typeface="UTM Seagull" panose="02040603050506020204" pitchFamily="18" charset="0"/>
                <a:cs typeface="+mn-cs"/>
              </a:rPr>
              <a:t>2</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23" name="Rounded Rectangle 22"/>
          <p:cNvSpPr/>
          <p:nvPr/>
        </p:nvSpPr>
        <p:spPr>
          <a:xfrm rot="21036209">
            <a:off x="3203680" y="4446312"/>
            <a:ext cx="4593661" cy="1088552"/>
          </a:xfrm>
          <a:prstGeom prst="roundRect">
            <a:avLst/>
          </a:prstGeom>
          <a:solidFill>
            <a:srgbClr val="B2D1F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0"/>
                <a:solidFill>
                  <a:srgbClr val="44546A">
                    <a:lumMod val="75000"/>
                  </a:srgbClr>
                </a:solidFill>
                <a:effectLst/>
                <a:uLnTx/>
                <a:uFillTx/>
                <a:latin typeface="UTM Seagull" panose="02040603050506020204" pitchFamily="18" charset="0"/>
                <a:cs typeface="+mn-cs"/>
              </a:rPr>
              <a:t>3</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15" name="Rounded Rectangle 14"/>
          <p:cNvSpPr/>
          <p:nvPr/>
        </p:nvSpPr>
        <p:spPr>
          <a:xfrm rot="21036209">
            <a:off x="52708" y="8108965"/>
            <a:ext cx="4513162" cy="101659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smtClean="0">
                <a:ln w="0"/>
                <a:solidFill>
                  <a:srgbClr val="44546A">
                    <a:lumMod val="75000"/>
                  </a:srgbClr>
                </a:solidFill>
                <a:latin typeface="UTM Seagull" panose="02040603050506020204" pitchFamily="18" charset="0"/>
              </a:rPr>
              <a:t>Dế Mèn</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26" name="Rounded Rectangle 25"/>
          <p:cNvSpPr/>
          <p:nvPr/>
        </p:nvSpPr>
        <p:spPr>
          <a:xfrm rot="21036209">
            <a:off x="3809742" y="9032961"/>
            <a:ext cx="4511537" cy="109403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0"/>
                <a:solidFill>
                  <a:srgbClr val="44546A">
                    <a:lumMod val="75000"/>
                  </a:srgbClr>
                </a:solidFill>
                <a:latin typeface="UTM Seagull" panose="02040603050506020204" pitchFamily="18" charset="0"/>
              </a:rPr>
              <a:t>b</a:t>
            </a:r>
            <a:r>
              <a:rPr lang="en-US" sz="6000" b="1" dirty="0" smtClean="0">
                <a:ln w="0"/>
                <a:solidFill>
                  <a:srgbClr val="44546A">
                    <a:lumMod val="75000"/>
                  </a:srgbClr>
                </a:solidFill>
                <a:latin typeface="UTM Seagull" panose="02040603050506020204" pitchFamily="18" charset="0"/>
              </a:rPr>
              <a:t>ọn </a:t>
            </a:r>
            <a:r>
              <a:rPr lang="en-US" sz="6000" b="1" dirty="0">
                <a:ln w="0"/>
                <a:solidFill>
                  <a:srgbClr val="44546A">
                    <a:lumMod val="75000"/>
                  </a:srgbClr>
                </a:solidFill>
                <a:latin typeface="UTM Seagull" panose="02040603050506020204" pitchFamily="18" charset="0"/>
              </a:rPr>
              <a:t>n</a:t>
            </a:r>
            <a:r>
              <a:rPr lang="en-US" sz="6000" b="1" dirty="0" smtClean="0">
                <a:ln w="0"/>
                <a:solidFill>
                  <a:srgbClr val="44546A">
                    <a:lumMod val="75000"/>
                  </a:srgbClr>
                </a:solidFill>
                <a:latin typeface="UTM Seagull" panose="02040603050506020204" pitchFamily="18" charset="0"/>
              </a:rPr>
              <a:t>hện</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27" name="Rounded Rectangle 26"/>
          <p:cNvSpPr/>
          <p:nvPr/>
        </p:nvSpPr>
        <p:spPr>
          <a:xfrm rot="21036209">
            <a:off x="4980310" y="7282965"/>
            <a:ext cx="4667077" cy="10539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0"/>
                <a:solidFill>
                  <a:srgbClr val="44546A">
                    <a:lumMod val="75000"/>
                  </a:srgbClr>
                </a:solidFill>
                <a:latin typeface="UTM Seagull" panose="02040603050506020204" pitchFamily="18" charset="0"/>
              </a:rPr>
              <a:t>c</a:t>
            </a:r>
            <a:r>
              <a:rPr lang="en-US" sz="6000" b="1" dirty="0" smtClean="0">
                <a:ln w="0"/>
                <a:solidFill>
                  <a:srgbClr val="44546A">
                    <a:lumMod val="75000"/>
                  </a:srgbClr>
                </a:solidFill>
                <a:latin typeface="UTM Seagull" panose="02040603050506020204" pitchFamily="18" charset="0"/>
              </a:rPr>
              <a:t>hị Nhà Trò</a:t>
            </a:r>
            <a:endParaRPr kumimoji="0" lang="en-US" sz="6000" b="1" i="0" u="none" strike="noStrike" kern="1200" cap="none" spc="0" normalizeH="0" baseline="0" noProof="0" dirty="0">
              <a:ln w="0"/>
              <a:solidFill>
                <a:srgbClr val="44546A">
                  <a:lumMod val="75000"/>
                </a:srgbClr>
              </a:solidFill>
              <a:effectLst/>
              <a:uLnTx/>
              <a:uFillTx/>
              <a:latin typeface="UTM Seagull" panose="02040603050506020204" pitchFamily="18" charset="0"/>
              <a:cs typeface="+mn-cs"/>
            </a:endParaRPr>
          </a:p>
        </p:txBody>
      </p:sp>
      <p:sp>
        <p:nvSpPr>
          <p:cNvPr id="28" name="矩形 29">
            <a:extLst>
              <a:ext uri="{FF2B5EF4-FFF2-40B4-BE49-F238E27FC236}">
                <a16:creationId xmlns:a16="http://schemas.microsoft.com/office/drawing/2014/main" xmlns="" id="{374BA373-0D5B-441B-8785-6935E06E5EAE}"/>
              </a:ext>
            </a:extLst>
          </p:cNvPr>
          <p:cNvSpPr/>
          <p:nvPr/>
        </p:nvSpPr>
        <p:spPr>
          <a:xfrm>
            <a:off x="1163860" y="691604"/>
            <a:ext cx="9349034" cy="851297"/>
          </a:xfrm>
          <a:prstGeom prst="roundRect">
            <a:avLst/>
          </a:prstGeom>
          <a:solidFill>
            <a:schemeClr val="accent1">
              <a:lumMod val="60000"/>
              <a:lumOff val="4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smtClean="0">
                <a:ln>
                  <a:noFill/>
                </a:ln>
                <a:solidFill>
                  <a:prstClr val="white"/>
                </a:solidFill>
                <a:effectLst/>
                <a:uLnTx/>
                <a:uFillTx/>
                <a:latin typeface="Arial" panose="020B0604020202020204" pitchFamily="34" charset="0"/>
                <a:ea typeface="思源黑体 CN" panose="020B0500000000000000" pitchFamily="34" charset="-122"/>
                <a:cs typeface="Arial" panose="020B0604020202020204" pitchFamily="34" charset="0"/>
              </a:rPr>
              <a:t>Câu</a:t>
            </a:r>
            <a:r>
              <a:rPr kumimoji="0" lang="en-US" altLang="zh-CN" sz="4400" b="1" i="0" u="none" strike="noStrike" kern="1200" cap="none" spc="300" normalizeH="0" noProof="0" dirty="0" smtClean="0">
                <a:ln>
                  <a:noFill/>
                </a:ln>
                <a:solidFill>
                  <a:prstClr val="white"/>
                </a:solidFill>
                <a:effectLst/>
                <a:uLnTx/>
                <a:uFillTx/>
                <a:latin typeface="Arial" panose="020B0604020202020204" pitchFamily="34" charset="0"/>
                <a:ea typeface="思源黑体 CN" panose="020B0500000000000000" pitchFamily="34" charset="-122"/>
                <a:cs typeface="Arial" panose="020B0604020202020204" pitchFamily="34" charset="0"/>
              </a:rPr>
              <a:t> chuyện có mấy nhân vật?</a:t>
            </a:r>
            <a:endParaRPr kumimoji="0" lang="zh-CN" altLang="en-US" sz="4400" b="1" i="0" u="none" strike="noStrike" kern="1200" cap="none" spc="300" normalizeH="0" baseline="0" noProof="0" dirty="0">
              <a:ln>
                <a:noFill/>
              </a:ln>
              <a:solidFill>
                <a:prstClr val="white"/>
              </a:solidFill>
              <a:effectLst/>
              <a:uLnTx/>
              <a:uFillTx/>
              <a:latin typeface="Arial" panose="020B0604020202020204" pitchFamily="34" charset="0"/>
              <a:ea typeface="思源黑体 CN" panose="020B0500000000000000" pitchFamily="34" charset="-122"/>
              <a:cs typeface="Arial" panose="020B0604020202020204" pitchFamily="34" charset="0"/>
            </a:endParaRPr>
          </a:p>
        </p:txBody>
      </p:sp>
      <p:sp>
        <p:nvSpPr>
          <p:cNvPr id="29" name="Oval 28">
            <a:extLst>
              <a:ext uri="{FF2B5EF4-FFF2-40B4-BE49-F238E27FC236}">
                <a16:creationId xmlns:a16="http://schemas.microsoft.com/office/drawing/2014/main" xmlns="" id="{1F955E33-0EC7-4803-8456-3B689842EA72}"/>
              </a:ext>
            </a:extLst>
          </p:cNvPr>
          <p:cNvSpPr/>
          <p:nvPr/>
        </p:nvSpPr>
        <p:spPr>
          <a:xfrm>
            <a:off x="-3664397" y="5994547"/>
            <a:ext cx="2785543" cy="2785543"/>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390FEAB4-4C8B-408A-AE87-027EC0803924}"/>
              </a:ext>
            </a:extLst>
          </p:cNvPr>
          <p:cNvSpPr/>
          <p:nvPr/>
        </p:nvSpPr>
        <p:spPr>
          <a:xfrm>
            <a:off x="220835" y="3850202"/>
            <a:ext cx="2785543" cy="2785543"/>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25570AFC-DB71-452A-8375-BD3688801C15}"/>
              </a:ext>
            </a:extLst>
          </p:cNvPr>
          <p:cNvSpPr/>
          <p:nvPr/>
        </p:nvSpPr>
        <p:spPr>
          <a:xfrm>
            <a:off x="-3993456" y="9579976"/>
            <a:ext cx="2785543" cy="2785543"/>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00280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1"/>
                    </p:tgtEl>
                  </p:cond>
                </p:stCondLst>
                <p:endSync evt="end" delay="0">
                  <p:rtn val="all"/>
                </p:endSync>
                <p:childTnLst>
                  <p:par>
                    <p:cTn id="44" fill="hold">
                      <p:stCondLst>
                        <p:cond delay="0"/>
                      </p:stCondLst>
                      <p:childTnLst>
                        <p:par>
                          <p:cTn id="45" fill="hold">
                            <p:stCondLst>
                              <p:cond delay="0"/>
                            </p:stCondLst>
                            <p:childTnLst>
                              <p:par>
                                <p:cTn id="46" presetID="22" presetClass="emph" presetSubtype="0" fill="hold" grpId="1" nodeType="clickEffect">
                                  <p:stCondLst>
                                    <p:cond delay="0"/>
                                  </p:stCondLst>
                                  <p:childTnLst>
                                    <p:animClr clrSpc="hsl" dir="cw">
                                      <p:cBhvr override="childStyle">
                                        <p:cTn id="47" dur="500" fill="hold"/>
                                        <p:tgtEl>
                                          <p:spTgt spid="21"/>
                                        </p:tgtEl>
                                        <p:attrNameLst>
                                          <p:attrName>style.color</p:attrName>
                                        </p:attrNameLst>
                                      </p:cBhvr>
                                      <p:by>
                                        <p:hsl h="-7200000" s="0" l="0"/>
                                      </p:by>
                                    </p:animClr>
                                    <p:animClr clrSpc="hsl" dir="cw">
                                      <p:cBhvr>
                                        <p:cTn id="48" dur="500" fill="hold"/>
                                        <p:tgtEl>
                                          <p:spTgt spid="21"/>
                                        </p:tgtEl>
                                        <p:attrNameLst>
                                          <p:attrName>fillcolor</p:attrName>
                                        </p:attrNameLst>
                                      </p:cBhvr>
                                      <p:by>
                                        <p:hsl h="-7200000" s="0" l="0"/>
                                      </p:by>
                                    </p:animClr>
                                    <p:animClr clrSpc="hsl" dir="cw">
                                      <p:cBhvr>
                                        <p:cTn id="49" dur="500" fill="hold"/>
                                        <p:tgtEl>
                                          <p:spTgt spid="21"/>
                                        </p:tgtEl>
                                        <p:attrNameLst>
                                          <p:attrName>stroke.color</p:attrName>
                                        </p:attrNameLst>
                                      </p:cBhvr>
                                      <p:by>
                                        <p:hsl h="-7200000" s="0" l="0"/>
                                      </p:by>
                                    </p:animClr>
                                    <p:set>
                                      <p:cBhvr>
                                        <p:cTn id="50" dur="500" fill="hold"/>
                                        <p:tgtEl>
                                          <p:spTgt spid="21"/>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7"/>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7"/>
                  </p:tgtEl>
                </p:cond>
              </p:nextCondLst>
            </p:seq>
            <p:seq concurrent="1" nextAc="seek">
              <p:cTn id="63" restart="whenNotActive" fill="hold" evtFilter="cancelBubble" nodeType="interactiveSeq">
                <p:stCondLst>
                  <p:cond evt="onClick" delay="0">
                    <p:tgtEl>
                      <p:spTgt spid="26"/>
                    </p:tgtEl>
                  </p:cond>
                </p:stCondLst>
                <p:endSync evt="end" delay="0">
                  <p:rtn val="all"/>
                </p:endSync>
                <p:childTnLst>
                  <p:par>
                    <p:cTn id="64" fill="hold">
                      <p:stCondLst>
                        <p:cond delay="0"/>
                      </p:stCondLst>
                      <p:childTnLst>
                        <p:par>
                          <p:cTn id="65" fill="hold">
                            <p:stCondLst>
                              <p:cond delay="0"/>
                            </p:stCondLst>
                            <p:childTnLst>
                              <p:par>
                                <p:cTn id="66" presetID="22" presetClass="emph" presetSubtype="0" fill="hold" grpId="1" nodeType="clickEffect">
                                  <p:stCondLst>
                                    <p:cond delay="0"/>
                                  </p:stCondLst>
                                  <p:childTnLst>
                                    <p:animClr clrSpc="hsl" dir="cw">
                                      <p:cBhvr override="childStyle">
                                        <p:cTn id="67" dur="500" fill="hold"/>
                                        <p:tgtEl>
                                          <p:spTgt spid="26"/>
                                        </p:tgtEl>
                                        <p:attrNameLst>
                                          <p:attrName>style.color</p:attrName>
                                        </p:attrNameLst>
                                      </p:cBhvr>
                                      <p:by>
                                        <p:hsl h="-7200000" s="0" l="0"/>
                                      </p:by>
                                    </p:animClr>
                                    <p:animClr clrSpc="hsl" dir="cw">
                                      <p:cBhvr>
                                        <p:cTn id="68" dur="500" fill="hold"/>
                                        <p:tgtEl>
                                          <p:spTgt spid="26"/>
                                        </p:tgtEl>
                                        <p:attrNameLst>
                                          <p:attrName>fillcolor</p:attrName>
                                        </p:attrNameLst>
                                      </p:cBhvr>
                                      <p:by>
                                        <p:hsl h="-7200000" s="0" l="0"/>
                                      </p:by>
                                    </p:animClr>
                                    <p:animClr clrSpc="hsl" dir="cw">
                                      <p:cBhvr>
                                        <p:cTn id="69" dur="500" fill="hold"/>
                                        <p:tgtEl>
                                          <p:spTgt spid="26"/>
                                        </p:tgtEl>
                                        <p:attrNameLst>
                                          <p:attrName>stroke.color</p:attrName>
                                        </p:attrNameLst>
                                      </p:cBhvr>
                                      <p:by>
                                        <p:hsl h="-7200000" s="0" l="0"/>
                                      </p:by>
                                    </p:animClr>
                                    <p:set>
                                      <p:cBhvr>
                                        <p:cTn id="70" dur="500" fill="hold"/>
                                        <p:tgtEl>
                                          <p:spTgt spid="26"/>
                                        </p:tgtEl>
                                        <p:attrNameLst>
                                          <p:attrName>fill.type</p:attrName>
                                        </p:attrNameLst>
                                      </p:cBhvr>
                                      <p:to>
                                        <p:strVal val="solid"/>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
                  </p:tgtEl>
                </p:cond>
              </p:nextCondLst>
            </p:seq>
          </p:childTnLst>
        </p:cTn>
      </p:par>
    </p:tnLst>
    <p:bldLst>
      <p:bldP spid="17" grpId="0" animBg="1"/>
      <p:bldP spid="19" grpId="0" animBg="1"/>
      <p:bldP spid="19" grpId="1" animBg="1"/>
      <p:bldP spid="21" grpId="0" animBg="1"/>
      <p:bldP spid="21" grpId="1" animBg="1"/>
      <p:bldP spid="23" grpId="0" animBg="1"/>
      <p:bldP spid="23" grpId="1" animBg="1"/>
      <p:bldP spid="15" grpId="0" animBg="1"/>
      <p:bldP spid="15" grpId="1" animBg="1"/>
      <p:bldP spid="26" grpId="0" animBg="1"/>
      <p:bldP spid="26" grpId="1" animBg="1"/>
      <p:bldP spid="27" grpId="0" animBg="1"/>
      <p:bldP spid="27"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D32F5B8-47F7-471C-BD02-A044F1D526ED}"/>
              </a:ext>
            </a:extLst>
          </p:cNvPr>
          <p:cNvSpPr/>
          <p:nvPr/>
        </p:nvSpPr>
        <p:spPr>
          <a:xfrm>
            <a:off x="0" y="0"/>
            <a:ext cx="12192000" cy="6858000"/>
          </a:xfrm>
          <a:prstGeom prst="rect">
            <a:avLst/>
          </a:prstGeom>
          <a:blipFill>
            <a:blip r:embed="rId2"/>
            <a:stretch>
              <a:fillRect l="-88888" r="-1" b="-8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a:ea typeface="思源黑体 CN"/>
              <a:cs typeface="+mn-cs"/>
            </a:endParaRPr>
          </a:p>
        </p:txBody>
      </p:sp>
      <p:pic>
        <p:nvPicPr>
          <p:cNvPr id="12" name="Picture 2" descr="Soạn bài – Tập đọc: Dế Mèn bênh vực kẻ yếu (tiếp theo) - Tiếng Việt lớp 4">
            <a:extLst>
              <a:ext uri="{FF2B5EF4-FFF2-40B4-BE49-F238E27FC236}">
                <a16:creationId xmlns:a16="http://schemas.microsoft.com/office/drawing/2014/main" xmlns="" id="{C99836DD-B326-4425-96E7-81C2E1D72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2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30112" cy="6858000"/>
          </a:xfrm>
          <a:prstGeom prst="rect">
            <a:avLst/>
          </a:prstGeom>
        </p:spPr>
      </p:pic>
      <p:grpSp>
        <p:nvGrpSpPr>
          <p:cNvPr id="2" name="组合 19">
            <a:extLst>
              <a:ext uri="{FF2B5EF4-FFF2-40B4-BE49-F238E27FC236}">
                <a16:creationId xmlns:a16="http://schemas.microsoft.com/office/drawing/2014/main" xmlns="" id="{E675BAE9-6900-4AB0-B79A-E6F41C116462}"/>
              </a:ext>
            </a:extLst>
          </p:cNvPr>
          <p:cNvGrpSpPr/>
          <p:nvPr/>
        </p:nvGrpSpPr>
        <p:grpSpPr>
          <a:xfrm>
            <a:off x="1324296" y="222901"/>
            <a:ext cx="8506160" cy="3759312"/>
            <a:chOff x="1324296" y="32401"/>
            <a:chExt cx="8506160" cy="3759312"/>
          </a:xfrm>
        </p:grpSpPr>
        <p:sp>
          <p:nvSpPr>
            <p:cNvPr id="3" name="文本框 22">
              <a:extLst>
                <a:ext uri="{FF2B5EF4-FFF2-40B4-BE49-F238E27FC236}">
                  <a16:creationId xmlns:a16="http://schemas.microsoft.com/office/drawing/2014/main" xmlns="" id="{AE8D1F71-9EDC-47E1-99E9-8F10D4C01BE6}"/>
                </a:ext>
              </a:extLst>
            </p:cNvPr>
            <p:cNvSpPr txBox="1"/>
            <p:nvPr/>
          </p:nvSpPr>
          <p:spPr>
            <a:xfrm>
              <a:off x="1324296" y="1237168"/>
              <a:ext cx="8506160"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Dế</a:t>
              </a:r>
              <a:r>
                <a:rPr kumimoji="0" lang="en-US" altLang="zh-CN" sz="8000" b="1" i="0" u="none" strike="noStrike" kern="0" cap="none" spc="0" normalizeH="0" noProof="0" dirty="0" smtClean="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 Mèn bênh vực kẻ yếu (Tiếp theo)</a:t>
              </a:r>
              <a:endParaRPr kumimoji="0" lang="zh-CN" altLang="en-US" sz="8000" b="1" i="0" u="none" strike="noStrike" kern="0" cap="none" spc="0" normalizeH="0" baseline="0" noProof="0" dirty="0">
                <a:ln>
                  <a:noFill/>
                </a:ln>
                <a:solidFill>
                  <a:srgbClr val="FFFFFF"/>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endParaRPr>
            </a:p>
          </p:txBody>
        </p:sp>
        <p:sp>
          <p:nvSpPr>
            <p:cNvPr id="4" name="矩形: 圆角 28">
              <a:extLst>
                <a:ext uri="{FF2B5EF4-FFF2-40B4-BE49-F238E27FC236}">
                  <a16:creationId xmlns:a16="http://schemas.microsoft.com/office/drawing/2014/main" xmlns="" id="{9C585767-8322-46E0-A279-5CD403F96A9E}"/>
                </a:ext>
              </a:extLst>
            </p:cNvPr>
            <p:cNvSpPr/>
            <p:nvPr/>
          </p:nvSpPr>
          <p:spPr>
            <a:xfrm>
              <a:off x="4062651" y="32401"/>
              <a:ext cx="4066695" cy="547436"/>
            </a:xfrm>
            <a:prstGeom prst="roundRect">
              <a:avLst>
                <a:gd name="adj" fmla="val 50000"/>
              </a:avLst>
            </a:prstGeom>
            <a:solidFill>
              <a:schemeClr val="accent1">
                <a:lumMod val="60000"/>
                <a:lumOff val="40000"/>
              </a:schemeClr>
            </a:solidFill>
            <a:ln w="12700" cap="flat" cmpd="sng" algn="ctr">
              <a:noFill/>
              <a:prstDash val="solid"/>
              <a:miter lim="800000"/>
            </a:ln>
            <a:effectLst>
              <a:outerShdw blurRad="114300" dist="76200" dir="8100000" algn="tr"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rgbClr val="000000"/>
                  </a:solidFill>
                  <a:effectLst/>
                  <a:uLnTx/>
                  <a:uFillTx/>
                  <a:latin typeface="UTM Tam Le" panose="02040603050506020204" pitchFamily="18" charset="0"/>
                  <a:ea typeface="思源黑体 CN" panose="020B0500000000000000" pitchFamily="34" charset="-122"/>
                  <a:cs typeface="+mn-cs"/>
                </a:rPr>
                <a:t>Tập</a:t>
              </a:r>
              <a:r>
                <a:rPr kumimoji="0" lang="en-US" altLang="zh-CN" sz="3200" b="1" i="0" u="none" strike="noStrike" kern="0" cap="none" spc="0" normalizeH="0" noProof="0" dirty="0" smtClean="0">
                  <a:ln>
                    <a:noFill/>
                  </a:ln>
                  <a:solidFill>
                    <a:srgbClr val="000000"/>
                  </a:solidFill>
                  <a:effectLst/>
                  <a:uLnTx/>
                  <a:uFillTx/>
                  <a:latin typeface="UTM Tam Le" panose="02040603050506020204" pitchFamily="18" charset="0"/>
                  <a:ea typeface="思源黑体 CN" panose="020B0500000000000000" pitchFamily="34" charset="-122"/>
                  <a:cs typeface="+mn-cs"/>
                </a:rPr>
                <a:t> đọc</a:t>
              </a:r>
              <a:endParaRPr kumimoji="0" lang="zh-CN" altLang="en-US" sz="3200" b="1" i="0" u="none" strike="noStrike" kern="0" cap="none" spc="0" normalizeH="0" baseline="0" noProof="0" dirty="0">
                <a:ln>
                  <a:noFill/>
                </a:ln>
                <a:solidFill>
                  <a:srgbClr val="000000"/>
                </a:solidFill>
                <a:effectLst/>
                <a:uLnTx/>
                <a:uFillTx/>
                <a:latin typeface="UTM Tam Le" panose="02040603050506020204" pitchFamily="18" charset="0"/>
                <a:ea typeface="思源黑体 CN" panose="020B0500000000000000" pitchFamily="34" charset="-122"/>
                <a:cs typeface="+mn-cs"/>
              </a:endParaRPr>
            </a:p>
          </p:txBody>
        </p:sp>
      </p:grpSp>
      <p:sp>
        <p:nvSpPr>
          <p:cNvPr id="5" name="文本框 22">
            <a:extLst>
              <a:ext uri="{FF2B5EF4-FFF2-40B4-BE49-F238E27FC236}">
                <a16:creationId xmlns:a16="http://schemas.microsoft.com/office/drawing/2014/main" xmlns="" id="{AE8D1F71-9EDC-47E1-99E9-8F10D4C01BE6}"/>
              </a:ext>
            </a:extLst>
          </p:cNvPr>
          <p:cNvSpPr txBox="1"/>
          <p:nvPr/>
        </p:nvSpPr>
        <p:spPr>
          <a:xfrm>
            <a:off x="1422880" y="1473307"/>
            <a:ext cx="850616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Dế</a:t>
            </a:r>
            <a:r>
              <a:rPr kumimoji="0" lang="en-US" altLang="zh-CN" sz="8000" b="1" i="0" u="none" strike="noStrike" kern="0" cap="none" spc="0" normalizeH="0" noProof="0" dirty="0" smtClean="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rPr>
              <a:t> Mèn bênh vực kẻ yếu (Tiếp theo)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0" cap="none" spc="0" normalizeH="0" baseline="0" noProof="0" dirty="0">
              <a:ln>
                <a:noFill/>
              </a:ln>
              <a:solidFill>
                <a:srgbClr val="F5C26F">
                  <a:lumMod val="75000"/>
                </a:srgbClr>
              </a:solidFill>
              <a:effectLst>
                <a:outerShdw blurRad="152400" dist="114300" dir="2700000" algn="tl">
                  <a:srgbClr val="566D43">
                    <a:lumMod val="50000"/>
                    <a:alpha val="43000"/>
                  </a:srgbClr>
                </a:outerShdw>
              </a:effectLst>
              <a:uLnTx/>
              <a:uFillTx/>
              <a:latin typeface="UTM Tam Le" panose="02040603050506020204" pitchFamily="18" charset="0"/>
              <a:ea typeface="思源黑体 CN" panose="020B0500000000000000" pitchFamily="34" charset="-122"/>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981867"/>
            <a:ext cx="1415736" cy="2409535"/>
          </a:xfrm>
          <a:prstGeom prst="rect">
            <a:avLst/>
          </a:prstGeom>
        </p:spPr>
      </p:pic>
      <p:sp>
        <p:nvSpPr>
          <p:cNvPr id="7" name="Rectangle 6"/>
          <p:cNvSpPr/>
          <p:nvPr/>
        </p:nvSpPr>
        <p:spPr>
          <a:xfrm>
            <a:off x="8030762" y="4489519"/>
            <a:ext cx="2161169" cy="769441"/>
          </a:xfrm>
          <a:prstGeom prst="rect">
            <a:avLst/>
          </a:prstGeom>
        </p:spPr>
        <p:txBody>
          <a:bodyPr wrap="none">
            <a:spAutoFit/>
          </a:bodyPr>
          <a:lstStyle/>
          <a:p>
            <a:pPr lvl="0" defTabSz="457200">
              <a:defRPr/>
            </a:pPr>
            <a:r>
              <a:rPr lang="en-US" altLang="zh-CN" sz="4400" b="1" kern="0" dirty="0" smtClean="0">
                <a:solidFill>
                  <a:srgbClr val="D5D8BA">
                    <a:lumMod val="75000"/>
                  </a:srgbClr>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rPr>
              <a:t>Tô Hoài </a:t>
            </a:r>
            <a:endParaRPr lang="en-US" altLang="zh-CN" sz="4400" b="1" kern="0" dirty="0">
              <a:solidFill>
                <a:srgbClr val="D5D8BA">
                  <a:lumMod val="75000"/>
                </a:srgbClr>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endParaRPr>
          </a:p>
        </p:txBody>
      </p:sp>
      <p:sp>
        <p:nvSpPr>
          <p:cNvPr id="8" name="Rectangle 7"/>
          <p:cNvSpPr/>
          <p:nvPr/>
        </p:nvSpPr>
        <p:spPr>
          <a:xfrm>
            <a:off x="8129346" y="4489518"/>
            <a:ext cx="1964000" cy="769441"/>
          </a:xfrm>
          <a:prstGeom prst="rect">
            <a:avLst/>
          </a:prstGeom>
        </p:spPr>
        <p:txBody>
          <a:bodyPr wrap="none">
            <a:spAutoFit/>
          </a:bodyPr>
          <a:lstStyle/>
          <a:p>
            <a:pPr algn="ctr" defTabSz="457200">
              <a:defRPr/>
            </a:pPr>
            <a:r>
              <a:rPr lang="en-US" altLang="zh-CN" sz="4400" b="1" kern="0" dirty="0" smtClean="0">
                <a:solidFill>
                  <a:srgbClr val="FFFFFF"/>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rPr>
              <a:t>Tô Hoài</a:t>
            </a:r>
            <a:endParaRPr lang="en-US" altLang="zh-CN" sz="4400" b="1" kern="0" dirty="0">
              <a:solidFill>
                <a:srgbClr val="FFFFFF"/>
              </a:solidFill>
              <a:effectLst>
                <a:outerShdw blurRad="152400" dist="114300" dir="2700000" algn="tl">
                  <a:srgbClr val="566D43">
                    <a:lumMod val="50000"/>
                    <a:alpha val="43000"/>
                  </a:srgbClr>
                </a:outerShdw>
              </a:effectLst>
              <a:latin typeface="UTM ViceroyJF" panose="02040603050506020204" pitchFamily="18" charset="0"/>
              <a:ea typeface="思源黑体 CN" panose="020B0500000000000000" pitchFamily="34" charset="-122"/>
            </a:endParaRPr>
          </a:p>
        </p:txBody>
      </p:sp>
      <p:pic>
        <p:nvPicPr>
          <p:cNvPr id="1026" name="Picture 2" descr="Tác dụng của phép nhân hóa trong câu sau là gì ? Anh Xiến Tóc lự"/>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128" r="100000"/>
                    </a14:imgEffect>
                  </a14:imgLayer>
                </a14:imgProps>
              </a:ext>
              <a:ext uri="{28A0092B-C50C-407E-A947-70E740481C1C}">
                <a14:useLocalDpi xmlns:a14="http://schemas.microsoft.com/office/drawing/2010/main" val="0"/>
              </a:ext>
            </a:extLst>
          </a:blip>
          <a:srcRect/>
          <a:stretch>
            <a:fillRect/>
          </a:stretch>
        </p:blipFill>
        <p:spPr bwMode="auto">
          <a:xfrm>
            <a:off x="9298728" y="2446016"/>
            <a:ext cx="25336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024"/>
            <a:ext cx="12192000" cy="60939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725488" algn="just"/>
            <a:r>
              <a:rPr lang="vi-VN" sz="2600" b="1" dirty="0">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r>
              <a:rPr lang="vi-VN" sz="2600" b="1" dirty="0">
                <a:latin typeface="Times New Roman" pitchFamily="18" charset="0"/>
                <a:cs typeface="Times New Roman" pitchFamily="18" charset="0"/>
              </a:rPr>
              <a:t>Tôi cất tiếng hỏi lớn:</a:t>
            </a:r>
          </a:p>
          <a:p>
            <a:pPr indent="725488" algn="just"/>
            <a:r>
              <a:rPr lang="vi-VN" sz="2600" b="1" dirty="0">
                <a:latin typeface="Times New Roman" pitchFamily="18" charset="0"/>
                <a:cs typeface="Times New Roman" pitchFamily="18" charset="0"/>
              </a:rPr>
              <a:t>- Ai đứng chóp bu bọn mày? Ra đây ta nói chuyện.</a:t>
            </a:r>
          </a:p>
          <a:p>
            <a:pPr indent="725488" algn="just"/>
            <a:r>
              <a:rPr lang="vi-VN" sz="26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r>
              <a:rPr lang="vi-VN" sz="26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6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r>
              <a:rPr lang="vi-VN" sz="2600" b="1" i="1" dirty="0">
                <a:latin typeface="Times New Roman" pitchFamily="18" charset="0"/>
                <a:cs typeface="Times New Roman" pitchFamily="18" charset="0"/>
              </a:rPr>
              <a:t>                                                                                 </a:t>
            </a:r>
            <a:r>
              <a:rPr lang="en-US" sz="2600" b="1" i="1" dirty="0">
                <a:latin typeface="Times New Roman" pitchFamily="18" charset="0"/>
                <a:cs typeface="Times New Roman" pitchFamily="18" charset="0"/>
              </a:rPr>
              <a:t>		</a:t>
            </a:r>
            <a:r>
              <a:rPr lang="vi-VN" sz="2600" b="1" i="1" dirty="0">
                <a:latin typeface="Times New Roman" pitchFamily="18" charset="0"/>
                <a:cs typeface="Times New Roman" pitchFamily="18" charset="0"/>
              </a:rPr>
              <a:t>Theo </a:t>
            </a:r>
            <a:r>
              <a:rPr lang="vi-VN" sz="2600" b="1" dirty="0">
                <a:latin typeface="Times New Roman" pitchFamily="18" charset="0"/>
                <a:cs typeface="Times New Roman" pitchFamily="18" charset="0"/>
              </a:rPr>
              <a:t>TÔ HOÀI</a:t>
            </a:r>
            <a:endParaRPr lang="vi-VN" sz="2600" dirty="0">
              <a:latin typeface="Times New Roman" pitchFamily="18" charset="0"/>
              <a:cs typeface="Times New Roman" pitchFamily="18" charset="0"/>
            </a:endParaRPr>
          </a:p>
        </p:txBody>
      </p:sp>
      <p:sp>
        <p:nvSpPr>
          <p:cNvPr id="4" name="矩形 29">
            <a:extLst>
              <a:ext uri="{FF2B5EF4-FFF2-40B4-BE49-F238E27FC236}">
                <a16:creationId xmlns:a16="http://schemas.microsoft.com/office/drawing/2014/main" xmlns="" id="{374BA373-0D5B-441B-8785-6935E06E5EAE}"/>
              </a:ext>
            </a:extLst>
          </p:cNvPr>
          <p:cNvSpPr/>
          <p:nvPr/>
        </p:nvSpPr>
        <p:spPr>
          <a:xfrm>
            <a:off x="1753781" y="-87273"/>
            <a:ext cx="7974702" cy="851297"/>
          </a:xfrm>
          <a:prstGeom prst="roundRect">
            <a:avLst/>
          </a:prstGeom>
          <a:solidFill>
            <a:schemeClr val="accent1">
              <a:lumMod val="60000"/>
              <a:lumOff val="4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none">
            <a:spAutoFit/>
          </a:bodyPr>
          <a:lstStyle/>
          <a:p>
            <a:pPr marL="273050" indent="-273050" algn="ctr"/>
            <a:r>
              <a:rPr lang="en-US" altLang="x-none" sz="4400" b="1" dirty="0">
                <a:solidFill>
                  <a:srgbClr val="002060"/>
                </a:solidFill>
                <a:latin typeface="UTM Flavour" panose="02040603050506020204" pitchFamily="18" charset="0"/>
              </a:rPr>
              <a:t>Dế Mèn bênh vực kẻ yếu (tiếp theo)</a:t>
            </a:r>
          </a:p>
        </p:txBody>
      </p:sp>
    </p:spTree>
    <p:extLst>
      <p:ext uri="{BB962C8B-B14F-4D97-AF65-F5344CB8AC3E}">
        <p14:creationId xmlns:p14="http://schemas.microsoft.com/office/powerpoint/2010/main" val="229725887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xmlns="" id="{BD43D014-A780-46E7-8E1F-059FB8B71C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556"/>
          <a:stretch/>
        </p:blipFill>
        <p:spPr>
          <a:xfrm>
            <a:off x="2717444" y="950363"/>
            <a:ext cx="6063712" cy="1019859"/>
          </a:xfrm>
          <a:prstGeom prst="rect">
            <a:avLst/>
          </a:prstGeom>
        </p:spPr>
      </p:pic>
      <p:sp>
        <p:nvSpPr>
          <p:cNvPr id="3" name="TextBox 2">
            <a:extLst>
              <a:ext uri="{FF2B5EF4-FFF2-40B4-BE49-F238E27FC236}">
                <a16:creationId xmlns:a16="http://schemas.microsoft.com/office/drawing/2014/main" xmlns="" id="{662E9844-6254-4C4F-9132-166502C806DB}"/>
              </a:ext>
            </a:extLst>
          </p:cNvPr>
          <p:cNvSpPr txBox="1"/>
          <p:nvPr/>
        </p:nvSpPr>
        <p:spPr>
          <a:xfrm>
            <a:off x="4234387" y="1114386"/>
            <a:ext cx="3248720" cy="769441"/>
          </a:xfrm>
          <a:prstGeom prst="rect">
            <a:avLst/>
          </a:prstGeom>
          <a:noFill/>
        </p:spPr>
        <p:txBody>
          <a:bodyPr wrap="square">
            <a:spAutoFit/>
          </a:bodyPr>
          <a:lstStyle/>
          <a:p>
            <a:r>
              <a:rPr lang="en-US" sz="4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Chia </a:t>
            </a:r>
            <a:r>
              <a:rPr lang="en-US" sz="44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đoạn</a:t>
            </a:r>
            <a:endParaRPr lang="en-US" sz="4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endParaRPr>
          </a:p>
        </p:txBody>
      </p:sp>
      <p:grpSp>
        <p:nvGrpSpPr>
          <p:cNvPr id="4" name="组合 12">
            <a:extLst>
              <a:ext uri="{FF2B5EF4-FFF2-40B4-BE49-F238E27FC236}">
                <a16:creationId xmlns:a16="http://schemas.microsoft.com/office/drawing/2014/main" xmlns="" id="{A46200C2-33D5-452E-82CE-D6B921FBE02B}"/>
              </a:ext>
            </a:extLst>
          </p:cNvPr>
          <p:cNvGrpSpPr/>
          <p:nvPr/>
        </p:nvGrpSpPr>
        <p:grpSpPr>
          <a:xfrm>
            <a:off x="5357262" y="3111984"/>
            <a:ext cx="2091823" cy="1232463"/>
            <a:chOff x="3240023" y="2208279"/>
            <a:chExt cx="2249940" cy="1639127"/>
          </a:xfrm>
        </p:grpSpPr>
        <p:sp>
          <p:nvSpPr>
            <p:cNvPr id="5" name="云形 44">
              <a:extLst>
                <a:ext uri="{FF2B5EF4-FFF2-40B4-BE49-F238E27FC236}">
                  <a16:creationId xmlns:a16="http://schemas.microsoft.com/office/drawing/2014/main" xmlns="" id="{AB3D3D2B-F15F-4197-932E-09775CBBC7A8}"/>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3">
              <a:extLst>
                <a:ext uri="{FF2B5EF4-FFF2-40B4-BE49-F238E27FC236}">
                  <a16:creationId xmlns:a16="http://schemas.microsoft.com/office/drawing/2014/main" xmlns="" id="{F21DDE1B-9FEA-4B72-AE57-43ED6B2D7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7" name="组合 13">
            <a:extLst>
              <a:ext uri="{FF2B5EF4-FFF2-40B4-BE49-F238E27FC236}">
                <a16:creationId xmlns:a16="http://schemas.microsoft.com/office/drawing/2014/main" xmlns="" id="{6644EBF1-EE38-4E90-A1B1-63F26AA380A9}"/>
              </a:ext>
            </a:extLst>
          </p:cNvPr>
          <p:cNvGrpSpPr/>
          <p:nvPr/>
        </p:nvGrpSpPr>
        <p:grpSpPr>
          <a:xfrm>
            <a:off x="5402850" y="2070884"/>
            <a:ext cx="2128185" cy="832793"/>
            <a:chOff x="703406" y="2142481"/>
            <a:chExt cx="2249940" cy="1639127"/>
          </a:xfrm>
        </p:grpSpPr>
        <p:sp>
          <p:nvSpPr>
            <p:cNvPr id="8" name="云形 34">
              <a:extLst>
                <a:ext uri="{FF2B5EF4-FFF2-40B4-BE49-F238E27FC236}">
                  <a16:creationId xmlns:a16="http://schemas.microsoft.com/office/drawing/2014/main" xmlns="" id="{F227579B-CF12-497C-BD04-96F62EAA80A9}"/>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9" name="图片 5">
              <a:extLst>
                <a:ext uri="{FF2B5EF4-FFF2-40B4-BE49-F238E27FC236}">
                  <a16:creationId xmlns:a16="http://schemas.microsoft.com/office/drawing/2014/main" xmlns="" id="{8D62954D-6904-450C-8827-B6AE0F6AB3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10" name="组合 9">
            <a:extLst>
              <a:ext uri="{FF2B5EF4-FFF2-40B4-BE49-F238E27FC236}">
                <a16:creationId xmlns:a16="http://schemas.microsoft.com/office/drawing/2014/main" xmlns="" id="{771223A7-3C5B-4A27-B9D5-A5816501DE57}"/>
              </a:ext>
            </a:extLst>
          </p:cNvPr>
          <p:cNvGrpSpPr/>
          <p:nvPr/>
        </p:nvGrpSpPr>
        <p:grpSpPr>
          <a:xfrm>
            <a:off x="5357262" y="4552754"/>
            <a:ext cx="2396976" cy="1467046"/>
            <a:chOff x="5886505" y="2191427"/>
            <a:chExt cx="2249940" cy="1639127"/>
          </a:xfrm>
        </p:grpSpPr>
        <p:sp>
          <p:nvSpPr>
            <p:cNvPr id="11" name="云形 46">
              <a:extLst>
                <a:ext uri="{FF2B5EF4-FFF2-40B4-BE49-F238E27FC236}">
                  <a16:creationId xmlns:a16="http://schemas.microsoft.com/office/drawing/2014/main" xmlns="" id="{A92CD01B-5BDE-4B31-96CD-BB07E8C4F0F9}"/>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12" name="图片 7">
              <a:extLst>
                <a:ext uri="{FF2B5EF4-FFF2-40B4-BE49-F238E27FC236}">
                  <a16:creationId xmlns:a16="http://schemas.microsoft.com/office/drawing/2014/main" xmlns="" id="{AE0F2329-A4C2-4B3F-9902-187E9360FA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sp>
        <p:nvSpPr>
          <p:cNvPr id="13" name="文本框 5">
            <a:extLst>
              <a:ext uri="{FF2B5EF4-FFF2-40B4-BE49-F238E27FC236}">
                <a16:creationId xmlns:a16="http://schemas.microsoft.com/office/drawing/2014/main" xmlns="" id="{DB008C0F-B91C-498E-AE6C-167FC3F60A1A}"/>
              </a:ext>
            </a:extLst>
          </p:cNvPr>
          <p:cNvSpPr txBox="1"/>
          <p:nvPr/>
        </p:nvSpPr>
        <p:spPr>
          <a:xfrm>
            <a:off x="7723183" y="2200947"/>
            <a:ext cx="3645857" cy="523220"/>
          </a:xfrm>
          <a:custGeom>
            <a:avLst/>
            <a:gdLst>
              <a:gd name="connsiteX0" fmla="*/ 0 w 4685120"/>
              <a:gd name="connsiteY0" fmla="*/ 0 h 523220"/>
              <a:gd name="connsiteX1" fmla="*/ 669303 w 4685120"/>
              <a:gd name="connsiteY1" fmla="*/ 0 h 523220"/>
              <a:gd name="connsiteX2" fmla="*/ 1385457 w 4685120"/>
              <a:gd name="connsiteY2" fmla="*/ 0 h 523220"/>
              <a:gd name="connsiteX3" fmla="*/ 2101611 w 4685120"/>
              <a:gd name="connsiteY3" fmla="*/ 0 h 523220"/>
              <a:gd name="connsiteX4" fmla="*/ 2770914 w 4685120"/>
              <a:gd name="connsiteY4" fmla="*/ 0 h 523220"/>
              <a:gd name="connsiteX5" fmla="*/ 3533919 w 4685120"/>
              <a:gd name="connsiteY5" fmla="*/ 0 h 523220"/>
              <a:gd name="connsiteX6" fmla="*/ 4109520 w 4685120"/>
              <a:gd name="connsiteY6" fmla="*/ 0 h 523220"/>
              <a:gd name="connsiteX7" fmla="*/ 4685120 w 4685120"/>
              <a:gd name="connsiteY7" fmla="*/ 0 h 523220"/>
              <a:gd name="connsiteX8" fmla="*/ 4685120 w 4685120"/>
              <a:gd name="connsiteY8" fmla="*/ 523220 h 523220"/>
              <a:gd name="connsiteX9" fmla="*/ 4109520 w 4685120"/>
              <a:gd name="connsiteY9" fmla="*/ 523220 h 523220"/>
              <a:gd name="connsiteX10" fmla="*/ 3393365 w 4685120"/>
              <a:gd name="connsiteY10" fmla="*/ 523220 h 523220"/>
              <a:gd name="connsiteX11" fmla="*/ 2677211 w 4685120"/>
              <a:gd name="connsiteY11" fmla="*/ 523220 h 523220"/>
              <a:gd name="connsiteX12" fmla="*/ 2007909 w 4685120"/>
              <a:gd name="connsiteY12" fmla="*/ 523220 h 523220"/>
              <a:gd name="connsiteX13" fmla="*/ 1291755 w 4685120"/>
              <a:gd name="connsiteY13" fmla="*/ 523220 h 523220"/>
              <a:gd name="connsiteX14" fmla="*/ 716154 w 4685120"/>
              <a:gd name="connsiteY14" fmla="*/ 523220 h 523220"/>
              <a:gd name="connsiteX15" fmla="*/ 0 w 4685120"/>
              <a:gd name="connsiteY15" fmla="*/ 523220 h 523220"/>
              <a:gd name="connsiteX16" fmla="*/ 0 w 4685120"/>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5120" h="523220" fill="none" extrusionOk="0">
                <a:moveTo>
                  <a:pt x="0" y="0"/>
                </a:moveTo>
                <a:cubicBezTo>
                  <a:pt x="145591" y="-16141"/>
                  <a:pt x="461989" y="5568"/>
                  <a:pt x="669303" y="0"/>
                </a:cubicBezTo>
                <a:cubicBezTo>
                  <a:pt x="876617" y="-5568"/>
                  <a:pt x="1148139" y="-31424"/>
                  <a:pt x="1385457" y="0"/>
                </a:cubicBezTo>
                <a:cubicBezTo>
                  <a:pt x="1622775" y="31424"/>
                  <a:pt x="1861844" y="-24813"/>
                  <a:pt x="2101611" y="0"/>
                </a:cubicBezTo>
                <a:cubicBezTo>
                  <a:pt x="2341378" y="24813"/>
                  <a:pt x="2441940" y="30744"/>
                  <a:pt x="2770914" y="0"/>
                </a:cubicBezTo>
                <a:cubicBezTo>
                  <a:pt x="3099888" y="-30744"/>
                  <a:pt x="3293823" y="-19003"/>
                  <a:pt x="3533919" y="0"/>
                </a:cubicBezTo>
                <a:cubicBezTo>
                  <a:pt x="3774015" y="19003"/>
                  <a:pt x="3939763" y="-4164"/>
                  <a:pt x="4109520" y="0"/>
                </a:cubicBezTo>
                <a:cubicBezTo>
                  <a:pt x="4279277" y="4164"/>
                  <a:pt x="4534652" y="-1127"/>
                  <a:pt x="4685120" y="0"/>
                </a:cubicBezTo>
                <a:cubicBezTo>
                  <a:pt x="4702468" y="162280"/>
                  <a:pt x="4691800" y="399675"/>
                  <a:pt x="4685120" y="523220"/>
                </a:cubicBezTo>
                <a:cubicBezTo>
                  <a:pt x="4466345" y="499253"/>
                  <a:pt x="4303994" y="545322"/>
                  <a:pt x="4109520" y="523220"/>
                </a:cubicBezTo>
                <a:cubicBezTo>
                  <a:pt x="3915046" y="501118"/>
                  <a:pt x="3613173" y="535439"/>
                  <a:pt x="3393365" y="523220"/>
                </a:cubicBezTo>
                <a:cubicBezTo>
                  <a:pt x="3173557" y="511001"/>
                  <a:pt x="2959717" y="515714"/>
                  <a:pt x="2677211" y="523220"/>
                </a:cubicBezTo>
                <a:cubicBezTo>
                  <a:pt x="2394705" y="530726"/>
                  <a:pt x="2188985" y="545742"/>
                  <a:pt x="2007909" y="523220"/>
                </a:cubicBezTo>
                <a:cubicBezTo>
                  <a:pt x="1826833" y="500698"/>
                  <a:pt x="1488043" y="522878"/>
                  <a:pt x="1291755" y="523220"/>
                </a:cubicBezTo>
                <a:cubicBezTo>
                  <a:pt x="1095467" y="523562"/>
                  <a:pt x="991706" y="548208"/>
                  <a:pt x="716154" y="523220"/>
                </a:cubicBezTo>
                <a:cubicBezTo>
                  <a:pt x="440602" y="498232"/>
                  <a:pt x="306046" y="531366"/>
                  <a:pt x="0" y="523220"/>
                </a:cubicBezTo>
                <a:cubicBezTo>
                  <a:pt x="-14665" y="334460"/>
                  <a:pt x="-18571" y="164511"/>
                  <a:pt x="0" y="0"/>
                </a:cubicBezTo>
                <a:close/>
              </a:path>
              <a:path w="4685120" h="523220" stroke="0" extrusionOk="0">
                <a:moveTo>
                  <a:pt x="0" y="0"/>
                </a:moveTo>
                <a:cubicBezTo>
                  <a:pt x="164816" y="-16688"/>
                  <a:pt x="589671" y="6807"/>
                  <a:pt x="763005" y="0"/>
                </a:cubicBezTo>
                <a:cubicBezTo>
                  <a:pt x="936340" y="-6807"/>
                  <a:pt x="1245937" y="18545"/>
                  <a:pt x="1526011" y="0"/>
                </a:cubicBezTo>
                <a:cubicBezTo>
                  <a:pt x="1806085" y="-18545"/>
                  <a:pt x="1823887" y="-24297"/>
                  <a:pt x="2101611" y="0"/>
                </a:cubicBezTo>
                <a:cubicBezTo>
                  <a:pt x="2379335" y="24297"/>
                  <a:pt x="2556936" y="-23374"/>
                  <a:pt x="2677211" y="0"/>
                </a:cubicBezTo>
                <a:cubicBezTo>
                  <a:pt x="2797486" y="23374"/>
                  <a:pt x="3148292" y="-767"/>
                  <a:pt x="3299663" y="0"/>
                </a:cubicBezTo>
                <a:cubicBezTo>
                  <a:pt x="3451034" y="767"/>
                  <a:pt x="3596339" y="19579"/>
                  <a:pt x="3828412" y="0"/>
                </a:cubicBezTo>
                <a:cubicBezTo>
                  <a:pt x="4060485" y="-19579"/>
                  <a:pt x="4462203" y="-7033"/>
                  <a:pt x="4685120" y="0"/>
                </a:cubicBezTo>
                <a:cubicBezTo>
                  <a:pt x="4692589" y="236305"/>
                  <a:pt x="4676610" y="342960"/>
                  <a:pt x="4685120" y="523220"/>
                </a:cubicBezTo>
                <a:cubicBezTo>
                  <a:pt x="4578169" y="548471"/>
                  <a:pt x="4283503" y="501218"/>
                  <a:pt x="4156371" y="523220"/>
                </a:cubicBezTo>
                <a:cubicBezTo>
                  <a:pt x="4029239" y="545222"/>
                  <a:pt x="3831990" y="516789"/>
                  <a:pt x="3627621" y="523220"/>
                </a:cubicBezTo>
                <a:cubicBezTo>
                  <a:pt x="3423252" y="529652"/>
                  <a:pt x="3224662" y="516805"/>
                  <a:pt x="2958319" y="523220"/>
                </a:cubicBezTo>
                <a:cubicBezTo>
                  <a:pt x="2691976" y="529635"/>
                  <a:pt x="2487029" y="503027"/>
                  <a:pt x="2242165" y="523220"/>
                </a:cubicBezTo>
                <a:cubicBezTo>
                  <a:pt x="1997301" y="543413"/>
                  <a:pt x="1948406" y="523406"/>
                  <a:pt x="1666564" y="523220"/>
                </a:cubicBezTo>
                <a:cubicBezTo>
                  <a:pt x="1384722" y="523034"/>
                  <a:pt x="1128415" y="531342"/>
                  <a:pt x="903559" y="523220"/>
                </a:cubicBezTo>
                <a:cubicBezTo>
                  <a:pt x="678703" y="515098"/>
                  <a:pt x="225727" y="488962"/>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800" b="1" dirty="0" smtClean="0">
                <a:solidFill>
                  <a:schemeClr val="tx1">
                    <a:lumMod val="75000"/>
                    <a:lumOff val="25000"/>
                  </a:schemeClr>
                </a:solidFill>
                <a:latin typeface="UTM Isadora" panose="02040603050506020204" pitchFamily="18" charset="0"/>
                <a:ea typeface="汉仪跳跳体简" panose="00020600040101010101" pitchFamily="18" charset="-122"/>
              </a:rPr>
              <a:t>Bọn nhện … hung dữ.</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14" name="文本框 5">
            <a:extLst>
              <a:ext uri="{FF2B5EF4-FFF2-40B4-BE49-F238E27FC236}">
                <a16:creationId xmlns:a16="http://schemas.microsoft.com/office/drawing/2014/main" xmlns="" id="{C37CF78E-589B-4241-82A5-9DF2A7E3EC26}"/>
              </a:ext>
            </a:extLst>
          </p:cNvPr>
          <p:cNvSpPr txBox="1"/>
          <p:nvPr/>
        </p:nvSpPr>
        <p:spPr>
          <a:xfrm>
            <a:off x="7426795" y="3383943"/>
            <a:ext cx="4213405" cy="523220"/>
          </a:xfrm>
          <a:custGeom>
            <a:avLst/>
            <a:gdLst>
              <a:gd name="connsiteX0" fmla="*/ 0 w 4213405"/>
              <a:gd name="connsiteY0" fmla="*/ 0 h 523220"/>
              <a:gd name="connsiteX1" fmla="*/ 601915 w 4213405"/>
              <a:gd name="connsiteY1" fmla="*/ 0 h 523220"/>
              <a:gd name="connsiteX2" fmla="*/ 1245964 w 4213405"/>
              <a:gd name="connsiteY2" fmla="*/ 0 h 523220"/>
              <a:gd name="connsiteX3" fmla="*/ 1890013 w 4213405"/>
              <a:gd name="connsiteY3" fmla="*/ 0 h 523220"/>
              <a:gd name="connsiteX4" fmla="*/ 2491928 w 4213405"/>
              <a:gd name="connsiteY4" fmla="*/ 0 h 523220"/>
              <a:gd name="connsiteX5" fmla="*/ 3178111 w 4213405"/>
              <a:gd name="connsiteY5" fmla="*/ 0 h 523220"/>
              <a:gd name="connsiteX6" fmla="*/ 3695758 w 4213405"/>
              <a:gd name="connsiteY6" fmla="*/ 0 h 523220"/>
              <a:gd name="connsiteX7" fmla="*/ 4213405 w 4213405"/>
              <a:gd name="connsiteY7" fmla="*/ 0 h 523220"/>
              <a:gd name="connsiteX8" fmla="*/ 4213405 w 4213405"/>
              <a:gd name="connsiteY8" fmla="*/ 523220 h 523220"/>
              <a:gd name="connsiteX9" fmla="*/ 3695758 w 4213405"/>
              <a:gd name="connsiteY9" fmla="*/ 523220 h 523220"/>
              <a:gd name="connsiteX10" fmla="*/ 3051709 w 4213405"/>
              <a:gd name="connsiteY10" fmla="*/ 523220 h 523220"/>
              <a:gd name="connsiteX11" fmla="*/ 2407660 w 4213405"/>
              <a:gd name="connsiteY11" fmla="*/ 523220 h 523220"/>
              <a:gd name="connsiteX12" fmla="*/ 1805745 w 4213405"/>
              <a:gd name="connsiteY12" fmla="*/ 523220 h 523220"/>
              <a:gd name="connsiteX13" fmla="*/ 1161696 w 4213405"/>
              <a:gd name="connsiteY13" fmla="*/ 523220 h 523220"/>
              <a:gd name="connsiteX14" fmla="*/ 644049 w 4213405"/>
              <a:gd name="connsiteY14" fmla="*/ 523220 h 523220"/>
              <a:gd name="connsiteX15" fmla="*/ 0 w 4213405"/>
              <a:gd name="connsiteY15" fmla="*/ 523220 h 523220"/>
              <a:gd name="connsiteX16" fmla="*/ 0 w 4213405"/>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3405" h="523220" fill="none" extrusionOk="0">
                <a:moveTo>
                  <a:pt x="0" y="0"/>
                </a:moveTo>
                <a:cubicBezTo>
                  <a:pt x="152783" y="16624"/>
                  <a:pt x="437687" y="21405"/>
                  <a:pt x="601915" y="0"/>
                </a:cubicBezTo>
                <a:cubicBezTo>
                  <a:pt x="766143" y="-21405"/>
                  <a:pt x="974246" y="-2182"/>
                  <a:pt x="1245964" y="0"/>
                </a:cubicBezTo>
                <a:cubicBezTo>
                  <a:pt x="1517682" y="2182"/>
                  <a:pt x="1627633" y="27346"/>
                  <a:pt x="1890013" y="0"/>
                </a:cubicBezTo>
                <a:cubicBezTo>
                  <a:pt x="2152393" y="-27346"/>
                  <a:pt x="2237451" y="22804"/>
                  <a:pt x="2491928" y="0"/>
                </a:cubicBezTo>
                <a:cubicBezTo>
                  <a:pt x="2746406" y="-22804"/>
                  <a:pt x="3006659" y="23804"/>
                  <a:pt x="3178111" y="0"/>
                </a:cubicBezTo>
                <a:cubicBezTo>
                  <a:pt x="3349563" y="-23804"/>
                  <a:pt x="3467918" y="906"/>
                  <a:pt x="3695758" y="0"/>
                </a:cubicBezTo>
                <a:cubicBezTo>
                  <a:pt x="3923598" y="-906"/>
                  <a:pt x="3992774" y="-22099"/>
                  <a:pt x="4213405" y="0"/>
                </a:cubicBezTo>
                <a:cubicBezTo>
                  <a:pt x="4230753" y="162280"/>
                  <a:pt x="4220085" y="399675"/>
                  <a:pt x="4213405" y="523220"/>
                </a:cubicBezTo>
                <a:cubicBezTo>
                  <a:pt x="3959032" y="539657"/>
                  <a:pt x="3883132" y="532630"/>
                  <a:pt x="3695758" y="523220"/>
                </a:cubicBezTo>
                <a:cubicBezTo>
                  <a:pt x="3508384" y="513810"/>
                  <a:pt x="3217737" y="497250"/>
                  <a:pt x="3051709" y="523220"/>
                </a:cubicBezTo>
                <a:cubicBezTo>
                  <a:pt x="2885681" y="549190"/>
                  <a:pt x="2548861" y="520567"/>
                  <a:pt x="2407660" y="523220"/>
                </a:cubicBezTo>
                <a:cubicBezTo>
                  <a:pt x="2266459" y="525873"/>
                  <a:pt x="2045927" y="552205"/>
                  <a:pt x="1805745" y="523220"/>
                </a:cubicBezTo>
                <a:cubicBezTo>
                  <a:pt x="1565563" y="494235"/>
                  <a:pt x="1419947" y="550256"/>
                  <a:pt x="1161696" y="523220"/>
                </a:cubicBezTo>
                <a:cubicBezTo>
                  <a:pt x="903445" y="496184"/>
                  <a:pt x="808828" y="522893"/>
                  <a:pt x="644049" y="523220"/>
                </a:cubicBezTo>
                <a:cubicBezTo>
                  <a:pt x="479270" y="523547"/>
                  <a:pt x="310558" y="511788"/>
                  <a:pt x="0" y="523220"/>
                </a:cubicBezTo>
                <a:cubicBezTo>
                  <a:pt x="-14665" y="334460"/>
                  <a:pt x="-18571" y="164511"/>
                  <a:pt x="0" y="0"/>
                </a:cubicBezTo>
                <a:close/>
              </a:path>
              <a:path w="4213405" h="523220" stroke="0" extrusionOk="0">
                <a:moveTo>
                  <a:pt x="0" y="0"/>
                </a:moveTo>
                <a:cubicBezTo>
                  <a:pt x="264414" y="13458"/>
                  <a:pt x="369306" y="7839"/>
                  <a:pt x="686183" y="0"/>
                </a:cubicBezTo>
                <a:cubicBezTo>
                  <a:pt x="1003060" y="-7839"/>
                  <a:pt x="1172845" y="-31787"/>
                  <a:pt x="1372366" y="0"/>
                </a:cubicBezTo>
                <a:cubicBezTo>
                  <a:pt x="1571887" y="31787"/>
                  <a:pt x="1690208" y="24444"/>
                  <a:pt x="1890013" y="0"/>
                </a:cubicBezTo>
                <a:cubicBezTo>
                  <a:pt x="2089818" y="-24444"/>
                  <a:pt x="2201562" y="-11034"/>
                  <a:pt x="2407660" y="0"/>
                </a:cubicBezTo>
                <a:cubicBezTo>
                  <a:pt x="2613758" y="11034"/>
                  <a:pt x="2714640" y="-16564"/>
                  <a:pt x="2967441" y="0"/>
                </a:cubicBezTo>
                <a:cubicBezTo>
                  <a:pt x="3220242" y="16564"/>
                  <a:pt x="3205342" y="-16969"/>
                  <a:pt x="3442954" y="0"/>
                </a:cubicBezTo>
                <a:cubicBezTo>
                  <a:pt x="3680566" y="16969"/>
                  <a:pt x="3857619" y="-3506"/>
                  <a:pt x="4213405" y="0"/>
                </a:cubicBezTo>
                <a:cubicBezTo>
                  <a:pt x="4220874" y="236305"/>
                  <a:pt x="4204895" y="342960"/>
                  <a:pt x="4213405" y="523220"/>
                </a:cubicBezTo>
                <a:cubicBezTo>
                  <a:pt x="4043653" y="509584"/>
                  <a:pt x="3844115" y="520000"/>
                  <a:pt x="3737892" y="523220"/>
                </a:cubicBezTo>
                <a:cubicBezTo>
                  <a:pt x="3631669" y="526440"/>
                  <a:pt x="3446793" y="515716"/>
                  <a:pt x="3262379" y="523220"/>
                </a:cubicBezTo>
                <a:cubicBezTo>
                  <a:pt x="3077965" y="530724"/>
                  <a:pt x="2804873" y="517581"/>
                  <a:pt x="2660464" y="523220"/>
                </a:cubicBezTo>
                <a:cubicBezTo>
                  <a:pt x="2516055" y="528859"/>
                  <a:pt x="2304502" y="520972"/>
                  <a:pt x="2016415" y="523220"/>
                </a:cubicBezTo>
                <a:cubicBezTo>
                  <a:pt x="1728328" y="525468"/>
                  <a:pt x="1623922" y="522872"/>
                  <a:pt x="1498768" y="523220"/>
                </a:cubicBezTo>
                <a:cubicBezTo>
                  <a:pt x="1373614" y="523568"/>
                  <a:pt x="1053287" y="500537"/>
                  <a:pt x="812585" y="523220"/>
                </a:cubicBezTo>
                <a:cubicBezTo>
                  <a:pt x="571883" y="545903"/>
                  <a:pt x="316424" y="489038"/>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800" b="1" dirty="0" smtClean="0">
                <a:solidFill>
                  <a:schemeClr val="tx1">
                    <a:lumMod val="75000"/>
                    <a:lumOff val="25000"/>
                  </a:schemeClr>
                </a:solidFill>
                <a:latin typeface="UTM Isadora" panose="02040603050506020204" pitchFamily="18" charset="0"/>
                <a:ea typeface="汉仪跳跳体简" panose="00020600040101010101" pitchFamily="18" charset="-122"/>
              </a:rPr>
              <a:t>Tôi cất tiếng … giã gạo</a:t>
            </a:r>
            <a:r>
              <a:rPr kumimoji="1" lang="en-US" altLang="zh-CN" sz="28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15" name="文本框 5">
            <a:extLst>
              <a:ext uri="{FF2B5EF4-FFF2-40B4-BE49-F238E27FC236}">
                <a16:creationId xmlns:a16="http://schemas.microsoft.com/office/drawing/2014/main" xmlns="" id="{80D81A15-6F2D-4DD9-9B0A-0DF5B262E3C3}"/>
              </a:ext>
            </a:extLst>
          </p:cNvPr>
          <p:cNvSpPr txBox="1"/>
          <p:nvPr/>
        </p:nvSpPr>
        <p:spPr>
          <a:xfrm>
            <a:off x="8326939" y="5090160"/>
            <a:ext cx="2413119" cy="523220"/>
          </a:xfrm>
          <a:custGeom>
            <a:avLst/>
            <a:gdLst>
              <a:gd name="connsiteX0" fmla="*/ 0 w 6282286"/>
              <a:gd name="connsiteY0" fmla="*/ 0 h 523220"/>
              <a:gd name="connsiteX1" fmla="*/ 509563 w 6282286"/>
              <a:gd name="connsiteY1" fmla="*/ 0 h 523220"/>
              <a:gd name="connsiteX2" fmla="*/ 1333241 w 6282286"/>
              <a:gd name="connsiteY2" fmla="*/ 0 h 523220"/>
              <a:gd name="connsiteX3" fmla="*/ 1842804 w 6282286"/>
              <a:gd name="connsiteY3" fmla="*/ 0 h 523220"/>
              <a:gd name="connsiteX4" fmla="*/ 2603659 w 6282286"/>
              <a:gd name="connsiteY4" fmla="*/ 0 h 523220"/>
              <a:gd name="connsiteX5" fmla="*/ 3301690 w 6282286"/>
              <a:gd name="connsiteY5" fmla="*/ 0 h 523220"/>
              <a:gd name="connsiteX6" fmla="*/ 3811254 w 6282286"/>
              <a:gd name="connsiteY6" fmla="*/ 0 h 523220"/>
              <a:gd name="connsiteX7" fmla="*/ 4509285 w 6282286"/>
              <a:gd name="connsiteY7" fmla="*/ 0 h 523220"/>
              <a:gd name="connsiteX8" fmla="*/ 5207317 w 6282286"/>
              <a:gd name="connsiteY8" fmla="*/ 0 h 523220"/>
              <a:gd name="connsiteX9" fmla="*/ 6282286 w 6282286"/>
              <a:gd name="connsiteY9" fmla="*/ 0 h 523220"/>
              <a:gd name="connsiteX10" fmla="*/ 6282286 w 6282286"/>
              <a:gd name="connsiteY10" fmla="*/ 523220 h 523220"/>
              <a:gd name="connsiteX11" fmla="*/ 5772723 w 6282286"/>
              <a:gd name="connsiteY11" fmla="*/ 523220 h 523220"/>
              <a:gd name="connsiteX12" fmla="*/ 5200337 w 6282286"/>
              <a:gd name="connsiteY12" fmla="*/ 523220 h 523220"/>
              <a:gd name="connsiteX13" fmla="*/ 4565128 w 6282286"/>
              <a:gd name="connsiteY13" fmla="*/ 523220 h 523220"/>
              <a:gd name="connsiteX14" fmla="*/ 3929919 w 6282286"/>
              <a:gd name="connsiteY14" fmla="*/ 523220 h 523220"/>
              <a:gd name="connsiteX15" fmla="*/ 3169064 w 6282286"/>
              <a:gd name="connsiteY15" fmla="*/ 523220 h 523220"/>
              <a:gd name="connsiteX16" fmla="*/ 2659501 w 6282286"/>
              <a:gd name="connsiteY16" fmla="*/ 523220 h 523220"/>
              <a:gd name="connsiteX17" fmla="*/ 2149938 w 6282286"/>
              <a:gd name="connsiteY17" fmla="*/ 523220 h 523220"/>
              <a:gd name="connsiteX18" fmla="*/ 1389083 w 6282286"/>
              <a:gd name="connsiteY18" fmla="*/ 523220 h 523220"/>
              <a:gd name="connsiteX19" fmla="*/ 0 w 6282286"/>
              <a:gd name="connsiteY19" fmla="*/ 523220 h 523220"/>
              <a:gd name="connsiteX20" fmla="*/ 0 w 6282286"/>
              <a:gd name="connsiteY2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2286" h="523220" fill="none" extrusionOk="0">
                <a:moveTo>
                  <a:pt x="0" y="0"/>
                </a:moveTo>
                <a:cubicBezTo>
                  <a:pt x="229434" y="17934"/>
                  <a:pt x="271177" y="16056"/>
                  <a:pt x="509563" y="0"/>
                </a:cubicBezTo>
                <a:cubicBezTo>
                  <a:pt x="747949" y="-16056"/>
                  <a:pt x="946411" y="18055"/>
                  <a:pt x="1333241" y="0"/>
                </a:cubicBezTo>
                <a:cubicBezTo>
                  <a:pt x="1720071" y="-18055"/>
                  <a:pt x="1623474" y="6219"/>
                  <a:pt x="1842804" y="0"/>
                </a:cubicBezTo>
                <a:cubicBezTo>
                  <a:pt x="2062134" y="-6219"/>
                  <a:pt x="2227206" y="-17604"/>
                  <a:pt x="2603659" y="0"/>
                </a:cubicBezTo>
                <a:cubicBezTo>
                  <a:pt x="2980113" y="17604"/>
                  <a:pt x="3010919" y="-9585"/>
                  <a:pt x="3301690" y="0"/>
                </a:cubicBezTo>
                <a:cubicBezTo>
                  <a:pt x="3592461" y="9585"/>
                  <a:pt x="3590982" y="-23757"/>
                  <a:pt x="3811254" y="0"/>
                </a:cubicBezTo>
                <a:cubicBezTo>
                  <a:pt x="4031526" y="23757"/>
                  <a:pt x="4206810" y="9376"/>
                  <a:pt x="4509285" y="0"/>
                </a:cubicBezTo>
                <a:cubicBezTo>
                  <a:pt x="4811760" y="-9376"/>
                  <a:pt x="4937829" y="-24051"/>
                  <a:pt x="5207317" y="0"/>
                </a:cubicBezTo>
                <a:cubicBezTo>
                  <a:pt x="5476805" y="24051"/>
                  <a:pt x="5999210" y="172"/>
                  <a:pt x="6282286" y="0"/>
                </a:cubicBezTo>
                <a:cubicBezTo>
                  <a:pt x="6267681" y="185554"/>
                  <a:pt x="6274156" y="385395"/>
                  <a:pt x="6282286" y="523220"/>
                </a:cubicBezTo>
                <a:cubicBezTo>
                  <a:pt x="6158701" y="499566"/>
                  <a:pt x="5879542" y="513476"/>
                  <a:pt x="5772723" y="523220"/>
                </a:cubicBezTo>
                <a:cubicBezTo>
                  <a:pt x="5665904" y="532964"/>
                  <a:pt x="5420376" y="516582"/>
                  <a:pt x="5200337" y="523220"/>
                </a:cubicBezTo>
                <a:cubicBezTo>
                  <a:pt x="4980298" y="529858"/>
                  <a:pt x="4870890" y="516017"/>
                  <a:pt x="4565128" y="523220"/>
                </a:cubicBezTo>
                <a:cubicBezTo>
                  <a:pt x="4259366" y="530423"/>
                  <a:pt x="4076636" y="517972"/>
                  <a:pt x="3929919" y="523220"/>
                </a:cubicBezTo>
                <a:cubicBezTo>
                  <a:pt x="3783202" y="528468"/>
                  <a:pt x="3533535" y="517735"/>
                  <a:pt x="3169064" y="523220"/>
                </a:cubicBezTo>
                <a:cubicBezTo>
                  <a:pt x="2804593" y="528705"/>
                  <a:pt x="2807982" y="513804"/>
                  <a:pt x="2659501" y="523220"/>
                </a:cubicBezTo>
                <a:cubicBezTo>
                  <a:pt x="2511020" y="532636"/>
                  <a:pt x="2330761" y="513506"/>
                  <a:pt x="2149938" y="523220"/>
                </a:cubicBezTo>
                <a:cubicBezTo>
                  <a:pt x="1969115" y="532934"/>
                  <a:pt x="1570255" y="501652"/>
                  <a:pt x="1389083" y="523220"/>
                </a:cubicBezTo>
                <a:cubicBezTo>
                  <a:pt x="1207912" y="544788"/>
                  <a:pt x="568503" y="488973"/>
                  <a:pt x="0" y="523220"/>
                </a:cubicBezTo>
                <a:cubicBezTo>
                  <a:pt x="1403" y="360938"/>
                  <a:pt x="6154" y="131052"/>
                  <a:pt x="0" y="0"/>
                </a:cubicBezTo>
                <a:close/>
              </a:path>
              <a:path w="6282286" h="523220" stroke="0" extrusionOk="0">
                <a:moveTo>
                  <a:pt x="0" y="0"/>
                </a:moveTo>
                <a:cubicBezTo>
                  <a:pt x="178135" y="-22332"/>
                  <a:pt x="522513" y="-17702"/>
                  <a:pt x="823677" y="0"/>
                </a:cubicBezTo>
                <a:cubicBezTo>
                  <a:pt x="1124841" y="17702"/>
                  <a:pt x="1237825" y="-15141"/>
                  <a:pt x="1647355" y="0"/>
                </a:cubicBezTo>
                <a:cubicBezTo>
                  <a:pt x="2056885" y="15141"/>
                  <a:pt x="1965070" y="-20421"/>
                  <a:pt x="2219741" y="0"/>
                </a:cubicBezTo>
                <a:cubicBezTo>
                  <a:pt x="2474412" y="20421"/>
                  <a:pt x="2518992" y="15958"/>
                  <a:pt x="2792127" y="0"/>
                </a:cubicBezTo>
                <a:cubicBezTo>
                  <a:pt x="3065262" y="-15958"/>
                  <a:pt x="3130318" y="806"/>
                  <a:pt x="3427336" y="0"/>
                </a:cubicBezTo>
                <a:cubicBezTo>
                  <a:pt x="3724354" y="-806"/>
                  <a:pt x="3830645" y="17173"/>
                  <a:pt x="3936899" y="0"/>
                </a:cubicBezTo>
                <a:cubicBezTo>
                  <a:pt x="4043153" y="-17173"/>
                  <a:pt x="4230918" y="-11853"/>
                  <a:pt x="4446462" y="0"/>
                </a:cubicBezTo>
                <a:cubicBezTo>
                  <a:pt x="4662006" y="11853"/>
                  <a:pt x="4766939" y="-24445"/>
                  <a:pt x="5081671" y="0"/>
                </a:cubicBezTo>
                <a:cubicBezTo>
                  <a:pt x="5396403" y="24445"/>
                  <a:pt x="5534509" y="25597"/>
                  <a:pt x="5654057" y="0"/>
                </a:cubicBezTo>
                <a:cubicBezTo>
                  <a:pt x="5773605" y="-25597"/>
                  <a:pt x="6113079" y="29396"/>
                  <a:pt x="6282286" y="0"/>
                </a:cubicBezTo>
                <a:cubicBezTo>
                  <a:pt x="6298753" y="253993"/>
                  <a:pt x="6275670" y="307206"/>
                  <a:pt x="6282286" y="523220"/>
                </a:cubicBezTo>
                <a:cubicBezTo>
                  <a:pt x="6053022" y="528497"/>
                  <a:pt x="5863825" y="511610"/>
                  <a:pt x="5709900" y="523220"/>
                </a:cubicBezTo>
                <a:cubicBezTo>
                  <a:pt x="5555975" y="534830"/>
                  <a:pt x="5296303" y="508993"/>
                  <a:pt x="5137514" y="523220"/>
                </a:cubicBezTo>
                <a:cubicBezTo>
                  <a:pt x="4978725" y="537447"/>
                  <a:pt x="4599553" y="529751"/>
                  <a:pt x="4313836" y="523220"/>
                </a:cubicBezTo>
                <a:cubicBezTo>
                  <a:pt x="4028119" y="516689"/>
                  <a:pt x="3957095" y="493623"/>
                  <a:pt x="3615805" y="523220"/>
                </a:cubicBezTo>
                <a:cubicBezTo>
                  <a:pt x="3274515" y="552817"/>
                  <a:pt x="3224301" y="533175"/>
                  <a:pt x="3043419" y="523220"/>
                </a:cubicBezTo>
                <a:cubicBezTo>
                  <a:pt x="2862537" y="513265"/>
                  <a:pt x="2748796" y="526975"/>
                  <a:pt x="2533855" y="523220"/>
                </a:cubicBezTo>
                <a:cubicBezTo>
                  <a:pt x="2318914" y="519465"/>
                  <a:pt x="2052519" y="504462"/>
                  <a:pt x="1773001" y="523220"/>
                </a:cubicBezTo>
                <a:cubicBezTo>
                  <a:pt x="1493483" y="541978"/>
                  <a:pt x="1365474" y="508569"/>
                  <a:pt x="1263438" y="523220"/>
                </a:cubicBezTo>
                <a:cubicBezTo>
                  <a:pt x="1161402" y="537871"/>
                  <a:pt x="352413" y="501149"/>
                  <a:pt x="0" y="523220"/>
                </a:cubicBezTo>
                <a:cubicBezTo>
                  <a:pt x="8836" y="297937"/>
                  <a:pt x="-12788" y="171544"/>
                  <a:pt x="0" y="0"/>
                </a:cubicBezTo>
                <a:close/>
              </a:path>
            </a:pathLst>
          </a:custGeom>
          <a:solidFill>
            <a:schemeClr val="accent4">
              <a:lumMod val="20000"/>
              <a:lumOff val="80000"/>
            </a:schemeClr>
          </a:solidFill>
          <a:ln w="28575">
            <a:extLst>
              <a:ext uri="{C807C97D-BFC1-408E-A445-0C87EB9F89A2}">
                <ask:lineSketchStyleProps xmln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800" b="1" dirty="0" smtClean="0">
                <a:solidFill>
                  <a:schemeClr val="tx1">
                    <a:lumMod val="75000"/>
                    <a:lumOff val="25000"/>
                  </a:schemeClr>
                </a:solidFill>
                <a:latin typeface="UTM Isadora" panose="02040603050506020204" pitchFamily="18" charset="0"/>
                <a:ea typeface="汉仪跳跳体简" panose="00020600040101010101" pitchFamily="18" charset="-122"/>
              </a:rPr>
              <a:t>Phần còn lại</a:t>
            </a:r>
            <a:endParaRPr lang="zh-CN" altLang="en-US" sz="2800" b="1" dirty="0" smtClean="0">
              <a:solidFill>
                <a:schemeClr val="tx1">
                  <a:lumMod val="75000"/>
                  <a:lumOff val="25000"/>
                </a:schemeClr>
              </a:solidFill>
              <a:latin typeface="UTM Isadora" panose="02040603050506020204" pitchFamily="18" charset="0"/>
              <a:ea typeface="汉仪跳跳体简" panose="00020600040101010101" pitchFamily="18" charset="-122"/>
            </a:endParaRPr>
          </a:p>
        </p:txBody>
      </p:sp>
      <p:pic>
        <p:nvPicPr>
          <p:cNvPr id="1026" name="Picture 2" descr="Danh sách các Bài văn phát biểu cảm nghĩ về đoạn trích Bài học đường đời  đầu tiên của Tô Hoà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10547" y="3811208"/>
            <a:ext cx="4777272" cy="2738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3934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D061C4-0CEA-46FE-8CF7-C42BBC48E1CA}"/>
              </a:ext>
            </a:extLst>
          </p:cNvPr>
          <p:cNvSpPr txBox="1"/>
          <p:nvPr/>
        </p:nvSpPr>
        <p:spPr>
          <a:xfrm>
            <a:off x="4376057" y="3285824"/>
            <a:ext cx="4034971" cy="923330"/>
          </a:xfrm>
          <a:prstGeom prst="rect">
            <a:avLst/>
          </a:prstGeom>
          <a:noFill/>
        </p:spPr>
        <p:txBody>
          <a:bodyPr wrap="square">
            <a:spAutoFit/>
          </a:bodyPr>
          <a:lstStyle/>
          <a:p>
            <a:r>
              <a:rPr lang="en-US" sz="5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LUYỆN ĐỌC</a:t>
            </a:r>
          </a:p>
        </p:txBody>
      </p:sp>
      <p:sp>
        <p:nvSpPr>
          <p:cNvPr id="3" name="椭圆 15">
            <a:extLst>
              <a:ext uri="{FF2B5EF4-FFF2-40B4-BE49-F238E27FC236}">
                <a16:creationId xmlns:a16="http://schemas.microsoft.com/office/drawing/2014/main" xmlns="" id="{0E4A229C-AECF-4105-BAC2-8B2FE1DAD3DB}"/>
              </a:ext>
            </a:extLst>
          </p:cNvPr>
          <p:cNvSpPr/>
          <p:nvPr/>
        </p:nvSpPr>
        <p:spPr>
          <a:xfrm>
            <a:off x="5293954" y="2145631"/>
            <a:ext cx="1604091" cy="10801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UTM Cookies" panose="02040603050506020204" pitchFamily="18" charset="0"/>
              </a:rPr>
              <a:t>01</a:t>
            </a:r>
            <a:endParaRPr lang="zh-CN" altLang="en-US" sz="5400" dirty="0">
              <a:latin typeface="UTM Cookies" panose="02040603050506020204" pitchFamily="18" charset="0"/>
            </a:endParaRPr>
          </a:p>
        </p:txBody>
      </p:sp>
    </p:spTree>
    <p:extLst>
      <p:ext uri="{BB962C8B-B14F-4D97-AF65-F5344CB8AC3E}">
        <p14:creationId xmlns:p14="http://schemas.microsoft.com/office/powerpoint/2010/main" val="149246541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主题​​">
  <a:themeElements>
    <a:clrScheme name="蓝色 II">
      <a:dk1>
        <a:srgbClr val="000000"/>
      </a:dk1>
      <a:lt1>
        <a:srgbClr val="FFFFFF"/>
      </a:lt1>
      <a:dk2>
        <a:srgbClr val="778495"/>
      </a:dk2>
      <a:lt2>
        <a:srgbClr val="F0F0F0"/>
      </a:lt2>
      <a:accent1>
        <a:srgbClr val="566D43"/>
      </a:accent1>
      <a:accent2>
        <a:srgbClr val="FFC20F"/>
      </a:accent2>
      <a:accent3>
        <a:srgbClr val="A1A763"/>
      </a:accent3>
      <a:accent4>
        <a:srgbClr val="BB922B"/>
      </a:accent4>
      <a:accent5>
        <a:srgbClr val="F5C26F"/>
      </a:accent5>
      <a:accent6>
        <a:srgbClr val="D5D8BA"/>
      </a:accent6>
      <a:hlink>
        <a:srgbClr val="566D43"/>
      </a:hlink>
      <a:folHlink>
        <a:srgbClr val="BFBFBF"/>
      </a:folHlink>
    </a:clrScheme>
    <a:fontScheme name="Temp">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a:spAutoFit/>
      </a:bodyPr>
      <a:lstStyle>
        <a:defPPr marL="400050" indent="-400050" algn="l">
          <a:lnSpc>
            <a:spcPct val="200000"/>
          </a:lnSpc>
          <a:buFont typeface="+mj-lt"/>
          <a:buAutoNum type="arabicPeriod"/>
          <a:defRPr dirty="0">
            <a:latin typeface="思源黑体 CN" panose="020B0500000000000000" pitchFamily="34" charset="-122"/>
            <a:ea typeface="思源黑体 CN" panose="020B05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6_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8904</TotalTime>
  <Words>1086</Words>
  <Application>Microsoft Office PowerPoint</Application>
  <PresentationFormat>Custom</PresentationFormat>
  <Paragraphs>98</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主题​​</vt:lpstr>
      <vt:lpstr>5_Office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THANH HUONG</cp:lastModifiedBy>
  <cp:revision>15</cp:revision>
  <dcterms:created xsi:type="dcterms:W3CDTF">2022-06-25T07:57:31Z</dcterms:created>
  <dcterms:modified xsi:type="dcterms:W3CDTF">2022-09-14T15:46:41Z</dcterms:modified>
</cp:coreProperties>
</file>