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9" r:id="rId4"/>
    <p:sldMasterId id="2147483725" r:id="rId5"/>
  </p:sldMasterIdLst>
  <p:sldIdLst>
    <p:sldId id="266" r:id="rId6"/>
    <p:sldId id="281" r:id="rId7"/>
    <p:sldId id="282" r:id="rId8"/>
    <p:sldId id="283" r:id="rId9"/>
    <p:sldId id="284" r:id="rId10"/>
    <p:sldId id="285" r:id="rId11"/>
    <p:sldId id="275" r:id="rId12"/>
    <p:sldId id="272" r:id="rId13"/>
    <p:sldId id="269" r:id="rId14"/>
    <p:sldId id="286" r:id="rId15"/>
    <p:sldId id="274" r:id="rId16"/>
    <p:sldId id="273" r:id="rId17"/>
    <p:sldId id="276" r:id="rId18"/>
    <p:sldId id="287" r:id="rId19"/>
    <p:sldId id="288"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4771"/>
    <a:srgbClr val="CE732E"/>
    <a:srgbClr val="1A5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59" autoAdjust="0"/>
    <p:restoredTop sz="94660"/>
  </p:normalViewPr>
  <p:slideViewPr>
    <p:cSldViewPr snapToGrid="0">
      <p:cViewPr>
        <p:scale>
          <a:sx n="74" d="100"/>
          <a:sy n="74" d="100"/>
        </p:scale>
        <p:origin x="-364"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71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78854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1314484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31118786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4141053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160628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4008295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3866584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28657566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1722399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778235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6705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21522397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2022/9/14</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等线"/>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2231549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7937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
        <p:nvSpPr>
          <p:cNvPr id="6" name="TextBox 5"/>
          <p:cNvSpPr txBox="1"/>
          <p:nvPr userDrawn="1"/>
        </p:nvSpPr>
        <p:spPr>
          <a:xfrm>
            <a:off x="10828354" y="6134669"/>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1943689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33334054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39386553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42768097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1123989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3351872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2463067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3876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3442919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1559208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19025090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3971167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 name="TextBox 3"/>
          <p:cNvSpPr txBox="1"/>
          <p:nvPr userDrawn="1"/>
        </p:nvSpPr>
        <p:spPr>
          <a:xfrm>
            <a:off x="0" y="96335"/>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Tree>
    <p:extLst>
      <p:ext uri="{BB962C8B-B14F-4D97-AF65-F5344CB8AC3E}">
        <p14:creationId xmlns:p14="http://schemas.microsoft.com/office/powerpoint/2010/main" val="40251663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019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070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885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46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07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850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18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21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65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4871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98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01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46159599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29281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45951161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2230752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061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5386130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2066884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19040696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8095567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4224936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3411778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3498158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6471023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50042181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11269066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6649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7264033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67940327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4575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4123295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45512897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04789319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2218507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40214742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70424352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427397027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613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8745295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85195392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65939967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1010606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65003903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3790119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451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0835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2.jpg"/><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
        <p:nvSpPr>
          <p:cNvPr id="2" name="TextBox 1"/>
          <p:cNvSpPr txBox="1"/>
          <p:nvPr userDrawn="1"/>
        </p:nvSpPr>
        <p:spPr>
          <a:xfrm>
            <a:off x="0" y="0"/>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Calibri"/>
                <a:ea typeface="+mn-ea"/>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Calibri"/>
              <a:ea typeface="+mn-ea"/>
              <a:cs typeface="+mn-cs"/>
            </a:endParaRPr>
          </a:p>
        </p:txBody>
      </p:sp>
      <p:sp>
        <p:nvSpPr>
          <p:cNvPr id="3" name="TextBox 2"/>
          <p:cNvSpPr txBox="1"/>
          <p:nvPr userDrawn="1"/>
        </p:nvSpPr>
        <p:spPr>
          <a:xfrm>
            <a:off x="10907182" y="6488668"/>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Calibri"/>
                <a:ea typeface="+mn-ea"/>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465"/>
          <a:stretch/>
        </p:blipFill>
        <p:spPr>
          <a:xfrm>
            <a:off x="-5274889" y="6193832"/>
            <a:ext cx="1269430" cy="1328335"/>
          </a:xfrm>
          <a:prstGeom prst="rect">
            <a:avLst/>
          </a:prstGeom>
        </p:spPr>
      </p:pic>
    </p:spTree>
    <p:extLst>
      <p:ext uri="{BB962C8B-B14F-4D97-AF65-F5344CB8AC3E}">
        <p14:creationId xmlns:p14="http://schemas.microsoft.com/office/powerpoint/2010/main" val="3386880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0" y="0"/>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sp>
        <p:nvSpPr>
          <p:cNvPr id="3" name="TextBox 2"/>
          <p:cNvSpPr txBox="1"/>
          <p:nvPr userDrawn="1"/>
        </p:nvSpPr>
        <p:spPr>
          <a:xfrm>
            <a:off x="10907181" y="6488668"/>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等线"/>
                <a:ea typeface="微软雅黑"/>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等线"/>
              <a:ea typeface="微软雅黑"/>
              <a:cs typeface="+mn-cs"/>
            </a:endParaRPr>
          </a:p>
        </p:txBody>
      </p:sp>
      <p:pic>
        <p:nvPicPr>
          <p:cNvPr id="4" name="Picture 3">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465"/>
          <a:stretch/>
        </p:blipFill>
        <p:spPr>
          <a:xfrm>
            <a:off x="-5274889" y="6193832"/>
            <a:ext cx="1269430" cy="1328335"/>
          </a:xfrm>
          <a:prstGeom prst="rect">
            <a:avLst/>
          </a:prstGeom>
        </p:spPr>
      </p:pic>
    </p:spTree>
    <p:extLst>
      <p:ext uri="{BB962C8B-B14F-4D97-AF65-F5344CB8AC3E}">
        <p14:creationId xmlns:p14="http://schemas.microsoft.com/office/powerpoint/2010/main" val="1115423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3F69F2-81F5-48C7-9089-1B233AA5C0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4AA330-F69B-477C-BB71-9A23B625CD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userDrawn="1"/>
        </p:nvSpPr>
        <p:spPr>
          <a:xfrm>
            <a:off x="0" y="45522"/>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Calibri" panose="020F0502020204030204"/>
                <a:ea typeface="+mn-ea"/>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8" name="TextBox 7"/>
          <p:cNvSpPr txBox="1"/>
          <p:nvPr userDrawn="1"/>
        </p:nvSpPr>
        <p:spPr>
          <a:xfrm>
            <a:off x="10828354" y="6480456"/>
            <a:ext cx="153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5B9BD5">
                    <a:lumMod val="40000"/>
                    <a:lumOff val="60000"/>
                  </a:srgbClr>
                </a:solidFill>
                <a:effectLst/>
                <a:uLnTx/>
                <a:uFillTx/>
                <a:latin typeface="Calibri" panose="020F0502020204030204"/>
                <a:ea typeface="+mn-ea"/>
                <a:cs typeface="+mn-cs"/>
              </a:rPr>
              <a:t>Măng non</a:t>
            </a:r>
            <a:endParaRPr kumimoji="0" lang="en-US" sz="1800" b="0"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465"/>
          <a:stretch/>
        </p:blipFill>
        <p:spPr>
          <a:xfrm>
            <a:off x="-26123209" y="12594632"/>
            <a:ext cx="1269430" cy="1328335"/>
          </a:xfrm>
          <a:prstGeom prst="rect">
            <a:avLst/>
          </a:prstGeom>
        </p:spPr>
      </p:pic>
      <p:pic>
        <p:nvPicPr>
          <p:cNvPr id="10" name="Picture 9">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465"/>
          <a:stretch/>
        </p:blipFill>
        <p:spPr>
          <a:xfrm>
            <a:off x="10719085" y="8306412"/>
            <a:ext cx="1269430" cy="1328335"/>
          </a:xfrm>
          <a:prstGeom prst="rect">
            <a:avLst/>
          </a:prstGeom>
        </p:spPr>
      </p:pic>
    </p:spTree>
    <p:extLst>
      <p:ext uri="{BB962C8B-B14F-4D97-AF65-F5344CB8AC3E}">
        <p14:creationId xmlns:p14="http://schemas.microsoft.com/office/powerpoint/2010/main" val="7334009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pic>
        <p:nvPicPr>
          <p:cNvPr id="7" name="Picture 6">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465"/>
          <a:stretch/>
        </p:blipFill>
        <p:spPr>
          <a:xfrm>
            <a:off x="-5274889" y="6193832"/>
            <a:ext cx="1269430" cy="1328335"/>
          </a:xfrm>
          <a:prstGeom prst="rect">
            <a:avLst/>
          </a:prstGeom>
        </p:spPr>
      </p:pic>
    </p:spTree>
    <p:extLst>
      <p:ext uri="{BB962C8B-B14F-4D97-AF65-F5344CB8AC3E}">
        <p14:creationId xmlns:p14="http://schemas.microsoft.com/office/powerpoint/2010/main" val="292613675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9E6C50-F2B0-4117-AF69-C839F5CC2C8C}"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6AB1BC-A075-4A18-8F82-2A7D645F5683}"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微软雅黑"/>
              <a:cs typeface="+mn-cs"/>
            </a:endParaRPr>
          </a:p>
        </p:txBody>
      </p:sp>
      <p:pic>
        <p:nvPicPr>
          <p:cNvPr id="7" name="Picture 6">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465"/>
          <a:stretch/>
        </p:blipFill>
        <p:spPr>
          <a:xfrm>
            <a:off x="-5274889" y="6193832"/>
            <a:ext cx="1269430" cy="1328335"/>
          </a:xfrm>
          <a:prstGeom prst="rect">
            <a:avLst/>
          </a:prstGeom>
        </p:spPr>
      </p:pic>
    </p:spTree>
    <p:extLst>
      <p:ext uri="{BB962C8B-B14F-4D97-AF65-F5344CB8AC3E}">
        <p14:creationId xmlns:p14="http://schemas.microsoft.com/office/powerpoint/2010/main" val="17810689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6.xml"/><Relationship Id="rId5" Type="http://schemas.microsoft.com/office/2007/relationships/hdphoto" Target="../media/hdphoto3.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2.png"/><Relationship Id="rId2" Type="http://schemas.openxmlformats.org/officeDocument/2006/relationships/image" Target="../media/image27.jpg"/><Relationship Id="rId1" Type="http://schemas.openxmlformats.org/officeDocument/2006/relationships/slideLayout" Target="../slideLayouts/slideLayout36.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11.wdp"/><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3.png"/><Relationship Id="rId1" Type="http://schemas.openxmlformats.org/officeDocument/2006/relationships/slideLayout" Target="../slideLayouts/slideLayout26.xml"/><Relationship Id="rId5" Type="http://schemas.microsoft.com/office/2007/relationships/hdphoto" Target="../media/hdphoto1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microsoft.com/office/2007/relationships/hdphoto" Target="../media/hdphoto17.wdp"/><Relationship Id="rId5" Type="http://schemas.openxmlformats.org/officeDocument/2006/relationships/image" Target="../media/image3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7.png"/><Relationship Id="rId1" Type="http://schemas.openxmlformats.org/officeDocument/2006/relationships/slideLayout" Target="../slideLayouts/slideLayout63.xml"/><Relationship Id="rId5" Type="http://schemas.microsoft.com/office/2007/relationships/hdphoto" Target="../media/hdphoto7.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8.png"/><Relationship Id="rId1" Type="http://schemas.openxmlformats.org/officeDocument/2006/relationships/slideLayout" Target="../slideLayouts/slideLayout63.xml"/><Relationship Id="rId5" Type="http://schemas.microsoft.com/office/2007/relationships/hdphoto" Target="../media/hdphoto7.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6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6.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6.xml"/><Relationship Id="rId6" Type="http://schemas.microsoft.com/office/2007/relationships/hdphoto" Target="../media/hdphoto7.wdp"/><Relationship Id="rId5" Type="http://schemas.microsoft.com/office/2007/relationships/hdphoto" Target="../media/hdphoto6.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6.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26.xml"/><Relationship Id="rId6" Type="http://schemas.openxmlformats.org/officeDocument/2006/relationships/image" Target="../media/image24.png"/><Relationship Id="rId5" Type="http://schemas.microsoft.com/office/2007/relationships/hdphoto" Target="../media/hdphoto9.wdp"/><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p:spPr>
      </p:pic>
      <p:pic>
        <p:nvPicPr>
          <p:cNvPr id="14" name="Picture 13"/>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rot="2644645">
            <a:off x="-2016702" y="-1140367"/>
            <a:ext cx="6858000" cy="6858000"/>
          </a:xfrm>
          <a:prstGeom prst="rect">
            <a:avLst/>
          </a:prstGeom>
        </p:spPr>
      </p:pic>
      <p:sp>
        <p:nvSpPr>
          <p:cNvPr id="8" name="TextBox 7"/>
          <p:cNvSpPr txBox="1"/>
          <p:nvPr/>
        </p:nvSpPr>
        <p:spPr>
          <a:xfrm rot="20832449">
            <a:off x="434688" y="469593"/>
            <a:ext cx="46106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VN Bay Buom Hep Nang" panose="00000400000000000000" pitchFamily="2" charset="0"/>
                <a:ea typeface="+mn-ea"/>
                <a:cs typeface="+mn-cs"/>
              </a:rPr>
              <a:t>Luyện từ và câu </a:t>
            </a:r>
          </a:p>
        </p:txBody>
      </p:sp>
      <p:sp>
        <p:nvSpPr>
          <p:cNvPr id="9" name="TextBox 8"/>
          <p:cNvSpPr txBox="1"/>
          <p:nvPr/>
        </p:nvSpPr>
        <p:spPr>
          <a:xfrm>
            <a:off x="1588844" y="2941009"/>
            <a:ext cx="9536356" cy="1015663"/>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FF6699"/>
                </a:solidFill>
                <a:effectLst>
                  <a:reflection blurRad="6350" stA="55000" endA="300" endPos="45500" dir="5400000" sy="-100000" algn="bl" rotWithShape="0"/>
                </a:effectLst>
                <a:uLnTx/>
                <a:uFillTx/>
                <a:latin typeface="UTM Showcard" panose="02040603050506020204" pitchFamily="18" charset="0"/>
                <a:ea typeface="+mn-ea"/>
                <a:cs typeface="+mn-cs"/>
              </a:rPr>
              <a:t>Nhân hậu</a:t>
            </a:r>
            <a:r>
              <a:rPr kumimoji="0" lang="en-US" sz="6000" b="0" i="0" u="none" strike="noStrike" kern="1200" cap="none" spc="0" normalizeH="0" noProof="0" dirty="0" smtClean="0">
                <a:ln>
                  <a:noFill/>
                </a:ln>
                <a:solidFill>
                  <a:srgbClr val="FF6699"/>
                </a:solidFill>
                <a:effectLst>
                  <a:reflection blurRad="6350" stA="55000" endA="300" endPos="45500" dir="5400000" sy="-100000" algn="bl" rotWithShape="0"/>
                </a:effectLst>
                <a:uLnTx/>
                <a:uFillTx/>
                <a:latin typeface="UTM Showcard" panose="02040603050506020204" pitchFamily="18" charset="0"/>
                <a:ea typeface="+mn-ea"/>
                <a:cs typeface="+mn-cs"/>
              </a:rPr>
              <a:t> – đoàn kết </a:t>
            </a:r>
            <a:endParaRPr kumimoji="0" lang="en-US" sz="6000" b="0" i="0" u="none" strike="noStrike" kern="1200" cap="none" spc="0" normalizeH="0" baseline="0" noProof="0" dirty="0">
              <a:ln>
                <a:noFill/>
              </a:ln>
              <a:solidFill>
                <a:srgbClr val="FF6699"/>
              </a:solidFill>
              <a:effectLst>
                <a:reflection blurRad="6350" stA="55000" endA="300" endPos="45500" dir="5400000" sy="-100000" algn="bl" rotWithShape="0"/>
              </a:effectLst>
              <a:uLnTx/>
              <a:uFillTx/>
              <a:latin typeface="UTM Showcard" panose="02040603050506020204" pitchFamily="18" charset="0"/>
              <a:ea typeface="+mn-ea"/>
              <a:cs typeface="+mn-cs"/>
            </a:endParaRPr>
          </a:p>
        </p:txBody>
      </p:sp>
      <p:sp>
        <p:nvSpPr>
          <p:cNvPr id="10" name="TextBox 9"/>
          <p:cNvSpPr txBox="1"/>
          <p:nvPr/>
        </p:nvSpPr>
        <p:spPr>
          <a:xfrm>
            <a:off x="3507346" y="2202626"/>
            <a:ext cx="51773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tlas" panose="02040603050506020204" pitchFamily="18" charset="0"/>
                <a:ea typeface="+mn-ea"/>
                <a:cs typeface="+mn-cs"/>
              </a:rPr>
              <a:t>MỞ RỘNG VỐN TỪ</a:t>
            </a:r>
          </a:p>
        </p:txBody>
      </p:sp>
    </p:spTree>
    <p:extLst>
      <p:ext uri="{BB962C8B-B14F-4D97-AF65-F5344CB8AC3E}">
        <p14:creationId xmlns:p14="http://schemas.microsoft.com/office/powerpoint/2010/main" val="162438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7001"/>
          <a:stretch/>
        </p:blipFill>
        <p:spPr>
          <a:xfrm>
            <a:off x="0" y="-1066800"/>
            <a:ext cx="12618720" cy="3840480"/>
          </a:xfrm>
          <a:prstGeom prst="rect">
            <a:avLst/>
          </a:prstGeom>
        </p:spPr>
      </p:pic>
      <p:sp>
        <p:nvSpPr>
          <p:cNvPr id="5" name="TextBox 4"/>
          <p:cNvSpPr txBox="1"/>
          <p:nvPr/>
        </p:nvSpPr>
        <p:spPr>
          <a:xfrm>
            <a:off x="525065" y="364354"/>
            <a:ext cx="10167057" cy="2023054"/>
          </a:xfrm>
          <a:prstGeom prst="rect">
            <a:avLst/>
          </a:prstGeom>
          <a:noFill/>
        </p:spPr>
        <p:txBody>
          <a:bodyPr wrap="square" rtlCol="0">
            <a:spAutoFit/>
          </a:bodyPr>
          <a:lstStyle/>
          <a:p>
            <a:pPr algn="ctr">
              <a:lnSpc>
                <a:spcPct val="150000"/>
              </a:lnSpc>
            </a:pPr>
            <a:r>
              <a:rPr lang="en-US" altLang="en-US" sz="4000" b="1" dirty="0">
                <a:solidFill>
                  <a:srgbClr val="002060"/>
                </a:solidFill>
                <a:latin typeface="UTM Cooper Black" panose="02040603050506020204" pitchFamily="18" charset="0"/>
              </a:rPr>
              <a:t>Từ có tiếng </a:t>
            </a:r>
            <a:r>
              <a:rPr lang="en-US" altLang="en-US" sz="4400" b="1" dirty="0">
                <a:solidFill>
                  <a:srgbClr val="002060"/>
                </a:solidFill>
                <a:latin typeface="UTM Cooper Black" panose="02040603050506020204" pitchFamily="18" charset="0"/>
              </a:rPr>
              <a:t>nhân</a:t>
            </a:r>
            <a:r>
              <a:rPr lang="en-US" altLang="en-US" sz="4000" b="1" dirty="0">
                <a:solidFill>
                  <a:srgbClr val="002060"/>
                </a:solidFill>
                <a:latin typeface="UTM Cooper Black" panose="02040603050506020204" pitchFamily="18" charset="0"/>
              </a:rPr>
              <a:t> có nghĩa là </a:t>
            </a:r>
            <a:r>
              <a:rPr lang="en-US" altLang="en-US" sz="4400" b="1" dirty="0">
                <a:solidFill>
                  <a:srgbClr val="002060"/>
                </a:solidFill>
                <a:latin typeface="UTM Cooper Black" panose="02040603050506020204" pitchFamily="18" charset="0"/>
              </a:rPr>
              <a:t>lòng thương</a:t>
            </a:r>
            <a:r>
              <a:rPr lang="en-US" altLang="en-US" sz="4000" b="1" dirty="0">
                <a:solidFill>
                  <a:srgbClr val="002060"/>
                </a:solidFill>
                <a:latin typeface="UTM Cooper Black" panose="02040603050506020204" pitchFamily="18" charset="0"/>
              </a:rPr>
              <a:t> </a:t>
            </a:r>
            <a:r>
              <a:rPr lang="en-US" altLang="en-US" sz="4400" b="1" dirty="0">
                <a:solidFill>
                  <a:srgbClr val="002060"/>
                </a:solidFill>
                <a:latin typeface="UTM Cooper Black" panose="02040603050506020204" pitchFamily="18" charset="0"/>
              </a:rPr>
              <a:t>người</a:t>
            </a:r>
            <a:r>
              <a:rPr lang="en-US" altLang="en-US" sz="4000" b="1" dirty="0">
                <a:solidFill>
                  <a:srgbClr val="002060"/>
                </a:solidFill>
                <a:latin typeface="VNI-Cooper" pitchFamily="2" charset="0"/>
              </a:rPr>
              <a:t> </a:t>
            </a:r>
            <a:r>
              <a:rPr lang="en-US" altLang="en-US" sz="4400" b="1" dirty="0" smtClean="0">
                <a:solidFill>
                  <a:srgbClr val="002060"/>
                </a:solidFill>
                <a:latin typeface="UTM Cooper Black" panose="02040603050506020204" pitchFamily="18" charset="0"/>
              </a:rPr>
              <a:t>:</a:t>
            </a:r>
            <a:r>
              <a:rPr lang="en-US" altLang="en-US" sz="4000" b="1" dirty="0" smtClean="0">
                <a:solidFill>
                  <a:srgbClr val="002060"/>
                </a:solidFill>
                <a:latin typeface="VNI-Cooper" pitchFamily="2" charset="0"/>
              </a:rPr>
              <a:t> </a:t>
            </a:r>
            <a:endParaRPr lang="en-US" sz="4000" b="1" dirty="0">
              <a:solidFill>
                <a:srgbClr val="002060"/>
              </a:solidFill>
              <a:latin typeface="VNI-Cooper" pitchFamily="2" charset="0"/>
            </a:endParaRPr>
          </a:p>
        </p:txBody>
      </p:sp>
      <p:pic>
        <p:nvPicPr>
          <p:cNvPr id="6"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868" y="5517931"/>
            <a:ext cx="3352508" cy="1340069"/>
          </a:xfrm>
          <a:prstGeom prst="rect">
            <a:avLst/>
          </a:prstGeom>
        </p:spPr>
      </p:pic>
      <p:pic>
        <p:nvPicPr>
          <p:cNvPr id="7"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081" y="5517931"/>
            <a:ext cx="3239195" cy="1294775"/>
          </a:xfrm>
          <a:prstGeom prst="rect">
            <a:avLst/>
          </a:prstGeom>
        </p:spPr>
      </p:pic>
      <p:sp>
        <p:nvSpPr>
          <p:cNvPr id="8" name="圆角矩形 1"/>
          <p:cNvSpPr/>
          <p:nvPr/>
        </p:nvSpPr>
        <p:spPr>
          <a:xfrm>
            <a:off x="113657" y="2550673"/>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dirty="0" smtClean="0">
                <a:solidFill>
                  <a:srgbClr val="C33363"/>
                </a:solidFill>
                <a:latin typeface="UTM Cooper Black" panose="02040603050506020204" pitchFamily="18" charset="0"/>
              </a:rPr>
              <a:t>Nhân hậu</a:t>
            </a:r>
            <a:endParaRPr lang="en-US" sz="3600" dirty="0">
              <a:solidFill>
                <a:srgbClr val="C33363"/>
              </a:solidFill>
              <a:latin typeface="UTM Cooper Black" panose="02040603050506020204" pitchFamily="18" charset="0"/>
            </a:endParaRPr>
          </a:p>
        </p:txBody>
      </p:sp>
      <p:sp>
        <p:nvSpPr>
          <p:cNvPr id="9" name="圆角矩形 1"/>
          <p:cNvSpPr/>
          <p:nvPr/>
        </p:nvSpPr>
        <p:spPr>
          <a:xfrm>
            <a:off x="2371825" y="3556355"/>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dirty="0">
                <a:solidFill>
                  <a:srgbClr val="C33363"/>
                </a:solidFill>
                <a:latin typeface="UTM Cooper Black" panose="02040603050506020204" pitchFamily="18" charset="0"/>
              </a:rPr>
              <a:t>nhân </a:t>
            </a:r>
            <a:r>
              <a:rPr lang="en-US" sz="3600" dirty="0" smtClean="0">
                <a:solidFill>
                  <a:srgbClr val="C33363"/>
                </a:solidFill>
                <a:latin typeface="UTM Cooper Black" panose="02040603050506020204" pitchFamily="18" charset="0"/>
              </a:rPr>
              <a:t>ái</a:t>
            </a:r>
            <a:endParaRPr lang="en-US" sz="3600" dirty="0">
              <a:solidFill>
                <a:srgbClr val="C33363"/>
              </a:solidFill>
              <a:latin typeface="UTM Cooper Black" panose="02040603050506020204" pitchFamily="18" charset="0"/>
            </a:endParaRPr>
          </a:p>
        </p:txBody>
      </p:sp>
      <p:sp>
        <p:nvSpPr>
          <p:cNvPr id="10" name="圆角矩形 1"/>
          <p:cNvSpPr/>
          <p:nvPr/>
        </p:nvSpPr>
        <p:spPr>
          <a:xfrm flipH="1">
            <a:off x="6888162" y="5630394"/>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dirty="0" smtClean="0">
                <a:solidFill>
                  <a:srgbClr val="C33363"/>
                </a:solidFill>
                <a:latin typeface="UTM Cooper Black" panose="02040603050506020204" pitchFamily="18" charset="0"/>
              </a:rPr>
              <a:t>Nhân từ</a:t>
            </a:r>
            <a:endParaRPr lang="en-US" sz="3600" dirty="0">
              <a:solidFill>
                <a:srgbClr val="C33363"/>
              </a:solidFill>
              <a:latin typeface="UTM Cooper Black" panose="02040603050506020204" pitchFamily="18" charset="0"/>
            </a:endParaRPr>
          </a:p>
        </p:txBody>
      </p:sp>
      <p:sp>
        <p:nvSpPr>
          <p:cNvPr id="11" name="圆角矩形 1"/>
          <p:cNvSpPr/>
          <p:nvPr/>
        </p:nvSpPr>
        <p:spPr>
          <a:xfrm flipH="1">
            <a:off x="4865145" y="4596760"/>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dirty="0">
                <a:solidFill>
                  <a:srgbClr val="C33363"/>
                </a:solidFill>
                <a:latin typeface="UTM Cooper Black" panose="02040603050506020204" pitchFamily="18" charset="0"/>
              </a:rPr>
              <a:t>nhân</a:t>
            </a:r>
            <a:r>
              <a:rPr lang="en-US" sz="3600" dirty="0"/>
              <a:t> </a:t>
            </a:r>
            <a:r>
              <a:rPr lang="en-US" sz="3600" dirty="0" smtClean="0">
                <a:solidFill>
                  <a:srgbClr val="C33363"/>
                </a:solidFill>
                <a:latin typeface="UTM Cooper Black" panose="02040603050506020204" pitchFamily="18" charset="0"/>
              </a:rPr>
              <a:t>đức</a:t>
            </a:r>
            <a:r>
              <a:rPr lang="en-US" sz="3600" dirty="0" smtClean="0"/>
              <a:t> </a:t>
            </a:r>
            <a:endParaRPr lang="en-US" sz="3600" dirty="0"/>
          </a:p>
        </p:txBody>
      </p:sp>
    </p:spTree>
    <p:extLst>
      <p:ext uri="{BB962C8B-B14F-4D97-AF65-F5344CB8AC3E}">
        <p14:creationId xmlns:p14="http://schemas.microsoft.com/office/powerpoint/2010/main" val="411012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42"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anim calcmode="lin" valueType="num">
                                      <p:cBhvr>
                                        <p:cTn id="19" dur="1500" fill="hold"/>
                                        <p:tgtEl>
                                          <p:spTgt spid="7"/>
                                        </p:tgtEl>
                                        <p:attrNameLst>
                                          <p:attrName>ppt_x</p:attrName>
                                        </p:attrNameLst>
                                      </p:cBhvr>
                                      <p:tavLst>
                                        <p:tav tm="0">
                                          <p:val>
                                            <p:strVal val="#ppt_x"/>
                                          </p:val>
                                        </p:tav>
                                        <p:tav tm="100000">
                                          <p:val>
                                            <p:strVal val="#ppt_x"/>
                                          </p:val>
                                        </p:tav>
                                      </p:tavLst>
                                    </p:anim>
                                    <p:anim calcmode="lin" valueType="num">
                                      <p:cBhvr>
                                        <p:cTn id="20" dur="1500" fill="hold"/>
                                        <p:tgtEl>
                                          <p:spTgt spid="7"/>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6923"/>
                    </a14:imgEffect>
                  </a14:imgLayer>
                </a14:imgProps>
              </a:ext>
              <a:ext uri="{28A0092B-C50C-407E-A947-70E740481C1C}">
                <a14:useLocalDpi xmlns:a14="http://schemas.microsoft.com/office/drawing/2010/main" val="0"/>
              </a:ext>
            </a:extLst>
          </a:blip>
          <a:stretch>
            <a:fillRect/>
          </a:stretch>
        </p:blipFill>
        <p:spPr>
          <a:xfrm>
            <a:off x="-545744" y="3170401"/>
            <a:ext cx="5349923" cy="474824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741" b="90926" l="9947" r="89788">
                        <a14:foregroundMark x1="13395" y1="68611" x2="29045" y2="75463"/>
                        <a14:foregroundMark x1="40451" y1="88796" x2="56499" y2="87778"/>
                      </a14:backgroundRemoval>
                    </a14:imgEffect>
                  </a14:imgLayer>
                </a14:imgProps>
              </a:ext>
              <a:ext uri="{28A0092B-C50C-407E-A947-70E740481C1C}">
                <a14:useLocalDpi xmlns:a14="http://schemas.microsoft.com/office/drawing/2010/main" val="0"/>
              </a:ext>
            </a:extLst>
          </a:blip>
          <a:stretch>
            <a:fillRect/>
          </a:stretch>
        </p:blipFill>
        <p:spPr>
          <a:xfrm>
            <a:off x="634142" y="345361"/>
            <a:ext cx="3400728" cy="4871069"/>
          </a:xfrm>
          <a:prstGeom prst="rect">
            <a:avLst/>
          </a:prstGeom>
        </p:spPr>
      </p:pic>
      <p:pic>
        <p:nvPicPr>
          <p:cNvPr id="8" name="图片 4">
            <a:extLst>
              <a:ext uri="{FF2B5EF4-FFF2-40B4-BE49-F238E27FC236}">
                <a16:creationId xmlns:a16="http://schemas.microsoft.com/office/drawing/2014/main" xmlns="" id="{8212BFB6-C3FE-4AFE-BCAD-C8D1706CCB50}"/>
              </a:ext>
            </a:extLst>
          </p:cNvPr>
          <p:cNvPicPr>
            <a:picLocks noChangeAspect="1"/>
          </p:cNvPicPr>
          <p:nvPr/>
        </p:nvPicPr>
        <p:blipFill rotWithShape="1">
          <a:blip r:embed="rId7">
            <a:extLst>
              <a:ext uri="{28A0092B-C50C-407E-A947-70E740481C1C}">
                <a14:useLocalDpi xmlns:a14="http://schemas.microsoft.com/office/drawing/2010/main" val="0"/>
              </a:ext>
            </a:extLst>
          </a:blip>
          <a:srcRect t="24370"/>
          <a:stretch>
            <a:fillRect/>
          </a:stretch>
        </p:blipFill>
        <p:spPr>
          <a:xfrm rot="323690">
            <a:off x="3305079" y="-290307"/>
            <a:ext cx="3805898" cy="3530300"/>
          </a:xfrm>
          <a:prstGeom prst="rect">
            <a:avLst/>
          </a:prstGeom>
        </p:spPr>
      </p:pic>
      <p:sp>
        <p:nvSpPr>
          <p:cNvPr id="9" name="TextBox 8"/>
          <p:cNvSpPr txBox="1"/>
          <p:nvPr/>
        </p:nvSpPr>
        <p:spPr>
          <a:xfrm>
            <a:off x="3610300" y="537896"/>
            <a:ext cx="3273499" cy="954107"/>
          </a:xfrm>
          <a:prstGeom prst="rect">
            <a:avLst/>
          </a:prstGeom>
          <a:noFill/>
        </p:spPr>
        <p:txBody>
          <a:bodyPr wrap="square" rtlCol="0">
            <a:spAutoFit/>
          </a:bodyPr>
          <a:lstStyle/>
          <a:p>
            <a:r>
              <a:rPr lang="en-US" altLang="en-US" sz="2800" dirty="0">
                <a:solidFill>
                  <a:srgbClr val="2C8290"/>
                </a:solidFill>
                <a:latin typeface="UTM Cooper Black" panose="02040603050506020204" pitchFamily="18" charset="0"/>
              </a:rPr>
              <a:t>Đặt câu với một từ ở bài tập 2</a:t>
            </a:r>
          </a:p>
        </p:txBody>
      </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600" b="99200" l="10000" r="90000"/>
                    </a14:imgEffect>
                  </a14:imgLayer>
                </a14:imgProps>
              </a:ext>
              <a:ext uri="{28A0092B-C50C-407E-A947-70E740481C1C}">
                <a14:useLocalDpi xmlns:a14="http://schemas.microsoft.com/office/drawing/2010/main" val="0"/>
              </a:ext>
            </a:extLst>
          </a:blip>
          <a:stretch>
            <a:fillRect/>
          </a:stretch>
        </p:blipFill>
        <p:spPr>
          <a:xfrm flipH="1">
            <a:off x="8042515" y="2459420"/>
            <a:ext cx="3928767" cy="4414345"/>
          </a:xfrm>
          <a:prstGeom prst="rect">
            <a:avLst/>
          </a:prstGeom>
        </p:spPr>
      </p:pic>
      <p:grpSp>
        <p:nvGrpSpPr>
          <p:cNvPr id="11" name="Group 10"/>
          <p:cNvGrpSpPr/>
          <p:nvPr/>
        </p:nvGrpSpPr>
        <p:grpSpPr>
          <a:xfrm>
            <a:off x="3610299" y="2197313"/>
            <a:ext cx="6167843" cy="3673194"/>
            <a:chOff x="683568" y="555526"/>
            <a:chExt cx="2808312" cy="2059618"/>
          </a:xfrm>
        </p:grpSpPr>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790" b="28392" l="0" r="53602"/>
                      </a14:imgEffect>
                    </a14:imgLayer>
                  </a14:imgProps>
                </a:ext>
                <a:ext uri="{28A0092B-C50C-407E-A947-70E740481C1C}">
                  <a14:useLocalDpi xmlns:a14="http://schemas.microsoft.com/office/drawing/2010/main" val="0"/>
                </a:ext>
              </a:extLst>
            </a:blip>
            <a:srcRect t="8808" r="50000" b="66961"/>
            <a:stretch/>
          </p:blipFill>
          <p:spPr>
            <a:xfrm>
              <a:off x="683568" y="555526"/>
              <a:ext cx="2808312" cy="2059618"/>
            </a:xfrm>
            <a:prstGeom prst="rect">
              <a:avLst/>
            </a:prstGeom>
            <a:ln>
              <a:noFill/>
            </a:ln>
          </p:spPr>
        </p:pic>
        <p:sp>
          <p:nvSpPr>
            <p:cNvPr id="13" name="TextBox 12"/>
            <p:cNvSpPr txBox="1"/>
            <p:nvPr/>
          </p:nvSpPr>
          <p:spPr>
            <a:xfrm>
              <a:off x="1275781" y="1065698"/>
              <a:ext cx="1572708" cy="53498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FF0000"/>
                  </a:solidFill>
                  <a:latin typeface="UTM Seagull" panose="02040603050506020204" pitchFamily="18" charset="0"/>
                </a:rPr>
                <a:t>Tớ đặt câu trước nhé!</a:t>
              </a:r>
              <a:endParaRPr kumimoji="0" lang="en-US" sz="2800" b="1" i="0" u="none" strike="noStrike" kern="1200" cap="none" spc="0" normalizeH="0" baseline="0" noProof="0" dirty="0">
                <a:ln>
                  <a:noFill/>
                </a:ln>
                <a:solidFill>
                  <a:srgbClr val="FF0000"/>
                </a:solidFill>
                <a:effectLst/>
                <a:uLnTx/>
                <a:uFillTx/>
                <a:latin typeface="UTM Seagull" panose="02040603050506020204" pitchFamily="18" charset="0"/>
                <a:ea typeface="+mn-ea"/>
                <a:cs typeface="+mn-cs"/>
              </a:endParaRPr>
            </a:p>
          </p:txBody>
        </p:sp>
      </p:grpSp>
      <p:pic>
        <p:nvPicPr>
          <p:cNvPr id="14" name="Picture 13">
            <a:extLst>
              <a:ext uri="{FF2B5EF4-FFF2-40B4-BE49-F238E27FC236}">
                <a16:creationId xmlns:a16="http://schemas.microsoft.com/office/drawing/2014/main" xmlns="" id="{E2FD642F-8C69-4351-BF85-9BB67BB31B0F}"/>
              </a:ext>
            </a:extLst>
          </p:cNvPr>
          <p:cNvPicPr>
            <a:picLocks noChangeAspect="1"/>
          </p:cNvPicPr>
          <p:nvPr/>
        </p:nvPicPr>
        <p:blipFill rotWithShape="1">
          <a:blip r:embed="rId12">
            <a:extLst>
              <a:ext uri="{28A0092B-C50C-407E-A947-70E740481C1C}">
                <a14:useLocalDpi xmlns:a14="http://schemas.microsoft.com/office/drawing/2010/main" val="0"/>
              </a:ext>
            </a:extLst>
          </a:blip>
          <a:srcRect l="27001"/>
          <a:stretch/>
        </p:blipFill>
        <p:spPr>
          <a:xfrm>
            <a:off x="0" y="3826841"/>
            <a:ext cx="10069852" cy="2924782"/>
          </a:xfrm>
          <a:prstGeom prst="rect">
            <a:avLst/>
          </a:prstGeom>
        </p:spPr>
      </p:pic>
      <p:sp>
        <p:nvSpPr>
          <p:cNvPr id="15" name="Rectangle 14"/>
          <p:cNvSpPr/>
          <p:nvPr/>
        </p:nvSpPr>
        <p:spPr>
          <a:xfrm>
            <a:off x="145776" y="5289232"/>
            <a:ext cx="8943633" cy="954107"/>
          </a:xfrm>
          <a:prstGeom prst="rect">
            <a:avLst/>
          </a:prstGeom>
        </p:spPr>
        <p:txBody>
          <a:bodyPr wrap="square">
            <a:spAutoFit/>
          </a:bodyPr>
          <a:lstStyle/>
          <a:p>
            <a:pPr algn="ctr"/>
            <a:r>
              <a:rPr lang="en-US" altLang="en-US" sz="2800" dirty="0">
                <a:solidFill>
                  <a:srgbClr val="002060"/>
                </a:solidFill>
                <a:effectLst>
                  <a:outerShdw blurRad="38100" dist="38100" dir="2700000" algn="tl">
                    <a:srgbClr val="000000">
                      <a:alpha val="43137"/>
                    </a:srgbClr>
                  </a:outerShdw>
                </a:effectLst>
                <a:latin typeface="UTM Cooper Black" panose="02040603050506020204" pitchFamily="18" charset="0"/>
              </a:rPr>
              <a:t>nhân dân, nhân hậu, nhân ái, công nhân, nhân loại, nhân đức,  nhân từ, nhân tài </a:t>
            </a:r>
          </a:p>
        </p:txBody>
      </p:sp>
    </p:spTree>
    <p:extLst>
      <p:ext uri="{BB962C8B-B14F-4D97-AF65-F5344CB8AC3E}">
        <p14:creationId xmlns:p14="http://schemas.microsoft.com/office/powerpoint/2010/main" val="25865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backgroundRemoval t="472" b="99528" l="9664" r="89916"/>
                    </a14:imgEffect>
                  </a14:imgLayer>
                </a14:imgProps>
              </a:ext>
              <a:ext uri="{28A0092B-C50C-407E-A947-70E740481C1C}">
                <a14:useLocalDpi xmlns:a14="http://schemas.microsoft.com/office/drawing/2010/main" val="0"/>
              </a:ext>
            </a:extLst>
          </a:blip>
          <a:stretch>
            <a:fillRect/>
          </a:stretch>
        </p:blipFill>
        <p:spPr>
          <a:xfrm>
            <a:off x="8496320" y="1678675"/>
            <a:ext cx="4232783" cy="5421204"/>
          </a:xfrm>
          <a:prstGeom prst="rect">
            <a:avLst/>
          </a:prstGeom>
        </p:spPr>
      </p:pic>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937" b="100000" l="9847" r="88943"/>
                    </a14:imgEffect>
                  </a14:imgLayer>
                </a14:imgProps>
              </a:ext>
              <a:ext uri="{28A0092B-C50C-407E-A947-70E740481C1C}">
                <a14:useLocalDpi xmlns:a14="http://schemas.microsoft.com/office/drawing/2010/main" val="0"/>
              </a:ext>
            </a:extLst>
          </a:blip>
          <a:stretch>
            <a:fillRect/>
          </a:stretch>
        </p:blipFill>
        <p:spPr>
          <a:xfrm flipH="1">
            <a:off x="7817178" y="3166281"/>
            <a:ext cx="3947959" cy="3947959"/>
          </a:xfrm>
          <a:prstGeom prst="rect">
            <a:avLst/>
          </a:prstGeom>
        </p:spPr>
      </p:pic>
      <p:sp>
        <p:nvSpPr>
          <p:cNvPr id="17" name="TextBox 682"/>
          <p:cNvSpPr txBox="1"/>
          <p:nvPr/>
        </p:nvSpPr>
        <p:spPr>
          <a:xfrm>
            <a:off x="625496" y="4643218"/>
            <a:ext cx="8091784" cy="1599369"/>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altLang="zh-CN" sz="2800" dirty="0" smtClean="0">
                <a:solidFill>
                  <a:srgbClr val="069DB6"/>
                </a:solidFill>
                <a:latin typeface="UTM Aristote" panose="02040603050506020204" pitchFamily="18" charset="0"/>
              </a:rPr>
              <a:t>Bác Hồ có lòng nhân ái bao la.</a:t>
            </a:r>
            <a:endParaRPr lang="en-US" altLang="zh-CN" sz="2800" dirty="0">
              <a:solidFill>
                <a:srgbClr val="069DB6"/>
              </a:solidFill>
              <a:latin typeface="UTM Aristote" panose="02040603050506020204" pitchFamily="18" charset="0"/>
            </a:endParaRPr>
          </a:p>
        </p:txBody>
      </p:sp>
      <p:sp>
        <p:nvSpPr>
          <p:cNvPr id="14" name="TextBox 682"/>
          <p:cNvSpPr txBox="1"/>
          <p:nvPr/>
        </p:nvSpPr>
        <p:spPr>
          <a:xfrm>
            <a:off x="625496" y="2099903"/>
            <a:ext cx="7031212" cy="1671662"/>
          </a:xfrm>
          <a:prstGeom prst="cloudCallout">
            <a:avLst>
              <a:gd name="adj1" fmla="val 65757"/>
              <a:gd name="adj2" fmla="val 42147"/>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rgbClr val="069DB6"/>
                </a:solidFill>
                <a:effectLst/>
                <a:uLnTx/>
                <a:uFillTx/>
                <a:latin typeface="UTM Aristote" panose="02040603050506020204" pitchFamily="18" charset="0"/>
                <a:ea typeface="华康方圆体W7(P)" pitchFamily="82" charset="-122"/>
                <a:cs typeface="+mn-cs"/>
              </a:rPr>
              <a:t>Nhân</a:t>
            </a:r>
            <a:r>
              <a:rPr kumimoji="0" lang="en-US" altLang="zh-CN" sz="2800" b="0" i="0" u="none" strike="noStrike" kern="1200" cap="none" spc="0" normalizeH="0" noProof="0" dirty="0" smtClean="0">
                <a:ln>
                  <a:noFill/>
                </a:ln>
                <a:solidFill>
                  <a:srgbClr val="069DB6"/>
                </a:solidFill>
                <a:effectLst/>
                <a:uLnTx/>
                <a:uFillTx/>
                <a:latin typeface="UTM Aristote" panose="02040603050506020204" pitchFamily="18" charset="0"/>
                <a:ea typeface="华康方圆体W7(P)" pitchFamily="82" charset="-122"/>
                <a:cs typeface="+mn-cs"/>
              </a:rPr>
              <a:t> dân Việt Nam rất anh hùng.</a:t>
            </a:r>
            <a:endParaRPr kumimoji="0" lang="en-US" altLang="zh-CN" sz="2800" b="0" i="0" u="none" strike="noStrike" kern="1200" cap="none" spc="0" normalizeH="0" baseline="0" noProof="0" dirty="0">
              <a:ln>
                <a:noFill/>
              </a:ln>
              <a:solidFill>
                <a:srgbClr val="069DB6"/>
              </a:solidFill>
              <a:effectLst/>
              <a:uLnTx/>
              <a:uFillTx/>
              <a:latin typeface="UTM Aristote" panose="02040603050506020204" pitchFamily="18" charset="0"/>
              <a:ea typeface="华康方圆体W7(P)" pitchFamily="82" charset="-122"/>
              <a:cs typeface="+mn-cs"/>
            </a:endParaRPr>
          </a:p>
        </p:txBody>
      </p:sp>
    </p:spTree>
    <p:extLst>
      <p:ext uri="{BB962C8B-B14F-4D97-AF65-F5344CB8AC3E}">
        <p14:creationId xmlns:p14="http://schemas.microsoft.com/office/powerpoint/2010/main" val="1050390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4343402" y="0"/>
            <a:ext cx="8021863" cy="7595580"/>
          </a:xfrm>
          <a:prstGeom prst="rect">
            <a:avLst/>
          </a:prstGeom>
        </p:spPr>
      </p:pic>
      <p:sp>
        <p:nvSpPr>
          <p:cNvPr id="52" name="AutoShape 3"/>
          <p:cNvSpPr>
            <a:spLocks noChangeAspect="1" noChangeArrowheads="1" noTextEdit="1"/>
          </p:cNvSpPr>
          <p:nvPr/>
        </p:nvSpPr>
        <p:spPr bwMode="auto">
          <a:xfrm>
            <a:off x="1323977" y="1447801"/>
            <a:ext cx="3019425" cy="495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9" name="Rectangle 68"/>
          <p:cNvSpPr/>
          <p:nvPr/>
        </p:nvSpPr>
        <p:spPr>
          <a:xfrm>
            <a:off x="4963435" y="1375129"/>
            <a:ext cx="6098866" cy="5016758"/>
          </a:xfrm>
          <a:prstGeom prst="rect">
            <a:avLst/>
          </a:prstGeom>
          <a:ln>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spcBef>
                <a:spcPct val="50000"/>
              </a:spcBef>
            </a:pPr>
            <a:r>
              <a:rPr lang="en-US" altLang="en-US" sz="4000" b="1" dirty="0">
                <a:latin typeface="Times New Roman" panose="02020603050405020304" pitchFamily="18" charset="0"/>
                <a:cs typeface="Times New Roman" panose="02020603050405020304" pitchFamily="18" charset="0"/>
              </a:rPr>
              <a:t>Tục ngữ là thể loại văn học dân gian nhằm đúc kết kinh nghiệm, tri thức của nhân dân dưới hình thức những câu nói ngắn gọn, súc tích, có nhịp điệu, dễ nhớ, dễ truyền đạt, thường gieo vần lưng. </a:t>
            </a:r>
          </a:p>
        </p:txBody>
      </p:sp>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371" b="89770" l="34364" r="93273">
                        <a14:foregroundMark x1="40727" y1="22762" x2="40727" y2="22762"/>
                        <a14:backgroundMark x1="57545" y1="52941" x2="57545" y2="52941"/>
                        <a14:backgroundMark x1="57545" y1="51066" x2="57545" y2="51066"/>
                        <a14:backgroundMark x1="63091" y1="39812" x2="63091" y2="39812"/>
                        <a14:backgroundMark x1="54364" y1="16965" x2="54364" y2="16965"/>
                        <a14:backgroundMark x1="52727" y1="49361" x2="52727" y2="49361"/>
                      </a14:backgroundRemoval>
                    </a14:imgEffect>
                  </a14:imgLayer>
                </a14:imgProps>
              </a:ext>
              <a:ext uri="{28A0092B-C50C-407E-A947-70E740481C1C}">
                <a14:useLocalDpi xmlns:a14="http://schemas.microsoft.com/office/drawing/2010/main" val="0"/>
              </a:ext>
            </a:extLst>
          </a:blip>
          <a:srcRect l="35426" t="1583" b="14254"/>
          <a:stretch/>
        </p:blipFill>
        <p:spPr>
          <a:xfrm flipH="1">
            <a:off x="-217094" y="1064559"/>
            <a:ext cx="4187582" cy="5821762"/>
          </a:xfrm>
          <a:prstGeom prst="rect">
            <a:avLst/>
          </a:prstGeom>
        </p:spPr>
      </p:pic>
      <p:sp>
        <p:nvSpPr>
          <p:cNvPr id="6" name="TextBox 5">
            <a:extLst>
              <a:ext uri="{FF2B5EF4-FFF2-40B4-BE49-F238E27FC236}">
                <a16:creationId xmlns:a16="http://schemas.microsoft.com/office/drawing/2014/main" xmlns="" id="{25BC413D-470C-42B3-8E7A-4822C67F0F1C}"/>
              </a:ext>
            </a:extLst>
          </p:cNvPr>
          <p:cNvSpPr txBox="1"/>
          <p:nvPr/>
        </p:nvSpPr>
        <p:spPr>
          <a:xfrm>
            <a:off x="1876697" y="764477"/>
            <a:ext cx="2776722" cy="600164"/>
          </a:xfrm>
          <a:prstGeom prst="rect">
            <a:avLst/>
          </a:prstGeom>
          <a:noFill/>
        </p:spPr>
        <p:txBody>
          <a:bodyPr wrap="none" rtlCol="0">
            <a:spAutoFit/>
          </a:bodyPr>
          <a:lstStyle/>
          <a:p>
            <a:r>
              <a:rPr lang="en-US" sz="3300" b="1" dirty="0">
                <a:ln w="22225">
                  <a:solidFill>
                    <a:srgbClr val="C84771"/>
                  </a:solidFill>
                  <a:prstDash val="solid"/>
                </a:ln>
                <a:solidFill>
                  <a:srgbClr val="C84771"/>
                </a:solidFill>
                <a:latin typeface="Times New Roman" panose="02020603050405020304" pitchFamily="18" charset="0"/>
                <a:cs typeface="Times New Roman" panose="02020603050405020304" pitchFamily="18" charset="0"/>
              </a:rPr>
              <a:t>Tục ngữ là gì?</a:t>
            </a:r>
          </a:p>
        </p:txBody>
      </p:sp>
      <p:sp>
        <p:nvSpPr>
          <p:cNvPr id="8" name="Rectangle 7">
            <a:extLst>
              <a:ext uri="{FF2B5EF4-FFF2-40B4-BE49-F238E27FC236}">
                <a16:creationId xmlns:a16="http://schemas.microsoft.com/office/drawing/2014/main" xmlns="" id="{36B26956-5638-4D60-8EC7-AEF628CE5880}"/>
              </a:ext>
            </a:extLst>
          </p:cNvPr>
          <p:cNvSpPr/>
          <p:nvPr/>
        </p:nvSpPr>
        <p:spPr>
          <a:xfrm>
            <a:off x="490428" y="751962"/>
            <a:ext cx="1667098" cy="584775"/>
          </a:xfrm>
          <a:prstGeom prst="rect">
            <a:avLst/>
          </a:prstGeom>
          <a:effectLst/>
        </p:spPr>
        <p:txBody>
          <a:bodyPr wrap="square">
            <a:spAutoFit/>
          </a:bodyPr>
          <a:lstStyle/>
          <a:p>
            <a:r>
              <a:rPr lang="en-US" altLang="en-US" sz="3200" dirty="0">
                <a:ln w="0"/>
                <a:solidFill>
                  <a:srgbClr val="DF6E6B"/>
                </a:solidFill>
                <a:effectLst>
                  <a:reflection blurRad="6350" stA="53000" endA="300" endPos="35500" dir="5400000" sy="-90000" algn="bl" rotWithShape="0"/>
                </a:effectLst>
                <a:latin typeface="UTM Cooper Black" panose="02040603050506020204" pitchFamily="18" charset="0"/>
              </a:rPr>
              <a:t>Bài 4</a:t>
            </a:r>
            <a:endParaRPr lang="en-US" sz="3200" dirty="0">
              <a:ln w="0"/>
              <a:solidFill>
                <a:srgbClr val="DF6E6B"/>
              </a:solidFill>
              <a:effectLst>
                <a:reflection blurRad="6350" stA="53000" endA="300" endPos="35500" dir="5400000" sy="-90000" algn="bl" rotWithShape="0"/>
              </a:effectLst>
              <a:latin typeface="UTM Cooper Black" panose="02040603050506020204" pitchFamily="18" charset="0"/>
            </a:endParaRPr>
          </a:p>
        </p:txBody>
      </p:sp>
    </p:spTree>
    <p:extLst>
      <p:ext uri="{BB962C8B-B14F-4D97-AF65-F5344CB8AC3E}">
        <p14:creationId xmlns:p14="http://schemas.microsoft.com/office/powerpoint/2010/main" val="2750787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067E5D7-479A-4650-96F3-FACBA23164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018" b="18"/>
          <a:stretch/>
        </p:blipFill>
        <p:spPr>
          <a:xfrm>
            <a:off x="3282953" y="779533"/>
            <a:ext cx="4772654" cy="30851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243840" y="3864694"/>
            <a:ext cx="12178994" cy="3445641"/>
          </a:xfrm>
          <a:prstGeom prst="rect">
            <a:avLst/>
          </a:prstGeom>
        </p:spPr>
      </p:pic>
      <p:sp>
        <p:nvSpPr>
          <p:cNvPr id="5" name="Rectangle 4"/>
          <p:cNvSpPr/>
          <p:nvPr/>
        </p:nvSpPr>
        <p:spPr>
          <a:xfrm>
            <a:off x="1158240" y="4265593"/>
            <a:ext cx="10271759" cy="1938992"/>
          </a:xfrm>
          <a:prstGeom prst="rect">
            <a:avLst/>
          </a:prstGeom>
        </p:spPr>
        <p:txBody>
          <a:bodyPr wrap="square">
            <a:spAutoFit/>
          </a:bodyPr>
          <a:lstStyle/>
          <a:p>
            <a:pPr>
              <a:lnSpc>
                <a:spcPct val="150000"/>
              </a:lnSpc>
            </a:pPr>
            <a:r>
              <a:rPr lang="en-US" altLang="en-US" sz="4000" b="1" dirty="0">
                <a:solidFill>
                  <a:schemeClr val="accent6">
                    <a:lumMod val="75000"/>
                  </a:schemeClr>
                </a:solidFill>
                <a:latin typeface="Times New Roman" panose="02020603050405020304" pitchFamily="18" charset="0"/>
                <a:cs typeface="Times New Roman" panose="02020603050405020304" pitchFamily="18" charset="0"/>
              </a:rPr>
              <a:t>	Chê người có tính xấu, ghen tị khi thấy người khác được hạnh phúc.</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9435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A0E40A5-CE19-438F-B9FB-96E91BF1824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6905" b="6905"/>
          <a:stretch/>
        </p:blipFill>
        <p:spPr>
          <a:xfrm>
            <a:off x="3205025" y="347862"/>
            <a:ext cx="6147710" cy="3974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96240" y="4321894"/>
            <a:ext cx="12178994" cy="3445641"/>
          </a:xfrm>
          <a:prstGeom prst="rect">
            <a:avLst/>
          </a:prstGeom>
        </p:spPr>
      </p:pic>
      <p:sp>
        <p:nvSpPr>
          <p:cNvPr id="5" name="Rectangle 4"/>
          <p:cNvSpPr/>
          <p:nvPr/>
        </p:nvSpPr>
        <p:spPr>
          <a:xfrm>
            <a:off x="1005840" y="4734342"/>
            <a:ext cx="10546080" cy="2123658"/>
          </a:xfrm>
          <a:prstGeom prst="rect">
            <a:avLst/>
          </a:prstGeom>
        </p:spPr>
        <p:txBody>
          <a:bodyPr wrap="square">
            <a:spAutoFit/>
          </a:bodyPr>
          <a:lstStyle/>
          <a:p>
            <a:pPr>
              <a:lnSpc>
                <a:spcPct val="150000"/>
              </a:lnSpc>
            </a:pPr>
            <a:r>
              <a:rPr lang="en-US" altLang="en-US" sz="4400" b="1" dirty="0">
                <a:solidFill>
                  <a:schemeClr val="accent6">
                    <a:lumMod val="75000"/>
                  </a:schemeClr>
                </a:solidFill>
                <a:latin typeface="Times New Roman" panose="02020603050405020304" pitchFamily="18" charset="0"/>
                <a:cs typeface="Times New Roman" panose="02020603050405020304" pitchFamily="18" charset="0"/>
              </a:rPr>
              <a:t>	Khuyên người ta đoàn kết với nhau, đoàn kết tạo nên sức mạnh.</a:t>
            </a:r>
          </a:p>
        </p:txBody>
      </p:sp>
    </p:spTree>
    <p:extLst>
      <p:ext uri="{BB962C8B-B14F-4D97-AF65-F5344CB8AC3E}">
        <p14:creationId xmlns:p14="http://schemas.microsoft.com/office/powerpoint/2010/main" val="410638548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192311" y="2748386"/>
            <a:ext cx="9176360" cy="5530860"/>
          </a:xfrm>
          <a:prstGeom prst="rect">
            <a:avLst/>
          </a:prstGeom>
        </p:spPr>
      </p:pic>
      <p:sp>
        <p:nvSpPr>
          <p:cNvPr id="4" name="Rectangle 3"/>
          <p:cNvSpPr/>
          <p:nvPr/>
        </p:nvSpPr>
        <p:spPr>
          <a:xfrm>
            <a:off x="4352431" y="3995678"/>
            <a:ext cx="8016240" cy="2862322"/>
          </a:xfrm>
          <a:prstGeom prst="rect">
            <a:avLst/>
          </a:prstGeom>
        </p:spPr>
        <p:txBody>
          <a:bodyPr wrap="square">
            <a:spAutoFit/>
          </a:bodyPr>
          <a:lstStyle/>
          <a:p>
            <a:pPr>
              <a:lnSpc>
                <a:spcPct val="150000"/>
              </a:lnSpc>
            </a:pPr>
            <a:r>
              <a:rPr lang="en-US" altLang="en-US" sz="4000" b="1" dirty="0">
                <a:solidFill>
                  <a:schemeClr val="accent6">
                    <a:lumMod val="75000"/>
                  </a:schemeClr>
                </a:solidFill>
                <a:latin typeface="Times New Roman" panose="02020603050405020304" pitchFamily="18" charset="0"/>
                <a:cs typeface="Times New Roman" panose="02020603050405020304" pitchFamily="18" charset="0"/>
              </a:rPr>
              <a:t>	Khuyên người ta sống hiền lành, nhân hậu vì sống hiền lành, nhân hậu sẽ gặp điều may mắn.</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26" name="Picture 2" descr="Truyện cổ tích Cây khế [hay truyện Ăn khế trả vàng] - Thế giới cổ tí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15" y="421441"/>
            <a:ext cx="6490953" cy="36544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96112557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7001"/>
          <a:stretch/>
        </p:blipFill>
        <p:spPr>
          <a:xfrm>
            <a:off x="0" y="-837045"/>
            <a:ext cx="11982734" cy="2515720"/>
          </a:xfrm>
          <a:prstGeom prst="rect">
            <a:avLst/>
          </a:prstGeom>
        </p:spPr>
      </p:pic>
      <p:sp>
        <p:nvSpPr>
          <p:cNvPr id="3" name="TextBox 2"/>
          <p:cNvSpPr txBox="1"/>
          <p:nvPr/>
        </p:nvSpPr>
        <p:spPr>
          <a:xfrm>
            <a:off x="3294422" y="333210"/>
            <a:ext cx="8972599" cy="923330"/>
          </a:xfrm>
          <a:prstGeom prst="rect">
            <a:avLst/>
          </a:prstGeom>
          <a:noFill/>
        </p:spPr>
        <p:txBody>
          <a:bodyPr wrap="square" rtlCol="0">
            <a:spAutoFit/>
          </a:bodyPr>
          <a:lstStyle/>
          <a:p>
            <a:r>
              <a:rPr lang="en-US" sz="5400" dirty="0" smtClean="0">
                <a:solidFill>
                  <a:srgbClr val="2A91A2"/>
                </a:solidFill>
                <a:latin typeface="UTM Aristote" panose="02040603050506020204" pitchFamily="18" charset="0"/>
              </a:rPr>
              <a:t>Tìm từ ngữ:</a:t>
            </a:r>
            <a:endParaRPr lang="en-US" sz="5400" dirty="0">
              <a:solidFill>
                <a:srgbClr val="2A91A2"/>
              </a:solidFill>
              <a:latin typeface="UTM Aristote" panose="02040603050506020204" pitchFamily="18" charset="0"/>
            </a:endParaRPr>
          </a:p>
        </p:txBody>
      </p:sp>
      <p:grpSp>
        <p:nvGrpSpPr>
          <p:cNvPr id="4" name="Group 3"/>
          <p:cNvGrpSpPr/>
          <p:nvPr/>
        </p:nvGrpSpPr>
        <p:grpSpPr>
          <a:xfrm rot="1249440">
            <a:off x="1198828" y="83542"/>
            <a:ext cx="1701232" cy="1353933"/>
            <a:chOff x="254860" y="60327"/>
            <a:chExt cx="1458548" cy="108282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6" name="TextBox 5"/>
            <p:cNvSpPr txBox="1"/>
            <p:nvPr/>
          </p:nvSpPr>
          <p:spPr>
            <a:xfrm rot="20210300">
              <a:off x="391765" y="383506"/>
              <a:ext cx="1321643" cy="516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UTM Cooper Black" panose="02040603050506020204" pitchFamily="18" charset="0"/>
                  <a:ea typeface="微软雅黑"/>
                  <a:cs typeface="+mn-cs"/>
                </a:rPr>
                <a:t>Bài </a:t>
              </a:r>
              <a:r>
                <a:rPr lang="en-US" sz="3600" dirty="0">
                  <a:solidFill>
                    <a:srgbClr val="7030A0"/>
                  </a:solidFill>
                  <a:latin typeface="UTM Cooper Black" panose="02040603050506020204" pitchFamily="18" charset="0"/>
                  <a:ea typeface="微软雅黑"/>
                </a:rPr>
                <a:t>1</a:t>
              </a:r>
              <a:endParaRPr kumimoji="0" lang="en-US" sz="3600" b="0" i="0" u="none" strike="noStrike" kern="1200" cap="none" spc="0" normalizeH="0" baseline="0" noProof="0" dirty="0">
                <a:ln>
                  <a:noFill/>
                </a:ln>
                <a:solidFill>
                  <a:srgbClr val="7030A0"/>
                </a:solidFill>
                <a:effectLst/>
                <a:uLnTx/>
                <a:uFillTx/>
                <a:latin typeface="UTM Cooper Black" panose="02040603050506020204" pitchFamily="18" charset="0"/>
                <a:ea typeface="微软雅黑"/>
                <a:cs typeface="+mn-cs"/>
              </a:endParaRPr>
            </a:p>
          </p:txBody>
        </p:sp>
      </p:gr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965841" y="1425158"/>
            <a:ext cx="8226160" cy="1192155"/>
          </a:xfrm>
          <a:prstGeom prst="rect">
            <a:avLst/>
          </a:prstGeom>
        </p:spPr>
      </p:pic>
      <p:pic>
        <p:nvPicPr>
          <p:cNvPr id="22" name="Picture 21"/>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65840" y="2696373"/>
            <a:ext cx="8016894" cy="987479"/>
          </a:xfrm>
          <a:prstGeom prst="rect">
            <a:avLst/>
          </a:prstGeom>
        </p:spPr>
      </p:pic>
      <p:pic>
        <p:nvPicPr>
          <p:cNvPr id="23" name="Picture 22"/>
          <p:cNvPicPr>
            <a:picLocks noChangeAspect="1"/>
          </p:cNvPicPr>
          <p:nvPr/>
        </p:nvPicPr>
        <p:blipFill>
          <a:blip r:embed="rId6">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4065224" y="4051074"/>
            <a:ext cx="8027391" cy="987479"/>
          </a:xfrm>
          <a:prstGeom prst="rect">
            <a:avLst/>
          </a:prstGeom>
        </p:spPr>
      </p:pic>
      <p:pic>
        <p:nvPicPr>
          <p:cNvPr id="24" name="Picture 23"/>
          <p:cNvPicPr>
            <a:picLocks noChangeAspect="1"/>
          </p:cNvPicPr>
          <p:nvPr/>
        </p:nvPicPr>
        <p:blipFill>
          <a:blip r:embed="rId6">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965840" y="5326822"/>
            <a:ext cx="8226160" cy="987479"/>
          </a:xfrm>
          <a:prstGeom prst="rect">
            <a:avLst/>
          </a:prstGeom>
        </p:spPr>
      </p:pic>
      <p:sp>
        <p:nvSpPr>
          <p:cNvPr id="25" name="Rectangle 24"/>
          <p:cNvSpPr/>
          <p:nvPr/>
        </p:nvSpPr>
        <p:spPr>
          <a:xfrm>
            <a:off x="4908756" y="1507288"/>
            <a:ext cx="7119582" cy="1077218"/>
          </a:xfrm>
          <a:prstGeom prst="rect">
            <a:avLst/>
          </a:prstGeom>
        </p:spPr>
        <p:txBody>
          <a:bodyPr wrap="square">
            <a:spAutoFit/>
          </a:bodyPr>
          <a:lstStyle/>
          <a:p>
            <a:pPr algn="ctr"/>
            <a:r>
              <a:rPr lang="vi-VN" altLang="en-US" sz="3200" dirty="0">
                <a:solidFill>
                  <a:srgbClr val="002060"/>
                </a:solidFill>
                <a:latin typeface="UTM Aristote" panose="02040603050506020204" pitchFamily="18" charset="0"/>
              </a:rPr>
              <a:t>Thể hiện lòng nhân hậu, </a:t>
            </a:r>
          </a:p>
          <a:p>
            <a:pPr algn="ctr"/>
            <a:r>
              <a:rPr lang="vi-VN" altLang="en-US" sz="3200" dirty="0">
                <a:solidFill>
                  <a:srgbClr val="002060"/>
                </a:solidFill>
                <a:latin typeface="UTM Aristote" panose="02040603050506020204" pitchFamily="18" charset="0"/>
              </a:rPr>
              <a:t>tình cảm yêu thương đồng loại</a:t>
            </a:r>
          </a:p>
        </p:txBody>
      </p:sp>
      <p:sp>
        <p:nvSpPr>
          <p:cNvPr id="26" name="Rectangle 25"/>
          <p:cNvSpPr/>
          <p:nvPr/>
        </p:nvSpPr>
        <p:spPr>
          <a:xfrm>
            <a:off x="4558644" y="2651503"/>
            <a:ext cx="7040550" cy="1077218"/>
          </a:xfrm>
          <a:prstGeom prst="rect">
            <a:avLst/>
          </a:prstGeom>
        </p:spPr>
        <p:txBody>
          <a:bodyPr wrap="square">
            <a:spAutoFit/>
          </a:bodyPr>
          <a:lstStyle/>
          <a:p>
            <a:pPr algn="ctr"/>
            <a:r>
              <a:rPr lang="vi-VN" altLang="en-US" sz="3200" dirty="0" smtClean="0">
                <a:solidFill>
                  <a:srgbClr val="002060"/>
                </a:solidFill>
                <a:latin typeface="UTM Aristote" panose="02040603050506020204" pitchFamily="18" charset="0"/>
              </a:rPr>
              <a:t>Trái nghĩa với nhân hậu </a:t>
            </a:r>
          </a:p>
          <a:p>
            <a:pPr algn="ctr"/>
            <a:r>
              <a:rPr lang="vi-VN" altLang="en-US" sz="3200" dirty="0" smtClean="0">
                <a:solidFill>
                  <a:srgbClr val="002060"/>
                </a:solidFill>
                <a:latin typeface="UTM Aristote" panose="02040603050506020204" pitchFamily="18" charset="0"/>
              </a:rPr>
              <a:t>hoặc yêu thương </a:t>
            </a:r>
            <a:endParaRPr lang="vi-VN" altLang="en-US" sz="3200" dirty="0">
              <a:solidFill>
                <a:srgbClr val="002060"/>
              </a:solidFill>
              <a:latin typeface="UTM Aristote" panose="02040603050506020204" pitchFamily="18" charset="0"/>
            </a:endParaRPr>
          </a:p>
        </p:txBody>
      </p:sp>
      <p:sp>
        <p:nvSpPr>
          <p:cNvPr id="27" name="Rectangle 26"/>
          <p:cNvSpPr/>
          <p:nvPr/>
        </p:nvSpPr>
        <p:spPr>
          <a:xfrm>
            <a:off x="4286207" y="3955919"/>
            <a:ext cx="7905793" cy="1077218"/>
          </a:xfrm>
          <a:prstGeom prst="rect">
            <a:avLst/>
          </a:prstGeom>
        </p:spPr>
        <p:txBody>
          <a:bodyPr wrap="square">
            <a:spAutoFit/>
          </a:bodyPr>
          <a:lstStyle/>
          <a:p>
            <a:pPr algn="ctr">
              <a:spcBef>
                <a:spcPct val="10000"/>
              </a:spcBef>
            </a:pPr>
            <a:r>
              <a:rPr lang="en-US" altLang="en-US" sz="3200" dirty="0">
                <a:solidFill>
                  <a:srgbClr val="002060"/>
                </a:solidFill>
                <a:latin typeface="UTM Aristote" panose="02040603050506020204" pitchFamily="18" charset="0"/>
              </a:rPr>
              <a:t>Thể hiện tinh thần </a:t>
            </a:r>
            <a:br>
              <a:rPr lang="en-US" altLang="en-US" sz="3200" dirty="0">
                <a:solidFill>
                  <a:srgbClr val="002060"/>
                </a:solidFill>
                <a:latin typeface="UTM Aristote" panose="02040603050506020204" pitchFamily="18" charset="0"/>
              </a:rPr>
            </a:br>
            <a:r>
              <a:rPr lang="en-US" altLang="en-US" sz="3200" dirty="0">
                <a:solidFill>
                  <a:srgbClr val="002060"/>
                </a:solidFill>
                <a:latin typeface="UTM Aristote" panose="02040603050506020204" pitchFamily="18" charset="0"/>
              </a:rPr>
              <a:t>đùm bọc, giúp đỡ đồng loại </a:t>
            </a:r>
          </a:p>
        </p:txBody>
      </p:sp>
      <p:sp>
        <p:nvSpPr>
          <p:cNvPr id="28" name="Rectangle 27"/>
          <p:cNvSpPr/>
          <p:nvPr/>
        </p:nvSpPr>
        <p:spPr>
          <a:xfrm>
            <a:off x="5107572" y="5305204"/>
            <a:ext cx="5733429" cy="1126462"/>
          </a:xfrm>
          <a:prstGeom prst="rect">
            <a:avLst/>
          </a:prstGeom>
        </p:spPr>
        <p:txBody>
          <a:bodyPr wrap="none">
            <a:spAutoFit/>
          </a:bodyPr>
          <a:lstStyle/>
          <a:p>
            <a:pPr algn="ctr">
              <a:spcBef>
                <a:spcPct val="10000"/>
              </a:spcBef>
            </a:pPr>
            <a:r>
              <a:rPr lang="en-US" altLang="en-US" sz="3200" dirty="0">
                <a:solidFill>
                  <a:srgbClr val="002060"/>
                </a:solidFill>
                <a:latin typeface="UTM Aristote" panose="02040603050506020204" pitchFamily="18" charset="0"/>
              </a:rPr>
              <a:t>Trái nghĩa với </a:t>
            </a:r>
            <a:r>
              <a:rPr lang="en-US" altLang="en-US" sz="3200" dirty="0" smtClean="0">
                <a:solidFill>
                  <a:srgbClr val="FFFF00"/>
                </a:solidFill>
                <a:effectLst>
                  <a:outerShdw blurRad="38100" dist="38100" dir="2700000" algn="tl">
                    <a:srgbClr val="000000">
                      <a:alpha val="43137"/>
                    </a:srgbClr>
                  </a:outerShdw>
                </a:effectLst>
                <a:latin typeface="UTM Aristote" panose="02040603050506020204" pitchFamily="18" charset="0"/>
              </a:rPr>
              <a:t>đùm bọc </a:t>
            </a:r>
          </a:p>
          <a:p>
            <a:pPr algn="ctr">
              <a:spcBef>
                <a:spcPct val="10000"/>
              </a:spcBef>
            </a:pPr>
            <a:r>
              <a:rPr lang="en-US" altLang="en-US" sz="3200" dirty="0" smtClean="0">
                <a:solidFill>
                  <a:srgbClr val="002060"/>
                </a:solidFill>
                <a:latin typeface="UTM Aristote" panose="02040603050506020204" pitchFamily="18" charset="0"/>
              </a:rPr>
              <a:t>hoặc </a:t>
            </a:r>
            <a:r>
              <a:rPr lang="en-US" altLang="en-US" sz="3200" dirty="0" smtClean="0">
                <a:solidFill>
                  <a:srgbClr val="FFFF00"/>
                </a:solidFill>
                <a:effectLst>
                  <a:outerShdw blurRad="38100" dist="38100" dir="2700000" algn="tl">
                    <a:srgbClr val="000000">
                      <a:alpha val="43137"/>
                    </a:srgbClr>
                  </a:outerShdw>
                </a:effectLst>
                <a:latin typeface="UTM Aristote" panose="02040603050506020204" pitchFamily="18" charset="0"/>
              </a:rPr>
              <a:t>giúp đỡ </a:t>
            </a:r>
            <a:endParaRPr lang="en-US" altLang="en-US" sz="3200" dirty="0">
              <a:solidFill>
                <a:srgbClr val="FFFF00"/>
              </a:solidFill>
              <a:effectLst>
                <a:outerShdw blurRad="38100" dist="38100" dir="2700000" algn="tl">
                  <a:srgbClr val="000000">
                    <a:alpha val="43137"/>
                  </a:srgbClr>
                </a:outerShdw>
              </a:effectLst>
              <a:latin typeface="UTM Aristote" panose="02040603050506020204" pitchFamily="18" charset="0"/>
            </a:endParaRPr>
          </a:p>
        </p:txBody>
      </p:sp>
      <p:grpSp>
        <p:nvGrpSpPr>
          <p:cNvPr id="8" name="Group 7"/>
          <p:cNvGrpSpPr/>
          <p:nvPr/>
        </p:nvGrpSpPr>
        <p:grpSpPr>
          <a:xfrm>
            <a:off x="2378609" y="1087046"/>
            <a:ext cx="1930400" cy="1591734"/>
            <a:chOff x="2355807" y="1171077"/>
            <a:chExt cx="1930400" cy="1591734"/>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7" name="Rectangle 6"/>
            <p:cNvSpPr/>
            <p:nvPr/>
          </p:nvSpPr>
          <p:spPr>
            <a:xfrm>
              <a:off x="2974463" y="1584232"/>
              <a:ext cx="63991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latin typeface="#9Slide03 AmpleSoft Bold" panose="02000000000000000000" pitchFamily="2" charset="0"/>
                </a:rPr>
                <a:t>A</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grpSp>
        <p:nvGrpSpPr>
          <p:cNvPr id="18" name="Group 17"/>
          <p:cNvGrpSpPr/>
          <p:nvPr/>
        </p:nvGrpSpPr>
        <p:grpSpPr>
          <a:xfrm>
            <a:off x="2355807" y="2375724"/>
            <a:ext cx="1930400" cy="1591734"/>
            <a:chOff x="2355807" y="1171077"/>
            <a:chExt cx="1930400" cy="1591734"/>
          </a:xfrm>
        </p:grpSpPr>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20" name="Rectangle 19"/>
            <p:cNvSpPr/>
            <p:nvPr/>
          </p:nvSpPr>
          <p:spPr>
            <a:xfrm>
              <a:off x="2989691" y="1584232"/>
              <a:ext cx="609462"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latin typeface="#9Slide03 AmpleSoft Bold" panose="02000000000000000000" pitchFamily="2" charset="0"/>
                </a:rPr>
                <a:t>B</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grpSp>
        <p:nvGrpSpPr>
          <p:cNvPr id="29" name="Group 28"/>
          <p:cNvGrpSpPr/>
          <p:nvPr/>
        </p:nvGrpSpPr>
        <p:grpSpPr>
          <a:xfrm>
            <a:off x="2355807" y="3588246"/>
            <a:ext cx="1930400" cy="1591734"/>
            <a:chOff x="2355807" y="1171077"/>
            <a:chExt cx="1930400" cy="1591734"/>
          </a:xfrm>
        </p:grpSpPr>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31" name="Rectangle 30"/>
            <p:cNvSpPr/>
            <p:nvPr/>
          </p:nvSpPr>
          <p:spPr>
            <a:xfrm>
              <a:off x="3016942" y="1584232"/>
              <a:ext cx="554960"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latin typeface="#9Slide03 AmpleSoft Bold" panose="02000000000000000000" pitchFamily="2" charset="0"/>
                </a:rPr>
                <a:t>C</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grpSp>
        <p:nvGrpSpPr>
          <p:cNvPr id="32" name="Group 31"/>
          <p:cNvGrpSpPr/>
          <p:nvPr/>
        </p:nvGrpSpPr>
        <p:grpSpPr>
          <a:xfrm>
            <a:off x="2256422" y="4880071"/>
            <a:ext cx="1930400" cy="1591734"/>
            <a:chOff x="2104022" y="4727671"/>
            <a:chExt cx="1930400" cy="1591734"/>
          </a:xfrm>
        </p:grpSpPr>
        <p:pic>
          <p:nvPicPr>
            <p:cNvPr id="33" name="Picture 3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104022" y="4727671"/>
              <a:ext cx="1930400" cy="1591734"/>
            </a:xfrm>
            <a:prstGeom prst="rect">
              <a:avLst/>
            </a:prstGeom>
          </p:spPr>
        </p:pic>
        <p:sp>
          <p:nvSpPr>
            <p:cNvPr id="34" name="Rectangle 33"/>
            <p:cNvSpPr/>
            <p:nvPr/>
          </p:nvSpPr>
          <p:spPr>
            <a:xfrm>
              <a:off x="2759681" y="5139663"/>
              <a:ext cx="619080"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latin typeface="#9Slide03 AmpleSoft Bold" panose="02000000000000000000" pitchFamily="2" charset="0"/>
                </a:rPr>
                <a:t>D</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spTree>
    <p:extLst>
      <p:ext uri="{BB962C8B-B14F-4D97-AF65-F5344CB8AC3E}">
        <p14:creationId xmlns:p14="http://schemas.microsoft.com/office/powerpoint/2010/main" val="14791269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ppt_y</p:attrName>
                                        </p:attrNameLst>
                                      </p:cBhvr>
                                      <p:tavLst>
                                        <p:tav tm="0">
                                          <p:val>
                                            <p:strVal val="#ppt_y+#ppt_h*1.125000"/>
                                          </p:val>
                                        </p:tav>
                                        <p:tav tm="100000">
                                          <p:val>
                                            <p:strVal val="#ppt_y"/>
                                          </p:val>
                                        </p:tav>
                                      </p:tavLst>
                                    </p:anim>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26534" y="168321"/>
            <a:ext cx="11108266" cy="1913268"/>
          </a:xfrm>
          <a:prstGeom prst="rect">
            <a:avLst/>
          </a:prstGeom>
        </p:spPr>
      </p:pic>
      <p:sp>
        <p:nvSpPr>
          <p:cNvPr id="3" name="Rectangle 2"/>
          <p:cNvSpPr/>
          <p:nvPr/>
        </p:nvSpPr>
        <p:spPr>
          <a:xfrm>
            <a:off x="1223617" y="283293"/>
            <a:ext cx="9869781" cy="1446550"/>
          </a:xfrm>
          <a:prstGeom prst="rect">
            <a:avLst/>
          </a:prstGeom>
        </p:spPr>
        <p:txBody>
          <a:bodyPr wrap="square">
            <a:spAutoFit/>
          </a:bodyPr>
          <a:lstStyle/>
          <a:p>
            <a:pPr algn="ctr"/>
            <a:r>
              <a:rPr lang="vi-VN" altLang="en-US" sz="4400" dirty="0">
                <a:solidFill>
                  <a:schemeClr val="bg1"/>
                </a:solidFill>
                <a:latin typeface="UTM Aristote" panose="02040603050506020204" pitchFamily="18" charset="0"/>
              </a:rPr>
              <a:t>Thể hiện lòng nhân hậu, </a:t>
            </a:r>
          </a:p>
          <a:p>
            <a:pPr algn="ctr"/>
            <a:r>
              <a:rPr lang="vi-VN" altLang="en-US" sz="4400" dirty="0">
                <a:solidFill>
                  <a:schemeClr val="bg1"/>
                </a:solidFill>
                <a:latin typeface="UTM Aristote" panose="02040603050506020204" pitchFamily="18" charset="0"/>
              </a:rPr>
              <a:t>tình cảm yêu thương đồng loại</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07155" y="2151587"/>
            <a:ext cx="3857653" cy="1113692"/>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07155" y="4169441"/>
            <a:ext cx="3857653" cy="111369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07154" y="5248366"/>
            <a:ext cx="3857653" cy="1113692"/>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307153" y="3160514"/>
            <a:ext cx="3857653" cy="1113692"/>
          </a:xfrm>
          <a:prstGeom prst="rect">
            <a:avLst/>
          </a:prstGeom>
        </p:spPr>
      </p:pic>
      <p:pic>
        <p:nvPicPr>
          <p:cNvPr id="9" name="Picture 8"/>
          <p:cNvPicPr>
            <a:picLocks noChangeAspect="1"/>
          </p:cNvPicPr>
          <p:nvPr/>
        </p:nvPicPr>
        <p:blipFill rotWithShape="1">
          <a:blip r:embed="rId4" cstate="print">
            <a:duotone>
              <a:prstClr val="black"/>
              <a:schemeClr val="accent4">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4164808" y="2708433"/>
            <a:ext cx="3857653" cy="1113692"/>
          </a:xfrm>
          <a:prstGeom prst="rect">
            <a:avLst/>
          </a:prstGeom>
        </p:spPr>
      </p:pic>
      <p:pic>
        <p:nvPicPr>
          <p:cNvPr id="10" name="Picture 9"/>
          <p:cNvPicPr>
            <a:picLocks noChangeAspect="1"/>
          </p:cNvPicPr>
          <p:nvPr/>
        </p:nvPicPr>
        <p:blipFill rotWithShape="1">
          <a:blip r:embed="rId4" cstate="print">
            <a:duotone>
              <a:prstClr val="black"/>
              <a:schemeClr val="accent4">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4164808" y="4726287"/>
            <a:ext cx="3857653" cy="1113692"/>
          </a:xfrm>
          <a:prstGeom prst="rect">
            <a:avLst/>
          </a:prstGeom>
        </p:spPr>
      </p:pic>
      <p:pic>
        <p:nvPicPr>
          <p:cNvPr id="11" name="Picture 10"/>
          <p:cNvPicPr>
            <a:picLocks noChangeAspect="1"/>
          </p:cNvPicPr>
          <p:nvPr/>
        </p:nvPicPr>
        <p:blipFill rotWithShape="1">
          <a:blip r:embed="rId4" cstate="print">
            <a:duotone>
              <a:prstClr val="black"/>
              <a:schemeClr val="accent4">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4164807" y="5805212"/>
            <a:ext cx="3857653" cy="1113692"/>
          </a:xfrm>
          <a:prstGeom prst="rect">
            <a:avLst/>
          </a:prstGeom>
        </p:spPr>
      </p:pic>
      <p:pic>
        <p:nvPicPr>
          <p:cNvPr id="12" name="Picture 11"/>
          <p:cNvPicPr>
            <a:picLocks noChangeAspect="1"/>
          </p:cNvPicPr>
          <p:nvPr/>
        </p:nvPicPr>
        <p:blipFill rotWithShape="1">
          <a:blip r:embed="rId4" cstate="print">
            <a:duotone>
              <a:prstClr val="black"/>
              <a:schemeClr val="accent4">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4164806" y="3717360"/>
            <a:ext cx="3857653" cy="1113692"/>
          </a:xfrm>
          <a:prstGeom prst="rect">
            <a:avLst/>
          </a:prstGeom>
        </p:spPr>
      </p:pic>
      <p:pic>
        <p:nvPicPr>
          <p:cNvPr id="13" name="Picture 12"/>
          <p:cNvPicPr>
            <a:picLocks noChangeAspect="1"/>
          </p:cNvPicPr>
          <p:nvPr/>
        </p:nvPicPr>
        <p:blipFill rotWithShape="1">
          <a:blip r:embed="rId4" cstate="print">
            <a:duotone>
              <a:prstClr val="black"/>
              <a:schemeClr val="accent2">
                <a:lumMod val="40000"/>
                <a:lumOff val="60000"/>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8022457" y="2067256"/>
            <a:ext cx="3857653" cy="1113692"/>
          </a:xfrm>
          <a:prstGeom prst="rect">
            <a:avLst/>
          </a:prstGeom>
        </p:spPr>
      </p:pic>
      <p:pic>
        <p:nvPicPr>
          <p:cNvPr id="14" name="Picture 13"/>
          <p:cNvPicPr>
            <a:picLocks noChangeAspect="1"/>
          </p:cNvPicPr>
          <p:nvPr/>
        </p:nvPicPr>
        <p:blipFill rotWithShape="1">
          <a:blip r:embed="rId4" cstate="print">
            <a:duotone>
              <a:prstClr val="black"/>
              <a:schemeClr val="accent2">
                <a:lumMod val="40000"/>
                <a:lumOff val="60000"/>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8022457" y="4085110"/>
            <a:ext cx="3857653" cy="1113692"/>
          </a:xfrm>
          <a:prstGeom prst="rect">
            <a:avLst/>
          </a:prstGeom>
        </p:spPr>
      </p:pic>
      <p:pic>
        <p:nvPicPr>
          <p:cNvPr id="15" name="Picture 14"/>
          <p:cNvPicPr>
            <a:picLocks noChangeAspect="1"/>
          </p:cNvPicPr>
          <p:nvPr/>
        </p:nvPicPr>
        <p:blipFill rotWithShape="1">
          <a:blip r:embed="rId4" cstate="print">
            <a:duotone>
              <a:prstClr val="black"/>
              <a:schemeClr val="accent2">
                <a:lumMod val="40000"/>
                <a:lumOff val="60000"/>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8022456" y="5164035"/>
            <a:ext cx="3857653" cy="1113692"/>
          </a:xfrm>
          <a:prstGeom prst="rect">
            <a:avLst/>
          </a:prstGeom>
        </p:spPr>
      </p:pic>
      <p:pic>
        <p:nvPicPr>
          <p:cNvPr id="16" name="Picture 15"/>
          <p:cNvPicPr>
            <a:picLocks noChangeAspect="1"/>
          </p:cNvPicPr>
          <p:nvPr/>
        </p:nvPicPr>
        <p:blipFill rotWithShape="1">
          <a:blip r:embed="rId4" cstate="print">
            <a:duotone>
              <a:prstClr val="black"/>
              <a:schemeClr val="accent2">
                <a:lumMod val="40000"/>
                <a:lumOff val="60000"/>
                <a:tint val="45000"/>
                <a:satMod val="400000"/>
              </a:schemeClr>
            </a:duotone>
            <a:extLst>
              <a:ext uri="{BEBA8EAE-BF5A-486C-A8C5-ECC9F3942E4B}">
                <a14:imgProps xmlns:a14="http://schemas.microsoft.com/office/drawing/2010/main">
                  <a14:imgLayer r:embed="rId6">
                    <a14:imgEffect>
                      <a14:backgroundRemoval t="83323" b="97696" l="1416" r="37136"/>
                    </a14:imgEffect>
                  </a14:imgLayer>
                </a14:imgProps>
              </a:ext>
              <a:ext uri="{28A0092B-C50C-407E-A947-70E740481C1C}">
                <a14:useLocalDpi xmlns:a14="http://schemas.microsoft.com/office/drawing/2010/main" val="0"/>
              </a:ext>
            </a:extLst>
          </a:blip>
          <a:srcRect t="83761" r="62485"/>
          <a:stretch/>
        </p:blipFill>
        <p:spPr>
          <a:xfrm>
            <a:off x="8022455" y="3076183"/>
            <a:ext cx="3857653" cy="1113692"/>
          </a:xfrm>
          <a:prstGeom prst="rect">
            <a:avLst/>
          </a:prstGeom>
        </p:spPr>
      </p:pic>
      <p:sp>
        <p:nvSpPr>
          <p:cNvPr id="17" name="Rectangle 16"/>
          <p:cNvSpPr/>
          <p:nvPr/>
        </p:nvSpPr>
        <p:spPr>
          <a:xfrm>
            <a:off x="1064118" y="2406077"/>
            <a:ext cx="2715808" cy="523220"/>
          </a:xfrm>
          <a:prstGeom prst="rect">
            <a:avLst/>
          </a:prstGeom>
        </p:spPr>
        <p:txBody>
          <a:bodyPr wrap="none">
            <a:spAutoFit/>
          </a:bodyPr>
          <a:lstStyle/>
          <a:p>
            <a:r>
              <a:rPr lang="en-US" altLang="en-US" sz="2800" dirty="0">
                <a:solidFill>
                  <a:srgbClr val="F13B59"/>
                </a:solidFill>
                <a:latin typeface="UTM Aristote" panose="02040603050506020204" pitchFamily="18" charset="0"/>
              </a:rPr>
              <a:t>lòng nhân ái</a:t>
            </a:r>
          </a:p>
        </p:txBody>
      </p:sp>
      <p:sp>
        <p:nvSpPr>
          <p:cNvPr id="18" name="Rectangle 17"/>
          <p:cNvSpPr/>
          <p:nvPr/>
        </p:nvSpPr>
        <p:spPr>
          <a:xfrm>
            <a:off x="4940133" y="3024863"/>
            <a:ext cx="2528256" cy="523220"/>
          </a:xfrm>
          <a:prstGeom prst="rect">
            <a:avLst/>
          </a:prstGeom>
        </p:spPr>
        <p:txBody>
          <a:bodyPr wrap="none">
            <a:spAutoFit/>
          </a:bodyPr>
          <a:lstStyle/>
          <a:p>
            <a:r>
              <a:rPr lang="en-US" sz="2800" dirty="0">
                <a:solidFill>
                  <a:srgbClr val="F13B59"/>
                </a:solidFill>
                <a:latin typeface="UTM Aristote" panose="02040603050506020204" pitchFamily="18" charset="0"/>
              </a:rPr>
              <a:t>tình thân ái</a:t>
            </a:r>
          </a:p>
        </p:txBody>
      </p:sp>
      <p:sp>
        <p:nvSpPr>
          <p:cNvPr id="19" name="Rectangle 18"/>
          <p:cNvSpPr/>
          <p:nvPr/>
        </p:nvSpPr>
        <p:spPr>
          <a:xfrm>
            <a:off x="1273837" y="4384205"/>
            <a:ext cx="2332690" cy="523220"/>
          </a:xfrm>
          <a:prstGeom prst="rect">
            <a:avLst/>
          </a:prstGeom>
        </p:spPr>
        <p:txBody>
          <a:bodyPr wrap="none">
            <a:spAutoFit/>
          </a:bodyPr>
          <a:lstStyle/>
          <a:p>
            <a:r>
              <a:rPr lang="en-US" sz="2800" dirty="0">
                <a:solidFill>
                  <a:srgbClr val="F13B59"/>
                </a:solidFill>
                <a:latin typeface="UTM Aristote" panose="02040603050506020204" pitchFamily="18" charset="0"/>
              </a:rPr>
              <a:t>lòng vị tha</a:t>
            </a:r>
          </a:p>
        </p:txBody>
      </p:sp>
      <p:sp>
        <p:nvSpPr>
          <p:cNvPr id="20" name="Rectangle 19"/>
          <p:cNvSpPr/>
          <p:nvPr/>
        </p:nvSpPr>
        <p:spPr>
          <a:xfrm>
            <a:off x="1525818" y="5433850"/>
            <a:ext cx="1968809" cy="523220"/>
          </a:xfrm>
          <a:prstGeom prst="rect">
            <a:avLst/>
          </a:prstGeom>
        </p:spPr>
        <p:txBody>
          <a:bodyPr wrap="none">
            <a:spAutoFit/>
          </a:bodyPr>
          <a:lstStyle/>
          <a:p>
            <a:r>
              <a:rPr lang="en-US" sz="2800" dirty="0">
                <a:solidFill>
                  <a:srgbClr val="F13B59"/>
                </a:solidFill>
                <a:latin typeface="UTM Aristote" panose="02040603050506020204" pitchFamily="18" charset="0"/>
              </a:rPr>
              <a:t>bao</a:t>
            </a:r>
            <a:r>
              <a:rPr lang="en-US" sz="2800" dirty="0" smtClean="0"/>
              <a:t> </a:t>
            </a:r>
            <a:r>
              <a:rPr lang="en-US" sz="2800" dirty="0">
                <a:solidFill>
                  <a:srgbClr val="F13B59"/>
                </a:solidFill>
                <a:latin typeface="UTM Aristote" panose="02040603050506020204" pitchFamily="18" charset="0"/>
              </a:rPr>
              <a:t>dung</a:t>
            </a:r>
          </a:p>
        </p:txBody>
      </p:sp>
      <p:sp>
        <p:nvSpPr>
          <p:cNvPr id="21" name="Rectangle 20"/>
          <p:cNvSpPr/>
          <p:nvPr/>
        </p:nvSpPr>
        <p:spPr>
          <a:xfrm>
            <a:off x="631742" y="3366245"/>
            <a:ext cx="3409908" cy="523220"/>
          </a:xfrm>
          <a:prstGeom prst="rect">
            <a:avLst/>
          </a:prstGeom>
        </p:spPr>
        <p:txBody>
          <a:bodyPr wrap="none">
            <a:spAutoFit/>
          </a:bodyPr>
          <a:lstStyle/>
          <a:p>
            <a:r>
              <a:rPr lang="vi-VN" sz="2800" dirty="0" smtClean="0">
                <a:solidFill>
                  <a:srgbClr val="F13B59"/>
                </a:solidFill>
                <a:latin typeface="UTM Aristote" panose="02040603050506020204" pitchFamily="18" charset="0"/>
              </a:rPr>
              <a:t>tình thương mến</a:t>
            </a:r>
            <a:endParaRPr lang="vi-VN" sz="2800" dirty="0">
              <a:solidFill>
                <a:srgbClr val="F13B59"/>
              </a:solidFill>
              <a:latin typeface="UTM Aristote" panose="02040603050506020204" pitchFamily="18" charset="0"/>
            </a:endParaRPr>
          </a:p>
        </p:txBody>
      </p:sp>
      <p:sp>
        <p:nvSpPr>
          <p:cNvPr id="22" name="Rectangle 21"/>
          <p:cNvSpPr/>
          <p:nvPr/>
        </p:nvSpPr>
        <p:spPr>
          <a:xfrm>
            <a:off x="4940131" y="3953889"/>
            <a:ext cx="2313454" cy="523220"/>
          </a:xfrm>
          <a:prstGeom prst="rect">
            <a:avLst/>
          </a:prstGeom>
        </p:spPr>
        <p:txBody>
          <a:bodyPr wrap="none">
            <a:spAutoFit/>
          </a:bodyPr>
          <a:lstStyle/>
          <a:p>
            <a:r>
              <a:rPr lang="vi-VN" sz="2800" dirty="0">
                <a:solidFill>
                  <a:srgbClr val="F13B59"/>
                </a:solidFill>
                <a:latin typeface="UTM Aristote" panose="02040603050506020204" pitchFamily="18" charset="0"/>
              </a:rPr>
              <a:t>xót thương</a:t>
            </a:r>
          </a:p>
        </p:txBody>
      </p:sp>
      <p:sp>
        <p:nvSpPr>
          <p:cNvPr id="23" name="Rectangle 22"/>
          <p:cNvSpPr/>
          <p:nvPr/>
        </p:nvSpPr>
        <p:spPr>
          <a:xfrm>
            <a:off x="5197413" y="4856105"/>
            <a:ext cx="1731564" cy="523220"/>
          </a:xfrm>
          <a:prstGeom prst="rect">
            <a:avLst/>
          </a:prstGeom>
        </p:spPr>
        <p:txBody>
          <a:bodyPr wrap="none">
            <a:spAutoFit/>
          </a:bodyPr>
          <a:lstStyle/>
          <a:p>
            <a:r>
              <a:rPr lang="en-US" sz="2800" smtClean="0">
                <a:solidFill>
                  <a:srgbClr val="F13B59"/>
                </a:solidFill>
                <a:latin typeface="UTM Aristote" panose="02040603050506020204" pitchFamily="18" charset="0"/>
              </a:rPr>
              <a:t>yêu quý</a:t>
            </a:r>
            <a:endParaRPr lang="en-US" sz="2800" dirty="0">
              <a:solidFill>
                <a:srgbClr val="F13B59"/>
              </a:solidFill>
              <a:latin typeface="UTM Aristote" panose="02040603050506020204" pitchFamily="18" charset="0"/>
            </a:endParaRPr>
          </a:p>
        </p:txBody>
      </p:sp>
      <p:sp>
        <p:nvSpPr>
          <p:cNvPr id="24" name="Rectangle 23"/>
          <p:cNvSpPr/>
          <p:nvPr/>
        </p:nvSpPr>
        <p:spPr>
          <a:xfrm>
            <a:off x="5034709" y="6041741"/>
            <a:ext cx="2233304" cy="523220"/>
          </a:xfrm>
          <a:prstGeom prst="rect">
            <a:avLst/>
          </a:prstGeom>
        </p:spPr>
        <p:txBody>
          <a:bodyPr wrap="none">
            <a:spAutoFit/>
          </a:bodyPr>
          <a:lstStyle/>
          <a:p>
            <a:r>
              <a:rPr lang="en-US" sz="2800" dirty="0">
                <a:solidFill>
                  <a:srgbClr val="F13B59"/>
                </a:solidFill>
                <a:latin typeface="UTM Aristote" panose="02040603050506020204" pitchFamily="18" charset="0"/>
              </a:rPr>
              <a:t>thông cảm</a:t>
            </a:r>
          </a:p>
        </p:txBody>
      </p:sp>
      <p:sp>
        <p:nvSpPr>
          <p:cNvPr id="25" name="Rectangle 24"/>
          <p:cNvSpPr/>
          <p:nvPr/>
        </p:nvSpPr>
        <p:spPr>
          <a:xfrm>
            <a:off x="9215623" y="2253801"/>
            <a:ext cx="1606530" cy="523220"/>
          </a:xfrm>
          <a:prstGeom prst="rect">
            <a:avLst/>
          </a:prstGeom>
        </p:spPr>
        <p:txBody>
          <a:bodyPr wrap="none">
            <a:spAutoFit/>
          </a:bodyPr>
          <a:lstStyle/>
          <a:p>
            <a:r>
              <a:rPr lang="en-US" sz="2800" dirty="0">
                <a:solidFill>
                  <a:srgbClr val="F13B59"/>
                </a:solidFill>
                <a:latin typeface="UTM Aristote" panose="02040603050506020204" pitchFamily="18" charset="0"/>
              </a:rPr>
              <a:t>tha thứ</a:t>
            </a:r>
          </a:p>
        </p:txBody>
      </p:sp>
      <p:sp>
        <p:nvSpPr>
          <p:cNvPr id="26" name="Rectangle 25"/>
          <p:cNvSpPr/>
          <p:nvPr/>
        </p:nvSpPr>
        <p:spPr>
          <a:xfrm>
            <a:off x="8999217" y="3302505"/>
            <a:ext cx="1943161" cy="523220"/>
          </a:xfrm>
          <a:prstGeom prst="rect">
            <a:avLst/>
          </a:prstGeom>
        </p:spPr>
        <p:txBody>
          <a:bodyPr wrap="none">
            <a:spAutoFit/>
          </a:bodyPr>
          <a:lstStyle/>
          <a:p>
            <a:r>
              <a:rPr lang="vi-VN" sz="2800" dirty="0">
                <a:solidFill>
                  <a:srgbClr val="F13B59"/>
                </a:solidFill>
                <a:latin typeface="UTM Aristote" panose="02040603050506020204" pitchFamily="18" charset="0"/>
              </a:rPr>
              <a:t>độ lượng</a:t>
            </a:r>
          </a:p>
        </p:txBody>
      </p:sp>
      <p:sp>
        <p:nvSpPr>
          <p:cNvPr id="27" name="Rectangle 26"/>
          <p:cNvSpPr/>
          <p:nvPr/>
        </p:nvSpPr>
        <p:spPr>
          <a:xfrm>
            <a:off x="9065346" y="4281399"/>
            <a:ext cx="1715534" cy="523220"/>
          </a:xfrm>
          <a:prstGeom prst="rect">
            <a:avLst/>
          </a:prstGeom>
        </p:spPr>
        <p:txBody>
          <a:bodyPr wrap="none">
            <a:spAutoFit/>
          </a:bodyPr>
          <a:lstStyle/>
          <a:p>
            <a:r>
              <a:rPr lang="en-US" sz="2800" dirty="0">
                <a:solidFill>
                  <a:srgbClr val="F13B59"/>
                </a:solidFill>
                <a:latin typeface="UTM Aristote" panose="02040603050506020204" pitchFamily="18" charset="0"/>
              </a:rPr>
              <a:t>đau xót</a:t>
            </a:r>
          </a:p>
        </p:txBody>
      </p:sp>
      <p:sp>
        <p:nvSpPr>
          <p:cNvPr id="28" name="Rectangle 27"/>
          <p:cNvSpPr/>
          <p:nvPr/>
        </p:nvSpPr>
        <p:spPr>
          <a:xfrm>
            <a:off x="8826467" y="5417055"/>
            <a:ext cx="2113079" cy="523220"/>
          </a:xfrm>
          <a:prstGeom prst="rect">
            <a:avLst/>
          </a:prstGeom>
        </p:spPr>
        <p:txBody>
          <a:bodyPr wrap="none">
            <a:spAutoFit/>
          </a:bodyPr>
          <a:lstStyle/>
          <a:p>
            <a:r>
              <a:rPr lang="en-US" sz="2800" dirty="0">
                <a:solidFill>
                  <a:srgbClr val="F13B59"/>
                </a:solidFill>
                <a:latin typeface="UTM Aristote" panose="02040603050506020204" pitchFamily="18" charset="0"/>
              </a:rPr>
              <a:t>đồng cảm</a:t>
            </a:r>
          </a:p>
        </p:txBody>
      </p:sp>
      <p:grpSp>
        <p:nvGrpSpPr>
          <p:cNvPr id="29" name="Group 28"/>
          <p:cNvGrpSpPr/>
          <p:nvPr/>
        </p:nvGrpSpPr>
        <p:grpSpPr>
          <a:xfrm>
            <a:off x="-201127" y="237513"/>
            <a:ext cx="1930400" cy="1591734"/>
            <a:chOff x="2355807" y="1171077"/>
            <a:chExt cx="1930400" cy="1591734"/>
          </a:xfrm>
        </p:grpSpPr>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31" name="Rectangle 30"/>
            <p:cNvSpPr/>
            <p:nvPr/>
          </p:nvSpPr>
          <p:spPr>
            <a:xfrm>
              <a:off x="2974462" y="1584232"/>
              <a:ext cx="63992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latin typeface="#9Slide03 AmpleSoft Bold" panose="02000000000000000000" pitchFamily="2" charset="0"/>
                </a:rPr>
                <a:t>A</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spTree>
    <p:extLst>
      <p:ext uri="{BB962C8B-B14F-4D97-AF65-F5344CB8AC3E}">
        <p14:creationId xmlns:p14="http://schemas.microsoft.com/office/powerpoint/2010/main" val="597074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95259" y="754452"/>
            <a:ext cx="8016894" cy="987479"/>
          </a:xfrm>
          <a:prstGeom prst="rect">
            <a:avLst/>
          </a:prstGeom>
        </p:spPr>
      </p:pic>
      <p:sp>
        <p:nvSpPr>
          <p:cNvPr id="3" name="Rectangle 2"/>
          <p:cNvSpPr/>
          <p:nvPr/>
        </p:nvSpPr>
        <p:spPr>
          <a:xfrm>
            <a:off x="3088063" y="709582"/>
            <a:ext cx="7040550" cy="1077218"/>
          </a:xfrm>
          <a:prstGeom prst="rect">
            <a:avLst/>
          </a:prstGeom>
        </p:spPr>
        <p:txBody>
          <a:bodyPr wrap="square">
            <a:spAutoFit/>
          </a:bodyPr>
          <a:lstStyle/>
          <a:p>
            <a:pPr algn="ctr"/>
            <a:r>
              <a:rPr lang="vi-VN" altLang="en-US" sz="3200" dirty="0" smtClean="0">
                <a:solidFill>
                  <a:srgbClr val="002060"/>
                </a:solidFill>
                <a:latin typeface="UTM Aristote" panose="02040603050506020204" pitchFamily="18" charset="0"/>
              </a:rPr>
              <a:t>Trái nghĩa với nhân hậu </a:t>
            </a:r>
          </a:p>
          <a:p>
            <a:pPr algn="ctr"/>
            <a:r>
              <a:rPr lang="vi-VN" altLang="en-US" sz="3200" dirty="0" smtClean="0">
                <a:solidFill>
                  <a:srgbClr val="002060"/>
                </a:solidFill>
                <a:latin typeface="UTM Aristote" panose="02040603050506020204" pitchFamily="18" charset="0"/>
              </a:rPr>
              <a:t>hoặc yêu thương </a:t>
            </a:r>
            <a:endParaRPr lang="vi-VN" altLang="en-US" sz="3200" dirty="0">
              <a:solidFill>
                <a:srgbClr val="002060"/>
              </a:solidFill>
              <a:latin typeface="UTM Aristote" panose="02040603050506020204" pitchFamily="18" charset="0"/>
            </a:endParaRPr>
          </a:p>
        </p:txBody>
      </p:sp>
      <p:pic>
        <p:nvPicPr>
          <p:cNvPr id="6" name="Picture 5"/>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169334" y="1786800"/>
            <a:ext cx="2675466" cy="1498267"/>
          </a:xfrm>
          <a:prstGeom prst="rect">
            <a:avLst/>
          </a:prstGeom>
        </p:spPr>
      </p:pic>
      <p:pic>
        <p:nvPicPr>
          <p:cNvPr id="7" name="Picture 6"/>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169334" y="4157467"/>
            <a:ext cx="2675466" cy="1498267"/>
          </a:xfrm>
          <a:prstGeom prst="rect">
            <a:avLst/>
          </a:prstGeom>
        </p:spPr>
      </p:pic>
      <p:pic>
        <p:nvPicPr>
          <p:cNvPr id="8" name="Picture 7"/>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6223420" y="1943514"/>
            <a:ext cx="2675466" cy="1498267"/>
          </a:xfrm>
          <a:prstGeom prst="rect">
            <a:avLst/>
          </a:prstGeom>
        </p:spPr>
      </p:pic>
      <p:pic>
        <p:nvPicPr>
          <p:cNvPr id="9" name="Picture 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6319520" y="4447026"/>
            <a:ext cx="2675466" cy="1498267"/>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3088063" y="2535933"/>
            <a:ext cx="2675466" cy="1498267"/>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3244427" y="4906600"/>
            <a:ext cx="2675466" cy="1498267"/>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9139399" y="2308006"/>
            <a:ext cx="2675466" cy="1498267"/>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896" b="57065" l="37500" r="60882"/>
                    </a14:imgEffect>
                  </a14:imgLayer>
                </a14:imgProps>
              </a:ext>
              <a:ext uri="{28A0092B-C50C-407E-A947-70E740481C1C}">
                <a14:useLocalDpi xmlns:a14="http://schemas.microsoft.com/office/drawing/2010/main" val="0"/>
              </a:ext>
            </a:extLst>
          </a:blip>
          <a:srcRect l="39461" t="30123" r="40119" b="45433"/>
          <a:stretch/>
        </p:blipFill>
        <p:spPr>
          <a:xfrm>
            <a:off x="9394613" y="4906600"/>
            <a:ext cx="2675466" cy="1498267"/>
          </a:xfrm>
          <a:prstGeom prst="rect">
            <a:avLst/>
          </a:prstGeom>
        </p:spPr>
      </p:pic>
      <p:sp>
        <p:nvSpPr>
          <p:cNvPr id="16" name="Rectangle 15"/>
          <p:cNvSpPr/>
          <p:nvPr/>
        </p:nvSpPr>
        <p:spPr>
          <a:xfrm>
            <a:off x="794786" y="2286665"/>
            <a:ext cx="1495922" cy="584775"/>
          </a:xfrm>
          <a:prstGeom prst="rect">
            <a:avLst/>
          </a:prstGeom>
        </p:spPr>
        <p:txBody>
          <a:bodyPr wrap="none">
            <a:spAutoFit/>
          </a:bodyPr>
          <a:lstStyle/>
          <a:p>
            <a:r>
              <a:rPr lang="en-US" sz="3200" dirty="0">
                <a:solidFill>
                  <a:schemeClr val="bg1"/>
                </a:solidFill>
                <a:latin typeface="UTM Flamenco" panose="02040603050506020204" pitchFamily="18" charset="0"/>
              </a:rPr>
              <a:t>hung ác</a:t>
            </a:r>
          </a:p>
        </p:txBody>
      </p:sp>
      <p:sp>
        <p:nvSpPr>
          <p:cNvPr id="17" name="Rectangle 16"/>
          <p:cNvSpPr/>
          <p:nvPr/>
        </p:nvSpPr>
        <p:spPr>
          <a:xfrm>
            <a:off x="3674629" y="2930905"/>
            <a:ext cx="1502334" cy="584775"/>
          </a:xfrm>
          <a:prstGeom prst="rect">
            <a:avLst/>
          </a:prstGeom>
        </p:spPr>
        <p:txBody>
          <a:bodyPr wrap="none">
            <a:spAutoFit/>
          </a:bodyPr>
          <a:lstStyle/>
          <a:p>
            <a:r>
              <a:rPr lang="en-US" altLang="en-US" sz="3200" dirty="0">
                <a:solidFill>
                  <a:schemeClr val="bg1"/>
                </a:solidFill>
                <a:latin typeface="UTM Flamenco" panose="02040603050506020204" pitchFamily="18" charset="0"/>
              </a:rPr>
              <a:t>nanh ác</a:t>
            </a:r>
          </a:p>
        </p:txBody>
      </p:sp>
      <p:sp>
        <p:nvSpPr>
          <p:cNvPr id="18" name="Rectangle 17"/>
          <p:cNvSpPr/>
          <p:nvPr/>
        </p:nvSpPr>
        <p:spPr>
          <a:xfrm>
            <a:off x="6774717" y="2346692"/>
            <a:ext cx="1192955" cy="584775"/>
          </a:xfrm>
          <a:prstGeom prst="rect">
            <a:avLst/>
          </a:prstGeom>
        </p:spPr>
        <p:txBody>
          <a:bodyPr wrap="none">
            <a:spAutoFit/>
          </a:bodyPr>
          <a:lstStyle/>
          <a:p>
            <a:r>
              <a:rPr lang="en-US" sz="3200" smtClean="0">
                <a:solidFill>
                  <a:schemeClr val="bg1"/>
                </a:solidFill>
                <a:latin typeface="UTM Flamenco" panose="02040603050506020204" pitchFamily="18" charset="0"/>
              </a:rPr>
              <a:t>tàn ác</a:t>
            </a:r>
            <a:endParaRPr lang="en-US" sz="3200" dirty="0">
              <a:solidFill>
                <a:schemeClr val="bg1"/>
              </a:solidFill>
              <a:latin typeface="UTM Flamenco" panose="02040603050506020204" pitchFamily="18" charset="0"/>
            </a:endParaRPr>
          </a:p>
        </p:txBody>
      </p:sp>
      <p:sp>
        <p:nvSpPr>
          <p:cNvPr id="19" name="Rectangle 18"/>
          <p:cNvSpPr/>
          <p:nvPr/>
        </p:nvSpPr>
        <p:spPr>
          <a:xfrm>
            <a:off x="9796109" y="2741338"/>
            <a:ext cx="1380506" cy="584775"/>
          </a:xfrm>
          <a:prstGeom prst="rect">
            <a:avLst/>
          </a:prstGeom>
        </p:spPr>
        <p:txBody>
          <a:bodyPr wrap="none">
            <a:spAutoFit/>
          </a:bodyPr>
          <a:lstStyle/>
          <a:p>
            <a:r>
              <a:rPr lang="en-US" sz="3200" dirty="0">
                <a:solidFill>
                  <a:schemeClr val="bg1"/>
                </a:solidFill>
                <a:latin typeface="UTM Flamenco" panose="02040603050506020204" pitchFamily="18" charset="0"/>
              </a:rPr>
              <a:t>cay độc</a:t>
            </a:r>
          </a:p>
        </p:txBody>
      </p:sp>
      <p:sp>
        <p:nvSpPr>
          <p:cNvPr id="20" name="Rectangle 19"/>
          <p:cNvSpPr/>
          <p:nvPr/>
        </p:nvSpPr>
        <p:spPr>
          <a:xfrm>
            <a:off x="598418" y="4549533"/>
            <a:ext cx="1691489" cy="584775"/>
          </a:xfrm>
          <a:prstGeom prst="rect">
            <a:avLst/>
          </a:prstGeom>
        </p:spPr>
        <p:txBody>
          <a:bodyPr wrap="none">
            <a:spAutoFit/>
          </a:bodyPr>
          <a:lstStyle/>
          <a:p>
            <a:r>
              <a:rPr lang="en-US" sz="3200" dirty="0">
                <a:solidFill>
                  <a:schemeClr val="bg1"/>
                </a:solidFill>
                <a:latin typeface="UTM Flamenco" panose="02040603050506020204" pitchFamily="18" charset="0"/>
              </a:rPr>
              <a:t>ác nghiệt</a:t>
            </a:r>
          </a:p>
        </p:txBody>
      </p:sp>
      <p:sp>
        <p:nvSpPr>
          <p:cNvPr id="21" name="Rectangle 20"/>
          <p:cNvSpPr/>
          <p:nvPr/>
        </p:nvSpPr>
        <p:spPr>
          <a:xfrm>
            <a:off x="3853849" y="5449727"/>
            <a:ext cx="1552028" cy="584775"/>
          </a:xfrm>
          <a:prstGeom prst="rect">
            <a:avLst/>
          </a:prstGeom>
        </p:spPr>
        <p:txBody>
          <a:bodyPr wrap="none">
            <a:spAutoFit/>
          </a:bodyPr>
          <a:lstStyle/>
          <a:p>
            <a:r>
              <a:rPr lang="en-US" sz="3200" dirty="0">
                <a:solidFill>
                  <a:schemeClr val="bg1"/>
                </a:solidFill>
                <a:latin typeface="UTM Flamenco" panose="02040603050506020204" pitchFamily="18" charset="0"/>
              </a:rPr>
              <a:t>hung dữ</a:t>
            </a:r>
          </a:p>
        </p:txBody>
      </p:sp>
      <p:sp>
        <p:nvSpPr>
          <p:cNvPr id="22" name="Rectangle 21"/>
          <p:cNvSpPr/>
          <p:nvPr/>
        </p:nvSpPr>
        <p:spPr>
          <a:xfrm>
            <a:off x="7028689" y="4885259"/>
            <a:ext cx="1218603" cy="584775"/>
          </a:xfrm>
          <a:prstGeom prst="rect">
            <a:avLst/>
          </a:prstGeom>
        </p:spPr>
        <p:txBody>
          <a:bodyPr wrap="none">
            <a:spAutoFit/>
          </a:bodyPr>
          <a:lstStyle/>
          <a:p>
            <a:r>
              <a:rPr lang="en-US" sz="3200" dirty="0">
                <a:solidFill>
                  <a:schemeClr val="bg1"/>
                </a:solidFill>
                <a:latin typeface="UTM Flamenco" panose="02040603050506020204" pitchFamily="18" charset="0"/>
              </a:rPr>
              <a:t>dữ tợn</a:t>
            </a:r>
          </a:p>
        </p:txBody>
      </p:sp>
      <p:sp>
        <p:nvSpPr>
          <p:cNvPr id="23" name="Rectangle 22"/>
          <p:cNvSpPr/>
          <p:nvPr/>
        </p:nvSpPr>
        <p:spPr>
          <a:xfrm>
            <a:off x="10063346" y="5440511"/>
            <a:ext cx="1338828" cy="584775"/>
          </a:xfrm>
          <a:prstGeom prst="rect">
            <a:avLst/>
          </a:prstGeom>
        </p:spPr>
        <p:txBody>
          <a:bodyPr wrap="none">
            <a:spAutoFit/>
          </a:bodyPr>
          <a:lstStyle/>
          <a:p>
            <a:r>
              <a:rPr lang="en-US" sz="3200" dirty="0">
                <a:solidFill>
                  <a:schemeClr val="bg1"/>
                </a:solidFill>
                <a:latin typeface="UTM Flamenco" panose="02040603050506020204" pitchFamily="18" charset="0"/>
              </a:rPr>
              <a:t>dữ dằn</a:t>
            </a:r>
          </a:p>
        </p:txBody>
      </p:sp>
      <p:grpSp>
        <p:nvGrpSpPr>
          <p:cNvPr id="24" name="Group 23"/>
          <p:cNvGrpSpPr/>
          <p:nvPr/>
        </p:nvGrpSpPr>
        <p:grpSpPr>
          <a:xfrm>
            <a:off x="914400" y="281304"/>
            <a:ext cx="1930400" cy="1591734"/>
            <a:chOff x="2355807" y="1171077"/>
            <a:chExt cx="1930400" cy="1591734"/>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26" name="Rectangle 25"/>
            <p:cNvSpPr/>
            <p:nvPr/>
          </p:nvSpPr>
          <p:spPr>
            <a:xfrm>
              <a:off x="2989691" y="1584232"/>
              <a:ext cx="609462"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latin typeface="#9Slide03 AmpleSoft Bold" panose="02000000000000000000" pitchFamily="2" charset="0"/>
                </a:rPr>
                <a:t>B</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spTree>
    <p:extLst>
      <p:ext uri="{BB962C8B-B14F-4D97-AF65-F5344CB8AC3E}">
        <p14:creationId xmlns:p14="http://schemas.microsoft.com/office/powerpoint/2010/main" val="1910358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5202534" y="605790"/>
            <a:ext cx="2301240" cy="1889760"/>
          </a:xfrm>
          <a:prstGeom prst="rect">
            <a:avLst/>
          </a:prstGeom>
        </p:spPr>
      </p:pic>
      <p:pic>
        <p:nvPicPr>
          <p:cNvPr id="8" name="Picture 7"/>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7746190" y="4561492"/>
            <a:ext cx="2301240" cy="1889760"/>
          </a:xfrm>
          <a:prstGeom prst="rect">
            <a:avLst/>
          </a:prstGeom>
        </p:spPr>
      </p:pic>
      <p:pic>
        <p:nvPicPr>
          <p:cNvPr id="9" name="Picture 8"/>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7561887" y="571500"/>
            <a:ext cx="2301240" cy="1889760"/>
          </a:xfrm>
          <a:prstGeom prst="rect">
            <a:avLst/>
          </a:prstGeom>
        </p:spPr>
      </p:pic>
      <p:pic>
        <p:nvPicPr>
          <p:cNvPr id="10" name="Picture 9"/>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5260647" y="4561492"/>
            <a:ext cx="2301240" cy="1889760"/>
          </a:xfrm>
          <a:prstGeom prst="rect">
            <a:avLst/>
          </a:prstGeom>
        </p:spPr>
      </p:pic>
      <p:pic>
        <p:nvPicPr>
          <p:cNvPr id="11" name="Picture 10"/>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9921240" y="655320"/>
            <a:ext cx="2301240" cy="1889760"/>
          </a:xfrm>
          <a:prstGeom prst="rect">
            <a:avLst/>
          </a:prstGeom>
        </p:spPr>
      </p:pic>
      <p:pic>
        <p:nvPicPr>
          <p:cNvPr id="12" name="Picture 11"/>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9921240" y="4561492"/>
            <a:ext cx="2301240" cy="1889760"/>
          </a:xfrm>
          <a:prstGeom prst="rect">
            <a:avLst/>
          </a:prstGeom>
        </p:spPr>
      </p:pic>
      <p:pic>
        <p:nvPicPr>
          <p:cNvPr id="13" name="Picture 12"/>
          <p:cNvPicPr>
            <a:picLocks noChangeAspect="1"/>
          </p:cNvPicPr>
          <p:nvPr/>
        </p:nvPicPr>
        <p:blipFill>
          <a:blip r:embed="rId3">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432366" y="1719354"/>
            <a:ext cx="4139634" cy="3767046"/>
          </a:xfrm>
          <a:prstGeom prst="rect">
            <a:avLst/>
          </a:prstGeom>
        </p:spPr>
      </p:pic>
      <p:sp>
        <p:nvSpPr>
          <p:cNvPr id="14" name="Rectangle 13"/>
          <p:cNvSpPr/>
          <p:nvPr/>
        </p:nvSpPr>
        <p:spPr>
          <a:xfrm>
            <a:off x="1038161" y="2006947"/>
            <a:ext cx="3013753" cy="2554545"/>
          </a:xfrm>
          <a:prstGeom prst="rect">
            <a:avLst/>
          </a:prstGeom>
        </p:spPr>
        <p:txBody>
          <a:bodyPr wrap="square">
            <a:spAutoFit/>
          </a:bodyPr>
          <a:lstStyle/>
          <a:p>
            <a:pPr algn="ctr">
              <a:spcBef>
                <a:spcPct val="10000"/>
              </a:spcBef>
            </a:pPr>
            <a:r>
              <a:rPr lang="en-US" altLang="en-US" sz="3200" dirty="0">
                <a:solidFill>
                  <a:srgbClr val="002060"/>
                </a:solidFill>
                <a:latin typeface="UTM Aristote" panose="02040603050506020204" pitchFamily="18" charset="0"/>
              </a:rPr>
              <a:t>Thể hiện tinh thần </a:t>
            </a:r>
            <a:br>
              <a:rPr lang="en-US" altLang="en-US" sz="3200" dirty="0">
                <a:solidFill>
                  <a:srgbClr val="002060"/>
                </a:solidFill>
                <a:latin typeface="UTM Aristote" panose="02040603050506020204" pitchFamily="18" charset="0"/>
              </a:rPr>
            </a:br>
            <a:r>
              <a:rPr lang="en-US" altLang="en-US" sz="3200" dirty="0">
                <a:solidFill>
                  <a:srgbClr val="002060"/>
                </a:solidFill>
                <a:latin typeface="UTM Aristote" panose="02040603050506020204" pitchFamily="18" charset="0"/>
              </a:rPr>
              <a:t>đùm bọc, giúp đỡ đồng loại </a:t>
            </a:r>
          </a:p>
        </p:txBody>
      </p:sp>
      <p:pic>
        <p:nvPicPr>
          <p:cNvPr id="15" name="Picture 14"/>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5228241" y="2706022"/>
            <a:ext cx="2301240" cy="1889760"/>
          </a:xfrm>
          <a:prstGeom prst="rect">
            <a:avLst/>
          </a:prstGeom>
        </p:spPr>
      </p:pic>
      <p:pic>
        <p:nvPicPr>
          <p:cNvPr id="16" name="Picture 15"/>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7746190" y="2637442"/>
            <a:ext cx="2301240" cy="1889760"/>
          </a:xfrm>
          <a:prstGeom prst="rect">
            <a:avLst/>
          </a:prstGeom>
        </p:spPr>
      </p:pic>
      <p:pic>
        <p:nvPicPr>
          <p:cNvPr id="17" name="Picture 16"/>
          <p:cNvPicPr>
            <a:picLocks noChangeAspect="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l="18995" t="34305" r="58126" b="37526"/>
          <a:stretch/>
        </p:blipFill>
        <p:spPr>
          <a:xfrm>
            <a:off x="9921240" y="2671732"/>
            <a:ext cx="2301240" cy="1889760"/>
          </a:xfrm>
          <a:prstGeom prst="rect">
            <a:avLst/>
          </a:prstGeom>
        </p:spPr>
      </p:pic>
      <p:sp>
        <p:nvSpPr>
          <p:cNvPr id="18" name="Rectangle 17"/>
          <p:cNvSpPr/>
          <p:nvPr/>
        </p:nvSpPr>
        <p:spPr>
          <a:xfrm>
            <a:off x="5537531" y="1350022"/>
            <a:ext cx="1497526"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hỗ trợ</a:t>
            </a:r>
          </a:p>
        </p:txBody>
      </p:sp>
      <p:sp>
        <p:nvSpPr>
          <p:cNvPr id="19" name="Rectangle 18"/>
          <p:cNvSpPr/>
          <p:nvPr/>
        </p:nvSpPr>
        <p:spPr>
          <a:xfrm>
            <a:off x="5405284" y="5321706"/>
            <a:ext cx="1762021" cy="584775"/>
          </a:xfrm>
          <a:prstGeom prst="rect">
            <a:avLst/>
          </a:prstGeom>
        </p:spPr>
        <p:txBody>
          <a:bodyPr wrap="none">
            <a:spAutoFit/>
          </a:bodyPr>
          <a:lstStyle/>
          <a:p>
            <a:pPr algn="ctr"/>
            <a:r>
              <a:rPr lang="vi-VN" sz="3200" dirty="0">
                <a:solidFill>
                  <a:srgbClr val="4CA0B0"/>
                </a:solidFill>
                <a:latin typeface="UTM Cooper Black" panose="02040603050506020204" pitchFamily="18" charset="0"/>
              </a:rPr>
              <a:t>cứu trơ</a:t>
            </a:r>
            <a:r>
              <a:rPr lang="en-US" altLang="en-US" sz="3200" dirty="0">
                <a:solidFill>
                  <a:srgbClr val="2A91A2"/>
                </a:solidFill>
                <a:latin typeface="VNI-Cooper" pitchFamily="2" charset="0"/>
              </a:rPr>
              <a:t>ï</a:t>
            </a:r>
            <a:endParaRPr lang="zh-CN" altLang="en-US" sz="3200" dirty="0">
              <a:solidFill>
                <a:srgbClr val="2A91A2"/>
              </a:solidFill>
              <a:latin typeface="VNI-Cooper" pitchFamily="2" charset="0"/>
            </a:endParaRPr>
          </a:p>
        </p:txBody>
      </p:sp>
      <p:sp>
        <p:nvSpPr>
          <p:cNvPr id="20" name="Rectangle 19"/>
          <p:cNvSpPr/>
          <p:nvPr/>
        </p:nvSpPr>
        <p:spPr>
          <a:xfrm>
            <a:off x="8068923" y="3446441"/>
            <a:ext cx="1529586"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bảo vệ</a:t>
            </a:r>
            <a:endParaRPr lang="zh-CN" altLang="en-US" sz="3200" dirty="0">
              <a:solidFill>
                <a:srgbClr val="4CA0B0"/>
              </a:solidFill>
              <a:latin typeface="UTM Cooper Black" panose="02040603050506020204" pitchFamily="18" charset="0"/>
            </a:endParaRPr>
          </a:p>
        </p:txBody>
      </p:sp>
      <p:sp>
        <p:nvSpPr>
          <p:cNvPr id="21" name="Rectangle 20"/>
          <p:cNvSpPr/>
          <p:nvPr/>
        </p:nvSpPr>
        <p:spPr>
          <a:xfrm>
            <a:off x="5459290" y="3341370"/>
            <a:ext cx="1632178"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ủng hộ</a:t>
            </a:r>
          </a:p>
        </p:txBody>
      </p:sp>
      <p:sp>
        <p:nvSpPr>
          <p:cNvPr id="22" name="Rectangle 21"/>
          <p:cNvSpPr/>
          <p:nvPr/>
        </p:nvSpPr>
        <p:spPr>
          <a:xfrm>
            <a:off x="7817252" y="5336201"/>
            <a:ext cx="1850186"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nâng đỡ</a:t>
            </a:r>
            <a:endParaRPr lang="zh-CN" altLang="en-US" sz="3200" dirty="0">
              <a:solidFill>
                <a:srgbClr val="4CA0B0"/>
              </a:solidFill>
              <a:latin typeface="UTM Cooper Black" panose="02040603050506020204" pitchFamily="18" charset="0"/>
            </a:endParaRPr>
          </a:p>
        </p:txBody>
      </p:sp>
      <p:sp>
        <p:nvSpPr>
          <p:cNvPr id="23" name="Rectangle 22"/>
          <p:cNvSpPr/>
          <p:nvPr/>
        </p:nvSpPr>
        <p:spPr>
          <a:xfrm>
            <a:off x="10055620" y="5301734"/>
            <a:ext cx="1770036"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che chở</a:t>
            </a:r>
            <a:endParaRPr lang="zh-CN" altLang="en-US" sz="3200" dirty="0">
              <a:solidFill>
                <a:srgbClr val="4CA0B0"/>
              </a:solidFill>
              <a:latin typeface="UTM Cooper Black" panose="02040603050506020204" pitchFamily="18" charset="0"/>
            </a:endParaRPr>
          </a:p>
        </p:txBody>
      </p:sp>
      <p:sp>
        <p:nvSpPr>
          <p:cNvPr id="24" name="Rectangle 23"/>
          <p:cNvSpPr/>
          <p:nvPr/>
        </p:nvSpPr>
        <p:spPr>
          <a:xfrm>
            <a:off x="10112594" y="3411974"/>
            <a:ext cx="2031325"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che chắn</a:t>
            </a:r>
          </a:p>
        </p:txBody>
      </p:sp>
      <p:sp>
        <p:nvSpPr>
          <p:cNvPr id="25" name="Rectangle 24"/>
          <p:cNvSpPr/>
          <p:nvPr/>
        </p:nvSpPr>
        <p:spPr>
          <a:xfrm>
            <a:off x="7700852" y="1371096"/>
            <a:ext cx="2023311"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cứu giúp</a:t>
            </a:r>
            <a:endParaRPr lang="zh-CN" altLang="en-US" sz="3200" dirty="0">
              <a:solidFill>
                <a:srgbClr val="4CA0B0"/>
              </a:solidFill>
              <a:latin typeface="UTM Cooper Black" panose="02040603050506020204" pitchFamily="18" charset="0"/>
            </a:endParaRPr>
          </a:p>
        </p:txBody>
      </p:sp>
      <p:sp>
        <p:nvSpPr>
          <p:cNvPr id="26" name="Rectangle 25"/>
          <p:cNvSpPr/>
          <p:nvPr/>
        </p:nvSpPr>
        <p:spPr>
          <a:xfrm>
            <a:off x="9879792" y="1331714"/>
            <a:ext cx="2031325" cy="584775"/>
          </a:xfrm>
          <a:prstGeom prst="rect">
            <a:avLst/>
          </a:prstGeom>
        </p:spPr>
        <p:txBody>
          <a:bodyPr wrap="none">
            <a:spAutoFit/>
          </a:bodyPr>
          <a:lstStyle/>
          <a:p>
            <a:pPr algn="ctr"/>
            <a:r>
              <a:rPr lang="en-US" sz="3200" dirty="0">
                <a:solidFill>
                  <a:srgbClr val="4CA0B0"/>
                </a:solidFill>
                <a:latin typeface="UTM Cooper Black" panose="02040603050506020204" pitchFamily="18" charset="0"/>
              </a:rPr>
              <a:t>che chắn</a:t>
            </a:r>
          </a:p>
        </p:txBody>
      </p:sp>
      <p:grpSp>
        <p:nvGrpSpPr>
          <p:cNvPr id="27" name="Group 26"/>
          <p:cNvGrpSpPr/>
          <p:nvPr/>
        </p:nvGrpSpPr>
        <p:grpSpPr>
          <a:xfrm>
            <a:off x="1655714" y="324755"/>
            <a:ext cx="1930400" cy="1591734"/>
            <a:chOff x="2355807" y="1171077"/>
            <a:chExt cx="1930400" cy="1591734"/>
          </a:xfrm>
        </p:grpSpPr>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383" b="37361" l="19463" r="34835">
                          <a14:foregroundMark x1="27893" y1="18649" x2="27893" y2="18649"/>
                          <a14:foregroundMark x1="28058" y1="17410" x2="26736" y2="22739"/>
                          <a14:foregroundMark x1="27397" y1="18897" x2="30909" y2="19455"/>
                          <a14:foregroundMark x1="28058" y1="16667" x2="24545" y2="20942"/>
                          <a14:foregroundMark x1="28058" y1="17162" x2="25207" y2="25217"/>
                          <a14:foregroundMark x1="27893" y1="19207" x2="29917" y2="23978"/>
                          <a14:foregroundMark x1="33306" y1="25465" x2="33306" y2="25465"/>
                          <a14:foregroundMark x1="33471" y1="28501" x2="33306" y2="34325"/>
                          <a14:foregroundMark x1="21488" y1="33333" x2="32934" y2="34572"/>
                        </a14:backgroundRemoval>
                      </a14:imgEffect>
                    </a14:imgLayer>
                  </a14:imgProps>
                </a:ext>
                <a:ext uri="{28A0092B-C50C-407E-A947-70E740481C1C}">
                  <a14:useLocalDpi xmlns:a14="http://schemas.microsoft.com/office/drawing/2010/main" val="0"/>
                </a:ext>
              </a:extLst>
            </a:blip>
            <a:srcRect l="17614" t="13378" r="63194" b="62894"/>
            <a:stretch/>
          </p:blipFill>
          <p:spPr>
            <a:xfrm>
              <a:off x="2355807" y="1171077"/>
              <a:ext cx="1930400" cy="1591734"/>
            </a:xfrm>
            <a:prstGeom prst="rect">
              <a:avLst/>
            </a:prstGeom>
          </p:spPr>
        </p:pic>
        <p:sp>
          <p:nvSpPr>
            <p:cNvPr id="29" name="Rectangle 28"/>
            <p:cNvSpPr/>
            <p:nvPr/>
          </p:nvSpPr>
          <p:spPr>
            <a:xfrm>
              <a:off x="3016942" y="1584232"/>
              <a:ext cx="55496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latin typeface="#9Slide03 AmpleSoft Bold" panose="02000000000000000000" pitchFamily="2" charset="0"/>
                </a:rPr>
                <a:t>C</a:t>
              </a:r>
              <a:endParaRPr lang="en-US" sz="5400" b="1" cap="none" spc="0" dirty="0">
                <a:ln w="22225">
                  <a:solidFill>
                    <a:schemeClr val="accent2"/>
                  </a:solidFill>
                  <a:prstDash val="solid"/>
                </a:ln>
                <a:solidFill>
                  <a:srgbClr val="FF0000"/>
                </a:solidFill>
                <a:effectLst/>
                <a:latin typeface="#9Slide03 AmpleSoft Bold" panose="02000000000000000000" pitchFamily="2" charset="0"/>
              </a:endParaRPr>
            </a:p>
          </p:txBody>
        </p:sp>
      </p:grpSp>
    </p:spTree>
    <p:extLst>
      <p:ext uri="{BB962C8B-B14F-4D97-AF65-F5344CB8AC3E}">
        <p14:creationId xmlns:p14="http://schemas.microsoft.com/office/powerpoint/2010/main" val="156852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1171347" y="281031"/>
            <a:ext cx="9638400" cy="1864221"/>
          </a:xfrm>
          <a:prstGeom prst="rect">
            <a:avLst/>
          </a:prstGeom>
        </p:spPr>
      </p:pic>
      <p:sp>
        <p:nvSpPr>
          <p:cNvPr id="3" name="Rectangle 2"/>
          <p:cNvSpPr/>
          <p:nvPr/>
        </p:nvSpPr>
        <p:spPr>
          <a:xfrm>
            <a:off x="590311" y="368640"/>
            <a:ext cx="10219436" cy="1643527"/>
          </a:xfrm>
          <a:prstGeom prst="rect">
            <a:avLst/>
          </a:prstGeom>
        </p:spPr>
        <p:txBody>
          <a:bodyPr wrap="square">
            <a:spAutoFit/>
          </a:bodyPr>
          <a:lstStyle/>
          <a:p>
            <a:pPr algn="ctr">
              <a:spcBef>
                <a:spcPct val="10000"/>
              </a:spcBef>
            </a:pPr>
            <a:r>
              <a:rPr lang="en-US" altLang="en-US" sz="4800" dirty="0">
                <a:solidFill>
                  <a:srgbClr val="002060"/>
                </a:solidFill>
                <a:latin typeface="UTM Aristote" panose="02040603050506020204" pitchFamily="18" charset="0"/>
              </a:rPr>
              <a:t>Trái nghĩa với </a:t>
            </a:r>
            <a:r>
              <a:rPr lang="en-US" altLang="en-US" sz="4800" dirty="0" smtClean="0">
                <a:solidFill>
                  <a:srgbClr val="FFFF00"/>
                </a:solidFill>
                <a:effectLst>
                  <a:outerShdw blurRad="38100" dist="38100" dir="2700000" algn="tl">
                    <a:srgbClr val="000000">
                      <a:alpha val="43137"/>
                    </a:srgbClr>
                  </a:outerShdw>
                </a:effectLst>
                <a:latin typeface="UTM Aristote" panose="02040603050506020204" pitchFamily="18" charset="0"/>
              </a:rPr>
              <a:t>đùm bọc </a:t>
            </a:r>
          </a:p>
          <a:p>
            <a:pPr algn="ctr">
              <a:spcBef>
                <a:spcPct val="10000"/>
              </a:spcBef>
            </a:pPr>
            <a:r>
              <a:rPr lang="en-US" altLang="en-US" sz="4800" dirty="0" smtClean="0">
                <a:solidFill>
                  <a:srgbClr val="002060"/>
                </a:solidFill>
                <a:latin typeface="UTM Aristote" panose="02040603050506020204" pitchFamily="18" charset="0"/>
              </a:rPr>
              <a:t>hoặc </a:t>
            </a:r>
            <a:r>
              <a:rPr lang="en-US" altLang="en-US" sz="4800" dirty="0" smtClean="0">
                <a:solidFill>
                  <a:srgbClr val="FFFF00"/>
                </a:solidFill>
                <a:effectLst>
                  <a:outerShdw blurRad="38100" dist="38100" dir="2700000" algn="tl">
                    <a:srgbClr val="000000">
                      <a:alpha val="43137"/>
                    </a:srgbClr>
                  </a:outerShdw>
                </a:effectLst>
                <a:latin typeface="UTM Aristote" panose="02040603050506020204" pitchFamily="18" charset="0"/>
              </a:rPr>
              <a:t>giúp đỡ </a:t>
            </a:r>
            <a:endParaRPr lang="en-US" altLang="en-US" sz="4800" dirty="0">
              <a:solidFill>
                <a:srgbClr val="FFFF00"/>
              </a:solidFill>
              <a:effectLst>
                <a:outerShdw blurRad="38100" dist="38100" dir="2700000" algn="tl">
                  <a:srgbClr val="000000">
                    <a:alpha val="43137"/>
                  </a:srgbClr>
                </a:outerShdw>
              </a:effectLst>
              <a:latin typeface="UTM Aristote" panose="02040603050506020204" pitchFamily="18" charset="0"/>
            </a:endParaRPr>
          </a:p>
        </p:txBody>
      </p:sp>
      <p:grpSp>
        <p:nvGrpSpPr>
          <p:cNvPr id="18" name="Group 17"/>
          <p:cNvGrpSpPr/>
          <p:nvPr/>
        </p:nvGrpSpPr>
        <p:grpSpPr>
          <a:xfrm>
            <a:off x="799732" y="2003204"/>
            <a:ext cx="3098800" cy="1727200"/>
            <a:chOff x="799732" y="2003204"/>
            <a:chExt cx="3098800" cy="172720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947" b="84201" l="60496" r="90124">
                          <a14:foregroundMark x1="75537" y1="55019" x2="75537" y2="55019"/>
                          <a14:foregroundMark x1="74876" y1="56320" x2="74876" y2="56320"/>
                          <a14:foregroundMark x1="63264" y1="55266" x2="63264" y2="55266"/>
                          <a14:foregroundMark x1="86157" y1="56320" x2="86157" y2="56320"/>
                          <a14:foregroundMark x1="75372" y1="53779" x2="75372" y2="53779"/>
                          <a14:foregroundMark x1="75041" y1="54275" x2="73843" y2="63135"/>
                          <a14:foregroundMark x1="78926" y1="63631" x2="82107" y2="67658"/>
                          <a14:foregroundMark x1="62438" y1="54957" x2="62438" y2="54957"/>
                          <a14:foregroundMark x1="83719" y1="54895" x2="83719" y2="54895"/>
                          <a14:foregroundMark x1="85950" y1="84201" x2="85950" y2="84201"/>
                        </a14:backgroundRemoval>
                      </a14:imgEffect>
                    </a14:imgLayer>
                  </a14:imgProps>
                </a:ext>
                <a:ext uri="{28A0092B-C50C-407E-A947-70E740481C1C}">
                  <a14:useLocalDpi xmlns:a14="http://schemas.microsoft.com/office/drawing/2010/main" val="0"/>
                </a:ext>
              </a:extLst>
            </a:blip>
            <a:srcRect l="59714" t="48464" r="9478" b="25788"/>
            <a:stretch/>
          </p:blipFill>
          <p:spPr>
            <a:xfrm>
              <a:off x="799732" y="2003204"/>
              <a:ext cx="3098800" cy="1727200"/>
            </a:xfrm>
            <a:prstGeom prst="rect">
              <a:avLst/>
            </a:prstGeom>
          </p:spPr>
        </p:pic>
        <p:sp>
          <p:nvSpPr>
            <p:cNvPr id="12" name="Rectangle 11"/>
            <p:cNvSpPr/>
            <p:nvPr/>
          </p:nvSpPr>
          <p:spPr>
            <a:xfrm>
              <a:off x="1112516" y="2652284"/>
              <a:ext cx="2517036" cy="830997"/>
            </a:xfrm>
            <a:prstGeom prst="rect">
              <a:avLst/>
            </a:prstGeom>
          </p:spPr>
          <p:txBody>
            <a:bodyPr wrap="none">
              <a:spAutoFit/>
            </a:bodyPr>
            <a:lstStyle/>
            <a:p>
              <a:pPr algn="ctr"/>
              <a:r>
                <a:rPr lang="en-US" sz="4800" dirty="0" smtClean="0">
                  <a:solidFill>
                    <a:srgbClr val="002060"/>
                  </a:solidFill>
                  <a:latin typeface="UTM Cooper Black" panose="02040603050506020204" pitchFamily="18" charset="0"/>
                </a:rPr>
                <a:t>ăn </a:t>
              </a:r>
              <a:r>
                <a:rPr lang="en-US" sz="4800" dirty="0">
                  <a:solidFill>
                    <a:srgbClr val="002060"/>
                  </a:solidFill>
                  <a:latin typeface="UTM Cooper Black" panose="02040603050506020204" pitchFamily="18" charset="0"/>
                </a:rPr>
                <a:t>hiếp</a:t>
              </a:r>
            </a:p>
          </p:txBody>
        </p:sp>
      </p:grpSp>
      <p:grpSp>
        <p:nvGrpSpPr>
          <p:cNvPr id="19" name="Group 18"/>
          <p:cNvGrpSpPr/>
          <p:nvPr/>
        </p:nvGrpSpPr>
        <p:grpSpPr>
          <a:xfrm>
            <a:off x="4513492" y="2003204"/>
            <a:ext cx="3098800" cy="1727200"/>
            <a:chOff x="4513492" y="2003204"/>
            <a:chExt cx="3098800" cy="172720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947" b="84201" l="60496" r="90124">
                          <a14:foregroundMark x1="75537" y1="55019" x2="75537" y2="55019"/>
                          <a14:foregroundMark x1="74876" y1="56320" x2="74876" y2="56320"/>
                          <a14:foregroundMark x1="63264" y1="55266" x2="63264" y2="55266"/>
                          <a14:foregroundMark x1="86157" y1="56320" x2="86157" y2="56320"/>
                          <a14:foregroundMark x1="75372" y1="53779" x2="75372" y2="53779"/>
                          <a14:foregroundMark x1="75041" y1="54275" x2="73843" y2="63135"/>
                          <a14:foregroundMark x1="78926" y1="63631" x2="82107" y2="67658"/>
                          <a14:foregroundMark x1="62438" y1="54957" x2="62438" y2="54957"/>
                          <a14:foregroundMark x1="83719" y1="54895" x2="83719" y2="54895"/>
                          <a14:foregroundMark x1="85950" y1="84201" x2="85950" y2="84201"/>
                        </a14:backgroundRemoval>
                      </a14:imgEffect>
                    </a14:imgLayer>
                  </a14:imgProps>
                </a:ext>
                <a:ext uri="{28A0092B-C50C-407E-A947-70E740481C1C}">
                  <a14:useLocalDpi xmlns:a14="http://schemas.microsoft.com/office/drawing/2010/main" val="0"/>
                </a:ext>
              </a:extLst>
            </a:blip>
            <a:srcRect l="59714" t="48464" r="9478" b="25788"/>
            <a:stretch/>
          </p:blipFill>
          <p:spPr>
            <a:xfrm>
              <a:off x="4513492" y="2003204"/>
              <a:ext cx="3098800" cy="1727200"/>
            </a:xfrm>
            <a:prstGeom prst="rect">
              <a:avLst/>
            </a:prstGeom>
          </p:spPr>
        </p:pic>
        <p:sp>
          <p:nvSpPr>
            <p:cNvPr id="13" name="Rectangle 12"/>
            <p:cNvSpPr/>
            <p:nvPr/>
          </p:nvSpPr>
          <p:spPr>
            <a:xfrm>
              <a:off x="4820317" y="2593352"/>
              <a:ext cx="2521845" cy="830997"/>
            </a:xfrm>
            <a:prstGeom prst="rect">
              <a:avLst/>
            </a:prstGeom>
          </p:spPr>
          <p:txBody>
            <a:bodyPr wrap="none">
              <a:spAutoFit/>
            </a:bodyPr>
            <a:lstStyle/>
            <a:p>
              <a:pPr algn="ctr"/>
              <a:r>
                <a:rPr lang="en-US" sz="4800" dirty="0">
                  <a:solidFill>
                    <a:srgbClr val="002060"/>
                  </a:solidFill>
                  <a:latin typeface="UTM Cooper Black" panose="02040603050506020204" pitchFamily="18" charset="0"/>
                </a:rPr>
                <a:t>hà hiếp</a:t>
              </a:r>
            </a:p>
          </p:txBody>
        </p:sp>
      </p:grpSp>
      <p:grpSp>
        <p:nvGrpSpPr>
          <p:cNvPr id="20" name="Group 19"/>
          <p:cNvGrpSpPr/>
          <p:nvPr/>
        </p:nvGrpSpPr>
        <p:grpSpPr>
          <a:xfrm>
            <a:off x="8082561" y="1981586"/>
            <a:ext cx="3308222" cy="1727200"/>
            <a:chOff x="8082561" y="1981586"/>
            <a:chExt cx="3308222" cy="172720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947" b="84201" l="60496" r="90124">
                          <a14:foregroundMark x1="75537" y1="55019" x2="75537" y2="55019"/>
                          <a14:foregroundMark x1="74876" y1="56320" x2="74876" y2="56320"/>
                          <a14:foregroundMark x1="63264" y1="55266" x2="63264" y2="55266"/>
                          <a14:foregroundMark x1="86157" y1="56320" x2="86157" y2="56320"/>
                          <a14:foregroundMark x1="75372" y1="53779" x2="75372" y2="53779"/>
                          <a14:foregroundMark x1="75041" y1="54275" x2="73843" y2="63135"/>
                          <a14:foregroundMark x1="78926" y1="63631" x2="82107" y2="67658"/>
                          <a14:foregroundMark x1="62438" y1="54957" x2="62438" y2="54957"/>
                          <a14:foregroundMark x1="83719" y1="54895" x2="83719" y2="54895"/>
                          <a14:foregroundMark x1="85950" y1="84201" x2="85950" y2="84201"/>
                        </a14:backgroundRemoval>
                      </a14:imgEffect>
                    </a14:imgLayer>
                  </a14:imgProps>
                </a:ext>
                <a:ext uri="{28A0092B-C50C-407E-A947-70E740481C1C}">
                  <a14:useLocalDpi xmlns:a14="http://schemas.microsoft.com/office/drawing/2010/main" val="0"/>
                </a:ext>
              </a:extLst>
            </a:blip>
            <a:srcRect l="59714" t="48464" r="9478" b="25788"/>
            <a:stretch/>
          </p:blipFill>
          <p:spPr>
            <a:xfrm>
              <a:off x="8082561" y="1981586"/>
              <a:ext cx="3308222" cy="1727200"/>
            </a:xfrm>
            <a:prstGeom prst="rect">
              <a:avLst/>
            </a:prstGeom>
          </p:spPr>
        </p:pic>
        <p:sp>
          <p:nvSpPr>
            <p:cNvPr id="14" name="Rectangle 13"/>
            <p:cNvSpPr/>
            <p:nvPr/>
          </p:nvSpPr>
          <p:spPr>
            <a:xfrm>
              <a:off x="8406305" y="2593353"/>
              <a:ext cx="2451312" cy="830997"/>
            </a:xfrm>
            <a:prstGeom prst="rect">
              <a:avLst/>
            </a:prstGeom>
          </p:spPr>
          <p:txBody>
            <a:bodyPr wrap="none">
              <a:spAutoFit/>
            </a:bodyPr>
            <a:lstStyle/>
            <a:p>
              <a:pPr algn="ctr"/>
              <a:r>
                <a:rPr lang="en-US" sz="4800" dirty="0">
                  <a:solidFill>
                    <a:srgbClr val="002060"/>
                  </a:solidFill>
                  <a:latin typeface="UTM Cooper Black" panose="02040603050506020204" pitchFamily="18" charset="0"/>
                </a:rPr>
                <a:t>bắt nạt</a:t>
              </a:r>
            </a:p>
          </p:txBody>
        </p:sp>
      </p:grpSp>
      <p:grpSp>
        <p:nvGrpSpPr>
          <p:cNvPr id="21" name="Group 20"/>
          <p:cNvGrpSpPr/>
          <p:nvPr/>
        </p:nvGrpSpPr>
        <p:grpSpPr>
          <a:xfrm>
            <a:off x="2108200" y="4521586"/>
            <a:ext cx="3294638" cy="1727200"/>
            <a:chOff x="2108200" y="4521586"/>
            <a:chExt cx="3294638" cy="172720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947" b="84201" l="60496" r="90124">
                          <a14:foregroundMark x1="75537" y1="55019" x2="75537" y2="55019"/>
                          <a14:foregroundMark x1="74876" y1="56320" x2="74876" y2="56320"/>
                          <a14:foregroundMark x1="63264" y1="55266" x2="63264" y2="55266"/>
                          <a14:foregroundMark x1="86157" y1="56320" x2="86157" y2="56320"/>
                          <a14:foregroundMark x1="75372" y1="53779" x2="75372" y2="53779"/>
                          <a14:foregroundMark x1="75041" y1="54275" x2="73843" y2="63135"/>
                          <a14:foregroundMark x1="78926" y1="63631" x2="82107" y2="67658"/>
                          <a14:foregroundMark x1="62438" y1="54957" x2="62438" y2="54957"/>
                          <a14:foregroundMark x1="83719" y1="54895" x2="83719" y2="54895"/>
                          <a14:foregroundMark x1="85950" y1="84201" x2="85950" y2="84201"/>
                        </a14:backgroundRemoval>
                      </a14:imgEffect>
                    </a14:imgLayer>
                  </a14:imgProps>
                </a:ext>
                <a:ext uri="{28A0092B-C50C-407E-A947-70E740481C1C}">
                  <a14:useLocalDpi xmlns:a14="http://schemas.microsoft.com/office/drawing/2010/main" val="0"/>
                </a:ext>
              </a:extLst>
            </a:blip>
            <a:srcRect l="59714" t="48464" r="9478" b="25788"/>
            <a:stretch/>
          </p:blipFill>
          <p:spPr>
            <a:xfrm>
              <a:off x="2108200" y="4521586"/>
              <a:ext cx="3294638" cy="1727200"/>
            </a:xfrm>
            <a:prstGeom prst="rect">
              <a:avLst/>
            </a:prstGeom>
          </p:spPr>
        </p:pic>
        <p:sp>
          <p:nvSpPr>
            <p:cNvPr id="16" name="Rectangle 15"/>
            <p:cNvSpPr/>
            <p:nvPr/>
          </p:nvSpPr>
          <p:spPr>
            <a:xfrm>
              <a:off x="2349131" y="5152354"/>
              <a:ext cx="2746265" cy="830997"/>
            </a:xfrm>
            <a:prstGeom prst="rect">
              <a:avLst/>
            </a:prstGeom>
          </p:spPr>
          <p:txBody>
            <a:bodyPr wrap="none">
              <a:spAutoFit/>
            </a:bodyPr>
            <a:lstStyle/>
            <a:p>
              <a:pPr algn="ctr"/>
              <a:r>
                <a:rPr lang="en-US" sz="4800" dirty="0">
                  <a:solidFill>
                    <a:srgbClr val="002060"/>
                  </a:solidFill>
                  <a:latin typeface="UTM Cooper Black" panose="02040603050506020204" pitchFamily="18" charset="0"/>
                </a:rPr>
                <a:t>hành hạ</a:t>
              </a:r>
            </a:p>
          </p:txBody>
        </p:sp>
      </p:grpSp>
      <p:grpSp>
        <p:nvGrpSpPr>
          <p:cNvPr id="22" name="Group 21"/>
          <p:cNvGrpSpPr/>
          <p:nvPr/>
        </p:nvGrpSpPr>
        <p:grpSpPr>
          <a:xfrm>
            <a:off x="6046604" y="4572386"/>
            <a:ext cx="3402196" cy="1727200"/>
            <a:chOff x="6046604" y="4572386"/>
            <a:chExt cx="3402196" cy="172720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947" b="84201" l="60496" r="90124">
                          <a14:foregroundMark x1="75537" y1="55019" x2="75537" y2="55019"/>
                          <a14:foregroundMark x1="74876" y1="56320" x2="74876" y2="56320"/>
                          <a14:foregroundMark x1="63264" y1="55266" x2="63264" y2="55266"/>
                          <a14:foregroundMark x1="86157" y1="56320" x2="86157" y2="56320"/>
                          <a14:foregroundMark x1="75372" y1="53779" x2="75372" y2="53779"/>
                          <a14:foregroundMark x1="75041" y1="54275" x2="73843" y2="63135"/>
                          <a14:foregroundMark x1="78926" y1="63631" x2="82107" y2="67658"/>
                          <a14:foregroundMark x1="62438" y1="54957" x2="62438" y2="54957"/>
                          <a14:foregroundMark x1="83719" y1="54895" x2="83719" y2="54895"/>
                          <a14:foregroundMark x1="85950" y1="84201" x2="85950" y2="84201"/>
                        </a14:backgroundRemoval>
                      </a14:imgEffect>
                    </a14:imgLayer>
                  </a14:imgProps>
                </a:ext>
                <a:ext uri="{28A0092B-C50C-407E-A947-70E740481C1C}">
                  <a14:useLocalDpi xmlns:a14="http://schemas.microsoft.com/office/drawing/2010/main" val="0"/>
                </a:ext>
              </a:extLst>
            </a:blip>
            <a:srcRect l="59714" t="48464" r="9478" b="25788"/>
            <a:stretch/>
          </p:blipFill>
          <p:spPr>
            <a:xfrm>
              <a:off x="6046604" y="4572386"/>
              <a:ext cx="3402196" cy="1727200"/>
            </a:xfrm>
            <a:prstGeom prst="rect">
              <a:avLst/>
            </a:prstGeom>
          </p:spPr>
        </p:pic>
        <p:sp>
          <p:nvSpPr>
            <p:cNvPr id="17" name="Rectangle 16"/>
            <p:cNvSpPr/>
            <p:nvPr/>
          </p:nvSpPr>
          <p:spPr>
            <a:xfrm>
              <a:off x="6187018" y="5152354"/>
              <a:ext cx="3121367" cy="830997"/>
            </a:xfrm>
            <a:prstGeom prst="rect">
              <a:avLst/>
            </a:prstGeom>
          </p:spPr>
          <p:txBody>
            <a:bodyPr wrap="none">
              <a:spAutoFit/>
            </a:bodyPr>
            <a:lstStyle/>
            <a:p>
              <a:pPr algn="ctr"/>
              <a:r>
                <a:rPr lang="en-US" sz="4800" dirty="0">
                  <a:solidFill>
                    <a:srgbClr val="002060"/>
                  </a:solidFill>
                  <a:latin typeface="UTM Cooper Black" panose="02040603050506020204" pitchFamily="18" charset="0"/>
                </a:rPr>
                <a:t>đánh đập</a:t>
              </a:r>
            </a:p>
          </p:txBody>
        </p:sp>
      </p:grpSp>
    </p:spTree>
    <p:extLst>
      <p:ext uri="{BB962C8B-B14F-4D97-AF65-F5344CB8AC3E}">
        <p14:creationId xmlns:p14="http://schemas.microsoft.com/office/powerpoint/2010/main" val="1796436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164080" y="323020"/>
            <a:ext cx="7307087" cy="415498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altLang="en-US" sz="4400" dirty="0" smtClean="0">
                <a:solidFill>
                  <a:srgbClr val="1A5F6E"/>
                </a:solidFill>
                <a:latin typeface="UTM Cooper Black" panose="02040603050506020204" pitchFamily="18" charset="0"/>
              </a:rPr>
              <a:t>Cho </a:t>
            </a:r>
            <a:r>
              <a:rPr lang="pt-BR" altLang="en-US" sz="4400" dirty="0">
                <a:solidFill>
                  <a:srgbClr val="1A5F6E"/>
                </a:solidFill>
                <a:latin typeface="UTM Cooper Black" panose="02040603050506020204" pitchFamily="18" charset="0"/>
              </a:rPr>
              <a:t>các từ ngữ sau:</a:t>
            </a:r>
          </a:p>
          <a:p>
            <a:pPr algn="ctr"/>
            <a:r>
              <a:rPr lang="en-US" altLang="en-US" sz="4400" b="1" dirty="0">
                <a:solidFill>
                  <a:schemeClr val="bg1"/>
                </a:solidFill>
                <a:latin typeface="VNI-Cooper" pitchFamily="2" charset="0"/>
              </a:rPr>
              <a:t>   </a:t>
            </a:r>
            <a:r>
              <a:rPr lang="en-US" altLang="en-US" sz="4400" b="1" dirty="0">
                <a:solidFill>
                  <a:srgbClr val="CE732E"/>
                </a:solidFill>
                <a:latin typeface="UTM Cooper Black" panose="02040603050506020204" pitchFamily="18" charset="0"/>
              </a:rPr>
              <a:t>nhân dân, nhân hậu,       nhân ái, công nhân, </a:t>
            </a:r>
            <a:br>
              <a:rPr lang="en-US" altLang="en-US" sz="4400" b="1" dirty="0">
                <a:solidFill>
                  <a:srgbClr val="CE732E"/>
                </a:solidFill>
                <a:latin typeface="UTM Cooper Black" panose="02040603050506020204" pitchFamily="18" charset="0"/>
              </a:rPr>
            </a:br>
            <a:r>
              <a:rPr lang="en-US" altLang="en-US" sz="4400" b="1" dirty="0">
                <a:solidFill>
                  <a:srgbClr val="CE732E"/>
                </a:solidFill>
                <a:latin typeface="UTM Cooper Black" panose="02040603050506020204" pitchFamily="18" charset="0"/>
              </a:rPr>
              <a:t>nhân loại, nhân đức,  nhân từ, nhân tài </a:t>
            </a:r>
            <a:endParaRPr lang="en-US" sz="4400" dirty="0">
              <a:solidFill>
                <a:srgbClr val="CE732E"/>
              </a:solidFill>
              <a:latin typeface="UTM Cooper Black"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67" normalizeH="0" baseline="0" noProof="0" dirty="0">
              <a:ln w="11430"/>
              <a:solidFill>
                <a:srgbClr val="FF6699"/>
              </a:solidFill>
              <a:effectLst>
                <a:outerShdw blurRad="76200" dist="50800" dir="5400000" algn="tl" rotWithShape="0">
                  <a:srgbClr val="000000">
                    <a:alpha val="65000"/>
                  </a:srgbClr>
                </a:outerShdw>
              </a:effectLst>
              <a:uLnTx/>
              <a:uFillTx/>
              <a:latin typeface="UTM Cookies" panose="02040603050506020204" pitchFamily="18" charset="0"/>
              <a:ea typeface="华康方圆体W7(P)" pitchFamily="82" charset="-122"/>
            </a:endParaRPr>
          </a:p>
        </p:txBody>
      </p:sp>
      <p:pic>
        <p:nvPicPr>
          <p:cNvPr id="3" name="图片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4965" y="3372947"/>
            <a:ext cx="5849915" cy="3485053"/>
          </a:xfrm>
          <a:prstGeom prst="rect">
            <a:avLst/>
          </a:prstGeom>
        </p:spPr>
      </p:pic>
      <p:sp>
        <p:nvSpPr>
          <p:cNvPr id="4" name="Rectangle 3"/>
          <p:cNvSpPr/>
          <p:nvPr/>
        </p:nvSpPr>
        <p:spPr>
          <a:xfrm>
            <a:off x="314877" y="323020"/>
            <a:ext cx="1625766" cy="769441"/>
          </a:xfrm>
          <a:prstGeom prst="rect">
            <a:avLst/>
          </a:prstGeom>
        </p:spPr>
        <p:txBody>
          <a:bodyPr wrap="none">
            <a:spAutoFit/>
          </a:bodyPr>
          <a:lstStyle/>
          <a:p>
            <a:pPr algn="ctr"/>
            <a:r>
              <a:rPr lang="en-US" sz="4400" dirty="0">
                <a:solidFill>
                  <a:srgbClr val="002060"/>
                </a:solidFill>
                <a:latin typeface="UTM Cooper Black" panose="02040603050506020204" pitchFamily="18" charset="0"/>
              </a:rPr>
              <a:t>Bài 2</a:t>
            </a:r>
          </a:p>
        </p:txBody>
      </p:sp>
    </p:spTree>
    <p:extLst>
      <p:ext uri="{BB962C8B-B14F-4D97-AF65-F5344CB8AC3E}">
        <p14:creationId xmlns:p14="http://schemas.microsoft.com/office/powerpoint/2010/main" val="374761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wipe(down)">
                                      <p:cBhvr>
                                        <p:cTn id="13" dur="290">
                                          <p:stCondLst>
                                            <p:cond delay="0"/>
                                          </p:stCondLst>
                                        </p:cTn>
                                        <p:tgtEl>
                                          <p:spTgt spid="2"/>
                                        </p:tgtEl>
                                      </p:cBhvr>
                                    </p:animEffect>
                                    <p:anim calcmode="lin" valueType="num">
                                      <p:cBhvr>
                                        <p:cTn id="1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9" dur="13">
                                          <p:stCondLst>
                                            <p:cond delay="325"/>
                                          </p:stCondLst>
                                        </p:cTn>
                                        <p:tgtEl>
                                          <p:spTgt spid="2"/>
                                        </p:tgtEl>
                                      </p:cBhvr>
                                      <p:to x="100000" y="60000"/>
                                    </p:animScale>
                                    <p:animScale>
                                      <p:cBhvr>
                                        <p:cTn id="20" dur="83" decel="50000">
                                          <p:stCondLst>
                                            <p:cond delay="338"/>
                                          </p:stCondLst>
                                        </p:cTn>
                                        <p:tgtEl>
                                          <p:spTgt spid="2"/>
                                        </p:tgtEl>
                                      </p:cBhvr>
                                      <p:to x="100000" y="100000"/>
                                    </p:animScale>
                                    <p:animScale>
                                      <p:cBhvr>
                                        <p:cTn id="21" dur="13">
                                          <p:stCondLst>
                                            <p:cond delay="656"/>
                                          </p:stCondLst>
                                        </p:cTn>
                                        <p:tgtEl>
                                          <p:spTgt spid="2"/>
                                        </p:tgtEl>
                                      </p:cBhvr>
                                      <p:to x="100000" y="80000"/>
                                    </p:animScale>
                                    <p:animScale>
                                      <p:cBhvr>
                                        <p:cTn id="22" dur="83" decel="50000">
                                          <p:stCondLst>
                                            <p:cond delay="669"/>
                                          </p:stCondLst>
                                        </p:cTn>
                                        <p:tgtEl>
                                          <p:spTgt spid="2"/>
                                        </p:tgtEl>
                                      </p:cBhvr>
                                      <p:to x="100000" y="100000"/>
                                    </p:animScale>
                                    <p:animScale>
                                      <p:cBhvr>
                                        <p:cTn id="23" dur="13">
                                          <p:stCondLst>
                                            <p:cond delay="821"/>
                                          </p:stCondLst>
                                        </p:cTn>
                                        <p:tgtEl>
                                          <p:spTgt spid="2"/>
                                        </p:tgtEl>
                                      </p:cBhvr>
                                      <p:to x="100000" y="90000"/>
                                    </p:animScale>
                                    <p:animScale>
                                      <p:cBhvr>
                                        <p:cTn id="24" dur="83" decel="50000">
                                          <p:stCondLst>
                                            <p:cond delay="834"/>
                                          </p:stCondLst>
                                        </p:cTn>
                                        <p:tgtEl>
                                          <p:spTgt spid="2"/>
                                        </p:tgtEl>
                                      </p:cBhvr>
                                      <p:to x="100000" y="100000"/>
                                    </p:animScale>
                                    <p:animScale>
                                      <p:cBhvr>
                                        <p:cTn id="25" dur="13">
                                          <p:stCondLst>
                                            <p:cond delay="904"/>
                                          </p:stCondLst>
                                        </p:cTn>
                                        <p:tgtEl>
                                          <p:spTgt spid="2"/>
                                        </p:tgtEl>
                                      </p:cBhvr>
                                      <p:to x="100000" y="95000"/>
                                    </p:animScale>
                                    <p:animScale>
                                      <p:cBhvr>
                                        <p:cTn id="2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7001"/>
          <a:stretch/>
        </p:blipFill>
        <p:spPr>
          <a:xfrm>
            <a:off x="0" y="-1310640"/>
            <a:ext cx="11982734" cy="3282983"/>
          </a:xfrm>
          <a:prstGeom prst="rect">
            <a:avLst/>
          </a:prstGeom>
        </p:spPr>
      </p:pic>
      <p:sp>
        <p:nvSpPr>
          <p:cNvPr id="3" name="TextBox 2"/>
          <p:cNvSpPr txBox="1"/>
          <p:nvPr/>
        </p:nvSpPr>
        <p:spPr>
          <a:xfrm>
            <a:off x="1577661" y="189604"/>
            <a:ext cx="8972599" cy="1384995"/>
          </a:xfrm>
          <a:prstGeom prst="rect">
            <a:avLst/>
          </a:prstGeom>
          <a:noFill/>
        </p:spPr>
        <p:txBody>
          <a:bodyPr wrap="square" rtlCol="0">
            <a:spAutoFit/>
          </a:bodyPr>
          <a:lstStyle/>
          <a:p>
            <a:pPr algn="ctr"/>
            <a:r>
              <a:rPr lang="pt-BR" altLang="en-US" sz="2800" dirty="0">
                <a:solidFill>
                  <a:srgbClr val="1A5F6E"/>
                </a:solidFill>
                <a:latin typeface="UTM Cooper Black" panose="02040603050506020204" pitchFamily="18" charset="0"/>
              </a:rPr>
              <a:t>Cho các từ ngữ sau:</a:t>
            </a:r>
          </a:p>
          <a:p>
            <a:pPr algn="ctr"/>
            <a:r>
              <a:rPr lang="en-US" altLang="en-US" sz="2800" b="1" dirty="0">
                <a:solidFill>
                  <a:schemeClr val="bg1"/>
                </a:solidFill>
                <a:latin typeface="VNI-Cooper" pitchFamily="2" charset="0"/>
              </a:rPr>
              <a:t>   </a:t>
            </a:r>
            <a:r>
              <a:rPr lang="en-US" altLang="en-US" sz="2800" b="1" dirty="0">
                <a:solidFill>
                  <a:srgbClr val="CE732E"/>
                </a:solidFill>
                <a:latin typeface="UTM Cooper Black" panose="02040603050506020204" pitchFamily="18" charset="0"/>
              </a:rPr>
              <a:t>nhân dân, nhân </a:t>
            </a:r>
            <a:r>
              <a:rPr lang="en-US" altLang="en-US" sz="2800" b="1" dirty="0" smtClean="0">
                <a:solidFill>
                  <a:srgbClr val="CE732E"/>
                </a:solidFill>
                <a:latin typeface="UTM Cooper Black" panose="02040603050506020204" pitchFamily="18" charset="0"/>
              </a:rPr>
              <a:t>hậu, nhân </a:t>
            </a:r>
            <a:r>
              <a:rPr lang="en-US" altLang="en-US" sz="2800" b="1" dirty="0">
                <a:solidFill>
                  <a:srgbClr val="CE732E"/>
                </a:solidFill>
                <a:latin typeface="UTM Cooper Black" panose="02040603050506020204" pitchFamily="18" charset="0"/>
              </a:rPr>
              <a:t>ái, công nhân, </a:t>
            </a:r>
            <a:br>
              <a:rPr lang="en-US" altLang="en-US" sz="2800" b="1" dirty="0">
                <a:solidFill>
                  <a:srgbClr val="CE732E"/>
                </a:solidFill>
                <a:latin typeface="UTM Cooper Black" panose="02040603050506020204" pitchFamily="18" charset="0"/>
              </a:rPr>
            </a:br>
            <a:r>
              <a:rPr lang="en-US" altLang="en-US" sz="2800" b="1" dirty="0">
                <a:solidFill>
                  <a:srgbClr val="CE732E"/>
                </a:solidFill>
                <a:latin typeface="UTM Cooper Black" panose="02040603050506020204" pitchFamily="18" charset="0"/>
              </a:rPr>
              <a:t>nhân loại, nhân đức,  nhân từ, nhân tài </a:t>
            </a:r>
            <a:endParaRPr lang="en-US" sz="2800" dirty="0">
              <a:solidFill>
                <a:srgbClr val="CE732E"/>
              </a:solidFill>
              <a:latin typeface="UTM Cooper Black" panose="02040603050506020204" pitchFamily="18" charset="0"/>
            </a:endParaRPr>
          </a:p>
        </p:txBody>
      </p:sp>
      <p:grpSp>
        <p:nvGrpSpPr>
          <p:cNvPr id="4" name="Group 3"/>
          <p:cNvGrpSpPr/>
          <p:nvPr/>
        </p:nvGrpSpPr>
        <p:grpSpPr>
          <a:xfrm rot="1249440">
            <a:off x="-50564" y="64972"/>
            <a:ext cx="1701232" cy="1353933"/>
            <a:chOff x="254860" y="60327"/>
            <a:chExt cx="1458548" cy="108282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11105">
              <a:off x="254860" y="60327"/>
              <a:ext cx="1442356" cy="1082828"/>
            </a:xfrm>
            <a:prstGeom prst="rect">
              <a:avLst/>
            </a:prstGeom>
          </p:spPr>
        </p:pic>
        <p:sp>
          <p:nvSpPr>
            <p:cNvPr id="6" name="TextBox 5"/>
            <p:cNvSpPr txBox="1"/>
            <p:nvPr/>
          </p:nvSpPr>
          <p:spPr>
            <a:xfrm rot="20210300">
              <a:off x="391765" y="383506"/>
              <a:ext cx="1321643" cy="516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UTM Cooper Black" panose="02040603050506020204" pitchFamily="18" charset="0"/>
                  <a:ea typeface="微软雅黑"/>
                  <a:cs typeface="+mn-cs"/>
                </a:rPr>
                <a:t>Bài </a:t>
              </a:r>
              <a:r>
                <a:rPr lang="en-US" sz="3600" dirty="0">
                  <a:solidFill>
                    <a:srgbClr val="7030A0"/>
                  </a:solidFill>
                  <a:latin typeface="UTM Cooper Black" panose="02040603050506020204" pitchFamily="18" charset="0"/>
                  <a:ea typeface="微软雅黑"/>
                </a:rPr>
                <a:t>2</a:t>
              </a:r>
              <a:endParaRPr kumimoji="0" lang="en-US" sz="3600" b="0" i="0" u="none" strike="noStrike" kern="1200" cap="none" spc="0" normalizeH="0" baseline="0" noProof="0" dirty="0">
                <a:ln>
                  <a:noFill/>
                </a:ln>
                <a:solidFill>
                  <a:srgbClr val="7030A0"/>
                </a:solidFill>
                <a:effectLst/>
                <a:uLnTx/>
                <a:uFillTx/>
                <a:latin typeface="UTM Cooper Black" panose="02040603050506020204" pitchFamily="18" charset="0"/>
                <a:ea typeface="微软雅黑"/>
                <a:cs typeface="+mn-cs"/>
              </a:endParaRPr>
            </a:p>
          </p:txBody>
        </p:sp>
      </p:grpSp>
      <p:grpSp>
        <p:nvGrpSpPr>
          <p:cNvPr id="7" name="Group 6"/>
          <p:cNvGrpSpPr/>
          <p:nvPr/>
        </p:nvGrpSpPr>
        <p:grpSpPr>
          <a:xfrm>
            <a:off x="-2050" y="1815537"/>
            <a:ext cx="8272048" cy="2557107"/>
            <a:chOff x="4867651" y="172405"/>
            <a:chExt cx="3510867" cy="1326059"/>
          </a:xfrm>
        </p:grpSpPr>
        <p:pic>
          <p:nvPicPr>
            <p:cNvPr id="8" name="Picture 7"/>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588229" y="172405"/>
              <a:ext cx="2790289" cy="1326059"/>
            </a:xfrm>
            <a:prstGeom prst="rect">
              <a:avLst/>
            </a:prstGeom>
          </p:spPr>
        </p:pic>
        <p:sp>
          <p:nvSpPr>
            <p:cNvPr id="9" name="Rectangle 8"/>
            <p:cNvSpPr/>
            <p:nvPr/>
          </p:nvSpPr>
          <p:spPr>
            <a:xfrm>
              <a:off x="5663199" y="499847"/>
              <a:ext cx="2640349" cy="558621"/>
            </a:xfrm>
            <a:prstGeom prst="rect">
              <a:avLst/>
            </a:prstGeom>
          </p:spPr>
          <p:txBody>
            <a:bodyPr wrap="square">
              <a:spAutoFit/>
            </a:bodyPr>
            <a:lstStyle/>
            <a:p>
              <a:pPr marL="514350" indent="-514350" algn="ctr">
                <a:buAutoNum type="alphaLcParenR"/>
              </a:pPr>
              <a:r>
                <a:rPr kumimoji="0" lang="en-US" altLang="en-US" sz="3200" b="0" i="0" u="none" strike="noStrike" kern="1200" cap="none" spc="0" normalizeH="0" baseline="0" noProof="0" dirty="0" smtClean="0">
                  <a:ln>
                    <a:noFill/>
                  </a:ln>
                  <a:solidFill>
                    <a:srgbClr val="069DB6"/>
                  </a:solidFill>
                  <a:effectLst/>
                  <a:uLnTx/>
                  <a:uFillTx/>
                  <a:latin typeface="UTM Cooper Black" panose="02040603050506020204" pitchFamily="18" charset="0"/>
                  <a:ea typeface="微软雅黑"/>
                  <a:cs typeface="+mn-cs"/>
                </a:rPr>
                <a:t> </a:t>
              </a:r>
              <a:r>
                <a:rPr lang="en-US" altLang="en-US" sz="3200" dirty="0">
                  <a:solidFill>
                    <a:srgbClr val="069DB6"/>
                  </a:solidFill>
                  <a:latin typeface="UTM Aristote" panose="02040603050506020204" pitchFamily="18" charset="0"/>
                </a:rPr>
                <a:t>Từ ngữ nào tiếng </a:t>
              </a:r>
              <a:r>
                <a:rPr lang="en-US" altLang="en-US" sz="3200" dirty="0">
                  <a:solidFill>
                    <a:srgbClr val="069DB6"/>
                  </a:solidFill>
                  <a:effectLst>
                    <a:outerShdw blurRad="38100" dist="38100" dir="2700000" algn="tl">
                      <a:srgbClr val="000000">
                        <a:alpha val="43137"/>
                      </a:srgbClr>
                    </a:outerShdw>
                  </a:effectLst>
                  <a:latin typeface="UTM Aristote" panose="02040603050506020204" pitchFamily="18" charset="0"/>
                </a:rPr>
                <a:t>nhân</a:t>
              </a:r>
              <a:r>
                <a:rPr lang="en-US" altLang="en-US" sz="3200" dirty="0">
                  <a:solidFill>
                    <a:srgbClr val="069DB6"/>
                  </a:solidFill>
                  <a:latin typeface="UTM Aristote" panose="02040603050506020204" pitchFamily="18" charset="0"/>
                </a:rPr>
                <a:t> có nghĩa là </a:t>
              </a:r>
              <a:r>
                <a:rPr lang="en-US" altLang="en-US" sz="3200" u="sng" dirty="0">
                  <a:solidFill>
                    <a:srgbClr val="069DB6"/>
                  </a:solidFill>
                  <a:latin typeface="UTM Aristote" panose="02040603050506020204" pitchFamily="18" charset="0"/>
                </a:rPr>
                <a:t>người</a:t>
              </a:r>
              <a:r>
                <a:rPr lang="en-US" altLang="en-US" sz="3200" dirty="0">
                  <a:solidFill>
                    <a:srgbClr val="069DB6"/>
                  </a:solidFill>
                  <a:latin typeface="UTM Aristote" panose="02040603050506020204" pitchFamily="18" charset="0"/>
                </a:rPr>
                <a:t>?</a:t>
              </a:r>
              <a:endParaRPr lang="vi-VN" altLang="en-US" sz="3200" dirty="0">
                <a:solidFill>
                  <a:srgbClr val="069DB6"/>
                </a:solidFill>
                <a:latin typeface="VNI-Ariston" pitchFamily="2" charset="0"/>
              </a:endParaRPr>
            </a:p>
          </p:txBody>
        </p:sp>
        <p:pic>
          <p:nvPicPr>
            <p:cNvPr id="10" name="图片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57222" l="23123" r="57508"/>
                      </a14:imgEffect>
                    </a14:imgLayer>
                  </a14:imgProps>
                </a:ext>
                <a:ext uri="{28A0092B-C50C-407E-A947-70E740481C1C}">
                  <a14:useLocalDpi xmlns:a14="http://schemas.microsoft.com/office/drawing/2010/main" val="0"/>
                </a:ext>
              </a:extLst>
            </a:blip>
            <a:srcRect l="19885" t="6200" r="46312" b="39261"/>
            <a:stretch/>
          </p:blipFill>
          <p:spPr>
            <a:xfrm>
              <a:off x="4867651" y="172721"/>
              <a:ext cx="936104" cy="1224136"/>
            </a:xfrm>
            <a:prstGeom prst="rect">
              <a:avLst/>
            </a:prstGeom>
            <a:effectLst>
              <a:outerShdw blurRad="50800" dist="38100" dir="5400000" algn="t" rotWithShape="0">
                <a:prstClr val="black">
                  <a:alpha val="40000"/>
                </a:prstClr>
              </a:outerShdw>
            </a:effectLst>
          </p:spPr>
        </p:pic>
      </p:grpSp>
      <p:grpSp>
        <p:nvGrpSpPr>
          <p:cNvPr id="11" name="Group 10"/>
          <p:cNvGrpSpPr/>
          <p:nvPr/>
        </p:nvGrpSpPr>
        <p:grpSpPr>
          <a:xfrm>
            <a:off x="4174268" y="3998794"/>
            <a:ext cx="7808467" cy="2708570"/>
            <a:chOff x="5589540" y="1320669"/>
            <a:chExt cx="3264661" cy="1326059"/>
          </a:xfrm>
        </p:grpSpPr>
        <p:pic>
          <p:nvPicPr>
            <p:cNvPr id="12" name="Picture 11"/>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5987" b="98670" l="854" r="98780">
                          <a14:foregroundMark x1="49512" y1="82262" x2="49512" y2="82262"/>
                        </a14:backgroundRemoval>
                      </a14:imgEffect>
                    </a14:imgLayer>
                  </a14:imgProps>
                </a:ext>
                <a:ext uri="{28A0092B-C50C-407E-A947-70E740481C1C}">
                  <a14:useLocalDpi xmlns:a14="http://schemas.microsoft.com/office/drawing/2010/main" val="0"/>
                </a:ext>
              </a:extLst>
            </a:blip>
            <a:stretch>
              <a:fillRect/>
            </a:stretch>
          </p:blipFill>
          <p:spPr>
            <a:xfrm>
              <a:off x="5589540" y="1320669"/>
              <a:ext cx="2790289" cy="1326059"/>
            </a:xfrm>
            <a:prstGeom prst="rect">
              <a:avLst/>
            </a:prstGeom>
          </p:spPr>
        </p:pic>
        <p:sp>
          <p:nvSpPr>
            <p:cNvPr id="13" name="Rectangle 12"/>
            <p:cNvSpPr/>
            <p:nvPr/>
          </p:nvSpPr>
          <p:spPr>
            <a:xfrm>
              <a:off x="5793050" y="1564354"/>
              <a:ext cx="2488355" cy="678064"/>
            </a:xfrm>
            <a:prstGeom prst="rect">
              <a:avLst/>
            </a:prstGeom>
          </p:spPr>
          <p:txBody>
            <a:bodyPr wrap="square">
              <a:spAutoFit/>
            </a:bodyPr>
            <a:lstStyle/>
            <a:p>
              <a:pPr algn="ctr"/>
              <a:r>
                <a:rPr lang="en-US" altLang="en-US" sz="2800" dirty="0" smtClean="0">
                  <a:solidFill>
                    <a:srgbClr val="C84771"/>
                  </a:solidFill>
                  <a:latin typeface="UTM Cooper Black" panose="02040603050506020204" pitchFamily="18" charset="0"/>
                  <a:ea typeface="微软雅黑"/>
                </a:rPr>
                <a:t>b) </a:t>
              </a:r>
              <a:r>
                <a:rPr kumimoji="0" lang="en-US" altLang="en-US" sz="2800" b="0" i="0" u="none" strike="noStrike" kern="1200" cap="none" spc="0" normalizeH="0" baseline="0" noProof="0" dirty="0" smtClean="0">
                  <a:ln>
                    <a:noFill/>
                  </a:ln>
                  <a:solidFill>
                    <a:srgbClr val="C84771"/>
                  </a:solidFill>
                  <a:effectLst/>
                  <a:uLnTx/>
                  <a:uFillTx/>
                  <a:latin typeface="UTM Cooper Black" panose="02040603050506020204" pitchFamily="18" charset="0"/>
                  <a:ea typeface="微软雅黑"/>
                  <a:cs typeface="+mn-cs"/>
                </a:rPr>
                <a:t> </a:t>
              </a:r>
              <a:r>
                <a:rPr lang="en-US" altLang="en-US" sz="2800" dirty="0">
                  <a:solidFill>
                    <a:srgbClr val="C33363"/>
                  </a:solidFill>
                  <a:latin typeface="UTM Aristote" panose="02040603050506020204" pitchFamily="18" charset="0"/>
                </a:rPr>
                <a:t>Từ ngữ nào tiếng </a:t>
              </a:r>
              <a:r>
                <a:rPr lang="en-US" altLang="en-US" sz="2800" dirty="0">
                  <a:solidFill>
                    <a:srgbClr val="C33363"/>
                  </a:solidFill>
                  <a:effectLst>
                    <a:outerShdw blurRad="38100" dist="38100" dir="2700000" algn="tl">
                      <a:srgbClr val="000000">
                        <a:alpha val="43137"/>
                      </a:srgbClr>
                    </a:outerShdw>
                  </a:effectLst>
                  <a:latin typeface="UTM Aristote" panose="02040603050506020204" pitchFamily="18" charset="0"/>
                </a:rPr>
                <a:t>nhân</a:t>
              </a:r>
              <a:r>
                <a:rPr lang="en-US" altLang="en-US" sz="2800" dirty="0">
                  <a:solidFill>
                    <a:srgbClr val="C33363"/>
                  </a:solidFill>
                  <a:latin typeface="UTM Aristote" panose="02040603050506020204" pitchFamily="18" charset="0"/>
                </a:rPr>
                <a:t> </a:t>
              </a:r>
              <a:br>
                <a:rPr lang="en-US" altLang="en-US" sz="2800" dirty="0">
                  <a:solidFill>
                    <a:srgbClr val="C33363"/>
                  </a:solidFill>
                  <a:latin typeface="UTM Aristote" panose="02040603050506020204" pitchFamily="18" charset="0"/>
                </a:rPr>
              </a:br>
              <a:r>
                <a:rPr lang="en-US" altLang="en-US" sz="2800" dirty="0">
                  <a:solidFill>
                    <a:srgbClr val="C33363"/>
                  </a:solidFill>
                  <a:latin typeface="UTM Aristote" panose="02040603050506020204" pitchFamily="18" charset="0"/>
                </a:rPr>
                <a:t>có nghĩa là </a:t>
              </a:r>
              <a:br>
                <a:rPr lang="en-US" altLang="en-US" sz="2800" dirty="0">
                  <a:solidFill>
                    <a:srgbClr val="C33363"/>
                  </a:solidFill>
                  <a:latin typeface="UTM Aristote" panose="02040603050506020204" pitchFamily="18" charset="0"/>
                </a:rPr>
              </a:br>
              <a:r>
                <a:rPr lang="en-US" altLang="en-US" sz="2800" u="sng" dirty="0">
                  <a:solidFill>
                    <a:srgbClr val="C33363"/>
                  </a:solidFill>
                  <a:latin typeface="UTM Aristote" panose="02040603050506020204" pitchFamily="18" charset="0"/>
                </a:rPr>
                <a:t>lòng thương người</a:t>
              </a:r>
              <a:r>
                <a:rPr lang="en-US" altLang="en-US" sz="2800" dirty="0">
                  <a:solidFill>
                    <a:srgbClr val="C33363"/>
                  </a:solidFill>
                  <a:latin typeface="UTM Aristote" panose="02040603050506020204" pitchFamily="18" charset="0"/>
                </a:rPr>
                <a:t>?</a:t>
              </a:r>
              <a:r>
                <a:rPr lang="en-US" sz="2800" dirty="0">
                  <a:solidFill>
                    <a:srgbClr val="C33363"/>
                  </a:solidFill>
                  <a:latin typeface="VNI-Ariston" pitchFamily="2" charset="0"/>
                </a:rPr>
                <a:t> </a:t>
              </a:r>
            </a:p>
          </p:txBody>
        </p:sp>
        <p:pic>
          <p:nvPicPr>
            <p:cNvPr id="14" name="图片 19"/>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5556" b="57222" l="0" r="25375">
                          <a14:foregroundMark x1="10360" y1="53889" x2="10360" y2="53889"/>
                          <a14:foregroundMark x1="10511" y1="52222" x2="10511" y2="52222"/>
                          <a14:foregroundMark x1="17267" y1="52037" x2="17267" y2="52037"/>
                          <a14:foregroundMark x1="17718" y1="52407" x2="17718" y2="52407"/>
                          <a14:foregroundMark x1="18168" y1="40000" x2="18168" y2="40000"/>
                          <a14:foregroundMark x1="10360" y1="39815" x2="10360" y2="39815"/>
                        </a14:backgroundRemoval>
                      </a14:imgEffect>
                    </a14:imgLayer>
                  </a14:imgProps>
                </a:ext>
                <a:ext uri="{28A0092B-C50C-407E-A947-70E740481C1C}">
                  <a14:useLocalDpi xmlns:a14="http://schemas.microsoft.com/office/drawing/2010/main" val="0"/>
                </a:ext>
              </a:extLst>
            </a:blip>
            <a:srcRect t="10583" r="71398" b="41294"/>
            <a:stretch/>
          </p:blipFill>
          <p:spPr>
            <a:xfrm>
              <a:off x="8062114" y="1380011"/>
              <a:ext cx="792087" cy="1080120"/>
            </a:xfrm>
            <a:prstGeom prst="rect">
              <a:avLst/>
            </a:prstGeom>
            <a:effectLst>
              <a:outerShdw blurRad="50800" dist="38100" dir="5400000" algn="t" rotWithShape="0">
                <a:prstClr val="black">
                  <a:alpha val="40000"/>
                </a:prstClr>
              </a:outerShdw>
            </a:effectLst>
          </p:spPr>
        </p:pic>
      </p:grpSp>
      <p:pic>
        <p:nvPicPr>
          <p:cNvPr id="15" name="图片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228" y="4372644"/>
            <a:ext cx="4387436" cy="2613790"/>
          </a:xfrm>
          <a:prstGeom prst="rect">
            <a:avLst/>
          </a:prstGeom>
        </p:spPr>
      </p:pic>
    </p:spTree>
    <p:extLst>
      <p:ext uri="{BB962C8B-B14F-4D97-AF65-F5344CB8AC3E}">
        <p14:creationId xmlns:p14="http://schemas.microsoft.com/office/powerpoint/2010/main" val="29380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ppt_y</p:attrName>
                                        </p:attrNameLst>
                                      </p:cBhvr>
                                      <p:tavLst>
                                        <p:tav tm="0">
                                          <p:val>
                                            <p:strVal val="#ppt_y+#ppt_h*1.125000"/>
                                          </p:val>
                                        </p:tav>
                                        <p:tav tm="100000">
                                          <p:val>
                                            <p:strVal val="#ppt_y"/>
                                          </p:val>
                                        </p:tav>
                                      </p:tavLst>
                                    </p:anim>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
                                        <p:tgtEl>
                                          <p:spTgt spid="11"/>
                                        </p:tgtEl>
                                      </p:cBhvr>
                                    </p:animEffect>
                                    <p:anim calcmode="lin" valueType="num">
                                      <p:cBhvr>
                                        <p:cTn id="26" dur="400" fill="hold"/>
                                        <p:tgtEl>
                                          <p:spTgt spid="11"/>
                                        </p:tgtEl>
                                        <p:attrNameLst>
                                          <p:attrName>ppt_x</p:attrName>
                                        </p:attrNameLst>
                                      </p:cBhvr>
                                      <p:tavLst>
                                        <p:tav tm="0">
                                          <p:val>
                                            <p:strVal val="#ppt_x"/>
                                          </p:val>
                                        </p:tav>
                                        <p:tav tm="100000">
                                          <p:val>
                                            <p:strVal val="#ppt_x"/>
                                          </p:val>
                                        </p:tav>
                                      </p:tavLst>
                                    </p:anim>
                                    <p:anim calcmode="lin" valueType="num">
                                      <p:cBhvr>
                                        <p:cTn id="27" dur="400" fill="hold"/>
                                        <p:tgtEl>
                                          <p:spTgt spid="11"/>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7001"/>
          <a:stretch/>
        </p:blipFill>
        <p:spPr>
          <a:xfrm>
            <a:off x="0" y="-472966"/>
            <a:ext cx="12368376" cy="2427890"/>
          </a:xfrm>
          <a:prstGeom prst="rect">
            <a:avLst/>
          </a:prstGeom>
        </p:spPr>
      </p:pic>
      <p:sp>
        <p:nvSpPr>
          <p:cNvPr id="5" name="TextBox 4"/>
          <p:cNvSpPr txBox="1"/>
          <p:nvPr/>
        </p:nvSpPr>
        <p:spPr>
          <a:xfrm>
            <a:off x="525065" y="527619"/>
            <a:ext cx="10167057" cy="1107996"/>
          </a:xfrm>
          <a:prstGeom prst="rect">
            <a:avLst/>
          </a:prstGeom>
          <a:noFill/>
        </p:spPr>
        <p:txBody>
          <a:bodyPr wrap="square" rtlCol="0">
            <a:spAutoFit/>
          </a:bodyPr>
          <a:lstStyle/>
          <a:p>
            <a:pPr algn="ctr">
              <a:lnSpc>
                <a:spcPct val="150000"/>
              </a:lnSpc>
            </a:pPr>
            <a:r>
              <a:rPr lang="en-US" altLang="en-US" sz="4000" b="1" dirty="0">
                <a:solidFill>
                  <a:srgbClr val="C33363"/>
                </a:solidFill>
                <a:latin typeface="UTM Cooper Black" panose="02040603050506020204" pitchFamily="18" charset="0"/>
              </a:rPr>
              <a:t>Từ có tiếng </a:t>
            </a:r>
            <a:r>
              <a:rPr lang="en-US" altLang="en-US" sz="4400" b="1" dirty="0">
                <a:solidFill>
                  <a:srgbClr val="C33363"/>
                </a:solidFill>
                <a:latin typeface="UTM Cooper Black" panose="02040603050506020204" pitchFamily="18" charset="0"/>
              </a:rPr>
              <a:t>nhân</a:t>
            </a:r>
            <a:r>
              <a:rPr lang="en-US" altLang="en-US" sz="4000" b="1" dirty="0">
                <a:solidFill>
                  <a:srgbClr val="C33363"/>
                </a:solidFill>
                <a:latin typeface="UTM Cooper Black" panose="02040603050506020204" pitchFamily="18" charset="0"/>
              </a:rPr>
              <a:t> có nghĩa là </a:t>
            </a:r>
            <a:r>
              <a:rPr lang="en-US" altLang="en-US" sz="4400" b="1" dirty="0">
                <a:solidFill>
                  <a:srgbClr val="C33363"/>
                </a:solidFill>
                <a:latin typeface="UTM Cooper Black" panose="02040603050506020204" pitchFamily="18" charset="0"/>
              </a:rPr>
              <a:t>người:</a:t>
            </a:r>
            <a:r>
              <a:rPr lang="en-US" altLang="en-US" sz="4000" b="1" dirty="0">
                <a:solidFill>
                  <a:srgbClr val="C33363"/>
                </a:solidFill>
                <a:latin typeface="VNI-Cooper" pitchFamily="2" charset="0"/>
              </a:rPr>
              <a:t> </a:t>
            </a:r>
            <a:endParaRPr lang="en-US" sz="4000" b="1" dirty="0">
              <a:solidFill>
                <a:srgbClr val="C33363"/>
              </a:solidFill>
              <a:latin typeface="VNI-Cooper" pitchFamily="2" charset="0"/>
            </a:endParaRPr>
          </a:p>
        </p:txBody>
      </p:sp>
      <p:pic>
        <p:nvPicPr>
          <p:cNvPr id="6"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868" y="5517931"/>
            <a:ext cx="3352508" cy="1340069"/>
          </a:xfrm>
          <a:prstGeom prst="rect">
            <a:avLst/>
          </a:prstGeom>
        </p:spPr>
      </p:pic>
      <p:pic>
        <p:nvPicPr>
          <p:cNvPr id="7"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081" y="5517931"/>
            <a:ext cx="3239195" cy="1294775"/>
          </a:xfrm>
          <a:prstGeom prst="rect">
            <a:avLst/>
          </a:prstGeom>
        </p:spPr>
      </p:pic>
      <p:sp>
        <p:nvSpPr>
          <p:cNvPr id="8" name="圆角矩形 1"/>
          <p:cNvSpPr/>
          <p:nvPr/>
        </p:nvSpPr>
        <p:spPr>
          <a:xfrm>
            <a:off x="525065" y="2248524"/>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a:solidFill>
                  <a:srgbClr val="C33363"/>
                </a:solidFill>
                <a:latin typeface="UTM Cooper Black" panose="02040603050506020204" pitchFamily="18" charset="0"/>
              </a:rPr>
              <a:t>nhân dân</a:t>
            </a:r>
            <a:endParaRPr lang="en-US" sz="3600" dirty="0">
              <a:solidFill>
                <a:srgbClr val="C33363"/>
              </a:solidFill>
              <a:latin typeface="UTM Cooper Black" panose="02040603050506020204" pitchFamily="18" charset="0"/>
            </a:endParaRPr>
          </a:p>
        </p:txBody>
      </p:sp>
      <p:sp>
        <p:nvSpPr>
          <p:cNvPr id="9" name="圆角矩形 1"/>
          <p:cNvSpPr/>
          <p:nvPr/>
        </p:nvSpPr>
        <p:spPr>
          <a:xfrm>
            <a:off x="525065" y="4552703"/>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a:solidFill>
                  <a:srgbClr val="C33363"/>
                </a:solidFill>
                <a:latin typeface="UTM Cooper Black" panose="02040603050506020204" pitchFamily="18" charset="0"/>
              </a:rPr>
              <a:t>nhân loại</a:t>
            </a:r>
            <a:endParaRPr lang="en-US" sz="3600" dirty="0">
              <a:solidFill>
                <a:srgbClr val="C33363"/>
              </a:solidFill>
              <a:latin typeface="UTM Cooper Black" panose="02040603050506020204" pitchFamily="18" charset="0"/>
            </a:endParaRPr>
          </a:p>
        </p:txBody>
      </p:sp>
      <p:sp>
        <p:nvSpPr>
          <p:cNvPr id="10" name="圆角矩形 1"/>
          <p:cNvSpPr/>
          <p:nvPr/>
        </p:nvSpPr>
        <p:spPr>
          <a:xfrm flipH="1">
            <a:off x="6693081" y="2232964"/>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a:solidFill>
                  <a:srgbClr val="C33363"/>
                </a:solidFill>
                <a:latin typeface="UTM Cooper Black" panose="02040603050506020204" pitchFamily="18" charset="0"/>
              </a:rPr>
              <a:t>công nhân</a:t>
            </a:r>
            <a:endParaRPr lang="en-US" sz="3600" dirty="0">
              <a:solidFill>
                <a:srgbClr val="C33363"/>
              </a:solidFill>
              <a:latin typeface="UTM Cooper Black" panose="02040603050506020204" pitchFamily="18" charset="0"/>
            </a:endParaRPr>
          </a:p>
        </p:txBody>
      </p:sp>
      <p:sp>
        <p:nvSpPr>
          <p:cNvPr id="11" name="圆角矩形 1"/>
          <p:cNvSpPr/>
          <p:nvPr/>
        </p:nvSpPr>
        <p:spPr>
          <a:xfrm flipH="1">
            <a:off x="6693081" y="4537143"/>
            <a:ext cx="4516337" cy="77535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00"/>
            </a:solidFill>
            <a:prstDash val="sysDot"/>
          </a:ln>
          <a:effectLst>
            <a:outerShdw blurRad="355600" dist="127000" dir="2940000" algn="t" rotWithShape="0">
              <a:prstClr val="black">
                <a:alpha val="40000"/>
              </a:prstClr>
            </a:outerShdw>
          </a:effectLst>
        </p:spPr>
        <p:txBody>
          <a:bodyPr rtlCol="0" anchor="ctr"/>
          <a:lstStyle/>
          <a:p>
            <a:pPr algn="ctr"/>
            <a:r>
              <a:rPr lang="en-US" sz="3600">
                <a:solidFill>
                  <a:srgbClr val="C33363"/>
                </a:solidFill>
                <a:latin typeface="UTM Cooper Black" panose="02040603050506020204" pitchFamily="18" charset="0"/>
              </a:rPr>
              <a:t>nhân</a:t>
            </a:r>
            <a:r>
              <a:rPr lang="en-US" sz="3600"/>
              <a:t> </a:t>
            </a:r>
            <a:r>
              <a:rPr lang="en-US" sz="3600">
                <a:solidFill>
                  <a:srgbClr val="C33363"/>
                </a:solidFill>
                <a:latin typeface="UTM Cooper Black" panose="02040603050506020204" pitchFamily="18" charset="0"/>
              </a:rPr>
              <a:t>tài</a:t>
            </a:r>
            <a:r>
              <a:rPr lang="en-US" sz="3600"/>
              <a:t> </a:t>
            </a:r>
            <a:endParaRPr lang="en-US" sz="3600" dirty="0"/>
          </a:p>
        </p:txBody>
      </p:sp>
    </p:spTree>
    <p:extLst>
      <p:ext uri="{BB962C8B-B14F-4D97-AF65-F5344CB8AC3E}">
        <p14:creationId xmlns:p14="http://schemas.microsoft.com/office/powerpoint/2010/main" val="31746716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42"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anim calcmode="lin" valueType="num">
                                      <p:cBhvr>
                                        <p:cTn id="19" dur="1500" fill="hold"/>
                                        <p:tgtEl>
                                          <p:spTgt spid="7"/>
                                        </p:tgtEl>
                                        <p:attrNameLst>
                                          <p:attrName>ppt_x</p:attrName>
                                        </p:attrNameLst>
                                      </p:cBhvr>
                                      <p:tavLst>
                                        <p:tav tm="0">
                                          <p:val>
                                            <p:strVal val="#ppt_x"/>
                                          </p:val>
                                        </p:tav>
                                        <p:tav tm="100000">
                                          <p:val>
                                            <p:strVal val="#ppt_x"/>
                                          </p:val>
                                        </p:tav>
                                      </p:tavLst>
                                    </p:anim>
                                    <p:anim calcmode="lin" valueType="num">
                                      <p:cBhvr>
                                        <p:cTn id="20" dur="1500" fill="hold"/>
                                        <p:tgtEl>
                                          <p:spTgt spid="7"/>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themeOverride>
</file>

<file path=docProps/app.xml><?xml version="1.0" encoding="utf-8"?>
<Properties xmlns="http://schemas.openxmlformats.org/officeDocument/2006/extended-properties" xmlns:vt="http://schemas.openxmlformats.org/officeDocument/2006/docPropsVTypes">
  <TotalTime>217</TotalTime>
  <Words>369</Words>
  <Application>Microsoft Office PowerPoint</Application>
  <PresentationFormat>Custom</PresentationFormat>
  <Paragraphs>89</Paragraphs>
  <Slides>16</Slides>
  <Notes>0</Notes>
  <HiddenSlides>0</HiddenSlides>
  <MMClips>0</MMClips>
  <ScaleCrop>false</ScaleCrop>
  <HeadingPairs>
    <vt:vector size="4" baseType="variant">
      <vt:variant>
        <vt:lpstr>Theme</vt:lpstr>
      </vt:variant>
      <vt:variant>
        <vt:i4>5</vt:i4>
      </vt:variant>
      <vt:variant>
        <vt:lpstr>Slide Titles</vt:lpstr>
      </vt:variant>
      <vt:variant>
        <vt:i4>16</vt:i4>
      </vt:variant>
    </vt:vector>
  </HeadingPairs>
  <TitlesOfParts>
    <vt:vector size="21" baseType="lpstr">
      <vt:lpstr>Office 主题</vt:lpstr>
      <vt:lpstr>Office 主题​​</vt:lpstr>
      <vt:lpstr>1_Office Theme</vt:lpstr>
      <vt:lpstr>1_更多模版请关注:尚佳素材公社shop64427429.taobao.com</vt:lpstr>
      <vt:lpstr>2_更多模版请关注:尚佳素材公社shop64427429.taobao.com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c:creator>
  <cp:lastModifiedBy>THANH HUONG</cp:lastModifiedBy>
  <cp:revision>19</cp:revision>
  <dcterms:created xsi:type="dcterms:W3CDTF">2022-06-21T14:25:38Z</dcterms:created>
  <dcterms:modified xsi:type="dcterms:W3CDTF">2022-09-14T15:54:31Z</dcterms:modified>
</cp:coreProperties>
</file>