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86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8" r:id="rId19"/>
    <p:sldId id="279" r:id="rId20"/>
    <p:sldId id="281" r:id="rId21"/>
    <p:sldId id="289" r:id="rId22"/>
    <p:sldId id="280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1476" y="-2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7F050-930A-4D1B-AFE3-AEBA50B5FB8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0188-76DC-4540-B426-9060ECC3E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0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8BC239-BC01-49BA-BDB1-FB9BD0F093DE}" type="slidenum">
              <a:rPr lang="vi-VN" smtClean="0"/>
              <a:pPr eaLnBrk="1" hangingPunct="1"/>
              <a:t>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48853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8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8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7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4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3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1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9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0013-B2F2-483C-9C47-ED469C1F8B27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file:///C:\Users\Giao_vien\Desktop\BAI%20TAP%20CUNG%20CO\Scenario.xv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0" y="2511468"/>
            <a:ext cx="8991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8"/>
          <p:cNvSpPr txBox="1">
            <a:spLocks noChangeArrowheads="1"/>
          </p:cNvSpPr>
          <p:nvPr/>
        </p:nvSpPr>
        <p:spPr bwMode="auto">
          <a:xfrm>
            <a:off x="1600200" y="4419600"/>
            <a:ext cx="6670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52400"/>
            <a:ext cx="510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3699" y="1774753"/>
            <a:ext cx="434340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89175"/>
            <a:ext cx="9144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59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1"/>
          <p:cNvSpPr txBox="1">
            <a:spLocks noChangeArrowheads="1"/>
          </p:cNvSpPr>
          <p:nvPr/>
        </p:nvSpPr>
        <p:spPr bwMode="auto">
          <a:xfrm>
            <a:off x="533400" y="73152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-Dýới ánh sáng mặt trời, thực vật thải ra những gì ?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1600" y="188913"/>
            <a:ext cx="89646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" name="Cloud Callout 1"/>
          <p:cNvSpPr/>
          <p:nvPr/>
        </p:nvSpPr>
        <p:spPr>
          <a:xfrm>
            <a:off x="773906" y="1066800"/>
            <a:ext cx="7620000" cy="4419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</a:rPr>
              <a:t>2/ </a:t>
            </a:r>
            <a:r>
              <a:rPr lang="en-US" sz="4000" b="1" dirty="0" err="1">
                <a:latin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trao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đổi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ăn</a:t>
            </a:r>
            <a:r>
              <a:rPr lang="en-US" sz="4000" b="1" dirty="0">
                <a:latin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diễn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</a:rPr>
              <a:t>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2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19"/>
          <p:cNvSpPr>
            <a:spLocks noChangeShapeType="1"/>
          </p:cNvSpPr>
          <p:nvPr/>
        </p:nvSpPr>
        <p:spPr bwMode="auto">
          <a:xfrm flipH="1">
            <a:off x="3657600" y="1679575"/>
            <a:ext cx="457200" cy="688975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20"/>
          <p:cNvSpPr>
            <a:spLocks noChangeShapeType="1"/>
          </p:cNvSpPr>
          <p:nvPr/>
        </p:nvSpPr>
        <p:spPr bwMode="auto">
          <a:xfrm flipH="1">
            <a:off x="4114800" y="1676400"/>
            <a:ext cx="228600" cy="920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21"/>
          <p:cNvSpPr>
            <a:spLocks noChangeShapeType="1"/>
          </p:cNvSpPr>
          <p:nvPr/>
        </p:nvSpPr>
        <p:spPr bwMode="auto">
          <a:xfrm flipH="1">
            <a:off x="4572000" y="1784350"/>
            <a:ext cx="76200" cy="920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22"/>
          <p:cNvSpPr>
            <a:spLocks noChangeShapeType="1"/>
          </p:cNvSpPr>
          <p:nvPr/>
        </p:nvSpPr>
        <p:spPr bwMode="auto">
          <a:xfrm>
            <a:off x="4953000" y="1816100"/>
            <a:ext cx="76200" cy="920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23"/>
          <p:cNvSpPr>
            <a:spLocks noChangeShapeType="1"/>
          </p:cNvSpPr>
          <p:nvPr/>
        </p:nvSpPr>
        <p:spPr bwMode="auto">
          <a:xfrm>
            <a:off x="5181600" y="1790700"/>
            <a:ext cx="228600" cy="8048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24"/>
          <p:cNvSpPr>
            <a:spLocks noChangeShapeType="1"/>
          </p:cNvSpPr>
          <p:nvPr/>
        </p:nvSpPr>
        <p:spPr bwMode="auto">
          <a:xfrm>
            <a:off x="5334000" y="1800225"/>
            <a:ext cx="381000" cy="5445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Oval 25"/>
          <p:cNvSpPr>
            <a:spLocks noChangeArrowheads="1"/>
          </p:cNvSpPr>
          <p:nvPr/>
        </p:nvSpPr>
        <p:spPr bwMode="auto">
          <a:xfrm>
            <a:off x="3924300" y="2997200"/>
            <a:ext cx="1524000" cy="15875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latin typeface="Times New Roman" pitchFamily="18" charset="0"/>
              </a:rPr>
              <a:t>THỰC </a:t>
            </a:r>
          </a:p>
          <a:p>
            <a:pPr algn="ctr" eaLnBrk="0" hangingPunct="0"/>
            <a:r>
              <a:rPr lang="en-US" sz="3200" b="1">
                <a:latin typeface="Times New Roman" pitchFamily="18" charset="0"/>
              </a:rPr>
              <a:t>VẬT</a:t>
            </a:r>
            <a:endParaRPr lang="en-US" sz="3200">
              <a:latin typeface="Times New Roman" pitchFamily="18" charset="0"/>
            </a:endParaRPr>
          </a:p>
        </p:txBody>
      </p:sp>
      <p:sp>
        <p:nvSpPr>
          <p:cNvPr id="13321" name="Text Box 26"/>
          <p:cNvSpPr txBox="1">
            <a:spLocks noChangeArrowheads="1"/>
          </p:cNvSpPr>
          <p:nvPr/>
        </p:nvSpPr>
        <p:spPr bwMode="auto">
          <a:xfrm>
            <a:off x="1066800" y="12192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322" name="Text Box 27"/>
          <p:cNvSpPr txBox="1">
            <a:spLocks noChangeArrowheads="1"/>
          </p:cNvSpPr>
          <p:nvPr/>
        </p:nvSpPr>
        <p:spPr bwMode="auto">
          <a:xfrm>
            <a:off x="6858000" y="12192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Thải ra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323" name="Line 34"/>
          <p:cNvSpPr>
            <a:spLocks noChangeShapeType="1"/>
          </p:cNvSpPr>
          <p:nvPr/>
        </p:nvSpPr>
        <p:spPr bwMode="auto">
          <a:xfrm>
            <a:off x="2971800" y="2743200"/>
            <a:ext cx="990600" cy="50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35"/>
          <p:cNvSpPr>
            <a:spLocks noChangeShapeType="1"/>
          </p:cNvSpPr>
          <p:nvPr/>
        </p:nvSpPr>
        <p:spPr bwMode="auto">
          <a:xfrm flipV="1">
            <a:off x="2971800" y="3687763"/>
            <a:ext cx="8382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36"/>
          <p:cNvSpPr>
            <a:spLocks noChangeShapeType="1"/>
          </p:cNvSpPr>
          <p:nvPr/>
        </p:nvSpPr>
        <p:spPr bwMode="auto">
          <a:xfrm flipV="1">
            <a:off x="2971800" y="4343400"/>
            <a:ext cx="990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37"/>
          <p:cNvSpPr>
            <a:spLocks noChangeShapeType="1"/>
          </p:cNvSpPr>
          <p:nvPr/>
        </p:nvSpPr>
        <p:spPr bwMode="auto">
          <a:xfrm flipV="1">
            <a:off x="5562600" y="2895600"/>
            <a:ext cx="914400" cy="38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38"/>
          <p:cNvSpPr>
            <a:spLocks noChangeShapeType="1"/>
          </p:cNvSpPr>
          <p:nvPr/>
        </p:nvSpPr>
        <p:spPr bwMode="auto">
          <a:xfrm flipV="1">
            <a:off x="5638800" y="3733800"/>
            <a:ext cx="6858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39"/>
          <p:cNvSpPr>
            <a:spLocks noChangeShapeType="1"/>
          </p:cNvSpPr>
          <p:nvPr/>
        </p:nvSpPr>
        <p:spPr bwMode="auto">
          <a:xfrm>
            <a:off x="5638800" y="4191000"/>
            <a:ext cx="762000" cy="525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Text Box 40"/>
          <p:cNvSpPr txBox="1">
            <a:spLocks noChangeArrowheads="1"/>
          </p:cNvSpPr>
          <p:nvPr/>
        </p:nvSpPr>
        <p:spPr bwMode="auto">
          <a:xfrm>
            <a:off x="2057400" y="6024563"/>
            <a:ext cx="617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latin typeface="Times New Roman" pitchFamily="18" charset="0"/>
              </a:rPr>
              <a:t>* Sơ đồ sự trao đổi thức ăn ở thực vật.</a:t>
            </a:r>
          </a:p>
        </p:txBody>
      </p:sp>
      <p:sp>
        <p:nvSpPr>
          <p:cNvPr id="13330" name="Oval 31"/>
          <p:cNvSpPr>
            <a:spLocks noChangeArrowheads="1"/>
          </p:cNvSpPr>
          <p:nvPr/>
        </p:nvSpPr>
        <p:spPr bwMode="auto">
          <a:xfrm>
            <a:off x="4191000" y="457200"/>
            <a:ext cx="1295400" cy="10668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MẶT TRỜI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629400" y="2438400"/>
            <a:ext cx="2303463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629400" y="3352800"/>
            <a:ext cx="2286000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629400" y="4343400"/>
            <a:ext cx="2286000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7200" y="4343400"/>
            <a:ext cx="2312988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57200" y="3352800"/>
            <a:ext cx="2312988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7200" y="2362200"/>
            <a:ext cx="2303463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13337" name="Rectangle 4"/>
          <p:cNvSpPr>
            <a:spLocks noChangeArrowheads="1"/>
          </p:cNvSpPr>
          <p:nvPr/>
        </p:nvSpPr>
        <p:spPr bwMode="auto">
          <a:xfrm>
            <a:off x="101600" y="188913"/>
            <a:ext cx="89646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6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1"/>
          <p:cNvSpPr txBox="1">
            <a:spLocks noChangeArrowheads="1"/>
          </p:cNvSpPr>
          <p:nvPr/>
        </p:nvSpPr>
        <p:spPr bwMode="auto">
          <a:xfrm>
            <a:off x="533400" y="73152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-Dýới ánh sáng mặt trời, thực vật thải ra những gì ?</a:t>
            </a:r>
            <a:endParaRPr lang="en-US">
              <a:latin typeface="Times New Roman" pitchFamily="18" charset="0"/>
            </a:endParaRPr>
          </a:p>
        </p:txBody>
      </p:sp>
      <p:grpSp>
        <p:nvGrpSpPr>
          <p:cNvPr id="14339" name="Group 13"/>
          <p:cNvGrpSpPr>
            <a:grpSpLocks/>
          </p:cNvGrpSpPr>
          <p:nvPr/>
        </p:nvGrpSpPr>
        <p:grpSpPr bwMode="auto">
          <a:xfrm>
            <a:off x="228600" y="2362200"/>
            <a:ext cx="8686800" cy="3886200"/>
            <a:chOff x="240" y="1824"/>
            <a:chExt cx="5280" cy="2352"/>
          </a:xfrm>
        </p:grpSpPr>
        <p:sp>
          <p:nvSpPr>
            <p:cNvPr id="14367" name="Line 14"/>
            <p:cNvSpPr>
              <a:spLocks noChangeShapeType="1"/>
            </p:cNvSpPr>
            <p:nvPr/>
          </p:nvSpPr>
          <p:spPr bwMode="auto">
            <a:xfrm>
              <a:off x="24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Line 15"/>
            <p:cNvSpPr>
              <a:spLocks noChangeShapeType="1"/>
            </p:cNvSpPr>
            <p:nvPr/>
          </p:nvSpPr>
          <p:spPr bwMode="auto">
            <a:xfrm>
              <a:off x="240" y="1824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Line 16"/>
            <p:cNvSpPr>
              <a:spLocks noChangeShapeType="1"/>
            </p:cNvSpPr>
            <p:nvPr/>
          </p:nvSpPr>
          <p:spPr bwMode="auto">
            <a:xfrm>
              <a:off x="240" y="4176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17"/>
            <p:cNvSpPr>
              <a:spLocks noChangeShapeType="1"/>
            </p:cNvSpPr>
            <p:nvPr/>
          </p:nvSpPr>
          <p:spPr bwMode="auto">
            <a:xfrm>
              <a:off x="552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1026" name="AutoShape 18"/>
          <p:cNvSpPr>
            <a:spLocks noChangeArrowheads="1"/>
          </p:cNvSpPr>
          <p:nvPr/>
        </p:nvSpPr>
        <p:spPr bwMode="auto">
          <a:xfrm>
            <a:off x="4038600" y="2514600"/>
            <a:ext cx="1295400" cy="10668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b="1">
                <a:latin typeface="Times New Roman" pitchFamily="18" charset="0"/>
              </a:rPr>
              <a:t>MẶT TRỜI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H="1">
            <a:off x="3657600" y="3613150"/>
            <a:ext cx="457200" cy="4619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8" name="Line 20"/>
          <p:cNvSpPr>
            <a:spLocks noChangeShapeType="1"/>
          </p:cNvSpPr>
          <p:nvPr/>
        </p:nvSpPr>
        <p:spPr bwMode="auto">
          <a:xfrm flipH="1">
            <a:off x="4114800" y="3686175"/>
            <a:ext cx="228600" cy="6175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H="1">
            <a:off x="4572000" y="3794125"/>
            <a:ext cx="76200" cy="6175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0" name="Line 22"/>
          <p:cNvSpPr>
            <a:spLocks noChangeShapeType="1"/>
          </p:cNvSpPr>
          <p:nvPr/>
        </p:nvSpPr>
        <p:spPr bwMode="auto">
          <a:xfrm>
            <a:off x="4953000" y="3825875"/>
            <a:ext cx="76200" cy="6175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1" name="Line 23"/>
          <p:cNvSpPr>
            <a:spLocks noChangeShapeType="1"/>
          </p:cNvSpPr>
          <p:nvPr/>
        </p:nvSpPr>
        <p:spPr bwMode="auto">
          <a:xfrm>
            <a:off x="5181600" y="3762375"/>
            <a:ext cx="228600" cy="539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>
            <a:off x="5334000" y="3686175"/>
            <a:ext cx="381000" cy="365125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3" name="Oval 25"/>
          <p:cNvSpPr>
            <a:spLocks noChangeArrowheads="1"/>
          </p:cNvSpPr>
          <p:nvPr/>
        </p:nvSpPr>
        <p:spPr bwMode="auto">
          <a:xfrm>
            <a:off x="3962400" y="4573588"/>
            <a:ext cx="1524000" cy="1065212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latin typeface="Times New Roman" pitchFamily="18" charset="0"/>
              </a:rPr>
              <a:t>THỰC VẬT</a:t>
            </a:r>
            <a:endParaRPr lang="en-US" sz="20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71034" name="Text Box 26"/>
          <p:cNvSpPr txBox="1">
            <a:spLocks noChangeArrowheads="1"/>
          </p:cNvSpPr>
          <p:nvPr/>
        </p:nvSpPr>
        <p:spPr bwMode="auto">
          <a:xfrm>
            <a:off x="914400" y="2543175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</a:rPr>
              <a:t>Hấp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thụ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1035" name="Text Box 27"/>
          <p:cNvSpPr txBox="1">
            <a:spLocks noChangeArrowheads="1"/>
          </p:cNvSpPr>
          <p:nvPr/>
        </p:nvSpPr>
        <p:spPr bwMode="auto">
          <a:xfrm>
            <a:off x="6705600" y="2543175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</a:rPr>
              <a:t>Thải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ra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1036" name="AutoShape 28"/>
          <p:cNvSpPr>
            <a:spLocks noChangeArrowheads="1"/>
          </p:cNvSpPr>
          <p:nvPr/>
        </p:nvSpPr>
        <p:spPr bwMode="auto">
          <a:xfrm>
            <a:off x="304800" y="3733800"/>
            <a:ext cx="2362200" cy="669925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các-bô-níc</a:t>
            </a:r>
          </a:p>
        </p:txBody>
      </p:sp>
      <p:sp>
        <p:nvSpPr>
          <p:cNvPr id="171037" name="AutoShape 29"/>
          <p:cNvSpPr>
            <a:spLocks noChangeArrowheads="1"/>
          </p:cNvSpPr>
          <p:nvPr/>
        </p:nvSpPr>
        <p:spPr bwMode="auto">
          <a:xfrm>
            <a:off x="304800" y="4648200"/>
            <a:ext cx="2362200" cy="549275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Nước</a:t>
            </a:r>
          </a:p>
        </p:txBody>
      </p:sp>
      <p:sp>
        <p:nvSpPr>
          <p:cNvPr id="171038" name="AutoShape 30"/>
          <p:cNvSpPr>
            <a:spLocks noChangeArrowheads="1"/>
          </p:cNvSpPr>
          <p:nvPr/>
        </p:nvSpPr>
        <p:spPr bwMode="auto">
          <a:xfrm>
            <a:off x="304800" y="5410200"/>
            <a:ext cx="2514600" cy="609600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 khoáng</a:t>
            </a:r>
          </a:p>
        </p:txBody>
      </p:sp>
      <p:sp>
        <p:nvSpPr>
          <p:cNvPr id="171039" name="AutoShape 31"/>
          <p:cNvSpPr>
            <a:spLocks noChangeArrowheads="1"/>
          </p:cNvSpPr>
          <p:nvPr/>
        </p:nvSpPr>
        <p:spPr bwMode="auto">
          <a:xfrm>
            <a:off x="6477000" y="3810000"/>
            <a:ext cx="2076450" cy="592138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ô-xi</a:t>
            </a:r>
          </a:p>
        </p:txBody>
      </p:sp>
      <p:sp>
        <p:nvSpPr>
          <p:cNvPr id="171040" name="AutoShape 32"/>
          <p:cNvSpPr>
            <a:spLocks noChangeArrowheads="1"/>
          </p:cNvSpPr>
          <p:nvPr/>
        </p:nvSpPr>
        <p:spPr bwMode="auto">
          <a:xfrm>
            <a:off x="6477000" y="4719638"/>
            <a:ext cx="2219325" cy="538162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Hơi nước</a:t>
            </a:r>
          </a:p>
        </p:txBody>
      </p:sp>
      <p:sp>
        <p:nvSpPr>
          <p:cNvPr id="171041" name="AutoShape 33"/>
          <p:cNvSpPr>
            <a:spLocks noChangeArrowheads="1"/>
          </p:cNvSpPr>
          <p:nvPr/>
        </p:nvSpPr>
        <p:spPr bwMode="auto">
          <a:xfrm>
            <a:off x="6324600" y="5557838"/>
            <a:ext cx="2362200" cy="538162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</a:t>
            </a:r>
          </a:p>
          <a:p>
            <a:pPr algn="ctr" eaLnBrk="0" hangingPunct="0"/>
            <a:r>
              <a:rPr lang="en-US" sz="2000" b="1">
                <a:latin typeface="Times New Roman" pitchFamily="18" charset="0"/>
              </a:rPr>
              <a:t> khoáng khác</a:t>
            </a: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2895600" y="4267200"/>
            <a:ext cx="83820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3" name="Line 35"/>
          <p:cNvSpPr>
            <a:spLocks noChangeShapeType="1"/>
          </p:cNvSpPr>
          <p:nvPr/>
        </p:nvSpPr>
        <p:spPr bwMode="auto">
          <a:xfrm>
            <a:off x="2819400" y="5056188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4" name="Line 36"/>
          <p:cNvSpPr>
            <a:spLocks noChangeShapeType="1"/>
          </p:cNvSpPr>
          <p:nvPr/>
        </p:nvSpPr>
        <p:spPr bwMode="auto">
          <a:xfrm flipV="1">
            <a:off x="2895600" y="5495925"/>
            <a:ext cx="914400" cy="307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5" name="Line 37"/>
          <p:cNvSpPr>
            <a:spLocks noChangeShapeType="1"/>
          </p:cNvSpPr>
          <p:nvPr/>
        </p:nvSpPr>
        <p:spPr bwMode="auto">
          <a:xfrm flipV="1">
            <a:off x="5562600" y="4295775"/>
            <a:ext cx="838200" cy="461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6" name="Line 38"/>
          <p:cNvSpPr>
            <a:spLocks noChangeShapeType="1"/>
          </p:cNvSpPr>
          <p:nvPr/>
        </p:nvSpPr>
        <p:spPr bwMode="auto">
          <a:xfrm>
            <a:off x="5562600" y="50355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7" name="Line 39"/>
          <p:cNvSpPr>
            <a:spLocks noChangeShapeType="1"/>
          </p:cNvSpPr>
          <p:nvPr/>
        </p:nvSpPr>
        <p:spPr bwMode="auto">
          <a:xfrm>
            <a:off x="5562600" y="5438775"/>
            <a:ext cx="762000" cy="35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Text Box 40"/>
          <p:cNvSpPr txBox="1">
            <a:spLocks noChangeArrowheads="1"/>
          </p:cNvSpPr>
          <p:nvPr/>
        </p:nvSpPr>
        <p:spPr bwMode="auto">
          <a:xfrm>
            <a:off x="2057400" y="62484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latin typeface="Times New Roman" pitchFamily="18" charset="0"/>
              </a:rPr>
              <a:t>* Sơ đồ sự trao đổi thức ăn ở thực vật.</a:t>
            </a:r>
          </a:p>
        </p:txBody>
      </p:sp>
      <p:sp>
        <p:nvSpPr>
          <p:cNvPr id="14363" name="Text Box 44"/>
          <p:cNvSpPr txBox="1">
            <a:spLocks noChangeArrowheads="1"/>
          </p:cNvSpPr>
          <p:nvPr/>
        </p:nvSpPr>
        <p:spPr bwMode="auto">
          <a:xfrm>
            <a:off x="323589" y="1295400"/>
            <a:ext cx="7256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Times New Roman" pitchFamily="18" charset="0"/>
              </a:rPr>
              <a:t>2/ </a:t>
            </a:r>
            <a:r>
              <a:rPr lang="en-US" sz="2400" b="1" dirty="0" err="1">
                <a:latin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4364" name="Rectangle 4"/>
          <p:cNvSpPr>
            <a:spLocks noChangeArrowheads="1"/>
          </p:cNvSpPr>
          <p:nvPr/>
        </p:nvSpPr>
        <p:spPr bwMode="auto">
          <a:xfrm>
            <a:off x="101600" y="188913"/>
            <a:ext cx="89646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9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7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7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7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7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7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7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7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7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7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6" grpId="0" animBg="1"/>
      <p:bldP spid="171027" grpId="0" animBg="1"/>
      <p:bldP spid="171028" grpId="0" animBg="1"/>
      <p:bldP spid="171029" grpId="0" animBg="1"/>
      <p:bldP spid="171030" grpId="0" animBg="1"/>
      <p:bldP spid="171031" grpId="0" animBg="1"/>
      <p:bldP spid="171032" grpId="0" animBg="1"/>
      <p:bldP spid="171033" grpId="0" animBg="1"/>
      <p:bldP spid="171034" grpId="0"/>
      <p:bldP spid="171035" grpId="0"/>
      <p:bldP spid="171036" grpId="0" animBg="1"/>
      <p:bldP spid="171037" grpId="0" animBg="1"/>
      <p:bldP spid="171038" grpId="0" animBg="1"/>
      <p:bldP spid="171039" grpId="0" animBg="1"/>
      <p:bldP spid="171040" grpId="0" animBg="1"/>
      <p:bldP spid="171041" grpId="0" animBg="1"/>
      <p:bldP spid="171042" grpId="0" animBg="1"/>
      <p:bldP spid="171043" grpId="0" animBg="1"/>
      <p:bldP spid="171044" grpId="0" animBg="1"/>
      <p:bldP spid="171045" grpId="0" animBg="1"/>
      <p:bldP spid="171046" grpId="0" animBg="1"/>
      <p:bldP spid="1710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544958" y="3233738"/>
            <a:ext cx="8153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latin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ánh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hữu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</a:rPr>
              <a:t>ví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bột</a:t>
            </a:r>
            <a:r>
              <a:rPr lang="en-US" sz="2800" b="1" dirty="0">
                <a:latin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khoáng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).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hữu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nuôi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8758" y="2993721"/>
            <a:ext cx="8229600" cy="2193925"/>
            <a:chOff x="240" y="1680"/>
            <a:chExt cx="5184" cy="1344"/>
          </a:xfrm>
        </p:grpSpPr>
        <p:sp>
          <p:nvSpPr>
            <p:cNvPr id="15381" name="Line 11"/>
            <p:cNvSpPr>
              <a:spLocks noChangeShapeType="1"/>
            </p:cNvSpPr>
            <p:nvPr/>
          </p:nvSpPr>
          <p:spPr bwMode="auto">
            <a:xfrm>
              <a:off x="240" y="1680"/>
              <a:ext cx="5184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Line 12"/>
            <p:cNvSpPr>
              <a:spLocks noChangeShapeType="1"/>
            </p:cNvSpPr>
            <p:nvPr/>
          </p:nvSpPr>
          <p:spPr bwMode="auto">
            <a:xfrm>
              <a:off x="240" y="1680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13"/>
            <p:cNvSpPr>
              <a:spLocks noChangeShapeType="1"/>
            </p:cNvSpPr>
            <p:nvPr/>
          </p:nvSpPr>
          <p:spPr bwMode="auto">
            <a:xfrm>
              <a:off x="240" y="3024"/>
              <a:ext cx="5184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14"/>
            <p:cNvSpPr>
              <a:spLocks noChangeShapeType="1"/>
            </p:cNvSpPr>
            <p:nvPr/>
          </p:nvSpPr>
          <p:spPr bwMode="auto">
            <a:xfrm>
              <a:off x="5424" y="1680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64" name="Group 54"/>
          <p:cNvGrpSpPr>
            <a:grpSpLocks/>
          </p:cNvGrpSpPr>
          <p:nvPr/>
        </p:nvGrpSpPr>
        <p:grpSpPr bwMode="auto">
          <a:xfrm>
            <a:off x="955675" y="1809335"/>
            <a:ext cx="830263" cy="969963"/>
            <a:chOff x="306" y="2160"/>
            <a:chExt cx="523" cy="611"/>
          </a:xfrm>
        </p:grpSpPr>
        <p:sp>
          <p:nvSpPr>
            <p:cNvPr id="15377" name="Litebulb"/>
            <p:cNvSpPr>
              <a:spLocks noEditPoints="1" noChangeArrowheads="1"/>
            </p:cNvSpPr>
            <p:nvPr/>
          </p:nvSpPr>
          <p:spPr bwMode="auto">
            <a:xfrm rot="2578553">
              <a:off x="462" y="2160"/>
              <a:ext cx="367" cy="4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31 w 21600"/>
                <a:gd name="T13" fmla="*/ 2201 h 21600"/>
                <a:gd name="T14" fmla="*/ 18304 w 21600"/>
                <a:gd name="T15" fmla="*/ 92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78" name="Pyr1"/>
            <p:cNvSpPr>
              <a:spLocks noEditPoints="1" noChangeArrowheads="1"/>
            </p:cNvSpPr>
            <p:nvPr/>
          </p:nvSpPr>
          <p:spPr bwMode="auto">
            <a:xfrm rot="-8474137">
              <a:off x="306" y="2699"/>
              <a:ext cx="54" cy="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600 w 21600"/>
                <a:gd name="T10" fmla="*/ 11700 h 21600"/>
                <a:gd name="T11" fmla="*/ 16400 w 21600"/>
                <a:gd name="T12" fmla="*/ 207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15379" name="Pyr2"/>
            <p:cNvSpPr>
              <a:spLocks noEditPoints="1" noChangeArrowheads="1"/>
            </p:cNvSpPr>
            <p:nvPr/>
          </p:nvSpPr>
          <p:spPr bwMode="auto">
            <a:xfrm rot="-8474137">
              <a:off x="324" y="2628"/>
              <a:ext cx="118" cy="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8 w 21600"/>
                <a:gd name="T13" fmla="*/ 508 h 21600"/>
                <a:gd name="T14" fmla="*/ 1574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80" name="AutoShape 58"/>
            <p:cNvSpPr>
              <a:spLocks noChangeArrowheads="1"/>
            </p:cNvSpPr>
            <p:nvPr/>
          </p:nvSpPr>
          <p:spPr bwMode="auto">
            <a:xfrm rot="-3007134">
              <a:off x="376" y="2499"/>
              <a:ext cx="203" cy="120"/>
            </a:xfrm>
            <a:prstGeom prst="flowChartProcess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42395" name="Line 59"/>
          <p:cNvSpPr>
            <a:spLocks noChangeShapeType="1"/>
          </p:cNvSpPr>
          <p:nvPr/>
        </p:nvSpPr>
        <p:spPr bwMode="auto">
          <a:xfrm>
            <a:off x="1114425" y="2819400"/>
            <a:ext cx="152400" cy="2286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6" name="Line 60"/>
          <p:cNvSpPr>
            <a:spLocks noChangeShapeType="1"/>
          </p:cNvSpPr>
          <p:nvPr/>
        </p:nvSpPr>
        <p:spPr bwMode="auto">
          <a:xfrm flipH="1">
            <a:off x="1419225" y="2743200"/>
            <a:ext cx="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7" name="Line 61"/>
          <p:cNvSpPr>
            <a:spLocks noChangeShapeType="1"/>
          </p:cNvSpPr>
          <p:nvPr/>
        </p:nvSpPr>
        <p:spPr bwMode="auto">
          <a:xfrm flipH="1">
            <a:off x="1600200" y="2776538"/>
            <a:ext cx="15240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8" name="Line 62"/>
          <p:cNvSpPr>
            <a:spLocks noChangeShapeType="1"/>
          </p:cNvSpPr>
          <p:nvPr/>
        </p:nvSpPr>
        <p:spPr bwMode="auto">
          <a:xfrm flipH="1">
            <a:off x="1785938" y="3276600"/>
            <a:ext cx="319087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9" name="Line 63"/>
          <p:cNvSpPr>
            <a:spLocks noChangeShapeType="1"/>
          </p:cNvSpPr>
          <p:nvPr/>
        </p:nvSpPr>
        <p:spPr bwMode="auto">
          <a:xfrm flipH="1" flipV="1">
            <a:off x="1752600" y="3560763"/>
            <a:ext cx="304800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400" name="Line 64"/>
          <p:cNvSpPr>
            <a:spLocks noChangeShapeType="1"/>
          </p:cNvSpPr>
          <p:nvPr/>
        </p:nvSpPr>
        <p:spPr bwMode="auto">
          <a:xfrm flipH="1">
            <a:off x="1719263" y="2971800"/>
            <a:ext cx="309562" cy="261938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AutoShape 6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324600"/>
            <a:ext cx="6096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72" name="Rectangle 4"/>
          <p:cNvSpPr>
            <a:spLocks noChangeArrowheads="1"/>
          </p:cNvSpPr>
          <p:nvPr/>
        </p:nvSpPr>
        <p:spPr bwMode="auto">
          <a:xfrm>
            <a:off x="152400" y="188913"/>
            <a:ext cx="88122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4" name="Rectangular Callout 23"/>
          <p:cNvSpPr/>
          <p:nvPr/>
        </p:nvSpPr>
        <p:spPr bwMode="auto">
          <a:xfrm>
            <a:off x="6019800" y="1295400"/>
            <a:ext cx="2057400" cy="533400"/>
          </a:xfrm>
          <a:prstGeom prst="wedgeRectCallout">
            <a:avLst>
              <a:gd name="adj1" fmla="val -93672"/>
              <a:gd name="adj2" fmla="val 146787"/>
            </a:avLst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KẾT LUẬN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" y="6539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57546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85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82517 -0.012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/>
      <p:bldP spid="142395" grpId="0" animBg="1"/>
      <p:bldP spid="142396" grpId="0" animBg="1"/>
      <p:bldP spid="142397" grpId="0" animBg="1"/>
      <p:bldP spid="142398" grpId="0" animBg="1"/>
      <p:bldP spid="142399" grpId="0" animBg="1"/>
      <p:bldP spid="142400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7772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HOẠT ĐỘNG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1375" y="2905125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i="1" dirty="0" smtClean="0">
                <a:latin typeface="Times New Roman" pitchFamily="18" charset="0"/>
              </a:rPr>
              <a:t>* </a:t>
            </a:r>
            <a:r>
              <a:rPr lang="en-US" sz="2800" b="1" i="1" dirty="0" err="1" smtClean="0">
                <a:latin typeface="Times New Roman" pitchFamily="18" charset="0"/>
              </a:rPr>
              <a:t>Sơ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đồ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khí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hô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hấp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1375" y="3733800"/>
            <a:ext cx="587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 i="1" dirty="0">
                <a:latin typeface="Times New Roman" pitchFamily="18" charset="0"/>
              </a:rPr>
              <a:t>* </a:t>
            </a:r>
            <a:r>
              <a:rPr lang="en-US" sz="2800" b="1" i="1" dirty="0" err="1">
                <a:latin typeface="Times New Roman" pitchFamily="18" charset="0"/>
              </a:rPr>
              <a:t>Sơ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đồ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thức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ăn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" y="572027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" y="838200"/>
            <a:ext cx="8153400" cy="1752600"/>
            <a:chOff x="336" y="624"/>
            <a:chExt cx="5136" cy="1056"/>
          </a:xfrm>
        </p:grpSpPr>
        <p:sp>
          <p:nvSpPr>
            <p:cNvPr id="17450" name="Line 13"/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Line 14"/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15"/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Line 16"/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3733800" y="1905000"/>
            <a:ext cx="1600200" cy="457200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THỰC VẬT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477000" y="10668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Thải ra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762000" y="9906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381000" y="1752600"/>
            <a:ext cx="2133600" cy="6096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 ……..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>
            <a:off x="6248400" y="1828800"/>
            <a:ext cx="2133600" cy="6096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 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………….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V="1">
            <a:off x="5410200" y="2133600"/>
            <a:ext cx="6858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533400" y="152400"/>
            <a:ext cx="7315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>
                <a:latin typeface="Times New Roman" pitchFamily="18" charset="0"/>
              </a:rPr>
              <a:t>*Sơ đồ sự trao đổi khí trong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 sz="2800" b="1" i="1">
                <a:latin typeface="Times New Roman" pitchFamily="18" charset="0"/>
              </a:rPr>
              <a:t>hô hấp ở thực vật.</a:t>
            </a:r>
          </a:p>
        </p:txBody>
      </p:sp>
      <p:sp>
        <p:nvSpPr>
          <p:cNvPr id="16" name="Line 24"/>
          <p:cNvSpPr>
            <a:spLocks noChangeShapeType="1"/>
          </p:cNvSpPr>
          <p:nvPr/>
        </p:nvSpPr>
        <p:spPr bwMode="auto">
          <a:xfrm>
            <a:off x="2667000" y="2057400"/>
            <a:ext cx="9906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219200" y="1829844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7010400" y="17383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6856956" y="1923256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52400" y="3200400"/>
            <a:ext cx="8534400" cy="3429000"/>
            <a:chOff x="240" y="1824"/>
            <a:chExt cx="5280" cy="2352"/>
          </a:xfrm>
        </p:grpSpPr>
        <p:sp>
          <p:nvSpPr>
            <p:cNvPr id="17446" name="Line 14"/>
            <p:cNvSpPr>
              <a:spLocks noChangeShapeType="1"/>
            </p:cNvSpPr>
            <p:nvPr/>
          </p:nvSpPr>
          <p:spPr bwMode="auto">
            <a:xfrm>
              <a:off x="24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Line 15"/>
            <p:cNvSpPr>
              <a:spLocks noChangeShapeType="1"/>
            </p:cNvSpPr>
            <p:nvPr/>
          </p:nvSpPr>
          <p:spPr bwMode="auto">
            <a:xfrm>
              <a:off x="240" y="1824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Line 16"/>
            <p:cNvSpPr>
              <a:spLocks noChangeShapeType="1"/>
            </p:cNvSpPr>
            <p:nvPr/>
          </p:nvSpPr>
          <p:spPr bwMode="auto">
            <a:xfrm>
              <a:off x="240" y="4176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Line 17"/>
            <p:cNvSpPr>
              <a:spLocks noChangeShapeType="1"/>
            </p:cNvSpPr>
            <p:nvPr/>
          </p:nvSpPr>
          <p:spPr bwMode="auto">
            <a:xfrm>
              <a:off x="552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AutoShape 18"/>
          <p:cNvSpPr>
            <a:spLocks noChangeArrowheads="1"/>
          </p:cNvSpPr>
          <p:nvPr/>
        </p:nvSpPr>
        <p:spPr bwMode="auto">
          <a:xfrm>
            <a:off x="3886200" y="3276600"/>
            <a:ext cx="1295400" cy="1025525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b="1">
                <a:latin typeface="Times New Roman" pitchFamily="18" charset="0"/>
              </a:rPr>
              <a:t>MẶT TRỜI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H="1">
            <a:off x="3581400" y="4079875"/>
            <a:ext cx="457200" cy="4429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 flipH="1">
            <a:off x="4038600" y="4156075"/>
            <a:ext cx="228600" cy="5921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H="1">
            <a:off x="4495800" y="4264025"/>
            <a:ext cx="76200" cy="5921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4876800" y="4295775"/>
            <a:ext cx="76200" cy="5921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105400" y="4230688"/>
            <a:ext cx="228600" cy="517525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5257800" y="4151313"/>
            <a:ext cx="381000" cy="3492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3886200" y="5051425"/>
            <a:ext cx="1524000" cy="1023938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latin typeface="Times New Roman" pitchFamily="18" charset="0"/>
              </a:rPr>
              <a:t>THỰC VẬT</a:t>
            </a:r>
            <a:endParaRPr lang="en-US" sz="20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533400" y="34290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6629400" y="35814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Thải ra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5" name="AutoShape 28"/>
          <p:cNvSpPr>
            <a:spLocks noChangeArrowheads="1"/>
          </p:cNvSpPr>
          <p:nvPr/>
        </p:nvSpPr>
        <p:spPr bwMode="auto">
          <a:xfrm>
            <a:off x="228600" y="4203700"/>
            <a:ext cx="2362200" cy="644525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các-bô-níc</a:t>
            </a:r>
          </a:p>
        </p:txBody>
      </p:sp>
      <p:sp>
        <p:nvSpPr>
          <p:cNvPr id="36" name="AutoShape 29"/>
          <p:cNvSpPr>
            <a:spLocks noChangeArrowheads="1"/>
          </p:cNvSpPr>
          <p:nvPr/>
        </p:nvSpPr>
        <p:spPr bwMode="auto">
          <a:xfrm>
            <a:off x="228600" y="5116513"/>
            <a:ext cx="2362200" cy="527050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Nước</a:t>
            </a:r>
          </a:p>
        </p:txBody>
      </p:sp>
      <p:sp>
        <p:nvSpPr>
          <p:cNvPr id="37" name="AutoShape 30"/>
          <p:cNvSpPr>
            <a:spLocks noChangeArrowheads="1"/>
          </p:cNvSpPr>
          <p:nvPr/>
        </p:nvSpPr>
        <p:spPr bwMode="auto">
          <a:xfrm>
            <a:off x="228600" y="5880100"/>
            <a:ext cx="2514600" cy="584200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 khoáng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6400800" y="4278313"/>
            <a:ext cx="2076450" cy="569912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ô-xi</a:t>
            </a:r>
          </a:p>
        </p:txBody>
      </p:sp>
      <p:sp>
        <p:nvSpPr>
          <p:cNvPr id="39" name="AutoShape 32"/>
          <p:cNvSpPr>
            <a:spLocks noChangeArrowheads="1"/>
          </p:cNvSpPr>
          <p:nvPr/>
        </p:nvSpPr>
        <p:spPr bwMode="auto">
          <a:xfrm>
            <a:off x="6400800" y="5187950"/>
            <a:ext cx="2219325" cy="515938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Hơi nước</a:t>
            </a:r>
          </a:p>
        </p:txBody>
      </p:sp>
      <p:sp>
        <p:nvSpPr>
          <p:cNvPr id="40" name="AutoShape 33"/>
          <p:cNvSpPr>
            <a:spLocks noChangeArrowheads="1"/>
          </p:cNvSpPr>
          <p:nvPr/>
        </p:nvSpPr>
        <p:spPr bwMode="auto">
          <a:xfrm>
            <a:off x="6248400" y="6026150"/>
            <a:ext cx="2362200" cy="515938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</a:t>
            </a:r>
          </a:p>
          <a:p>
            <a:pPr algn="ctr" eaLnBrk="0" hangingPunct="0"/>
            <a:r>
              <a:rPr lang="en-US" sz="2000" b="1">
                <a:latin typeface="Times New Roman" pitchFamily="18" charset="0"/>
              </a:rPr>
              <a:t> khoáng khác</a:t>
            </a:r>
          </a:p>
        </p:txBody>
      </p:sp>
      <p:sp>
        <p:nvSpPr>
          <p:cNvPr id="41" name="Line 34"/>
          <p:cNvSpPr>
            <a:spLocks noChangeShapeType="1"/>
          </p:cNvSpPr>
          <p:nvPr/>
        </p:nvSpPr>
        <p:spPr bwMode="auto">
          <a:xfrm>
            <a:off x="2819400" y="4732338"/>
            <a:ext cx="838200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5"/>
          <p:cNvSpPr>
            <a:spLocks noChangeShapeType="1"/>
          </p:cNvSpPr>
          <p:nvPr/>
        </p:nvSpPr>
        <p:spPr bwMode="auto">
          <a:xfrm flipV="1">
            <a:off x="2743200" y="5513388"/>
            <a:ext cx="8382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2819400" y="5959475"/>
            <a:ext cx="914400" cy="295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 flipV="1">
            <a:off x="5486400" y="4762500"/>
            <a:ext cx="838200" cy="442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flipV="1">
            <a:off x="5486400" y="5492750"/>
            <a:ext cx="8382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5486400" y="5902325"/>
            <a:ext cx="7620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990600" y="26670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latin typeface="Times New Roman" pitchFamily="18" charset="0"/>
              </a:rPr>
              <a:t>*</a:t>
            </a:r>
            <a:r>
              <a:rPr lang="en-US" sz="2800" b="1" i="1">
                <a:latin typeface="Times New Roman" pitchFamily="18" charset="0"/>
              </a:rPr>
              <a:t> Sơ đồ sự trao đổi thức ăn ở thực vật</a:t>
            </a:r>
            <a:r>
              <a:rPr lang="en-US" sz="2400" b="1" i="1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7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607219" y="1905794"/>
            <a:ext cx="8001000" cy="304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</a:rPr>
              <a:t>Cũng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 ô-xi 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, 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thụ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ô-xi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thải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các-bô-níc</a:t>
            </a:r>
            <a:r>
              <a:rPr lang="en-US" sz="2400" b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itchFamily="18" charset="0"/>
              </a:rPr>
              <a:t>  -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</a:rPr>
              <a:t>ví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</a:rPr>
              <a:t>) 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các-bô</a:t>
            </a:r>
            <a:r>
              <a:rPr lang="en-US" sz="2400" b="1" dirty="0">
                <a:latin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</a:rPr>
              <a:t>níc</a:t>
            </a:r>
            <a:r>
              <a:rPr lang="en-US" sz="2400" b="1" dirty="0">
                <a:latin typeface="Times New Roman" pitchFamily="18" charset="0"/>
              </a:rPr>
              <a:t>).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.</a:t>
            </a:r>
            <a:endParaRPr lang="vi-VN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573994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304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7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57329" y="-81019"/>
            <a:ext cx="1647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" y="75380"/>
            <a:ext cx="1647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294" y="4989052"/>
            <a:ext cx="18002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28" y="4912516"/>
            <a:ext cx="1647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6"/>
          <p:cNvSpPr txBox="1">
            <a:spLocks noChangeArrowheads="1"/>
          </p:cNvSpPr>
          <p:nvPr/>
        </p:nvSpPr>
        <p:spPr bwMode="auto">
          <a:xfrm>
            <a:off x="3048000" y="35814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/>
              <a:t>   </a:t>
            </a:r>
            <a:r>
              <a:rPr lang="en-US" sz="3200" dirty="0">
                <a:solidFill>
                  <a:schemeClr val="bg1"/>
                </a:solidFill>
              </a:rPr>
              <a:t>DẶN DÒ</a:t>
            </a:r>
            <a:r>
              <a:rPr lang="en-US" sz="3200" dirty="0"/>
              <a:t> 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1447800" y="2777832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21" y="360568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23" y="552272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7" y="3613943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92" y="4724400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23" y="973610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03" y="4601369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1" y="3283785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12" y="2547937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9" y="914706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33" y="33644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9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" y="168940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8578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12989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98" y="12989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1" y="15396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03" y="15797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68" y="12989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1433334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9" y="234553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719" y="3349624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42" y="4160838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43" y="58705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60" y="58705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67" y="586978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2" y="586978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5866604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87" y="5849099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" y="449500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97" y="4031453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64" y="1009816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8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241"/>
            <a:ext cx="9143999" cy="68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2"/>
            <a:ext cx="9144000" cy="690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3"/>
            <a:ext cx="9143999" cy="691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45721"/>
            <a:ext cx="9128761" cy="69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60964"/>
            <a:ext cx="9128760" cy="691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" y="-60964"/>
            <a:ext cx="9143999" cy="69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2"/>
            <a:ext cx="9205521" cy="69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0" y="685800"/>
            <a:ext cx="569516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514600"/>
            <a:ext cx="75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- Trồng cây gây rừng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Phủ xanh đất trống, đồi trọc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</a:t>
            </a:r>
            <a:r>
              <a:rPr lang="vi-VN" sz="2800" b="1" dirty="0" smtClean="0"/>
              <a:t>T</a:t>
            </a:r>
            <a:r>
              <a:rPr lang="en-US" sz="2800" b="1" dirty="0" smtClean="0"/>
              <a:t>ha</a:t>
            </a:r>
            <a:r>
              <a:rPr lang="vi-VN" sz="2800" b="1" dirty="0" smtClean="0"/>
              <a:t>m </a:t>
            </a:r>
            <a:r>
              <a:rPr lang="vi-VN" sz="2800" b="1" dirty="0"/>
              <a:t>gia chăm sóc trồng cây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Tuyên truyền về lợi ích của cây để bảo vệ thực vật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Ngăn chặn những hành vi phá hoại rừng,...</a:t>
            </a:r>
          </a:p>
        </p:txBody>
      </p:sp>
    </p:spTree>
    <p:extLst>
      <p:ext uri="{BB962C8B-B14F-4D97-AF65-F5344CB8AC3E}">
        <p14:creationId xmlns:p14="http://schemas.microsoft.com/office/powerpoint/2010/main" val="6532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0" y="1289822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1: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nh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</a:rPr>
              <a:t>ư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-32657" y="4019338"/>
            <a:ext cx="917665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quá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quang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hút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? 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59287"/>
            <a:ext cx="243207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bài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601" y="2634342"/>
            <a:ext cx="86661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   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Không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khí rất quan trọng đối với đời sống của thực 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, thực vật cần không khí để thực hiện hai quá 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trình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quang hợp và hô hấp.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89" y="5253973"/>
            <a:ext cx="88035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níc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xi.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7" grpId="0"/>
      <p:bldP spid="128008" grpId="0"/>
      <p:bldP spid="2" grpId="0"/>
      <p:bldP spid="3" grpId="0"/>
      <p:bldP spid="3" grpId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6627" name="Content Placeholder 3" descr="rung-la-la-phoi-cua-trai-d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352800" y="2667000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không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rừng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227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"/>
            <a:ext cx="331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chặt</a:t>
            </a:r>
            <a:r>
              <a:rPr lang="en-US" sz="2400" b="1" dirty="0"/>
              <a:t> </a:t>
            </a:r>
            <a:r>
              <a:rPr lang="en-US" sz="2400" b="1" dirty="0" err="1"/>
              <a:t>phá</a:t>
            </a:r>
            <a:r>
              <a:rPr lang="en-US" sz="2400" b="1" dirty="0"/>
              <a:t> </a:t>
            </a:r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xanh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17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5" descr="mau-xanh-trai-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4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4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534400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</a:t>
            </a:r>
            <a:r>
              <a:rPr lang="en-US" sz="3600" b="1" kern="1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sz="3600" b="1" kern="10" smtClean="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 </a:t>
            </a:r>
            <a:r>
              <a:rPr lang="en-US" sz="3600" b="1" kern="10" dirty="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 CÔ VUI KHOẺ,  HẠNH PHÚC </a:t>
            </a:r>
          </a:p>
        </p:txBody>
      </p:sp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990600" y="4876800"/>
            <a:ext cx="70866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</a:p>
        </p:txBody>
      </p:sp>
      <p:pic>
        <p:nvPicPr>
          <p:cNvPr id="44036" name="Picture 5" descr="003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5908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3622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1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2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3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4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5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68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6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3505200"/>
            <a:ext cx="10144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7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18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768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92953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1405678" y="127000"/>
            <a:ext cx="5867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vi-VN" sz="2400" b="1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fr-FR" altLang="vi-VN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b="1" smtClean="0">
                <a:solidFill>
                  <a:srgbClr val="0000FF"/>
                </a:solidFill>
                <a:latin typeface="Times New Roman" pitchFamily="18" charset="0"/>
              </a:rPr>
              <a:t>ba</a:t>
            </a:r>
            <a:r>
              <a:rPr lang="fr-FR" altLang="vi-VN" sz="2400" b="1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altLang="vi-VN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fr-FR" altLang="vi-VN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itchFamily="18" charset="0"/>
              </a:rPr>
              <a:t>26 </a:t>
            </a:r>
            <a:r>
              <a:rPr lang="fr-FR" altLang="vi-VN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fr-FR" altLang="vi-VN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fr-FR" altLang="vi-VN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altLang="vi-VN" sz="2400" b="1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fr-FR" altLang="vi-VN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altLang="vi-VN" sz="2400" b="1" smtClean="0">
                <a:solidFill>
                  <a:srgbClr val="0000FF"/>
                </a:solidFill>
                <a:latin typeface="Times New Roman" pitchFamily="18" charset="0"/>
              </a:rPr>
              <a:t>2022</a:t>
            </a:r>
            <a:endParaRPr lang="fr-FR" altLang="vi-VN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altLang="vi-VN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fr-FR" altLang="vi-VN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altLang="vi-VN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altLang="vi-VN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219" name="Text Box 11"/>
          <p:cNvSpPr txBox="1">
            <a:spLocks noChangeArrowheads="1"/>
          </p:cNvSpPr>
          <p:nvPr/>
        </p:nvSpPr>
        <p:spPr bwMode="auto">
          <a:xfrm>
            <a:off x="533400" y="1066800"/>
            <a:ext cx="7620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vi-VN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61: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Trao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đổi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chất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ở </a:t>
            </a:r>
            <a:r>
              <a:rPr lang="fr-FR" altLang="vi-VN" sz="3200" b="1" err="1" smtClean="0">
                <a:solidFill>
                  <a:srgbClr val="FF3300"/>
                </a:solidFill>
                <a:latin typeface="Times New Roman" pitchFamily="18" charset="0"/>
              </a:rPr>
              <a:t>thực</a:t>
            </a:r>
            <a:r>
              <a:rPr lang="fr-FR" altLang="vi-VN" sz="3200" b="1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smtClean="0">
                <a:solidFill>
                  <a:srgbClr val="FF3300"/>
                </a:solidFill>
                <a:latin typeface="Times New Roman" pitchFamily="18" charset="0"/>
              </a:rPr>
              <a:t>vật</a:t>
            </a:r>
            <a:endParaRPr lang="en-US" altLang="vi-VN" sz="32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50896" name="Text Box 16"/>
          <p:cNvSpPr txBox="1">
            <a:spLocks noChangeArrowheads="1"/>
          </p:cNvSpPr>
          <p:nvPr/>
        </p:nvSpPr>
        <p:spPr bwMode="auto">
          <a:xfrm>
            <a:off x="228600" y="165100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Hoạt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động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1: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quá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trình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sống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thực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vật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lấy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gì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thải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ra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môi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trường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những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gì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?</a:t>
            </a:r>
            <a:endParaRPr lang="en-US" altLang="vi-VN" sz="2800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14" y="2819401"/>
            <a:ext cx="4942623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3946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369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Quan sát bức tranh: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53000" y="2590800"/>
            <a:ext cx="4038600" cy="2514599"/>
          </a:xfrm>
        </p:spPr>
        <p:txBody>
          <a:bodyPr/>
          <a:lstStyle/>
          <a:p>
            <a:pPr>
              <a:buNone/>
            </a:pPr>
            <a:r>
              <a:rPr lang="vi-VN" b="1" i="1" dirty="0" smtClean="0"/>
              <a:t>1.</a:t>
            </a:r>
            <a:r>
              <a:rPr lang="en-US" b="1" i="1" dirty="0" smtClean="0"/>
              <a:t> </a:t>
            </a:r>
            <a:r>
              <a:rPr lang="vi-VN" b="1" i="1" dirty="0" smtClean="0"/>
              <a:t>Kể tên những yếu tố</a:t>
            </a:r>
            <a:r>
              <a:rPr lang="en-US" b="1" i="1" dirty="0" smtClean="0"/>
              <a:t> </a:t>
            </a:r>
            <a:r>
              <a:rPr lang="vi-VN" b="1" i="1" dirty="0" smtClean="0"/>
              <a:t>đóng vai trò quan trọng trong sự phát triển của cây xanh?</a:t>
            </a:r>
            <a:endParaRPr lang="en-US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95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93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982EF5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25027" r="36559" b="14111"/>
          <a:stretch>
            <a:fillRect/>
          </a:stretch>
        </p:blipFill>
        <p:spPr>
          <a:xfrm>
            <a:off x="533400" y="685800"/>
            <a:ext cx="4648200" cy="5257800"/>
          </a:xfr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2833688" y="6096000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>
                <a:solidFill>
                  <a:srgbClr val="3333FF"/>
                </a:solidFill>
              </a:rPr>
              <a:t>HÌNH 1:</a:t>
            </a:r>
          </a:p>
        </p:txBody>
      </p: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5257800" y="685800"/>
            <a:ext cx="3657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yếu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tố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đóng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trọng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</p:txBody>
      </p:sp>
      <p:sp>
        <p:nvSpPr>
          <p:cNvPr id="189450" name="Line 10"/>
          <p:cNvSpPr>
            <a:spLocks noChangeShapeType="1"/>
          </p:cNvSpPr>
          <p:nvPr/>
        </p:nvSpPr>
        <p:spPr bwMode="auto">
          <a:xfrm flipH="1" flipV="1">
            <a:off x="4800600" y="1524000"/>
            <a:ext cx="838200" cy="12954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 flipH="1">
            <a:off x="1905000" y="3352800"/>
            <a:ext cx="3810000" cy="18288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 flipH="1">
            <a:off x="3352800" y="4648200"/>
            <a:ext cx="2286000" cy="9144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5638800" y="43434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5638800" y="3657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*Không khí</a:t>
            </a:r>
          </a:p>
        </p:txBody>
      </p:sp>
      <p:sp>
        <p:nvSpPr>
          <p:cNvPr id="5130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4876800" y="2743200"/>
            <a:ext cx="838200" cy="10668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38800" y="2590800"/>
            <a:ext cx="304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*Ánh sáng mặt trời</a:t>
            </a:r>
          </a:p>
          <a:p>
            <a:pPr eaLnBrk="1" hangingPunct="1"/>
            <a:endParaRPr lang="vi-VN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38800" y="3048000"/>
            <a:ext cx="1165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*Nước</a:t>
            </a:r>
          </a:p>
        </p:txBody>
      </p:sp>
      <p:sp>
        <p:nvSpPr>
          <p:cNvPr id="5134" name="TextBox 14"/>
          <p:cNvSpPr txBox="1">
            <a:spLocks noChangeArrowheads="1"/>
          </p:cNvSpPr>
          <p:nvPr/>
        </p:nvSpPr>
        <p:spPr bwMode="auto">
          <a:xfrm>
            <a:off x="685800" y="49530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062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0" grpId="0" animBg="1"/>
      <p:bldP spid="189451" grpId="0" animBg="1"/>
      <p:bldP spid="189452" grpId="0" animBg="1"/>
      <p:bldP spid="189453" grpId="0"/>
      <p:bldP spid="189454" grpId="0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62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?</a:t>
            </a:r>
          </a:p>
        </p:txBody>
      </p:sp>
      <p:pic>
        <p:nvPicPr>
          <p:cNvPr id="7171" name="Picture 3" descr="982EF5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25027" r="36559" b="14111"/>
          <a:stretch>
            <a:fillRect/>
          </a:stretch>
        </p:blipFill>
        <p:spPr>
          <a:xfrm>
            <a:off x="2436019" y="1371600"/>
            <a:ext cx="4343400" cy="5029200"/>
          </a:xfr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2276" name="Line 4"/>
          <p:cNvSpPr>
            <a:spLocks noChangeShapeType="1"/>
          </p:cNvSpPr>
          <p:nvPr/>
        </p:nvSpPr>
        <p:spPr bwMode="auto">
          <a:xfrm flipH="1">
            <a:off x="5626100" y="2019300"/>
            <a:ext cx="3810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 flipH="1" flipV="1">
            <a:off x="4711700" y="5562600"/>
            <a:ext cx="152400" cy="685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1" name="AutoShape 9"/>
          <p:cNvSpPr>
            <a:spLocks noChangeArrowheads="1"/>
          </p:cNvSpPr>
          <p:nvPr/>
        </p:nvSpPr>
        <p:spPr bwMode="auto">
          <a:xfrm rot="1234854">
            <a:off x="2425700" y="38481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6FF66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CC0000"/>
                </a:solidFill>
              </a:rPr>
              <a:t>Khí ôxi</a:t>
            </a:r>
          </a:p>
        </p:txBody>
      </p:sp>
      <p:sp>
        <p:nvSpPr>
          <p:cNvPr id="182285" name="AutoShape 13"/>
          <p:cNvSpPr>
            <a:spLocks noChangeArrowheads="1"/>
          </p:cNvSpPr>
          <p:nvPr/>
        </p:nvSpPr>
        <p:spPr bwMode="auto">
          <a:xfrm rot="-2535133">
            <a:off x="5680075" y="3154363"/>
            <a:ext cx="1546225" cy="622300"/>
          </a:xfrm>
          <a:prstGeom prst="rightArrow">
            <a:avLst>
              <a:gd name="adj1" fmla="val 50000"/>
              <a:gd name="adj2" fmla="val 81615"/>
            </a:avLst>
          </a:prstGeom>
          <a:solidFill>
            <a:schemeClr val="bg1"/>
          </a:solidFill>
          <a:ln w="2857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latin typeface="Times New Roman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>
            <a:off x="2882900" y="5867400"/>
            <a:ext cx="1828800" cy="419100"/>
          </a:xfrm>
          <a:prstGeom prst="curvedUpArrow">
            <a:avLst>
              <a:gd name="adj1" fmla="val 41960"/>
              <a:gd name="adj2" fmla="val 101960"/>
              <a:gd name="adj3" fmla="val 33333"/>
            </a:avLst>
          </a:prstGeom>
          <a:solidFill>
            <a:srgbClr val="99FFCC"/>
          </a:solidFill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 rot="-914995">
            <a:off x="5930900" y="4305300"/>
            <a:ext cx="976313" cy="485775"/>
          </a:xfrm>
          <a:prstGeom prst="rightArrow">
            <a:avLst>
              <a:gd name="adj1" fmla="val 50000"/>
              <a:gd name="adj2" fmla="val 47581"/>
            </a:avLst>
          </a:prstGeom>
          <a:solidFill>
            <a:srgbClr val="66FF66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 err="1">
                <a:solidFill>
                  <a:srgbClr val="CC0066"/>
                </a:solidFill>
              </a:rPr>
              <a:t>Khí</a:t>
            </a:r>
            <a:r>
              <a:rPr lang="en-US" b="1" dirty="0">
                <a:solidFill>
                  <a:srgbClr val="CC0066"/>
                </a:solidFill>
              </a:rPr>
              <a:t> </a:t>
            </a:r>
            <a:r>
              <a:rPr lang="en-US" b="1" dirty="0" err="1">
                <a:solidFill>
                  <a:srgbClr val="CC0066"/>
                </a:solidFill>
              </a:rPr>
              <a:t>ôxi</a:t>
            </a:r>
            <a:endParaRPr lang="en-US" b="1" dirty="0">
              <a:solidFill>
                <a:srgbClr val="CC0066"/>
              </a:solidFill>
            </a:endParaRPr>
          </a:p>
        </p:txBody>
      </p:sp>
      <p:sp>
        <p:nvSpPr>
          <p:cNvPr id="182291" name="AutoShape 19"/>
          <p:cNvSpPr>
            <a:spLocks noChangeArrowheads="1"/>
          </p:cNvSpPr>
          <p:nvPr/>
        </p:nvSpPr>
        <p:spPr bwMode="auto">
          <a:xfrm rot="2546566">
            <a:off x="2179638" y="2651125"/>
            <a:ext cx="1517650" cy="538163"/>
          </a:xfrm>
          <a:prstGeom prst="rightArrow">
            <a:avLst>
              <a:gd name="adj1" fmla="val 50000"/>
              <a:gd name="adj2" fmla="val 81612"/>
            </a:avLst>
          </a:prstGeom>
          <a:solidFill>
            <a:schemeClr val="bg1"/>
          </a:solidFill>
          <a:ln w="2857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latin typeface="Times New Roman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182296" name="Freeform 24"/>
          <p:cNvSpPr>
            <a:spLocks/>
          </p:cNvSpPr>
          <p:nvPr/>
        </p:nvSpPr>
        <p:spPr bwMode="auto">
          <a:xfrm rot="-572422">
            <a:off x="3929063" y="18684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297" name="Freeform 25"/>
          <p:cNvSpPr>
            <a:spLocks/>
          </p:cNvSpPr>
          <p:nvPr/>
        </p:nvSpPr>
        <p:spPr bwMode="auto">
          <a:xfrm rot="-572422">
            <a:off x="4538663" y="17922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298" name="Freeform 26"/>
          <p:cNvSpPr>
            <a:spLocks/>
          </p:cNvSpPr>
          <p:nvPr/>
        </p:nvSpPr>
        <p:spPr bwMode="auto">
          <a:xfrm rot="-572422">
            <a:off x="4233863" y="21732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299" name="Freeform 27"/>
          <p:cNvSpPr>
            <a:spLocks/>
          </p:cNvSpPr>
          <p:nvPr/>
        </p:nvSpPr>
        <p:spPr bwMode="auto">
          <a:xfrm rot="-572422">
            <a:off x="3548063" y="22494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0" name="Freeform 28"/>
          <p:cNvSpPr>
            <a:spLocks/>
          </p:cNvSpPr>
          <p:nvPr/>
        </p:nvSpPr>
        <p:spPr bwMode="auto">
          <a:xfrm rot="-572422">
            <a:off x="4081463" y="20208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1" name="Freeform 29"/>
          <p:cNvSpPr>
            <a:spLocks/>
          </p:cNvSpPr>
          <p:nvPr/>
        </p:nvSpPr>
        <p:spPr bwMode="auto">
          <a:xfrm rot="-572422">
            <a:off x="3319463" y="17160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2" name="Freeform 30"/>
          <p:cNvSpPr>
            <a:spLocks/>
          </p:cNvSpPr>
          <p:nvPr/>
        </p:nvSpPr>
        <p:spPr bwMode="auto">
          <a:xfrm rot="-572422">
            <a:off x="3700463" y="15636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3" name="Freeform 31"/>
          <p:cNvSpPr>
            <a:spLocks/>
          </p:cNvSpPr>
          <p:nvPr/>
        </p:nvSpPr>
        <p:spPr bwMode="auto">
          <a:xfrm rot="-572422">
            <a:off x="4767263" y="15636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4" name="Freeform 32"/>
          <p:cNvSpPr>
            <a:spLocks/>
          </p:cNvSpPr>
          <p:nvPr/>
        </p:nvSpPr>
        <p:spPr bwMode="auto">
          <a:xfrm rot="-572422">
            <a:off x="4233863" y="1485900"/>
            <a:ext cx="152400" cy="609600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5" name="Text Box 33"/>
          <p:cNvSpPr txBox="1">
            <a:spLocks noChangeArrowheads="1"/>
          </p:cNvSpPr>
          <p:nvPr/>
        </p:nvSpPr>
        <p:spPr bwMode="auto">
          <a:xfrm>
            <a:off x="2654300" y="1752600"/>
            <a:ext cx="162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</a:rPr>
              <a:t>Hơi nước</a:t>
            </a:r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4787900" y="6015038"/>
            <a:ext cx="188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Chất khoáng</a:t>
            </a:r>
          </a:p>
        </p:txBody>
      </p:sp>
      <p:sp>
        <p:nvSpPr>
          <p:cNvPr id="7190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2425700" y="5343525"/>
            <a:ext cx="101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</a:rPr>
              <a:t>Nước</a:t>
            </a: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5778500" y="1371600"/>
            <a:ext cx="838200" cy="6858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</a:rPr>
              <a:t>MẶT TRỜI</a:t>
            </a:r>
            <a:endParaRPr lang="en-US" sz="11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>
            <a:off x="4711700" y="1828800"/>
            <a:ext cx="1066800" cy="3810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H="1">
            <a:off x="5092700" y="1905000"/>
            <a:ext cx="762000" cy="6905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H="1">
            <a:off x="5549900" y="1981200"/>
            <a:ext cx="457200" cy="7223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 flipH="1">
            <a:off x="5626100" y="2057400"/>
            <a:ext cx="533400" cy="12954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H="1">
            <a:off x="5930900" y="2057400"/>
            <a:ext cx="381000" cy="15240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H="1">
            <a:off x="6235700" y="1905000"/>
            <a:ext cx="228600" cy="12192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4787900" y="5791200"/>
            <a:ext cx="762000" cy="304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4102100" y="6019800"/>
            <a:ext cx="259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Chất khoáng khác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04800" y="1371600"/>
            <a:ext cx="1676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LẤY VÀO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086600" y="1371600"/>
            <a:ext cx="1676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THẢI RA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086600" y="1371600"/>
            <a:ext cx="1676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THẢI RA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Line 40"/>
          <p:cNvSpPr>
            <a:spLocks noChangeShapeType="1"/>
          </p:cNvSpPr>
          <p:nvPr/>
        </p:nvSpPr>
        <p:spPr bwMode="auto">
          <a:xfrm>
            <a:off x="4800600" y="5029200"/>
            <a:ext cx="46038" cy="685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4724400" y="4038600"/>
            <a:ext cx="46038" cy="1676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 flipH="1">
            <a:off x="4618038" y="5257800"/>
            <a:ext cx="46037" cy="533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 flipH="1">
            <a:off x="4521200" y="4724400"/>
            <a:ext cx="76200" cy="1066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11750"/>
            <a:ext cx="18526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48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8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8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18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8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8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2000"/>
                                        <p:tgtEl>
                                          <p:spTgt spid="18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000"/>
                                        <p:tgtEl>
                                          <p:spTgt spid="18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000"/>
                                        <p:tgtEl>
                                          <p:spTgt spid="18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000"/>
                                        <p:tgtEl>
                                          <p:spTgt spid="18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18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000"/>
                                        <p:tgtEl>
                                          <p:spTgt spid="18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000"/>
                                        <p:tgtEl>
                                          <p:spTgt spid="18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000"/>
                                        <p:tgtEl>
                                          <p:spTgt spid="18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nimBg="1"/>
      <p:bldP spid="182278" grpId="0" animBg="1"/>
      <p:bldP spid="182278" grpId="1" animBg="1"/>
      <p:bldP spid="182278" grpId="2" animBg="1"/>
      <p:bldP spid="182281" grpId="0" animBg="1"/>
      <p:bldP spid="182286" grpId="0" animBg="1"/>
      <p:bldP spid="182291" grpId="0" animBg="1"/>
      <p:bldP spid="182306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7" grpId="1" animBg="1"/>
      <p:bldP spid="44" grpId="0" animBg="1"/>
      <p:bldP spid="44" grpId="1" animBg="1"/>
      <p:bldP spid="46" grpId="0" animBg="1"/>
      <p:bldP spid="46" grpId="1" animBg="1"/>
      <p:bldP spid="49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569119" y="2057400"/>
            <a:ext cx="8077200" cy="2246313"/>
          </a:xfrm>
          <a:prstGeom prst="rect">
            <a:avLst/>
          </a:prstGeom>
          <a:solidFill>
            <a:schemeClr val="bg1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-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trao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xuyên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khoáng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ô-xi,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,</a:t>
            </a:r>
            <a:r>
              <a:rPr lang="en-US" sz="2800" b="1" dirty="0" smtClean="0"/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ô-xi,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khoáng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</a:rPr>
              <a:t>,…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46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8913"/>
            <a:ext cx="1857812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88913"/>
            <a:ext cx="69834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11166" y="3152926"/>
            <a:ext cx="8153400" cy="2333473"/>
            <a:chOff x="336" y="624"/>
            <a:chExt cx="5136" cy="1056"/>
          </a:xfrm>
        </p:grpSpPr>
        <p:sp>
          <p:nvSpPr>
            <p:cNvPr id="10259" name="Line 13"/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4"/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15"/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16"/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AutoShape 17"/>
          <p:cNvSpPr>
            <a:spLocks noChangeArrowheads="1"/>
          </p:cNvSpPr>
          <p:nvPr/>
        </p:nvSpPr>
        <p:spPr bwMode="auto">
          <a:xfrm>
            <a:off x="3657600" y="4299873"/>
            <a:ext cx="1600200" cy="468313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THỰC VẬT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6743700" y="3449909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</a:rPr>
              <a:t>Thải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ra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800100" y="3381376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271" name="AutoShape 20"/>
          <p:cNvSpPr>
            <a:spLocks noChangeArrowheads="1"/>
          </p:cNvSpPr>
          <p:nvPr/>
        </p:nvSpPr>
        <p:spPr bwMode="auto">
          <a:xfrm>
            <a:off x="661270" y="4174331"/>
            <a:ext cx="2133600" cy="6254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 ……..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272" name="AutoShape 21"/>
          <p:cNvSpPr>
            <a:spLocks noChangeArrowheads="1"/>
          </p:cNvSpPr>
          <p:nvPr/>
        </p:nvSpPr>
        <p:spPr bwMode="auto">
          <a:xfrm>
            <a:off x="6388970" y="4211540"/>
            <a:ext cx="2133600" cy="6254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 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………….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273" name="Line 22"/>
          <p:cNvSpPr>
            <a:spLocks noChangeShapeType="1"/>
          </p:cNvSpPr>
          <p:nvPr/>
        </p:nvSpPr>
        <p:spPr bwMode="auto">
          <a:xfrm>
            <a:off x="5443995" y="4534029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Text Box 23"/>
          <p:cNvSpPr txBox="1">
            <a:spLocks noChangeArrowheads="1"/>
          </p:cNvSpPr>
          <p:nvPr/>
        </p:nvSpPr>
        <p:spPr bwMode="auto">
          <a:xfrm>
            <a:off x="1149089" y="5625588"/>
            <a:ext cx="7315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 err="1" smtClean="0">
                <a:latin typeface="Times New Roman" pitchFamily="18" charset="0"/>
              </a:rPr>
              <a:t>Sơ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đồ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khí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hô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hấp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</a:rPr>
              <a:t>.</a:t>
            </a:r>
          </a:p>
        </p:txBody>
      </p:sp>
      <p:sp>
        <p:nvSpPr>
          <p:cNvPr id="11275" name="Line 24"/>
          <p:cNvSpPr>
            <a:spLocks noChangeShapeType="1"/>
          </p:cNvSpPr>
          <p:nvPr/>
        </p:nvSpPr>
        <p:spPr bwMode="auto">
          <a:xfrm>
            <a:off x="2851237" y="4473585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6" name="Text Box 30"/>
          <p:cNvSpPr txBox="1">
            <a:spLocks noChangeArrowheads="1"/>
          </p:cNvSpPr>
          <p:nvPr/>
        </p:nvSpPr>
        <p:spPr bwMode="auto">
          <a:xfrm>
            <a:off x="277443" y="533400"/>
            <a:ext cx="8001000" cy="954088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trao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dirty="0"/>
          </a:p>
        </p:txBody>
      </p:sp>
      <p:sp>
        <p:nvSpPr>
          <p:cNvPr id="132127" name="Text Box 31"/>
          <p:cNvSpPr txBox="1">
            <a:spLocks noChangeArrowheads="1"/>
          </p:cNvSpPr>
          <p:nvPr/>
        </p:nvSpPr>
        <p:spPr bwMode="auto">
          <a:xfrm>
            <a:off x="683713" y="1979273"/>
            <a:ext cx="668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32130" name="Text Box 34"/>
          <p:cNvSpPr txBox="1">
            <a:spLocks noChangeArrowheads="1"/>
          </p:cNvSpPr>
          <p:nvPr/>
        </p:nvSpPr>
        <p:spPr bwMode="auto">
          <a:xfrm>
            <a:off x="1613248" y="4264776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10254" name="Text Box 36"/>
          <p:cNvSpPr txBox="1">
            <a:spLocks noChangeArrowheads="1"/>
          </p:cNvSpPr>
          <p:nvPr/>
        </p:nvSpPr>
        <p:spPr bwMode="auto">
          <a:xfrm>
            <a:off x="7162800" y="48006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sp>
        <p:nvSpPr>
          <p:cNvPr id="132133" name="Text Box 37"/>
          <p:cNvSpPr txBox="1">
            <a:spLocks noChangeArrowheads="1"/>
          </p:cNvSpPr>
          <p:nvPr/>
        </p:nvSpPr>
        <p:spPr bwMode="auto">
          <a:xfrm>
            <a:off x="7086600" y="429987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6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04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32114" grpId="0"/>
      <p:bldP spid="132115" grpId="0"/>
      <p:bldP spid="11271" grpId="0" animBg="1"/>
      <p:bldP spid="11272" grpId="0" animBg="1"/>
      <p:bldP spid="11273" grpId="0" animBg="1"/>
      <p:bldP spid="11274" grpId="0" animBg="1"/>
      <p:bldP spid="11275" grpId="0" animBg="1"/>
      <p:bldP spid="132126" grpId="0" animBg="1"/>
      <p:bldP spid="132127" grpId="0"/>
      <p:bldP spid="132130" grpId="0"/>
      <p:bldP spid="1321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372649" y="2344605"/>
            <a:ext cx="8458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800080"/>
                </a:solidFill>
                <a:latin typeface="Times New Roman" pitchFamily="18" charset="0"/>
              </a:rPr>
              <a:t> *</a:t>
            </a:r>
            <a:r>
              <a:rPr lang="en-US" sz="2800" b="1" dirty="0" err="1">
                <a:latin typeface="Times New Roman" pitchFamily="18" charset="0"/>
              </a:rPr>
              <a:t>Cũng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    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duy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7200" y="2044700"/>
            <a:ext cx="8458200" cy="2133600"/>
            <a:chOff x="240" y="1056"/>
            <a:chExt cx="5280" cy="1344"/>
          </a:xfrm>
        </p:grpSpPr>
        <p:sp>
          <p:nvSpPr>
            <p:cNvPr id="11284" name="Line 17"/>
            <p:cNvSpPr>
              <a:spLocks noChangeShapeType="1"/>
            </p:cNvSpPr>
            <p:nvPr/>
          </p:nvSpPr>
          <p:spPr bwMode="auto">
            <a:xfrm>
              <a:off x="240" y="1056"/>
              <a:ext cx="528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18"/>
            <p:cNvSpPr>
              <a:spLocks noChangeShapeType="1"/>
            </p:cNvSpPr>
            <p:nvPr/>
          </p:nvSpPr>
          <p:spPr bwMode="auto">
            <a:xfrm>
              <a:off x="240" y="1056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9"/>
            <p:cNvSpPr>
              <a:spLocks noChangeShapeType="1"/>
            </p:cNvSpPr>
            <p:nvPr/>
          </p:nvSpPr>
          <p:spPr bwMode="auto">
            <a:xfrm>
              <a:off x="240" y="2400"/>
              <a:ext cx="528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0"/>
            <p:cNvSpPr>
              <a:spLocks noChangeShapeType="1"/>
            </p:cNvSpPr>
            <p:nvPr/>
          </p:nvSpPr>
          <p:spPr bwMode="auto">
            <a:xfrm>
              <a:off x="5520" y="1056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8" name="Group 41"/>
          <p:cNvGrpSpPr>
            <a:grpSpLocks/>
          </p:cNvGrpSpPr>
          <p:nvPr/>
        </p:nvGrpSpPr>
        <p:grpSpPr bwMode="auto">
          <a:xfrm>
            <a:off x="767556" y="1096785"/>
            <a:ext cx="830263" cy="969963"/>
            <a:chOff x="306" y="2160"/>
            <a:chExt cx="523" cy="611"/>
          </a:xfrm>
        </p:grpSpPr>
        <p:sp>
          <p:nvSpPr>
            <p:cNvPr id="11280" name="Litebulb"/>
            <p:cNvSpPr>
              <a:spLocks noEditPoints="1" noChangeArrowheads="1"/>
            </p:cNvSpPr>
            <p:nvPr/>
          </p:nvSpPr>
          <p:spPr bwMode="auto">
            <a:xfrm rot="2578553">
              <a:off x="462" y="2160"/>
              <a:ext cx="367" cy="4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31 w 21600"/>
                <a:gd name="T13" fmla="*/ 2201 h 21600"/>
                <a:gd name="T14" fmla="*/ 18304 w 21600"/>
                <a:gd name="T15" fmla="*/ 92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281" name="Pyr1"/>
            <p:cNvSpPr>
              <a:spLocks noEditPoints="1" noChangeArrowheads="1"/>
            </p:cNvSpPr>
            <p:nvPr/>
          </p:nvSpPr>
          <p:spPr bwMode="auto">
            <a:xfrm rot="-8474137">
              <a:off x="306" y="2699"/>
              <a:ext cx="54" cy="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600 w 21600"/>
                <a:gd name="T10" fmla="*/ 11700 h 21600"/>
                <a:gd name="T11" fmla="*/ 16400 w 21600"/>
                <a:gd name="T12" fmla="*/ 207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11282" name="Pyr2"/>
            <p:cNvSpPr>
              <a:spLocks noEditPoints="1" noChangeArrowheads="1"/>
            </p:cNvSpPr>
            <p:nvPr/>
          </p:nvSpPr>
          <p:spPr bwMode="auto">
            <a:xfrm rot="-8474137">
              <a:off x="324" y="2628"/>
              <a:ext cx="118" cy="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8 w 21600"/>
                <a:gd name="T13" fmla="*/ 508 h 21600"/>
                <a:gd name="T14" fmla="*/ 1574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283" name="AutoShape 34"/>
            <p:cNvSpPr>
              <a:spLocks noChangeArrowheads="1"/>
            </p:cNvSpPr>
            <p:nvPr/>
          </p:nvSpPr>
          <p:spPr bwMode="auto">
            <a:xfrm rot="-3007134">
              <a:off x="376" y="2499"/>
              <a:ext cx="203" cy="120"/>
            </a:xfrm>
            <a:prstGeom prst="flowChartProcess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33155" name="Line 35"/>
          <p:cNvSpPr>
            <a:spLocks noChangeShapeType="1"/>
          </p:cNvSpPr>
          <p:nvPr/>
        </p:nvSpPr>
        <p:spPr bwMode="auto">
          <a:xfrm>
            <a:off x="838200" y="3035300"/>
            <a:ext cx="152400" cy="2286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6" name="Line 36"/>
          <p:cNvSpPr>
            <a:spLocks noChangeShapeType="1"/>
          </p:cNvSpPr>
          <p:nvPr/>
        </p:nvSpPr>
        <p:spPr bwMode="auto">
          <a:xfrm flipH="1">
            <a:off x="1143000" y="2959100"/>
            <a:ext cx="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7" name="Line 37"/>
          <p:cNvSpPr>
            <a:spLocks noChangeShapeType="1"/>
          </p:cNvSpPr>
          <p:nvPr/>
        </p:nvSpPr>
        <p:spPr bwMode="auto">
          <a:xfrm flipH="1">
            <a:off x="1323975" y="2992438"/>
            <a:ext cx="15240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8" name="Line 38"/>
          <p:cNvSpPr>
            <a:spLocks noChangeShapeType="1"/>
          </p:cNvSpPr>
          <p:nvPr/>
        </p:nvSpPr>
        <p:spPr bwMode="auto">
          <a:xfrm flipH="1">
            <a:off x="1509713" y="3492500"/>
            <a:ext cx="319087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9" name="Line 39"/>
          <p:cNvSpPr>
            <a:spLocks noChangeShapeType="1"/>
          </p:cNvSpPr>
          <p:nvPr/>
        </p:nvSpPr>
        <p:spPr bwMode="auto">
          <a:xfrm flipH="1" flipV="1">
            <a:off x="1524000" y="3721100"/>
            <a:ext cx="304800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0" name="Line 40"/>
          <p:cNvSpPr>
            <a:spLocks noChangeShapeType="1"/>
          </p:cNvSpPr>
          <p:nvPr/>
        </p:nvSpPr>
        <p:spPr bwMode="auto">
          <a:xfrm flipH="1">
            <a:off x="1443038" y="3187700"/>
            <a:ext cx="309562" cy="261938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5940732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07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84566 -0.008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74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5" grpId="0"/>
      <p:bldP spid="133155" grpId="0" animBg="1"/>
      <p:bldP spid="133156" grpId="0" animBg="1"/>
      <p:bldP spid="133157" grpId="0" animBg="1"/>
      <p:bldP spid="133158" grpId="0" animBg="1"/>
      <p:bldP spid="133159" grpId="0" animBg="1"/>
      <p:bldP spid="1331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875</Words>
  <Application>Microsoft Office PowerPoint</Application>
  <PresentationFormat>On-screen Show (4:3)</PresentationFormat>
  <Paragraphs>115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Quan sát bức tranh: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Giao_vien</dc:creator>
  <cp:lastModifiedBy>THANH HUONG</cp:lastModifiedBy>
  <cp:revision>61</cp:revision>
  <dcterms:created xsi:type="dcterms:W3CDTF">2019-04-19T16:17:16Z</dcterms:created>
  <dcterms:modified xsi:type="dcterms:W3CDTF">2022-04-24T15:41:07Z</dcterms:modified>
</cp:coreProperties>
</file>