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43" r:id="rId2"/>
    <p:sldId id="257" r:id="rId3"/>
    <p:sldId id="258" r:id="rId4"/>
    <p:sldId id="259" r:id="rId5"/>
    <p:sldId id="289" r:id="rId6"/>
    <p:sldId id="340" r:id="rId7"/>
    <p:sldId id="341" r:id="rId8"/>
    <p:sldId id="261" r:id="rId9"/>
    <p:sldId id="263" r:id="rId10"/>
    <p:sldId id="264" r:id="rId11"/>
    <p:sldId id="265" r:id="rId12"/>
    <p:sldId id="266" r:id="rId13"/>
    <p:sldId id="324" r:id="rId14"/>
    <p:sldId id="267" r:id="rId15"/>
    <p:sldId id="271" r:id="rId16"/>
    <p:sldId id="286" r:id="rId17"/>
    <p:sldId id="279" r:id="rId18"/>
    <p:sldId id="273" r:id="rId19"/>
    <p:sldId id="274" r:id="rId20"/>
    <p:sldId id="321" r:id="rId21"/>
    <p:sldId id="322" r:id="rId22"/>
    <p:sldId id="275" r:id="rId23"/>
    <p:sldId id="276" r:id="rId24"/>
    <p:sldId id="342" r:id="rId25"/>
    <p:sldId id="320" r:id="rId26"/>
    <p:sldId id="280" r:id="rId27"/>
    <p:sldId id="291" r:id="rId28"/>
    <p:sldId id="294" r:id="rId29"/>
    <p:sldId id="292" r:id="rId30"/>
    <p:sldId id="281" r:id="rId31"/>
    <p:sldId id="293" r:id="rId32"/>
    <p:sldId id="301" r:id="rId33"/>
    <p:sldId id="282" r:id="rId34"/>
    <p:sldId id="333" r:id="rId35"/>
    <p:sldId id="345" r:id="rId36"/>
    <p:sldId id="336" r:id="rId37"/>
    <p:sldId id="311" r:id="rId38"/>
    <p:sldId id="312" r:id="rId39"/>
    <p:sldId id="313" r:id="rId40"/>
    <p:sldId id="318" r:id="rId41"/>
  </p:sldIdLst>
  <p:sldSz cx="9144000" cy="5715000" type="screen16x10"/>
  <p:notesSz cx="6858000" cy="9144000"/>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009900"/>
    <a:srgbClr val="FF6699"/>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7" d="100"/>
          <a:sy n="87" d="100"/>
        </p:scale>
        <p:origin x="-680" y="-48"/>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3/23/2022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3/23/2022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3/23/2022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3/23/2022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3/23/2022</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6.gif"/></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12175" y="174925"/>
            <a:ext cx="8296010" cy="444500"/>
          </a:xfrm>
        </p:spPr>
        <p:txBody>
          <a:bodyPr>
            <a:normAutofit fontScale="90000"/>
          </a:bodyPr>
          <a:lstStyle/>
          <a:p>
            <a:r>
              <a:rPr lang="en-US" altLang="en-US" sz="3000" b="1" dirty="0" err="1">
                <a:latin typeface="Times New Roman" panose="02020603050405020304" pitchFamily="18" charset="0"/>
                <a:ea typeface="HP001"/>
                <a:cs typeface="Times New Roman" panose="02020603050405020304" pitchFamily="18" charset="0"/>
              </a:rPr>
              <a:t>Thứ</a:t>
            </a:r>
            <a:r>
              <a:rPr lang="en-US" altLang="en-US" sz="3000" b="1" dirty="0">
                <a:latin typeface="Times New Roman" panose="02020603050405020304" pitchFamily="18" charset="0"/>
                <a:ea typeface="HP001"/>
                <a:cs typeface="Times New Roman" panose="02020603050405020304" pitchFamily="18" charset="0"/>
              </a:rPr>
              <a:t> </a:t>
            </a:r>
            <a:r>
              <a:rPr lang="vi-VN" altLang="en-US" sz="3000" b="1" dirty="0" smtClean="0">
                <a:latin typeface="Times New Roman" panose="02020603050405020304" pitchFamily="18" charset="0"/>
                <a:ea typeface="HP001"/>
                <a:cs typeface="Times New Roman" panose="02020603050405020304" pitchFamily="18" charset="0"/>
              </a:rPr>
              <a:t>năm</a:t>
            </a:r>
            <a:r>
              <a:rPr lang="en-US" altLang="en-US" sz="3000" b="1" dirty="0" smtClean="0">
                <a:latin typeface="Times New Roman" panose="02020603050405020304" pitchFamily="18" charset="0"/>
                <a:ea typeface="HP001"/>
                <a:cs typeface="Times New Roman" panose="02020603050405020304" pitchFamily="18" charset="0"/>
              </a:rPr>
              <a:t>, </a:t>
            </a:r>
            <a:r>
              <a:rPr lang="en-US" altLang="en-US" sz="3000" b="1" dirty="0" err="1">
                <a:latin typeface="Times New Roman" panose="02020603050405020304" pitchFamily="18" charset="0"/>
                <a:ea typeface="HP001"/>
                <a:cs typeface="Times New Roman" panose="02020603050405020304" pitchFamily="18" charset="0"/>
              </a:rPr>
              <a:t>ngày</a:t>
            </a:r>
            <a:r>
              <a:rPr lang="en-US" altLang="en-US" sz="3000" b="1" dirty="0">
                <a:latin typeface="Times New Roman" panose="02020603050405020304" pitchFamily="18" charset="0"/>
                <a:ea typeface="HP001"/>
                <a:cs typeface="Times New Roman" panose="02020603050405020304" pitchFamily="18" charset="0"/>
              </a:rPr>
              <a:t> </a:t>
            </a:r>
            <a:r>
              <a:rPr lang="vi-VN" altLang="en-US" sz="3000" b="1" dirty="0" smtClean="0">
                <a:latin typeface="Times New Roman" panose="02020603050405020304" pitchFamily="18" charset="0"/>
                <a:ea typeface="HP001"/>
                <a:cs typeface="Times New Roman" panose="02020603050405020304" pitchFamily="18" charset="0"/>
              </a:rPr>
              <a:t>24</a:t>
            </a:r>
            <a:r>
              <a:rPr lang="en-US" altLang="en-US" sz="3000" b="1" dirty="0" smtClean="0">
                <a:latin typeface="Times New Roman" panose="02020603050405020304" pitchFamily="18" charset="0"/>
                <a:ea typeface="HP001"/>
                <a:cs typeface="Times New Roman" panose="02020603050405020304" pitchFamily="18" charset="0"/>
              </a:rPr>
              <a:t> </a:t>
            </a:r>
            <a:r>
              <a:rPr lang="en-US" altLang="en-US" sz="3000" b="1" dirty="0" err="1">
                <a:latin typeface="Times New Roman" panose="02020603050405020304" pitchFamily="18" charset="0"/>
                <a:ea typeface="HP001"/>
                <a:cs typeface="Times New Roman" panose="02020603050405020304" pitchFamily="18" charset="0"/>
              </a:rPr>
              <a:t>tháng</a:t>
            </a:r>
            <a:r>
              <a:rPr lang="en-US" altLang="en-US" sz="3000" b="1" dirty="0">
                <a:latin typeface="Times New Roman" panose="02020603050405020304" pitchFamily="18" charset="0"/>
                <a:ea typeface="HP001"/>
                <a:cs typeface="Times New Roman" panose="02020603050405020304" pitchFamily="18" charset="0"/>
              </a:rPr>
              <a:t> 3 </a:t>
            </a:r>
            <a:r>
              <a:rPr lang="en-US" altLang="en-US" sz="3000" b="1" dirty="0" err="1">
                <a:latin typeface="Times New Roman" panose="02020603050405020304" pitchFamily="18" charset="0"/>
                <a:ea typeface="HP001"/>
                <a:cs typeface="Times New Roman" panose="02020603050405020304" pitchFamily="18" charset="0"/>
              </a:rPr>
              <a:t>năm</a:t>
            </a:r>
            <a:r>
              <a:rPr lang="en-US" altLang="en-US" sz="3000" b="1" dirty="0">
                <a:latin typeface="Times New Roman" panose="02020603050405020304" pitchFamily="18" charset="0"/>
                <a:ea typeface="HP001"/>
                <a:cs typeface="Times New Roman" panose="02020603050405020304" pitchFamily="18" charset="0"/>
              </a:rPr>
              <a:t> 2022</a:t>
            </a:r>
          </a:p>
        </p:txBody>
      </p:sp>
      <p:sp>
        <p:nvSpPr>
          <p:cNvPr id="5" name="Title 1"/>
          <p:cNvSpPr txBox="1">
            <a:spLocks/>
          </p:cNvSpPr>
          <p:nvPr/>
        </p:nvSpPr>
        <p:spPr bwMode="auto">
          <a:xfrm>
            <a:off x="1259632" y="659644"/>
            <a:ext cx="71622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000" b="1" u="sng" kern="0" dirty="0" err="1" smtClean="0">
                <a:solidFill>
                  <a:schemeClr val="tx1"/>
                </a:solidFill>
                <a:latin typeface="Times New Roman" panose="02020603050405020304" pitchFamily="18" charset="0"/>
                <a:ea typeface="HP001"/>
                <a:cs typeface="Times New Roman" panose="02020603050405020304" pitchFamily="18" charset="0"/>
              </a:rPr>
              <a:t>Lịch</a:t>
            </a:r>
            <a:r>
              <a:rPr lang="en-US" altLang="en-US" sz="3000" b="1" u="sng" kern="0" dirty="0" smtClean="0">
                <a:solidFill>
                  <a:schemeClr val="tx1"/>
                </a:solidFill>
                <a:latin typeface="Times New Roman" panose="02020603050405020304" pitchFamily="18" charset="0"/>
                <a:ea typeface="HP001"/>
                <a:cs typeface="Times New Roman" panose="02020603050405020304" pitchFamily="18" charset="0"/>
              </a:rPr>
              <a:t> </a:t>
            </a:r>
            <a:r>
              <a:rPr lang="en-US" altLang="en-US" sz="3000" b="1" u="sng" kern="0" dirty="0" err="1" smtClean="0">
                <a:solidFill>
                  <a:schemeClr val="tx1"/>
                </a:solidFill>
                <a:latin typeface="Times New Roman" panose="02020603050405020304" pitchFamily="18" charset="0"/>
                <a:ea typeface="HP001"/>
                <a:cs typeface="Times New Roman" panose="02020603050405020304" pitchFamily="18" charset="0"/>
              </a:rPr>
              <a:t>sử</a:t>
            </a:r>
            <a:endParaRPr lang="en-US" altLang="en-US" sz="3000" b="1" u="sng" kern="0" dirty="0">
              <a:solidFill>
                <a:schemeClr val="tx1"/>
              </a:solidFill>
              <a:latin typeface="Times New Roman" panose="02020603050405020304" pitchFamily="18" charset="0"/>
              <a:ea typeface="HP001"/>
              <a:cs typeface="Times New Roman" panose="02020603050405020304" pitchFamily="18" charset="0"/>
            </a:endParaRPr>
          </a:p>
        </p:txBody>
      </p:sp>
      <p:sp>
        <p:nvSpPr>
          <p:cNvPr id="6" name="Title 1"/>
          <p:cNvSpPr txBox="1">
            <a:spLocks/>
          </p:cNvSpPr>
          <p:nvPr/>
        </p:nvSpPr>
        <p:spPr bwMode="auto">
          <a:xfrm>
            <a:off x="1619672" y="1223708"/>
            <a:ext cx="538268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000" b="1" kern="0" dirty="0" err="1" smtClean="0">
                <a:solidFill>
                  <a:schemeClr val="tx1"/>
                </a:solidFill>
                <a:latin typeface="Times New Roman" panose="02020603050405020304" pitchFamily="18" charset="0"/>
                <a:ea typeface="HP001"/>
                <a:cs typeface="Times New Roman" panose="02020603050405020304" pitchFamily="18" charset="0"/>
              </a:rPr>
              <a:t>Thành</a:t>
            </a:r>
            <a:r>
              <a:rPr lang="en-US" altLang="en-US" sz="3000" b="1" kern="0" dirty="0" smtClean="0">
                <a:solidFill>
                  <a:schemeClr val="tx1"/>
                </a:solidFill>
                <a:latin typeface="Times New Roman" panose="02020603050405020304" pitchFamily="18" charset="0"/>
                <a:ea typeface="HP001"/>
                <a:cs typeface="Times New Roman" panose="02020603050405020304" pitchFamily="18" charset="0"/>
              </a:rPr>
              <a:t> </a:t>
            </a:r>
            <a:r>
              <a:rPr lang="en-US" altLang="en-US" sz="3000" b="1" kern="0" dirty="0" err="1" smtClean="0">
                <a:solidFill>
                  <a:schemeClr val="tx1"/>
                </a:solidFill>
                <a:latin typeface="Times New Roman" panose="02020603050405020304" pitchFamily="18" charset="0"/>
                <a:ea typeface="HP001"/>
                <a:cs typeface="Times New Roman" panose="02020603050405020304" pitchFamily="18" charset="0"/>
              </a:rPr>
              <a:t>thị</a:t>
            </a:r>
            <a:r>
              <a:rPr lang="en-US" altLang="en-US" sz="3000" b="1" kern="0" dirty="0" smtClean="0">
                <a:solidFill>
                  <a:schemeClr val="tx1"/>
                </a:solidFill>
                <a:latin typeface="Times New Roman" panose="02020603050405020304" pitchFamily="18" charset="0"/>
                <a:ea typeface="HP001"/>
                <a:cs typeface="Times New Roman" panose="02020603050405020304" pitchFamily="18" charset="0"/>
              </a:rPr>
              <a:t> ở </a:t>
            </a:r>
            <a:r>
              <a:rPr lang="en-US" altLang="en-US" sz="3000" b="1" kern="0" dirty="0" err="1" smtClean="0">
                <a:solidFill>
                  <a:schemeClr val="tx1"/>
                </a:solidFill>
                <a:latin typeface="Times New Roman" panose="02020603050405020304" pitchFamily="18" charset="0"/>
                <a:ea typeface="HP001"/>
                <a:cs typeface="Times New Roman" panose="02020603050405020304" pitchFamily="18" charset="0"/>
              </a:rPr>
              <a:t>thế</a:t>
            </a:r>
            <a:r>
              <a:rPr lang="en-US" altLang="en-US" sz="3000" b="1" kern="0" dirty="0" smtClean="0">
                <a:solidFill>
                  <a:schemeClr val="tx1"/>
                </a:solidFill>
                <a:latin typeface="Times New Roman" panose="02020603050405020304" pitchFamily="18" charset="0"/>
                <a:ea typeface="HP001"/>
                <a:cs typeface="Times New Roman" panose="02020603050405020304" pitchFamily="18" charset="0"/>
              </a:rPr>
              <a:t> </a:t>
            </a:r>
            <a:r>
              <a:rPr lang="en-US" altLang="en-US" sz="3000" b="1" kern="0" dirty="0" err="1" smtClean="0">
                <a:solidFill>
                  <a:schemeClr val="tx1"/>
                </a:solidFill>
                <a:latin typeface="Times New Roman" panose="02020603050405020304" pitchFamily="18" charset="0"/>
                <a:ea typeface="HP001"/>
                <a:cs typeface="Times New Roman" panose="02020603050405020304" pitchFamily="18" charset="0"/>
              </a:rPr>
              <a:t>kỉ</a:t>
            </a:r>
            <a:r>
              <a:rPr lang="en-US" altLang="en-US" sz="3000" b="1" kern="0" dirty="0" smtClean="0">
                <a:solidFill>
                  <a:schemeClr val="tx1"/>
                </a:solidFill>
                <a:latin typeface="Times New Roman" panose="02020603050405020304" pitchFamily="18" charset="0"/>
                <a:ea typeface="HP001"/>
                <a:cs typeface="Times New Roman" panose="02020603050405020304" pitchFamily="18" charset="0"/>
              </a:rPr>
              <a:t> </a:t>
            </a:r>
            <a:endParaRPr lang="en-US" altLang="en-US" sz="3000" b="1" kern="0" dirty="0">
              <a:solidFill>
                <a:schemeClr val="tx1"/>
              </a:solidFill>
              <a:latin typeface="Times New Roman" panose="02020603050405020304" pitchFamily="18" charset="0"/>
              <a:ea typeface="HP001"/>
              <a:cs typeface="Times New Roman" panose="02020603050405020304" pitchFamily="18" charset="0"/>
            </a:endParaRPr>
          </a:p>
        </p:txBody>
      </p:sp>
      <p:sp>
        <p:nvSpPr>
          <p:cNvPr id="7" name="TextBox 6"/>
          <p:cNvSpPr txBox="1"/>
          <p:nvPr/>
        </p:nvSpPr>
        <p:spPr>
          <a:xfrm>
            <a:off x="5868144" y="1255221"/>
            <a:ext cx="1806981"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XVI-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XVII</a:t>
            </a:r>
            <a:endParaRPr lang="en-US" sz="2400" b="1"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1631152" y="1849659"/>
            <a:ext cx="71622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err="1" smtClean="0">
                <a:solidFill>
                  <a:schemeClr val="tx1"/>
                </a:solidFill>
                <a:latin typeface="Times New Roman" panose="02020603050405020304" pitchFamily="18" charset="0"/>
                <a:ea typeface="HP001"/>
                <a:cs typeface="Times New Roman" panose="02020603050405020304" pitchFamily="18" charset="0"/>
              </a:rPr>
              <a:t>Khởi</a:t>
            </a:r>
            <a:r>
              <a:rPr lang="en-US" altLang="en-US" b="1" kern="0" dirty="0" smtClean="0">
                <a:solidFill>
                  <a:schemeClr val="tx1"/>
                </a:solidFill>
                <a:latin typeface="Times New Roman" panose="02020603050405020304" pitchFamily="18" charset="0"/>
                <a:ea typeface="HP001"/>
                <a:cs typeface="Times New Roman" panose="02020603050405020304" pitchFamily="18" charset="0"/>
              </a:rPr>
              <a:t> </a:t>
            </a:r>
            <a:r>
              <a:rPr lang="en-US" altLang="en-US" b="1" kern="0" dirty="0" err="1" smtClean="0">
                <a:solidFill>
                  <a:schemeClr val="tx1"/>
                </a:solidFill>
                <a:latin typeface="Times New Roman" panose="02020603050405020304" pitchFamily="18" charset="0"/>
                <a:ea typeface="HP001"/>
                <a:cs typeface="Times New Roman" panose="02020603050405020304" pitchFamily="18" charset="0"/>
              </a:rPr>
              <a:t>động</a:t>
            </a:r>
            <a:r>
              <a:rPr lang="en-US" altLang="en-US" b="1" kern="0" dirty="0" smtClean="0">
                <a:solidFill>
                  <a:schemeClr val="tx1"/>
                </a:solidFill>
                <a:latin typeface="Times New Roman" panose="02020603050405020304" pitchFamily="18" charset="0"/>
                <a:ea typeface="HP001"/>
                <a:cs typeface="Times New Roman" panose="02020603050405020304" pitchFamily="18" charset="0"/>
              </a:rPr>
              <a:t>:</a:t>
            </a:r>
            <a:endParaRPr lang="en-US" altLang="en-US" b="1" kern="0" dirty="0">
              <a:solidFill>
                <a:schemeClr val="tx1"/>
              </a:solidFill>
              <a:latin typeface="Times New Roman" panose="02020603050405020304" pitchFamily="18" charset="0"/>
              <a:ea typeface="HP001"/>
              <a:cs typeface="Times New Roman" panose="02020603050405020304" pitchFamily="18" charset="0"/>
            </a:endParaRPr>
          </a:p>
        </p:txBody>
      </p:sp>
      <p:sp>
        <p:nvSpPr>
          <p:cNvPr id="9" name="Title 1"/>
          <p:cNvSpPr txBox="1">
            <a:spLocks/>
          </p:cNvSpPr>
          <p:nvPr/>
        </p:nvSpPr>
        <p:spPr bwMode="auto">
          <a:xfrm>
            <a:off x="1971927" y="2817424"/>
            <a:ext cx="648072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vi-VN" altLang="en-US" sz="4800" b="1" kern="0" dirty="0" smtClean="0">
                <a:solidFill>
                  <a:srgbClr val="FF0000"/>
                </a:solidFill>
                <a:ea typeface="HP001"/>
                <a:cs typeface="Times New Roman" panose="02020603050405020304" pitchFamily="18" charset="0"/>
              </a:rPr>
              <a:t>Cuộc khẩn hoang ở Đàng Trong</a:t>
            </a:r>
            <a:r>
              <a:rPr lang="en-US" altLang="en-US" sz="4800" b="1" kern="0" dirty="0" smtClean="0">
                <a:solidFill>
                  <a:srgbClr val="FF0000"/>
                </a:solidFill>
                <a:ea typeface="HP001"/>
                <a:cs typeface="Times New Roman" panose="02020603050405020304" pitchFamily="18" charset="0"/>
              </a:rPr>
              <a:t> </a:t>
            </a:r>
            <a:endParaRPr lang="en-US" altLang="en-US" sz="4800" b="1" kern="0" dirty="0">
              <a:solidFill>
                <a:srgbClr val="FF0000"/>
              </a:solidFill>
              <a:ea typeface="HP001"/>
              <a:cs typeface="Times New Roman" panose="02020603050405020304" pitchFamily="18" charset="0"/>
            </a:endParaRPr>
          </a:p>
        </p:txBody>
      </p:sp>
    </p:spTree>
    <p:extLst>
      <p:ext uri="{BB962C8B-B14F-4D97-AF65-F5344CB8AC3E}">
        <p14:creationId xmlns:p14="http://schemas.microsoft.com/office/powerpoint/2010/main" val="69374600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AutoShape 7"/>
          <p:cNvSpPr>
            <a:spLocks noChangeArrowheads="1"/>
          </p:cNvSpPr>
          <p:nvPr/>
        </p:nvSpPr>
        <p:spPr bwMode="auto">
          <a:xfrm>
            <a:off x="467544" y="409228"/>
            <a:ext cx="6553200" cy="3882752"/>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8" name="TextBox 7"/>
          <p:cNvSpPr txBox="1"/>
          <p:nvPr/>
        </p:nvSpPr>
        <p:spPr>
          <a:xfrm>
            <a:off x="619944" y="1873550"/>
            <a:ext cx="6248400" cy="954107"/>
          </a:xfrm>
          <a:prstGeom prst="rect">
            <a:avLst/>
          </a:prstGeom>
          <a:noFill/>
        </p:spPr>
        <p:txBody>
          <a:bodyPr wrap="square" rtlCol="0">
            <a:spAutoFit/>
          </a:bodyPr>
          <a:lstStyle/>
          <a:p>
            <a:pPr algn="ctr"/>
            <a:r>
              <a:rPr lang="en-US" sz="2800" dirty="0" smtClean="0">
                <a:solidFill>
                  <a:srgbClr val="C00000"/>
                </a:solidFill>
                <a:latin typeface="Times New Roman" pitchFamily="18" charset="0"/>
                <a:cs typeface="Times New Roman" pitchFamily="18" charset="0"/>
              </a:rPr>
              <a:t>Ở</a:t>
            </a:r>
            <a:r>
              <a:rPr lang="vi-VN" sz="2800" dirty="0" smtClean="0">
                <a:solidFill>
                  <a:srgbClr val="C00000"/>
                </a:solidFill>
                <a:latin typeface="Times New Roman" pitchFamily="18" charset="0"/>
                <a:cs typeface="Times New Roman" pitchFamily="18" charset="0"/>
              </a:rPr>
              <a:t> </a:t>
            </a:r>
            <a:r>
              <a:rPr lang="vi-VN" sz="2800" dirty="0">
                <a:solidFill>
                  <a:srgbClr val="C00000"/>
                </a:solidFill>
                <a:latin typeface="Times New Roman" pitchFamily="18" charset="0"/>
                <a:cs typeface="Times New Roman" pitchFamily="18" charset="0"/>
              </a:rPr>
              <a:t>thế kỉ XVI- </a:t>
            </a:r>
            <a:r>
              <a:rPr lang="vi-VN" sz="2800" dirty="0" smtClean="0">
                <a:solidFill>
                  <a:srgbClr val="C00000"/>
                </a:solidFill>
                <a:latin typeface="Times New Roman" pitchFamily="18" charset="0"/>
                <a:cs typeface="Times New Roman" pitchFamily="18" charset="0"/>
              </a:rPr>
              <a:t>XVII</a:t>
            </a:r>
            <a:r>
              <a:rPr lang="en-US" sz="2800" dirty="0" smtClean="0">
                <a:solidFill>
                  <a:srgbClr val="C00000"/>
                </a:solidFill>
                <a:latin typeface="Times New Roman" pitchFamily="18" charset="0"/>
                <a:cs typeface="Times New Roman" pitchFamily="18" charset="0"/>
              </a:rPr>
              <a:t>,</a:t>
            </a:r>
            <a:r>
              <a:rPr lang="vi-VN" sz="2800" dirty="0" smtClean="0">
                <a:solidFill>
                  <a:srgbClr val="C00000"/>
                </a:solidFill>
                <a:latin typeface="Times New Roman" pitchFamily="18" charset="0"/>
                <a:cs typeface="Times New Roman" pitchFamily="18" charset="0"/>
              </a:rPr>
              <a:t> </a:t>
            </a:r>
            <a:r>
              <a:rPr lang="vi-VN" sz="2800" dirty="0">
                <a:solidFill>
                  <a:srgbClr val="C00000"/>
                </a:solidFill>
                <a:latin typeface="Times New Roman" pitchFamily="18" charset="0"/>
                <a:cs typeface="Times New Roman" pitchFamily="18" charset="0"/>
              </a:rPr>
              <a:t>nước ta có những thành thị nào nổi tiếng</a:t>
            </a:r>
            <a:r>
              <a:rPr lang="vi-VN" sz="2800"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latin typeface="Times New Roman" pitchFamily="18" charset="0"/>
                <a:cs typeface="Times New Roman" pitchFamily="18" charset="0"/>
              </a:rPr>
              <a:t>Thành thị ở thế kỉ XVI -XVII</a:t>
            </a:r>
            <a:endParaRPr lang="en-US" sz="3200">
              <a:solidFill>
                <a:srgbClr val="002060"/>
              </a:solidFill>
              <a:latin typeface="Times New Roman" pitchFamily="18" charset="0"/>
              <a:cs typeface="Times New Roman" pitchFamily="18" charset="0"/>
            </a:endParaRP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Phố Hiến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(Hưng Yên)</a:t>
            </a:r>
            <a:endParaRPr lang="en-US" sz="3200">
              <a:solidFill>
                <a:srgbClr val="002060"/>
              </a:solidFill>
              <a:latin typeface="Times New Roman" pitchFamily="18" charset="0"/>
              <a:cs typeface="Times New Roman" pitchFamily="18" charset="0"/>
            </a:endParaRP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Hội An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(Quảng Nam)</a:t>
            </a:r>
            <a:endParaRPr lang="en-US" sz="3200">
              <a:solidFill>
                <a:srgbClr val="002060"/>
              </a:solidFill>
              <a:latin typeface="Times New Roman" pitchFamily="18" charset="0"/>
              <a:cs typeface="Times New Roman" pitchFamily="18" charset="0"/>
            </a:endParaRP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Quan sát và xác định vị </a:t>
            </a:r>
            <a:r>
              <a:rPr lang="en-US" sz="2400">
                <a:solidFill>
                  <a:srgbClr val="000099"/>
                </a:solidFill>
                <a:latin typeface="Times New Roman" pitchFamily="18" charset="0"/>
                <a:cs typeface="Times New Roman" pitchFamily="18" charset="0"/>
              </a:rPr>
              <a:t>trí của 3 thành thị Thăng Long, Phố Hiến, Hội An trên lược </a:t>
            </a:r>
            <a:r>
              <a:rPr lang="en-US" sz="2400" smtClean="0">
                <a:solidFill>
                  <a:srgbClr val="000099"/>
                </a:solidFill>
                <a:latin typeface="Times New Roman" pitchFamily="18" charset="0"/>
                <a:cs typeface="Times New Roman" pitchFamily="18" charset="0"/>
              </a:rPr>
              <a:t>đồ.</a:t>
            </a:r>
            <a:endParaRPr lang="en-US" sz="2400">
              <a:solidFill>
                <a:srgbClr val="000099"/>
              </a:solidFill>
              <a:latin typeface="Times New Roman" pitchFamily="18" charset="0"/>
              <a:cs typeface="Times New Roman" pitchFamily="18" charset="0"/>
            </a:endParaRP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smtClean="0">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Thăng</a:t>
              </a:r>
              <a:r>
                <a:rPr lang="en-US" dirty="0" smtClean="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Phố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smtClean="0">
                  <a:solidFill>
                    <a:srgbClr val="0000FF"/>
                  </a:solidFill>
                  <a:latin typeface="Times New Roman" pitchFamily="18" charset="0"/>
                  <a:cs typeface="Times New Roman" pitchFamily="18" charset="0"/>
                </a:rPr>
                <a:t>Hội</a:t>
              </a:r>
              <a:r>
                <a:rPr lang="en-US" sz="1400" dirty="0" smtClean="0">
                  <a:solidFill>
                    <a:srgbClr val="0000FF"/>
                  </a:solidFill>
                  <a:latin typeface="Times New Roman" pitchFamily="18" charset="0"/>
                  <a:cs typeface="Times New Roman" pitchFamily="18" charset="0"/>
                </a:rPr>
                <a:t> An</a:t>
              </a:r>
              <a:endParaRPr lang="en-US" sz="1400" dirty="0">
                <a:solidFill>
                  <a:srgbClr val="0000FF"/>
                </a:solidFill>
                <a:latin typeface="Times New Roman" pitchFamily="18" charset="0"/>
                <a:cs typeface="Times New Roman" pitchFamily="18" charset="0"/>
              </a:endParaRP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Vịnh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Bắc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smtClean="0">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a:extLst/>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Sông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smtClean="0">
                  <a:solidFill>
                    <a:srgbClr val="0000FF"/>
                  </a:solidFill>
                  <a:latin typeface="Times New Roman" pitchFamily="18" charset="0"/>
                  <a:cs typeface="Times New Roman" pitchFamily="18" charset="0"/>
                </a:rPr>
                <a:t>LƯỢC ĐỒ CÁC THÀNH THỊ VIỆT NAM THẾ KỈ XVI- XVII</a:t>
              </a:r>
              <a:endParaRPr lang="en-US" sz="1200" b="1">
                <a:solidFill>
                  <a:srgbClr val="0000FF"/>
                </a:solidFill>
                <a:latin typeface="Times New Roman" pitchFamily="18" charset="0"/>
                <a:cs typeface="Times New Roman" pitchFamily="18" charset="0"/>
              </a:endParaRP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Thành thị nào nằm ở Đàng Ngoài và thành thị nào nằm ở Đàng Trong.</a:t>
            </a:r>
            <a:endParaRPr lang="en-US" sz="2400">
              <a:solidFill>
                <a:srgbClr val="000099"/>
              </a:solidFill>
              <a:latin typeface="Times New Roman" pitchFamily="18" charset="0"/>
              <a:cs typeface="Times New Roman" pitchFamily="18" charset="0"/>
            </a:endParaRP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Thành thị ở thế kỉ XVI -XVII</a:t>
            </a:r>
            <a:endParaRPr lang="en-US" sz="3200">
              <a:solidFill>
                <a:schemeClr val="tx1"/>
              </a:solidFill>
              <a:latin typeface="Times New Roman" pitchFamily="18" charset="0"/>
              <a:cs typeface="Times New Roman" pitchFamily="18" charset="0"/>
            </a:endParaRPr>
          </a:p>
        </p:txBody>
      </p:sp>
      <p:sp>
        <p:nvSpPr>
          <p:cNvPr id="5" name="Oval 4"/>
          <p:cNvSpPr/>
          <p:nvPr/>
        </p:nvSpPr>
        <p:spPr>
          <a:xfrm>
            <a:off x="228600" y="1847850"/>
            <a:ext cx="2590800" cy="1600200"/>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Thăng</a:t>
            </a:r>
            <a:r>
              <a:rPr lang="en-US" sz="3200" dirty="0">
                <a:latin typeface="Times New Roman" pitchFamily="18" charset="0"/>
                <a:cs typeface="Times New Roman" pitchFamily="18" charset="0"/>
              </a:rPr>
              <a:t> Long</a:t>
            </a:r>
          </a:p>
          <a:p>
            <a:pPr algn="ct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Phố Hiến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(Hưng Yên)</a:t>
            </a:r>
            <a:endParaRPr lang="en-US" sz="3200">
              <a:latin typeface="Times New Roman" pitchFamily="18" charset="0"/>
              <a:cs typeface="Times New Roman" pitchFamily="18" charset="0"/>
            </a:endParaRP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Hội An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(Quảng Nam)</a:t>
            </a:r>
            <a:endParaRPr lang="en-US" sz="3200">
              <a:latin typeface="Times New Roman" pitchFamily="18" charset="0"/>
              <a:cs typeface="Times New Roman" pitchFamily="18" charset="0"/>
            </a:endParaRPr>
          </a:p>
        </p:txBody>
      </p:sp>
      <p:sp>
        <p:nvSpPr>
          <p:cNvPr id="11" name="Rectangle 10"/>
          <p:cNvSpPr/>
          <p:nvPr/>
        </p:nvSpPr>
        <p:spPr>
          <a:xfrm>
            <a:off x="1447800" y="4210050"/>
            <a:ext cx="3048000" cy="838200"/>
          </a:xfrm>
          <a:prstGeom prst="rect">
            <a:avLst/>
          </a:prstGeom>
          <a:solidFill>
            <a:srgbClr val="FF33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Đàng Ngoài</a:t>
            </a:r>
            <a:endParaRPr lang="en-US" sz="3200">
              <a:solidFill>
                <a:schemeClr val="tx1"/>
              </a:solidFill>
              <a:latin typeface="Times New Roman" pitchFamily="18" charset="0"/>
              <a:cs typeface="Times New Roman" pitchFamily="18" charset="0"/>
            </a:endParaRPr>
          </a:p>
        </p:txBody>
      </p:sp>
      <p:sp>
        <p:nvSpPr>
          <p:cNvPr id="12" name="Rectangle 11"/>
          <p:cNvSpPr/>
          <p:nvPr/>
        </p:nvSpPr>
        <p:spPr>
          <a:xfrm>
            <a:off x="5984669" y="4210050"/>
            <a:ext cx="3048000" cy="838200"/>
          </a:xfrm>
          <a:prstGeom prst="rect">
            <a:avLst/>
          </a:prstGeom>
          <a:solidFill>
            <a:srgbClr val="FF33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smtClean="0">
                <a:solidFill>
                  <a:schemeClr val="tx1"/>
                </a:solidFill>
                <a:latin typeface="Times New Roman" pitchFamily="18" charset="0"/>
                <a:cs typeface="Times New Roman" pitchFamily="18" charset="0"/>
              </a:rPr>
              <a:t>Đàng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Trong</a:t>
            </a:r>
            <a:endParaRPr lang="en-US" sz="3200" dirty="0">
              <a:solidFill>
                <a:schemeClr val="tx1"/>
              </a:solidFill>
              <a:latin typeface="Times New Roman" pitchFamily="18" charset="0"/>
              <a:cs typeface="Times New Roman" pitchFamily="18" charset="0"/>
            </a:endParaRP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738664"/>
          </a:xfrm>
          <a:prstGeom prst="rect">
            <a:avLst/>
          </a:prstGeom>
        </p:spPr>
        <p:txBody>
          <a:bodyPr>
            <a:spAutoFit/>
          </a:bodyPr>
          <a:lstStyle/>
          <a:p>
            <a:pPr algn="ctr">
              <a:lnSpc>
                <a:spcPct val="150000"/>
              </a:lnSpc>
              <a:defRPr/>
            </a:pPr>
            <a:r>
              <a:rPr lang="en-US" sz="2800" b="1" kern="0" dirty="0" err="1" smtClean="0">
                <a:solidFill>
                  <a:srgbClr val="002060"/>
                </a:solidFill>
                <a:latin typeface="Times New Roman" pitchFamily="18" charset="0"/>
                <a:cs typeface="Times New Roman" pitchFamily="18" charset="0"/>
              </a:rPr>
              <a:t>Dựa</a:t>
            </a:r>
            <a:r>
              <a:rPr lang="en-US" sz="2800" b="1" kern="0" dirty="0" smtClean="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vào</a:t>
            </a:r>
            <a:r>
              <a:rPr lang="en-US" sz="2800" b="1" kern="0" dirty="0" smtClean="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a:t>
            </a:r>
            <a:r>
              <a:rPr lang="en-US" sz="2800" b="1" kern="0" dirty="0" smtClean="0">
                <a:solidFill>
                  <a:srgbClr val="002060"/>
                </a:solidFill>
                <a:latin typeface="Times New Roman" pitchFamily="18" charset="0"/>
                <a:cs typeface="Times New Roman" pitchFamily="18" charset="0"/>
              </a:rPr>
              <a:t>SGK</a:t>
            </a:r>
            <a:r>
              <a:rPr lang="vi-VN" sz="2800" b="1" kern="0" dirty="0" smtClean="0">
                <a:solidFill>
                  <a:srgbClr val="002060"/>
                </a:solidFill>
                <a:latin typeface="Times New Roman" pitchFamily="18" charset="0"/>
                <a:cs typeface="Times New Roman" pitchFamily="18" charset="0"/>
              </a:rPr>
              <a:t> hoàn thành thông tin</a:t>
            </a:r>
            <a:r>
              <a:rPr lang="en-US" sz="2800" b="1" kern="0" dirty="0" smtClean="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sau</a:t>
            </a:r>
            <a:r>
              <a:rPr lang="vi-VN" sz="2800" b="1" kern="0" dirty="0" smtClean="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extLst>
                    <a:ext uri="{9D8B030D-6E8A-4147-A177-3AD203B41FA5}">
                      <a16:colId xmlns:a16="http://schemas.microsoft.com/office/drawing/2014/main" xmlns="" val="20000"/>
                    </a:ext>
                  </a:extLst>
                </a:gridCol>
                <a:gridCol w="2531745">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smtClean="0">
                <a:latin typeface="Times New Roman" pitchFamily="18" charset="0"/>
                <a:cs typeface="Times New Roman" pitchFamily="18" charset="0"/>
              </a:rPr>
              <a:t>Là </a:t>
            </a:r>
            <a:r>
              <a:rPr lang="en-US">
                <a:latin typeface="Times New Roman" pitchFamily="18" charset="0"/>
                <a:cs typeface="Times New Roman" pitchFamily="18" charset="0"/>
              </a:rPr>
              <a:t>dân địa phương và các nhà buôn Nhật Bản</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a:t>
            </a:r>
            <a:r>
              <a:rPr lang="en-US" smtClean="0">
                <a:latin typeface="Times New Roman" pitchFamily="18" charset="0"/>
                <a:cs typeface="Times New Roman" pitchFamily="18" charset="0"/>
              </a:rPr>
              <a:t>được. Buôn bán nhiều mặt hàng: tơ, lụa, vóc, nhiễu </a:t>
            </a:r>
            <a:endParaRPr lang="en-US">
              <a:latin typeface="Times New Roman" pitchFamily="18" charset="0"/>
              <a:cs typeface="Times New Roman" pitchFamily="18" charset="0"/>
            </a:endParaRP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a:t>
            </a:r>
            <a:r>
              <a:rPr lang="en-US" smtClean="0">
                <a:latin typeface="Times New Roman" pitchFamily="18" charset="0"/>
                <a:cs typeface="Times New Roman" pitchFamily="18" charset="0"/>
              </a:rPr>
              <a:t>, là </a:t>
            </a:r>
            <a:r>
              <a:rPr lang="en-US">
                <a:latin typeface="Times New Roman" pitchFamily="18" charset="0"/>
                <a:cs typeface="Times New Roman" pitchFamily="18" charset="0"/>
              </a:rPr>
              <a:t>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2899048" cy="270929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78110" y="2929508"/>
            <a:ext cx="3864868" cy="461665"/>
          </a:xfrm>
          <a:prstGeom prst="rect">
            <a:avLst/>
          </a:prstGeom>
          <a:noFill/>
        </p:spPr>
        <p:txBody>
          <a:bodyPr wrap="square" rtlCol="0">
            <a:spAutoFit/>
          </a:bodyPr>
          <a:lstStyle/>
          <a:p>
            <a:pPr algn="ct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Một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góc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Thăng</a:t>
            </a:r>
            <a:r>
              <a:rPr lang="en-US" sz="2400" dirty="0" smtClean="0">
                <a:solidFill>
                  <a:srgbClr val="002060"/>
                </a:solidFill>
                <a:latin typeface="Times New Roman" pitchFamily="18" charset="0"/>
                <a:cs typeface="Times New Roman" pitchFamily="18" charset="0"/>
              </a:rPr>
              <a:t> Long </a:t>
            </a:r>
            <a:endParaRPr lang="en-US" sz="2400"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4427984" y="0"/>
            <a:ext cx="4499985" cy="3971370"/>
          </a:xfrm>
          <a:prstGeom prst="rect">
            <a:avLst/>
          </a:prstGeom>
        </p:spPr>
      </p:pic>
      <p:sp>
        <p:nvSpPr>
          <p:cNvPr id="8" name="TextBox 7"/>
          <p:cNvSpPr txBox="1"/>
          <p:nvPr/>
        </p:nvSpPr>
        <p:spPr>
          <a:xfrm>
            <a:off x="4745542" y="3971370"/>
            <a:ext cx="3864868" cy="461665"/>
          </a:xfrm>
          <a:prstGeom prst="rect">
            <a:avLst/>
          </a:prstGeom>
          <a:noFill/>
        </p:spPr>
        <p:txBody>
          <a:bodyPr wrap="square" rtlCol="0">
            <a:spAutoFit/>
          </a:bodyPr>
          <a:lstStyle/>
          <a:p>
            <a:pPr algn="ct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Một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góc</a:t>
            </a:r>
            <a:r>
              <a:rPr lang="en-US" sz="2400" dirty="0" smtClean="0">
                <a:solidFill>
                  <a:srgbClr val="002060"/>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Hội An</a:t>
            </a:r>
            <a:r>
              <a:rPr lang="en-US" sz="2400" dirty="0" smtClean="0">
                <a:solidFill>
                  <a:srgbClr val="002060"/>
                </a:solidFill>
                <a:latin typeface="Times New Roman" pitchFamily="18" charset="0"/>
                <a:cs typeface="Times New Roman" pitchFamily="18" charset="0"/>
              </a:rPr>
              <a:t> </a:t>
            </a:r>
            <a:endParaRPr lang="en-US" sz="2400" dirty="0">
              <a:solidFill>
                <a:srgbClr val="002060"/>
              </a:solidFill>
              <a:latin typeface="Times New Roman" pitchFamily="18" charset="0"/>
              <a:cs typeface="Times New Roman" pitchFamily="18" charset="0"/>
            </a:endParaRPr>
          </a:p>
        </p:txBody>
      </p:sp>
      <p:pic>
        <p:nvPicPr>
          <p:cNvPr id="9" name="Picture 8"/>
          <p:cNvPicPr>
            <a:picLocks noChangeAspect="1"/>
          </p:cNvPicPr>
          <p:nvPr/>
        </p:nvPicPr>
        <p:blipFill>
          <a:blip r:embed="rId4"/>
          <a:stretch>
            <a:fillRect/>
          </a:stretch>
        </p:blipFill>
        <p:spPr>
          <a:xfrm>
            <a:off x="467544" y="3580547"/>
            <a:ext cx="3219214" cy="1869241"/>
          </a:xfrm>
          <a:prstGeom prst="rect">
            <a:avLst/>
          </a:prstGeom>
        </p:spPr>
      </p:pic>
      <p:sp>
        <p:nvSpPr>
          <p:cNvPr id="10" name="TextBox 9"/>
          <p:cNvSpPr txBox="1"/>
          <p:nvPr/>
        </p:nvSpPr>
        <p:spPr>
          <a:xfrm>
            <a:off x="2077151" y="4804211"/>
            <a:ext cx="5257800" cy="584775"/>
          </a:xfrm>
          <a:prstGeom prst="rect">
            <a:avLst/>
          </a:prstGeom>
          <a:noFill/>
        </p:spPr>
        <p:txBody>
          <a:bodyPr wrap="square" rtlCol="0">
            <a:spAutoFit/>
          </a:bodyPr>
          <a:lstStyle/>
          <a:p>
            <a:pPr algn="ctr"/>
            <a:r>
              <a:rPr lang="vi-VN" sz="3200" dirty="0" smtClean="0">
                <a:solidFill>
                  <a:srgbClr val="002060"/>
                </a:solidFill>
                <a:latin typeface="Times New Roman" pitchFamily="18" charset="0"/>
                <a:cs typeface="Times New Roman" pitchFamily="18" charset="0"/>
              </a:rPr>
              <a:t>Phố Hiến </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20678730"/>
      </p:ext>
    </p:extLst>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dirty="0">
                <a:solidFill>
                  <a:srgbClr val="C00000"/>
                </a:solidFill>
                <a:latin typeface="Times New Roman" pitchFamily="18" charset="0"/>
                <a:cs typeface="Times New Roman" pitchFamily="18" charset="0"/>
              </a:rPr>
              <a:t>M</a:t>
            </a:r>
            <a:r>
              <a:rPr lang="en-US" sz="3200" dirty="0" smtClean="0">
                <a:solidFill>
                  <a:srgbClr val="C00000"/>
                </a:solidFill>
                <a:latin typeface="Times New Roman" pitchFamily="18" charset="0"/>
                <a:cs typeface="Times New Roman" pitchFamily="18" charset="0"/>
              </a:rPr>
              <a:t>ô </a:t>
            </a:r>
            <a:r>
              <a:rPr lang="en-US" sz="3200" dirty="0" err="1">
                <a:solidFill>
                  <a:srgbClr val="C00000"/>
                </a:solidFill>
                <a:latin typeface="Times New Roman" pitchFamily="18" charset="0"/>
                <a:cs typeface="Times New Roman" pitchFamily="18" charset="0"/>
              </a:rPr>
              <a:t>tả</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một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số</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thành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thị</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của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nước</a:t>
            </a:r>
            <a:r>
              <a:rPr lang="en-US" sz="3200" dirty="0">
                <a:solidFill>
                  <a:srgbClr val="C00000"/>
                </a:solidFill>
                <a:latin typeface="Times New Roman" pitchFamily="18" charset="0"/>
                <a:cs typeface="Times New Roman" pitchFamily="18" charset="0"/>
              </a:rPr>
              <a:t> ta ở </a:t>
            </a:r>
            <a:r>
              <a:rPr lang="en-US" sz="3200" dirty="0" err="1">
                <a:solidFill>
                  <a:srgbClr val="C00000"/>
                </a:solidFill>
                <a:latin typeface="Times New Roman" pitchFamily="18" charset="0"/>
                <a:cs typeface="Times New Roman" pitchFamily="18" charset="0"/>
              </a:rPr>
              <a:t>thế</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kỉ</a:t>
            </a:r>
            <a:r>
              <a:rPr lang="en-US" sz="3200" dirty="0">
                <a:solidFill>
                  <a:srgbClr val="C00000"/>
                </a:solidFill>
                <a:latin typeface="Times New Roman" pitchFamily="18" charset="0"/>
                <a:cs typeface="Times New Roman" pitchFamily="18" charset="0"/>
              </a:rPr>
              <a:t> XVI- XVII</a:t>
            </a:r>
          </a:p>
        </p:txBody>
      </p:sp>
      <p:sp>
        <p:nvSpPr>
          <p:cNvPr id="7" name="Rectangle 6"/>
          <p:cNvSpPr/>
          <p:nvPr/>
        </p:nvSpPr>
        <p:spPr>
          <a:xfrm>
            <a:off x="1657935" y="3566984"/>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3"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smtClean="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4"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smtClean="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3"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smtClean="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smtClean="0">
                <a:solidFill>
                  <a:srgbClr val="002060"/>
                </a:solidFill>
                <a:latin typeface="Times New Roman" pitchFamily="18" charset="0"/>
                <a:cs typeface="Times New Roman" pitchFamily="18" charset="0"/>
              </a:rPr>
              <a:t>Cửa hiệu Đức Hòa- Phố </a:t>
            </a:r>
            <a:r>
              <a:rPr lang="en-US" sz="2400">
                <a:solidFill>
                  <a:srgbClr val="002060"/>
                </a:solidFill>
                <a:latin typeface="Times New Roman" pitchFamily="18" charset="0"/>
                <a:cs typeface="Times New Roman" pitchFamily="18" charset="0"/>
              </a:rPr>
              <a:t>Hàng </a:t>
            </a:r>
            <a:r>
              <a:rPr lang="en-US" sz="2400" smtClean="0">
                <a:solidFill>
                  <a:srgbClr val="002060"/>
                </a:solidFill>
                <a:latin typeface="Times New Roman" pitchFamily="18" charset="0"/>
                <a:cs typeface="Times New Roman" pitchFamily="18" charset="0"/>
              </a:rPr>
              <a:t>Đào</a:t>
            </a:r>
            <a:endParaRPr lang="en-US" sz="2400">
              <a:solidFill>
                <a:srgbClr val="002060"/>
              </a:solidFill>
              <a:latin typeface="Times New Roman" pitchFamily="18" charset="0"/>
              <a:cs typeface="Times New Roman" pitchFamily="18" charset="0"/>
            </a:endParaRP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a:t>
            </a:r>
            <a:r>
              <a:rPr lang="en-US" sz="2400" smtClean="0">
                <a:solidFill>
                  <a:srgbClr val="002060"/>
                </a:solidFill>
                <a:latin typeface="Times New Roman" pitchFamily="18" charset="0"/>
                <a:cs typeface="Times New Roman" pitchFamily="18" charset="0"/>
              </a:rPr>
              <a:t>Ngang</a:t>
            </a:r>
            <a:endParaRPr lang="en-US" sz="2400">
              <a:solidFill>
                <a:srgbClr val="002060"/>
              </a:solidFill>
              <a:latin typeface="Times New Roman" pitchFamily="18" charset="0"/>
              <a:cs typeface="Times New Roman" pitchFamily="18" charset="0"/>
            </a:endParaRP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02614"/>
            <a:ext cx="8153400" cy="1669086"/>
          </a:xfrm>
          <a:prstGeom prst="rect">
            <a:avLst/>
          </a:prstGeom>
        </p:spPr>
        <p:txBody>
          <a:bodyPr wrap="square" lIns="98465" tIns="49232" rIns="98465" bIns="49232">
            <a:spAutoFit/>
          </a:bodyPr>
          <a:lstStyle/>
          <a:p>
            <a:pPr algn="ctr">
              <a:lnSpc>
                <a:spcPct val="150000"/>
              </a:lnSpc>
            </a:pPr>
            <a:r>
              <a:rPr lang="en-US" sz="3400" b="1" i="1" u="sng" smtClean="0">
                <a:solidFill>
                  <a:srgbClr val="C00000"/>
                </a:solidFill>
                <a:latin typeface="Times New Roman" pitchFamily="18" charset="0"/>
                <a:cs typeface="Times New Roman" pitchFamily="18" charset="0"/>
              </a:rPr>
              <a:t>Câu </a:t>
            </a:r>
            <a:r>
              <a:rPr lang="en-US" sz="3400" b="1" i="1" u="sng">
                <a:solidFill>
                  <a:srgbClr val="C00000"/>
                </a:solidFill>
                <a:latin typeface="Times New Roman" pitchFamily="18" charset="0"/>
                <a:cs typeface="Times New Roman" pitchFamily="18" charset="0"/>
              </a:rPr>
              <a:t>hỏi:</a:t>
            </a:r>
            <a:r>
              <a:rPr lang="en-US" sz="3400" b="1" i="1">
                <a:solidFill>
                  <a:srgbClr val="C00000"/>
                </a:solidFill>
                <a:latin typeface="Times New Roman" pitchFamily="18" charset="0"/>
                <a:cs typeface="Times New Roman" pitchFamily="18" charset="0"/>
              </a:rPr>
              <a:t> Ai được phép đem cả gia đình vào Nam khẩn hoang lập làng, lập ấp?</a:t>
            </a:r>
          </a:p>
        </p:txBody>
      </p:sp>
      <p:sp>
        <p:nvSpPr>
          <p:cNvPr id="5" name="TextBox 4"/>
          <p:cNvSpPr txBox="1"/>
          <p:nvPr/>
        </p:nvSpPr>
        <p:spPr>
          <a:xfrm>
            <a:off x="2286000" y="2384784"/>
            <a:ext cx="4876800" cy="2453916"/>
          </a:xfrm>
          <a:prstGeom prst="rect">
            <a:avLst/>
          </a:prstGeom>
          <a:noFill/>
        </p:spPr>
        <p:txBody>
          <a:bodyPr wrap="square" lIns="98465" tIns="49232" rIns="98465" bIns="49232" rtlCol="0">
            <a:spAutoFit/>
          </a:bodyPr>
          <a:lstStyle/>
          <a:p>
            <a:pPr algn="just">
              <a:lnSpc>
                <a:spcPct val="150000"/>
              </a:lnSpc>
            </a:pPr>
            <a:r>
              <a:rPr lang="en-US" sz="3400">
                <a:solidFill>
                  <a:srgbClr val="002060"/>
                </a:solidFill>
                <a:latin typeface="Times New Roman" pitchFamily="18" charset="0"/>
                <a:cs typeface="Times New Roman" pitchFamily="18" charset="0"/>
              </a:rPr>
              <a:t>A. Công nhân, thầy giáo.</a:t>
            </a:r>
          </a:p>
          <a:p>
            <a:pPr algn="just">
              <a:lnSpc>
                <a:spcPct val="150000"/>
              </a:lnSpc>
            </a:pPr>
            <a:r>
              <a:rPr lang="en-US" sz="3400">
                <a:solidFill>
                  <a:srgbClr val="002060"/>
                </a:solidFill>
                <a:latin typeface="Times New Roman" pitchFamily="18" charset="0"/>
                <a:cs typeface="Times New Roman" pitchFamily="18" charset="0"/>
              </a:rPr>
              <a:t>B. Nông dân, quân lính.</a:t>
            </a:r>
          </a:p>
          <a:p>
            <a:pPr algn="just">
              <a:lnSpc>
                <a:spcPct val="150000"/>
              </a:lnSpc>
            </a:pPr>
            <a:r>
              <a:rPr lang="en-US" sz="3400">
                <a:solidFill>
                  <a:srgbClr val="002060"/>
                </a:solidFill>
                <a:latin typeface="Times New Roman" pitchFamily="18" charset="0"/>
                <a:cs typeface="Times New Roman" pitchFamily="18" charset="0"/>
              </a:rPr>
              <a:t>C. Vua, quan.</a:t>
            </a:r>
          </a:p>
        </p:txBody>
      </p:sp>
      <p:sp>
        <p:nvSpPr>
          <p:cNvPr id="2" name="Left Arrow 1">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881939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15616" y="337220"/>
            <a:ext cx="7162800" cy="2238375"/>
          </a:xfrm>
          <a:prstGeom prst="rect">
            <a:avLst/>
          </a:prstGeom>
        </p:spPr>
      </p:pic>
      <p:sp>
        <p:nvSpPr>
          <p:cNvPr id="8" name="Rectangle 7"/>
          <p:cNvSpPr/>
          <p:nvPr/>
        </p:nvSpPr>
        <p:spPr>
          <a:xfrm>
            <a:off x="2393198" y="2665140"/>
            <a:ext cx="4357603" cy="384721"/>
          </a:xfrm>
          <a:prstGeom prst="rect">
            <a:avLst/>
          </a:prstGeom>
        </p:spPr>
        <p:txBody>
          <a:bodyPr wrap="none">
            <a:spAutoFit/>
          </a:bodyPr>
          <a:lstStyle/>
          <a:p>
            <a:r>
              <a:rPr lang="vi-VN" dirty="0">
                <a:solidFill>
                  <a:srgbClr val="000000"/>
                </a:solidFill>
                <a:latin typeface="Roboto"/>
              </a:rPr>
              <a:t>Hoàng Thành Thăng Long xưa và nay.</a:t>
            </a:r>
            <a:endParaRPr lang="en-US" dirty="0"/>
          </a:p>
        </p:txBody>
      </p:sp>
      <p:pic>
        <p:nvPicPr>
          <p:cNvPr id="9" name="Picture 8"/>
          <p:cNvPicPr>
            <a:picLocks noChangeAspect="1"/>
          </p:cNvPicPr>
          <p:nvPr/>
        </p:nvPicPr>
        <p:blipFill>
          <a:blip r:embed="rId3"/>
          <a:stretch>
            <a:fillRect/>
          </a:stretch>
        </p:blipFill>
        <p:spPr>
          <a:xfrm>
            <a:off x="755576" y="3049861"/>
            <a:ext cx="3168352" cy="2183903"/>
          </a:xfrm>
          <a:prstGeom prst="rect">
            <a:avLst/>
          </a:prstGeom>
        </p:spPr>
      </p:pic>
      <p:sp>
        <p:nvSpPr>
          <p:cNvPr id="10" name="Rectangle 9"/>
          <p:cNvSpPr/>
          <p:nvPr/>
        </p:nvSpPr>
        <p:spPr>
          <a:xfrm>
            <a:off x="4139952" y="3964898"/>
            <a:ext cx="2040495" cy="384721"/>
          </a:xfrm>
          <a:prstGeom prst="rect">
            <a:avLst/>
          </a:prstGeom>
        </p:spPr>
        <p:txBody>
          <a:bodyPr wrap="none">
            <a:spAutoFit/>
          </a:bodyPr>
          <a:lstStyle/>
          <a:p>
            <a:r>
              <a:rPr lang="vi-VN" dirty="0" smtClean="0">
                <a:solidFill>
                  <a:srgbClr val="000000"/>
                </a:solidFill>
                <a:latin typeface="Roboto"/>
              </a:rPr>
              <a:t>Hà Nội ngày </a:t>
            </a:r>
            <a:r>
              <a:rPr lang="vi-VN" dirty="0">
                <a:solidFill>
                  <a:srgbClr val="000000"/>
                </a:solidFill>
                <a:latin typeface="Roboto"/>
              </a:rPr>
              <a:t>nay.</a:t>
            </a:r>
            <a:endParaRPr lang="en-US" dirty="0"/>
          </a:p>
        </p:txBody>
      </p:sp>
    </p:spTree>
    <p:extLst>
      <p:ext uri="{BB962C8B-B14F-4D97-AF65-F5344CB8AC3E}">
        <p14:creationId xmlns:p14="http://schemas.microsoft.com/office/powerpoint/2010/main" val="386699988"/>
      </p:ext>
    </p:extLst>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smtClean="0">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An </a:t>
            </a:r>
            <a:endParaRPr lang="en-US" sz="3200" b="1" kern="0" dirty="0" smtClean="0">
              <a:solidFill>
                <a:srgbClr val="C00000"/>
              </a:solidFill>
              <a:latin typeface="Times New Roman" pitchFamily="18" charset="0"/>
              <a:cs typeface="Times New Roman" pitchFamily="18" charset="0"/>
            </a:endParaRPr>
          </a:p>
          <a:p>
            <a:pPr algn="ctr">
              <a:lnSpc>
                <a:spcPct val="150000"/>
              </a:lnSpc>
              <a:defRPr/>
            </a:pPr>
            <a:r>
              <a:rPr lang="en-US" sz="3200" b="1" kern="0" dirty="0" smtClea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697260"/>
            <a:ext cx="2828925" cy="2808312"/>
          </a:xfrm>
          <a:prstGeom prst="rect">
            <a:avLst/>
          </a:prstGeom>
        </p:spPr>
      </p:pic>
      <p:pic>
        <p:nvPicPr>
          <p:cNvPr id="3" name="Picture 2"/>
          <p:cNvPicPr>
            <a:picLocks noChangeAspect="1"/>
          </p:cNvPicPr>
          <p:nvPr/>
        </p:nvPicPr>
        <p:blipFill>
          <a:blip r:embed="rId3"/>
          <a:stretch>
            <a:fillRect/>
          </a:stretch>
        </p:blipFill>
        <p:spPr>
          <a:xfrm>
            <a:off x="4211960" y="337220"/>
            <a:ext cx="3168352" cy="2592288"/>
          </a:xfrm>
          <a:prstGeom prst="rect">
            <a:avLst/>
          </a:prstGeom>
        </p:spPr>
      </p:pic>
      <p:pic>
        <p:nvPicPr>
          <p:cNvPr id="4" name="Picture 3"/>
          <p:cNvPicPr>
            <a:picLocks noChangeAspect="1"/>
          </p:cNvPicPr>
          <p:nvPr/>
        </p:nvPicPr>
        <p:blipFill>
          <a:blip r:embed="rId4"/>
          <a:stretch>
            <a:fillRect/>
          </a:stretch>
        </p:blipFill>
        <p:spPr>
          <a:xfrm>
            <a:off x="4355976" y="3289548"/>
            <a:ext cx="3168352" cy="1872208"/>
          </a:xfrm>
          <a:prstGeom prst="rect">
            <a:avLst/>
          </a:prstGeom>
        </p:spPr>
      </p:pic>
      <p:sp>
        <p:nvSpPr>
          <p:cNvPr id="5" name="Rectangle 4"/>
          <p:cNvSpPr/>
          <p:nvPr/>
        </p:nvSpPr>
        <p:spPr>
          <a:xfrm>
            <a:off x="-371999" y="3870883"/>
            <a:ext cx="4652025" cy="584775"/>
          </a:xfrm>
          <a:prstGeom prst="rect">
            <a:avLst/>
          </a:prstGeom>
        </p:spPr>
        <p:txBody>
          <a:bodyPr wrap="square">
            <a:spAutoFit/>
          </a:bodyPr>
          <a:lstStyle/>
          <a:p>
            <a:pPr algn="ctr">
              <a:defRPr/>
            </a:pPr>
            <a:r>
              <a:rPr lang="vi-VN" sz="3200" b="1" kern="0" dirty="0" smtClean="0">
                <a:solidFill>
                  <a:srgbClr val="C00000"/>
                </a:solidFill>
                <a:latin typeface="Times New Roman" pitchFamily="18" charset="0"/>
                <a:cs typeface="Times New Roman" pitchFamily="18" charset="0"/>
              </a:rPr>
              <a:t>Phố cổ</a:t>
            </a:r>
            <a:r>
              <a:rPr lang="en-US" sz="3200" b="1" kern="0" dirty="0" smtClean="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An </a:t>
            </a:r>
            <a:endParaRPr lang="en-US" sz="3200" b="1" kern="0" dirty="0"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49732177"/>
      </p:ext>
    </p:extLst>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smtClean="0">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152728" cy="3446512"/>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8" name="TextBox 7"/>
          <p:cNvSpPr txBox="1"/>
          <p:nvPr/>
        </p:nvSpPr>
        <p:spPr>
          <a:xfrm>
            <a:off x="1524000" y="1633364"/>
            <a:ext cx="6248400" cy="954107"/>
          </a:xfrm>
          <a:prstGeom prst="rect">
            <a:avLst/>
          </a:prstGeom>
          <a:noFill/>
        </p:spPr>
        <p:txBody>
          <a:bodyPr wrap="square" rtlCol="0">
            <a:spAutoFit/>
          </a:bodyPr>
          <a:lstStyle/>
          <a:p>
            <a:pPr algn="ctr"/>
            <a:r>
              <a:rPr lang="en-US" sz="2800" dirty="0" err="1" smtClean="0">
                <a:solidFill>
                  <a:srgbClr val="C00000"/>
                </a:solidFill>
                <a:latin typeface="Times New Roman" pitchFamily="18" charset="0"/>
                <a:cs typeface="Times New Roman" pitchFamily="18" charset="0"/>
              </a:rPr>
              <a:t>Em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nhận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xét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gì</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về</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dân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số</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của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các</a:t>
            </a:r>
            <a:r>
              <a:rPr lang="en-US" sz="2800" dirty="0" smtClean="0">
                <a:solidFill>
                  <a:srgbClr val="C00000"/>
                </a:solidFill>
                <a:latin typeface="Times New Roman" pitchFamily="18" charset="0"/>
                <a:cs typeface="Times New Roman" pitchFamily="18" charset="0"/>
              </a:rPr>
              <a:t> </a:t>
            </a:r>
            <a:endParaRPr lang="vi-VN" sz="2800" dirty="0" smtClean="0">
              <a:solidFill>
                <a:srgbClr val="C00000"/>
              </a:solidFill>
              <a:latin typeface="Times New Roman" pitchFamily="18" charset="0"/>
              <a:cs typeface="Times New Roman" pitchFamily="18" charset="0"/>
            </a:endParaRPr>
          </a:p>
          <a:p>
            <a:pPr algn="ctr"/>
            <a:r>
              <a:rPr lang="en-US" sz="2800" dirty="0" err="1" smtClean="0">
                <a:solidFill>
                  <a:srgbClr val="C00000"/>
                </a:solidFill>
                <a:latin typeface="Times New Roman" pitchFamily="18" charset="0"/>
                <a:cs typeface="Times New Roman" pitchFamily="18" charset="0"/>
              </a:rPr>
              <a:t>thành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thị</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nước</a:t>
            </a:r>
            <a:r>
              <a:rPr lang="en-US" sz="2800" dirty="0" smtClean="0">
                <a:solidFill>
                  <a:srgbClr val="C00000"/>
                </a:solidFill>
                <a:latin typeface="Times New Roman" pitchFamily="18" charset="0"/>
                <a:cs typeface="Times New Roman" pitchFamily="18" charset="0"/>
              </a:rPr>
              <a:t> ta </a:t>
            </a:r>
            <a:r>
              <a:rPr lang="en-US" sz="2800" dirty="0" err="1" smtClean="0">
                <a:solidFill>
                  <a:srgbClr val="C00000"/>
                </a:solidFill>
                <a:latin typeface="Times New Roman" pitchFamily="18" charset="0"/>
                <a:cs typeface="Times New Roman" pitchFamily="18" charset="0"/>
              </a:rPr>
              <a:t>thế</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kỉ</a:t>
            </a:r>
            <a:r>
              <a:rPr lang="en-US" sz="2800" dirty="0" smtClean="0">
                <a:solidFill>
                  <a:srgbClr val="C00000"/>
                </a:solidFill>
                <a:latin typeface="Times New Roman" pitchFamily="18" charset="0"/>
                <a:cs typeface="Times New Roman" pitchFamily="18" charset="0"/>
              </a:rPr>
              <a:t> XVI- XVII</a:t>
            </a:r>
            <a:r>
              <a:rPr lang="vi-VN" sz="2800"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a:t>
            </a:r>
            <a:r>
              <a:rPr lang="en-US" sz="2400" smtClean="0">
                <a:solidFill>
                  <a:srgbClr val="FFFF00"/>
                </a:solidFill>
                <a:latin typeface="Times New Roman" pitchFamily="18" charset="0"/>
                <a:cs typeface="Times New Roman" pitchFamily="18" charset="0"/>
              </a:rPr>
              <a:t>thế </a:t>
            </a:r>
            <a:r>
              <a:rPr lang="en-US" sz="2400">
                <a:solidFill>
                  <a:srgbClr val="FFFF00"/>
                </a:solidFill>
                <a:latin typeface="Times New Roman" pitchFamily="18" charset="0"/>
                <a:cs typeface="Times New Roman" pitchFamily="18" charset="0"/>
              </a:rPr>
              <a:t>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315848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6" name="TextBox 5"/>
          <p:cNvSpPr txBox="1"/>
          <p:nvPr/>
        </p:nvSpPr>
        <p:spPr>
          <a:xfrm>
            <a:off x="1395875" y="1582841"/>
            <a:ext cx="6248400" cy="830997"/>
          </a:xfrm>
          <a:prstGeom prst="rect">
            <a:avLst/>
          </a:prstGeom>
          <a:noFill/>
        </p:spPr>
        <p:txBody>
          <a:bodyPr wrap="square" rtlCol="0">
            <a:spAutoFit/>
          </a:bodyPr>
          <a:lstStyle/>
          <a:p>
            <a:pPr algn="ctr"/>
            <a:r>
              <a:rPr lang="en-US" sz="2400" dirty="0" err="1" smtClean="0">
                <a:solidFill>
                  <a:srgbClr val="C00000"/>
                </a:solidFill>
                <a:latin typeface="Times New Roman" pitchFamily="18" charset="0"/>
                <a:cs typeface="Times New Roman" pitchFamily="18" charset="0"/>
              </a:rPr>
              <a:t>Em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nhận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xét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gì</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về</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quy</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mô</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các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thành</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thị</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nước</a:t>
            </a:r>
            <a:r>
              <a:rPr lang="en-US" sz="2400" dirty="0" smtClean="0">
                <a:solidFill>
                  <a:srgbClr val="C00000"/>
                </a:solidFill>
                <a:latin typeface="Times New Roman" pitchFamily="18" charset="0"/>
                <a:cs typeface="Times New Roman" pitchFamily="18" charset="0"/>
              </a:rPr>
              <a:t> ta </a:t>
            </a:r>
            <a:r>
              <a:rPr lang="en-US" sz="2400" dirty="0" err="1" smtClean="0">
                <a:solidFill>
                  <a:srgbClr val="C00000"/>
                </a:solidFill>
                <a:latin typeface="Times New Roman" pitchFamily="18" charset="0"/>
                <a:cs typeface="Times New Roman" pitchFamily="18" charset="0"/>
              </a:rPr>
              <a:t>thế</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kỉ</a:t>
            </a:r>
            <a:r>
              <a:rPr lang="en-US" sz="2400" dirty="0" smtClean="0">
                <a:solidFill>
                  <a:srgbClr val="C00000"/>
                </a:solidFill>
                <a:latin typeface="Times New Roman" pitchFamily="18" charset="0"/>
                <a:cs typeface="Times New Roman" pitchFamily="18" charset="0"/>
              </a:rPr>
              <a:t> XVI- XVII</a:t>
            </a:r>
            <a:r>
              <a:rPr lang="vi-VN" sz="2400" dirty="0" smtClean="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xá</a:t>
            </a:r>
            <a:r>
              <a:rPr lang="vi-VN" sz="2400" dirty="0" smtClean="0">
                <a:solidFill>
                  <a:srgbClr val="FFFF00"/>
                </a:solidFill>
                <a:latin typeface="Times New Roman" pitchFamily="18" charset="0"/>
                <a:cs typeface="Times New Roman" pitchFamily="18" charset="0"/>
              </a:rPr>
              <a:t> rộng lớn</a:t>
            </a:r>
            <a:r>
              <a:rPr lang="en-US" sz="2400" dirty="0" smtClean="0">
                <a:solidFill>
                  <a:srgbClr val="FFFF00"/>
                </a:solidFill>
                <a:latin typeface="Times New Roman" pitchFamily="18" charset="0"/>
                <a:cs typeface="Times New Roman" pitchFamily="18" charset="0"/>
              </a:rPr>
              <a:t> </a:t>
            </a:r>
            <a:endParaRPr lang="en-US" sz="2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78814"/>
            <a:ext cx="8534400" cy="1669086"/>
          </a:xfrm>
          <a:prstGeom prst="rect">
            <a:avLst/>
          </a:prstGeom>
        </p:spPr>
        <p:txBody>
          <a:bodyPr wrap="square" lIns="98465" tIns="49232" rIns="98465" bIns="49232">
            <a:spAutoFit/>
          </a:bodyPr>
          <a:lstStyle/>
          <a:p>
            <a:pPr algn="ctr">
              <a:lnSpc>
                <a:spcPct val="150000"/>
              </a:lnSpc>
            </a:pPr>
            <a:r>
              <a:rPr lang="en-US" sz="3400" b="1" i="1" u="sng" dirty="0" err="1">
                <a:solidFill>
                  <a:srgbClr val="FFFF00"/>
                </a:solidFill>
                <a:latin typeface="Times New Roman" pitchFamily="18" charset="0"/>
                <a:cs typeface="Times New Roman" pitchFamily="18" charset="0"/>
              </a:rPr>
              <a:t>Câu</a:t>
            </a:r>
            <a:r>
              <a:rPr lang="en-US" sz="3400" b="1" i="1" u="sng" dirty="0">
                <a:solidFill>
                  <a:srgbClr val="FFFF00"/>
                </a:solidFill>
                <a:latin typeface="Times New Roman" pitchFamily="18" charset="0"/>
                <a:cs typeface="Times New Roman" pitchFamily="18" charset="0"/>
              </a:rPr>
              <a:t> </a:t>
            </a:r>
            <a:r>
              <a:rPr lang="en-US" sz="3400" b="1" i="1" u="sng" dirty="0" err="1">
                <a:solidFill>
                  <a:srgbClr val="FFFF00"/>
                </a:solidFill>
                <a:latin typeface="Times New Roman" pitchFamily="18" charset="0"/>
                <a:cs typeface="Times New Roman" pitchFamily="18" charset="0"/>
              </a:rPr>
              <a:t>hỏi</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Những</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người</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khẩn</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hoang</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được</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cấp</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những</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gì</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trong</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nửa</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năm</a:t>
            </a:r>
            <a:r>
              <a:rPr lang="en-US" sz="3400" b="1" i="1" dirty="0">
                <a:solidFill>
                  <a:srgbClr val="FFFF00"/>
                </a:solidFill>
                <a:latin typeface="Times New Roman" pitchFamily="18" charset="0"/>
                <a:cs typeface="Times New Roman" pitchFamily="18" charset="0"/>
              </a:rPr>
              <a:t> </a:t>
            </a:r>
            <a:r>
              <a:rPr lang="en-US" sz="3400" b="1" i="1" dirty="0" err="1">
                <a:solidFill>
                  <a:srgbClr val="FFFF00"/>
                </a:solidFill>
                <a:latin typeface="Times New Roman" pitchFamily="18" charset="0"/>
                <a:cs typeface="Times New Roman" pitchFamily="18" charset="0"/>
              </a:rPr>
              <a:t>đầu</a:t>
            </a:r>
            <a:r>
              <a:rPr lang="en-US" sz="3400" b="1" i="1" dirty="0">
                <a:solidFill>
                  <a:srgbClr val="FFFF00"/>
                </a:solidFill>
                <a:latin typeface="Times New Roman" pitchFamily="18" charset="0"/>
                <a:cs typeface="Times New Roman" pitchFamily="18" charset="0"/>
              </a:rPr>
              <a:t>?</a:t>
            </a:r>
          </a:p>
        </p:txBody>
      </p:sp>
      <p:sp>
        <p:nvSpPr>
          <p:cNvPr id="5" name="Rectangle 4"/>
          <p:cNvSpPr/>
          <p:nvPr/>
        </p:nvSpPr>
        <p:spPr>
          <a:xfrm>
            <a:off x="838200" y="2133353"/>
            <a:ext cx="7315200" cy="3238747"/>
          </a:xfrm>
          <a:prstGeom prst="rect">
            <a:avLst/>
          </a:prstGeom>
        </p:spPr>
        <p:txBody>
          <a:bodyPr wrap="square" lIns="98465" tIns="49232" rIns="98465" bIns="49232">
            <a:spAutoFit/>
          </a:bodyPr>
          <a:lstStyle/>
          <a:p>
            <a:pPr algn="just">
              <a:lnSpc>
                <a:spcPct val="150000"/>
              </a:lnSpc>
            </a:pPr>
            <a:r>
              <a:rPr lang="vi-VN" sz="3400">
                <a:solidFill>
                  <a:srgbClr val="002060"/>
                </a:solidFill>
                <a:latin typeface="Times New Roman" pitchFamily="18" charset="0"/>
                <a:cs typeface="Times New Roman" pitchFamily="18" charset="0"/>
              </a:rPr>
              <a:t>A. </a:t>
            </a:r>
            <a:r>
              <a:rPr lang="en-US" sz="3400">
                <a:solidFill>
                  <a:srgbClr val="002060"/>
                </a:solidFill>
                <a:latin typeface="Times New Roman" pitchFamily="18" charset="0"/>
                <a:cs typeface="Times New Roman" pitchFamily="18" charset="0"/>
              </a:rPr>
              <a:t>Dựng nhà cho dân khẩn hoang.</a:t>
            </a:r>
          </a:p>
          <a:p>
            <a:pPr algn="just">
              <a:lnSpc>
                <a:spcPct val="150000"/>
              </a:lnSpc>
            </a:pPr>
            <a:r>
              <a:rPr lang="en-US" sz="3400">
                <a:solidFill>
                  <a:srgbClr val="002060"/>
                </a:solidFill>
                <a:latin typeface="Times New Roman" pitchFamily="18" charset="0"/>
                <a:cs typeface="Times New Roman" pitchFamily="18" charset="0"/>
              </a:rPr>
              <a:t>B. Cấp lương thực trong nửa năm và một số nông cụ cho dân khẩn hoang.</a:t>
            </a:r>
          </a:p>
          <a:p>
            <a:pPr algn="just">
              <a:lnSpc>
                <a:spcPct val="150000"/>
              </a:lnSpc>
            </a:pPr>
            <a:r>
              <a:rPr lang="en-US" sz="3400">
                <a:solidFill>
                  <a:srgbClr val="002060"/>
                </a:solidFill>
                <a:latin typeface="Times New Roman" pitchFamily="18" charset="0"/>
                <a:cs typeface="Times New Roman" pitchFamily="18" charset="0"/>
              </a:rPr>
              <a:t>C.  Cấp hạt giống cho dân gieo trồng.</a:t>
            </a:r>
          </a:p>
        </p:txBody>
      </p:sp>
      <p:sp>
        <p:nvSpPr>
          <p:cNvPr id="6" name="Left Arrow 5">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295368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368752" cy="3302496"/>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6" name="TextBox 5"/>
          <p:cNvSpPr txBox="1"/>
          <p:nvPr/>
        </p:nvSpPr>
        <p:spPr>
          <a:xfrm>
            <a:off x="1371600" y="1654849"/>
            <a:ext cx="6248400" cy="830997"/>
          </a:xfrm>
          <a:prstGeom prst="rect">
            <a:avLst/>
          </a:prstGeom>
          <a:noFill/>
        </p:spPr>
        <p:txBody>
          <a:bodyPr wrap="square" rtlCol="0">
            <a:spAutoFit/>
          </a:bodyPr>
          <a:lstStyle/>
          <a:p>
            <a:pPr algn="ctr"/>
            <a:r>
              <a:rPr lang="en-US" sz="2400" dirty="0" err="1" smtClean="0">
                <a:solidFill>
                  <a:srgbClr val="C00000"/>
                </a:solidFill>
                <a:latin typeface="Times New Roman" pitchFamily="18" charset="0"/>
                <a:cs typeface="Times New Roman" pitchFamily="18" charset="0"/>
              </a:rPr>
              <a:t>Em</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nhận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xét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gì</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về</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hoạt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động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buôn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bán</a:t>
            </a:r>
            <a:r>
              <a:rPr lang="en-US" sz="2400" dirty="0" smtClean="0">
                <a:solidFill>
                  <a:srgbClr val="C00000"/>
                </a:solidFill>
                <a:latin typeface="Times New Roman" pitchFamily="18" charset="0"/>
                <a:cs typeface="Times New Roman" pitchFamily="18" charset="0"/>
              </a:rPr>
              <a:t> </a:t>
            </a:r>
            <a:endParaRPr lang="vi-VN" sz="2400" dirty="0" smtClean="0">
              <a:solidFill>
                <a:srgbClr val="C00000"/>
              </a:solidFill>
              <a:latin typeface="Times New Roman" pitchFamily="18" charset="0"/>
              <a:cs typeface="Times New Roman" pitchFamily="18" charset="0"/>
            </a:endParaRPr>
          </a:p>
          <a:p>
            <a:pPr algn="ct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các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thành</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thị</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nước</a:t>
            </a:r>
            <a:r>
              <a:rPr lang="en-US" sz="2400" dirty="0" smtClean="0">
                <a:solidFill>
                  <a:srgbClr val="C00000"/>
                </a:solidFill>
                <a:latin typeface="Times New Roman" pitchFamily="18" charset="0"/>
                <a:cs typeface="Times New Roman" pitchFamily="18" charset="0"/>
              </a:rPr>
              <a:t> ta </a:t>
            </a:r>
            <a:r>
              <a:rPr lang="en-US" sz="2400" dirty="0" err="1" smtClean="0">
                <a:solidFill>
                  <a:srgbClr val="C00000"/>
                </a:solidFill>
                <a:latin typeface="Times New Roman" pitchFamily="18" charset="0"/>
                <a:cs typeface="Times New Roman" pitchFamily="18" charset="0"/>
              </a:rPr>
              <a:t>thế</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kỉ</a:t>
            </a:r>
            <a:r>
              <a:rPr lang="en-US" sz="2400" dirty="0" smtClean="0">
                <a:solidFill>
                  <a:srgbClr val="C00000"/>
                </a:solidFill>
                <a:latin typeface="Times New Roman" pitchFamily="18" charset="0"/>
                <a:cs typeface="Times New Roman" pitchFamily="18" charset="0"/>
              </a:rPr>
              <a:t> XVI- XVII</a:t>
            </a:r>
            <a:r>
              <a:rPr lang="vi-VN" sz="2400" dirty="0" smtClean="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smtClean="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cảnh hoạt động buôn bán sôi động ở các thành thị </a:t>
            </a:r>
            <a:r>
              <a:rPr lang="vi-VN" sz="2800" smtClean="0">
                <a:solidFill>
                  <a:srgbClr val="C00000"/>
                </a:solidFill>
                <a:latin typeface="Times New Roman" pitchFamily="18" charset="0"/>
                <a:cs typeface="Times New Roman" pitchFamily="18" charset="0"/>
              </a:rPr>
              <a:t>nói </a:t>
            </a:r>
            <a:r>
              <a:rPr lang="vi-VN" sz="2800">
                <a:solidFill>
                  <a:srgbClr val="C00000"/>
                </a:solidFill>
                <a:latin typeface="Times New Roman" pitchFamily="18" charset="0"/>
                <a:cs typeface="Times New Roman" pitchFamily="18" charset="0"/>
              </a:rPr>
              <a:t>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2900" y="2137420"/>
            <a:ext cx="8277726" cy="2677656"/>
          </a:xfrm>
          <a:prstGeom prst="rect">
            <a:avLst/>
          </a:prstGeom>
        </p:spPr>
        <p:txBody>
          <a:bodyPr wrap="square">
            <a:spAutoFit/>
          </a:bodyPr>
          <a:lstStyle/>
          <a:p>
            <a:pPr algn="just">
              <a:lnSpc>
                <a:spcPct val="150000"/>
              </a:lnSpc>
            </a:pPr>
            <a:r>
              <a:rPr lang="en-US" sz="2800" dirty="0" smtClean="0">
                <a:solidFill>
                  <a:srgbClr val="002060"/>
                </a:solidFill>
                <a:latin typeface="Times New Roman" pitchFamily="18" charset="0"/>
                <a:cs typeface="Times New Roman" pitchFamily="18" charset="0"/>
              </a:rPr>
              <a:t>     </a:t>
            </a:r>
            <a:r>
              <a:rPr lang="vi-VN" sz="2800" dirty="0" smtClean="0">
                <a:solidFill>
                  <a:srgbClr val="002060"/>
                </a:solidFill>
                <a:latin typeface="Times New Roman" pitchFamily="18" charset="0"/>
                <a:cs typeface="Times New Roman" pitchFamily="18" charset="0"/>
              </a:rPr>
              <a:t>Qua </a:t>
            </a:r>
            <a:r>
              <a:rPr lang="vi-VN" sz="2800" dirty="0">
                <a:solidFill>
                  <a:srgbClr val="002060"/>
                </a:solidFill>
                <a:latin typeface="Times New Roman" pitchFamily="18" charset="0"/>
                <a:cs typeface="Times New Roman" pitchFamily="18" charset="0"/>
              </a:rPr>
              <a:t>hoạt động buôn bán nói lên tình hình kinh tế nước ta thời đó rất phát triển đặc biệt là nông nghiệp, tiểu thủ công nghiệp và thương nghiệp, tạo ra nhiều sản phẩm để trao đổi, mua bán.</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xit" presetSubtype="4" fill="hold" grpId="1" nodeType="withEffect">
                                  <p:stCondLst>
                                    <p:cond delay="0"/>
                                  </p:stCondLst>
                                  <p:childTnLst>
                                    <p:anim calcmode="lin" valueType="num">
                                      <p:cBhvr additive="base">
                                        <p:cTn id="9" dur="500"/>
                                        <p:tgtEl>
                                          <p:spTgt spid="5"/>
                                        </p:tgtEl>
                                        <p:attrNameLst>
                                          <p:attrName>ppt_x</p:attrName>
                                        </p:attrNameLst>
                                      </p:cBhvr>
                                      <p:tavLst>
                                        <p:tav tm="0">
                                          <p:val>
                                            <p:strVal val="ppt_x"/>
                                          </p:val>
                                        </p:tav>
                                        <p:tav tm="100000">
                                          <p:val>
                                            <p:strVal val="ppt_x"/>
                                          </p:val>
                                        </p:tav>
                                      </p:tavLst>
                                    </p:anim>
                                    <p:anim calcmode="lin" valueType="num">
                                      <p:cBhvr additive="base">
                                        <p:cTn id="10" dur="500"/>
                                        <p:tgtEl>
                                          <p:spTgt spid="5"/>
                                        </p:tgtEl>
                                        <p:attrNameLst>
                                          <p:attrName>ppt_y</p:attrName>
                                        </p:attrNameLst>
                                      </p:cBhvr>
                                      <p:tavLst>
                                        <p:tav tm="0">
                                          <p:val>
                                            <p:strVal val="ppt_y"/>
                                          </p:val>
                                        </p:tav>
                                        <p:tav tm="100000">
                                          <p:val>
                                            <p:strVal val="1+ppt_h/2"/>
                                          </p:val>
                                        </p:tav>
                                      </p:tavLst>
                                    </p:anim>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r>
              <a:rPr lang="vi-VN" sz="2800" smtClean="0">
                <a:solidFill>
                  <a:srgbClr val="002060"/>
                </a:solidFill>
                <a:latin typeface="+mj-lt"/>
              </a:rPr>
              <a:t>.</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smtClean="0">
                <a:solidFill>
                  <a:srgbClr val="C00000"/>
                </a:solidFill>
                <a:latin typeface="Times New Roman" pitchFamily="18" charset="0"/>
                <a:cs typeface="Times New Roman" pitchFamily="18" charset="0"/>
              </a:rPr>
              <a:t>KẾT LUẬN</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0731715"/>
      </p:ext>
    </p:extLst>
  </p:cSld>
  <p:clrMapOvr>
    <a:masterClrMapping/>
  </p:clrMapOvr>
  <p:transition spd="med">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solidFill>
            <a:srgbClr val="FFFF66"/>
          </a:solidFill>
        </p:spPr>
        <p:txBody>
          <a:bodyPr wrap="square" rtlCol="0">
            <a:spAutoFit/>
          </a:bodyPr>
          <a:lstStyle/>
          <a:p>
            <a:pPr algn="just">
              <a:lnSpc>
                <a:spcPct val="150000"/>
              </a:lnSpc>
            </a:pP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Vào</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thế</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kỉ</a:t>
            </a:r>
            <a:r>
              <a:rPr lang="en-US" sz="3200" dirty="0">
                <a:solidFill>
                  <a:srgbClr val="002060"/>
                </a:solidFill>
                <a:latin typeface="Times New Roman" pitchFamily="18" charset="0"/>
                <a:cs typeface="Times New Roman" pitchFamily="18" charset="0"/>
              </a:rPr>
              <a:t> XVI-XVII,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thị</a:t>
            </a:r>
            <a:r>
              <a:rPr lang="en-US" sz="3200" dirty="0">
                <a:solidFill>
                  <a:srgbClr val="002060"/>
                </a:solidFill>
                <a:latin typeface="Times New Roman" pitchFamily="18" charset="0"/>
                <a:cs typeface="Times New Roman" pitchFamily="18" charset="0"/>
              </a:rPr>
              <a:t> ở </a:t>
            </a:r>
            <a:r>
              <a:rPr lang="en-US" sz="3200" dirty="0" err="1">
                <a:solidFill>
                  <a:srgbClr val="002060"/>
                </a:solidFill>
                <a:latin typeface="Times New Roman" pitchFamily="18" charset="0"/>
                <a:cs typeface="Times New Roman" pitchFamily="18" charset="0"/>
              </a:rPr>
              <a:t>nước</a:t>
            </a:r>
            <a:r>
              <a:rPr lang="en-US" sz="3200" dirty="0">
                <a:solidFill>
                  <a:srgbClr val="002060"/>
                </a:solidFill>
                <a:latin typeface="Times New Roman" pitchFamily="18" charset="0"/>
                <a:cs typeface="Times New Roman" pitchFamily="18" charset="0"/>
              </a:rPr>
              <a:t> ta </a:t>
            </a:r>
            <a:r>
              <a:rPr lang="en-US" sz="3200" dirty="0" err="1">
                <a:solidFill>
                  <a:srgbClr val="002060"/>
                </a:solidFill>
                <a:latin typeface="Times New Roman" pitchFamily="18" charset="0"/>
                <a:cs typeface="Times New Roman" pitchFamily="18" charset="0"/>
              </a:rPr>
              <a:t>trở</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phồn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thịnh</a:t>
            </a:r>
            <a:r>
              <a:rPr lang="en-US" sz="3200" dirty="0">
                <a:solidFill>
                  <a:srgbClr val="002060"/>
                </a:solidFill>
                <a:latin typeface="Times New Roman" pitchFamily="18" charset="0"/>
                <a:cs typeface="Times New Roman" pitchFamily="18" charset="0"/>
              </a:rPr>
              <a:t>.</a:t>
            </a:r>
          </a:p>
          <a:p>
            <a:pPr algn="just">
              <a:lnSpc>
                <a:spcPct val="150000"/>
              </a:lnSpc>
            </a:pP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Thăng</a:t>
            </a:r>
            <a:r>
              <a:rPr lang="en-US" sz="3200" dirty="0" smtClean="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rPr>
              <a:t>Long, </a:t>
            </a:r>
            <a:r>
              <a:rPr lang="en-US" sz="3200" dirty="0" err="1">
                <a:solidFill>
                  <a:srgbClr val="002060"/>
                </a:solidFill>
                <a:latin typeface="Times New Roman" pitchFamily="18" charset="0"/>
                <a:cs typeface="Times New Roman" pitchFamily="18" charset="0"/>
              </a:rPr>
              <a:t>Phố</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An </a:t>
            </a:r>
            <a:r>
              <a:rPr lang="en-US" sz="3200" dirty="0" err="1">
                <a:solidFill>
                  <a:srgbClr val="002060"/>
                </a:solidFill>
                <a:latin typeface="Times New Roman" pitchFamily="18" charset="0"/>
                <a:cs typeface="Times New Roman" pitchFamily="18" charset="0"/>
              </a:rPr>
              <a:t>là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những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thị</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nổi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tiếng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đó</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smtClean="0">
                <a:solidFill>
                  <a:srgbClr val="C00000"/>
                </a:solidFill>
                <a:latin typeface="Times New Roman" pitchFamily="18" charset="0"/>
                <a:cs typeface="Times New Roman" pitchFamily="18" charset="0"/>
              </a:rPr>
              <a:t>KẾT LUẬN</a:t>
            </a:r>
            <a:endParaRPr lang="en-US" sz="3200" b="1" u="sng">
              <a:solidFill>
                <a:srgbClr val="C00000"/>
              </a:solidFill>
              <a:latin typeface="Times New Roman" pitchFamily="18" charset="0"/>
              <a:cs typeface="Times New Roman" pitchFamily="18" charset="0"/>
            </a:endParaRPr>
          </a:p>
        </p:txBody>
      </p:sp>
      <p:sp>
        <p:nvSpPr>
          <p:cNvPr id="4" name="Right Arrow 3">
            <a:hlinkClick r:id="rId2" action="ppaction://hlinksldjump"/>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931751"/>
      </p:ext>
    </p:extLst>
  </p:cSld>
  <p:clrMapOvr>
    <a:masterClrMapping/>
  </p:clrMapOvr>
  <p:transition spd="med">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5" name="TextBox 4"/>
          <p:cNvSpPr txBox="1"/>
          <p:nvPr/>
        </p:nvSpPr>
        <p:spPr>
          <a:xfrm>
            <a:off x="1676400" y="806329"/>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Làm gì để xây dựng quê hương đất nước và giữ gìn các khu di tích cổ mà ông cha để lại?</a:t>
            </a:r>
            <a:endParaRPr lang="en-US" sz="2400">
              <a:solidFill>
                <a:srgbClr val="C00000"/>
              </a:solidFill>
              <a:latin typeface="Times New Roman" pitchFamily="18" charset="0"/>
              <a:cs typeface="Times New Roman" pitchFamily="18" charset="0"/>
            </a:endParaRPr>
          </a:p>
        </p:txBody>
      </p:sp>
      <p:sp>
        <p:nvSpPr>
          <p:cNvPr id="6" name="TextBox 5"/>
          <p:cNvSpPr txBox="1"/>
          <p:nvPr/>
        </p:nvSpPr>
        <p:spPr>
          <a:xfrm>
            <a:off x="683568" y="2281436"/>
            <a:ext cx="7620000" cy="3323987"/>
          </a:xfrm>
          <a:prstGeom prst="rect">
            <a:avLst/>
          </a:prstGeom>
          <a:noFill/>
        </p:spPr>
        <p:txBody>
          <a:bodyPr wrap="square" rtlCol="0">
            <a:spAutoFit/>
          </a:bodyPr>
          <a:lstStyle/>
          <a:p>
            <a:pPr algn="just">
              <a:lnSpc>
                <a:spcPct val="150000"/>
              </a:lnSpc>
            </a:pPr>
            <a:r>
              <a:rPr lang="vi-VN" sz="2800" dirty="0" smtClean="0">
                <a:solidFill>
                  <a:srgbClr val="002060"/>
                </a:solidFill>
                <a:latin typeface="+mj-lt"/>
              </a:rPr>
              <a:t>Em cần bảo vệ và giữ gìn các di sản văn hóa của địa phương, của đất nước, không vứt rác bừa bãi, tham gia các lễ hội truyền thống, phê phán các hành vi làm ảnh hưởng đến các di tích, cổ vât, tham gia tìm hiểu các lễ hội truyền thống...</a:t>
            </a:r>
            <a:endParaRPr lang="en-US" sz="2800" dirty="0">
              <a:solidFill>
                <a:srgbClr val="002060"/>
              </a:solidFill>
              <a:latin typeface="+mj-lt"/>
            </a:endParaRPr>
          </a:p>
        </p:txBody>
      </p:sp>
    </p:spTree>
    <p:extLst>
      <p:ext uri="{BB962C8B-B14F-4D97-AF65-F5344CB8AC3E}">
        <p14:creationId xmlns:p14="http://schemas.microsoft.com/office/powerpoint/2010/main" val="1821747492"/>
      </p:ext>
    </p:extLst>
  </p:cSld>
  <p:clrMapOvr>
    <a:masterClrMapping/>
  </p:clrMapOvr>
  <p:transition spd="med">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00100"/>
            <a:ext cx="8534400" cy="1077218"/>
          </a:xfrm>
          <a:prstGeom prst="rect">
            <a:avLst/>
          </a:prstGeom>
          <a:noFill/>
        </p:spPr>
        <p:txBody>
          <a:bodyPr wrap="square" rtlCol="0">
            <a:spAutoFit/>
          </a:bodyPr>
          <a:lstStyle/>
          <a:p>
            <a:pPr algn="ctr">
              <a:spcBef>
                <a:spcPct val="50000"/>
              </a:spcBef>
            </a:pPr>
            <a:r>
              <a:rPr lang="en-US" sz="3200" dirty="0" err="1" smtClean="0">
                <a:solidFill>
                  <a:srgbClr val="FFFF00"/>
                </a:solidFill>
                <a:latin typeface="Times New Roman" pitchFamily="18" charset="0"/>
                <a:cs typeface="Times New Roman" pitchFamily="18" charset="0"/>
              </a:rPr>
              <a:t>Nêu</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tên</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thành</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thị</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cổ</a:t>
            </a:r>
            <a:r>
              <a:rPr lang="en-US" sz="3200" dirty="0" smtClean="0">
                <a:solidFill>
                  <a:srgbClr val="FFFF00"/>
                </a:solidFill>
                <a:latin typeface="Times New Roman" pitchFamily="18" charset="0"/>
                <a:cs typeface="Times New Roman" pitchFamily="18" charset="0"/>
              </a:rPr>
              <a:t> ở </a:t>
            </a:r>
            <a:r>
              <a:rPr lang="en-US" sz="3200" dirty="0" err="1" smtClean="0">
                <a:solidFill>
                  <a:srgbClr val="FFFF00"/>
                </a:solidFill>
                <a:latin typeface="Times New Roman" pitchFamily="18" charset="0"/>
                <a:cs typeface="Times New Roman" pitchFamily="18" charset="0"/>
              </a:rPr>
              <a:t>nước</a:t>
            </a:r>
            <a:r>
              <a:rPr lang="en-US" sz="3200" dirty="0" smtClean="0">
                <a:solidFill>
                  <a:srgbClr val="FFFF00"/>
                </a:solidFill>
                <a:latin typeface="Times New Roman" pitchFamily="18" charset="0"/>
                <a:cs typeface="Times New Roman" pitchFamily="18" charset="0"/>
              </a:rPr>
              <a:t> ta </a:t>
            </a:r>
            <a:r>
              <a:rPr lang="en-US" sz="3200" dirty="0" err="1" smtClean="0">
                <a:solidFill>
                  <a:srgbClr val="FFFF00"/>
                </a:solidFill>
                <a:latin typeface="Times New Roman" pitchFamily="18" charset="0"/>
                <a:cs typeface="Times New Roman" pitchFamily="18" charset="0"/>
              </a:rPr>
              <a:t>được</a:t>
            </a:r>
            <a:r>
              <a:rPr lang="en-US" sz="3200" dirty="0" smtClean="0">
                <a:solidFill>
                  <a:srgbClr val="FFFF00"/>
                </a:solidFill>
                <a:latin typeface="Times New Roman" pitchFamily="18" charset="0"/>
                <a:cs typeface="Times New Roman" pitchFamily="18" charset="0"/>
              </a:rPr>
              <a:t> UNESCO </a:t>
            </a:r>
            <a:r>
              <a:rPr lang="en-US" sz="3200" dirty="0" err="1" smtClean="0">
                <a:solidFill>
                  <a:srgbClr val="FFFF00"/>
                </a:solidFill>
                <a:latin typeface="Times New Roman" pitchFamily="18" charset="0"/>
                <a:cs typeface="Times New Roman" pitchFamily="18" charset="0"/>
              </a:rPr>
              <a:t>công</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nhận</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là</a:t>
            </a:r>
            <a:r>
              <a:rPr lang="en-US" sz="3200" dirty="0" smtClean="0">
                <a:solidFill>
                  <a:srgbClr val="FFFF00"/>
                </a:solidFill>
                <a:latin typeface="Times New Roman" pitchFamily="18" charset="0"/>
                <a:cs typeface="Times New Roman" pitchFamily="18" charset="0"/>
              </a:rPr>
              <a:t> di </a:t>
            </a:r>
            <a:r>
              <a:rPr lang="en-US" sz="3200" dirty="0" err="1" smtClean="0">
                <a:solidFill>
                  <a:srgbClr val="FFFF00"/>
                </a:solidFill>
                <a:latin typeface="Times New Roman" pitchFamily="18" charset="0"/>
                <a:cs typeface="Times New Roman" pitchFamily="18" charset="0"/>
              </a:rPr>
              <a:t>sản</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văn</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hóa</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thế</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giới</a:t>
            </a:r>
            <a:r>
              <a:rPr lang="en-US" sz="3200" dirty="0" smtClean="0">
                <a:solidFill>
                  <a:srgbClr val="FFFF00"/>
                </a:solidFill>
                <a:latin typeface="Times New Roman" pitchFamily="18" charset="0"/>
                <a:cs typeface="Times New Roman" pitchFamily="18" charset="0"/>
              </a:rPr>
              <a:t>:</a:t>
            </a:r>
            <a:endParaRPr lang="en-US" sz="3200" dirty="0">
              <a:solidFill>
                <a:srgbClr val="FFFF00"/>
              </a:solidFill>
              <a:latin typeface="Times New Roman" pitchFamily="18" charset="0"/>
              <a:cs typeface="Times New Roman" pitchFamily="18" charset="0"/>
            </a:endParaRPr>
          </a:p>
        </p:txBody>
      </p:sp>
      <p:sp>
        <p:nvSpPr>
          <p:cNvPr id="4" name="TextBox 3"/>
          <p:cNvSpPr txBox="1"/>
          <p:nvPr/>
        </p:nvSpPr>
        <p:spPr>
          <a:xfrm>
            <a:off x="2590800" y="2448461"/>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Thăng Long</a:t>
            </a:r>
          </a:p>
        </p:txBody>
      </p:sp>
      <p:sp>
        <p:nvSpPr>
          <p:cNvPr id="5" name="TextBox 4"/>
          <p:cNvSpPr txBox="1"/>
          <p:nvPr/>
        </p:nvSpPr>
        <p:spPr>
          <a:xfrm>
            <a:off x="2590800" y="3397219"/>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Phố Hiến</a:t>
            </a:r>
          </a:p>
        </p:txBody>
      </p:sp>
      <p:sp>
        <p:nvSpPr>
          <p:cNvPr id="6" name="TextBox 5"/>
          <p:cNvSpPr txBox="1"/>
          <p:nvPr/>
        </p:nvSpPr>
        <p:spPr>
          <a:xfrm>
            <a:off x="2590800" y="4177725"/>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 	Hội An</a:t>
            </a:r>
          </a:p>
        </p:txBody>
      </p:sp>
      <p:grpSp>
        <p:nvGrpSpPr>
          <p:cNvPr id="7" name="Group 6"/>
          <p:cNvGrpSpPr/>
          <p:nvPr/>
        </p:nvGrpSpPr>
        <p:grpSpPr>
          <a:xfrm>
            <a:off x="9430710" y="2109870"/>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20" name="TextBox 19"/>
          <p:cNvSpPr txBox="1"/>
          <p:nvPr/>
        </p:nvSpPr>
        <p:spPr>
          <a:xfrm>
            <a:off x="2590800" y="228957"/>
            <a:ext cx="3657600" cy="584775"/>
          </a:xfrm>
          <a:prstGeom prst="rect">
            <a:avLst/>
          </a:prstGeom>
          <a:noFill/>
        </p:spPr>
        <p:txBody>
          <a:bodyPr wrap="square" rtlCol="0">
            <a:spAutoFit/>
          </a:bodyPr>
          <a:lstStyle/>
          <a:p>
            <a:pPr algn="ctr"/>
            <a:r>
              <a:rPr lang="vi-VN" sz="3200" b="1" u="sng" dirty="0" smtClean="0">
                <a:solidFill>
                  <a:srgbClr val="C00000"/>
                </a:solidFill>
                <a:latin typeface="Times New Roman" pitchFamily="18" charset="0"/>
                <a:cs typeface="Times New Roman" pitchFamily="18" charset="0"/>
              </a:rPr>
              <a:t>CỦNG CỐ</a:t>
            </a:r>
            <a:endParaRPr lang="en-US" sz="32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0720127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34 0.00833 C -0.04167 -0.00111 -0.04931 -0.0086 -0.05782 -0.01442 C -0.07309 -0.03829 -0.09375 -0.03468 -0.11094 -0.03607 C -0.12171 -0.03995 -0.13247 -0.04772 -0.14289 -0.05077 C -0.14341 -0.05077 -0.15452 -0.04939 -0.15643 -0.04772 C -0.15782 -0.04661 -0.15834 -0.04411 -0.15938 -0.04328 C -0.16094 -0.04134 -0.1625 -0.04134 -0.16424 -0.04078 C -0.16893 -0.03496 -0.17448 -0.03052 -0.17969 -0.02774 C -0.18421 -0.02053 -0.1908 -0.01664 -0.19618 -0.01442 C -0.20018 -0.00749 -0.20487 -0.00111 -0.20868 0.00611 C -0.21754 0.02165 -0.22518 0.04384 -0.23559 0.05328 C -0.23959 0.06465 -0.23664 0.05744 -0.24532 0.06882 L -0.24532 0.06909 C -0.25296 0.08546 -0.26303 0.10322 -0.27344 0.10849 C -0.28299 0.12487 -0.29462 0.12875 -0.30556 0.13735 C -0.32153 0.15123 -0.33872 0.1565 -0.35573 0.15983 C -0.36181 0.16482 -0.36806 0.16538 -0.37448 0.16676 C -0.38386 0.16565 -0.39428 0.16538 -0.40417 0.16454 C -0.4158 0.16316 -0.4283 0.15483 -0.43993 0.15123 C -0.45018 0.1429 -0.44393 0.14679 -0.45921 0.14401 C -0.46042 0.14318 -0.46112 0.14207 -0.46216 0.14179 C -0.46702 0.14013 -0.47205 0.14013 -0.47674 0.13735 C -0.49809 0.12653 -0.5198 0.11765 -0.54184 0.11293 C -0.5665 0.101 -0.55 0.10849 -0.60521 0.11071 C -0.61285 0.1146 -0.62014 0.12043 -0.62778 0.12403 C -0.63334 0.13319 -0.64028 0.14179 -0.64705 0.14679 C -0.65243 0.15483 -0.65799 0.16316 -0.66424 0.16676 C -0.66684 0.17481 -0.66893 0.17731 -0.67309 0.18008 C -0.67691 0.18591 -0.68039 0.19645 -0.68473 0.20034 C -0.69167 0.20422 -0.69809 0.21199 -0.70521 0.21477 C -0.7125 0.2242 -0.71997 0.23114 -0.7283 0.23585 C -0.73473 0.25084 -0.73178 0.24556 -0.73698 0.25361 C -0.74098 0.26748 -0.74636 0.27914 -0.7533 0.28497 C -0.75382 0.28719 -0.75434 0.28996 -0.75521 0.29079 C -0.75608 0.29301 -0.75764 0.29218 -0.75816 0.29357 C -0.75886 0.29551 -0.75851 0.29856 -0.75921 0.3005 C -0.76077 0.30439 -0.7632 0.3055 -0.76493 0.30938 C -0.76754 0.31493 -0.77032 0.31965 -0.77223 0.32659 " pathEditMode="relative" rAng="0" ptsTypes="fffffffffffFfffffffffffffffffffffffffA">
                                      <p:cBhvr>
                                        <p:cTn id="6" dur="2000" fill="hold"/>
                                        <p:tgtEl>
                                          <p:spTgt spid="7"/>
                                        </p:tgtEl>
                                        <p:attrNameLst>
                                          <p:attrName>ppt_x</p:attrName>
                                          <p:attrName>ppt_y</p:attrName>
                                        </p:attrNameLst>
                                      </p:cBhvr>
                                      <p:rCtr x="-36944" y="12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824925"/>
            <a:ext cx="8915400" cy="1274195"/>
          </a:xfrm>
          <a:prstGeom prst="rect">
            <a:avLst/>
          </a:prstGeom>
          <a:noFill/>
        </p:spPr>
        <p:txBody>
          <a:bodyPr wrap="square" rtlCol="0">
            <a:spAutoFit/>
          </a:bodyPr>
          <a:lstStyle/>
          <a:p>
            <a:pPr algn="ctr">
              <a:lnSpc>
                <a:spcPct val="120000"/>
              </a:lnSpc>
            </a:pPr>
            <a:r>
              <a:rPr lang="en-US" sz="3200" dirty="0" err="1" smtClean="0">
                <a:solidFill>
                  <a:srgbClr val="FFFF00"/>
                </a:solidFill>
                <a:latin typeface="Times New Roman" pitchFamily="18" charset="0"/>
                <a:cs typeface="Times New Roman" pitchFamily="18" charset="0"/>
              </a:rPr>
              <a:t>Trong</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câu</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Thứ</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nhất</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kinh</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kì</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thứ</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nhì</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Phố</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Hiến</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Kinh</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kì</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là</a:t>
            </a:r>
            <a:r>
              <a:rPr lang="en-US" sz="3200" dirty="0" smtClean="0">
                <a:solidFill>
                  <a:srgbClr val="FFFF00"/>
                </a:solidFill>
                <a:latin typeface="Times New Roman" pitchFamily="18" charset="0"/>
                <a:cs typeface="Times New Roman" pitchFamily="18" charset="0"/>
              </a:rPr>
              <a:t>:</a:t>
            </a:r>
            <a:endParaRPr lang="en-US" sz="3200" dirty="0" smtClean="0">
              <a:solidFill>
                <a:srgbClr val="FFFF00"/>
              </a:solidFill>
              <a:latin typeface="Times New Roman" pitchFamily="18" charset="0"/>
              <a:cs typeface="Times New Roman" pitchFamily="18" charset="0"/>
            </a:endParaRPr>
          </a:p>
        </p:txBody>
      </p:sp>
      <p:sp>
        <p:nvSpPr>
          <p:cNvPr id="4" name="TextBox 3">
            <a:hlinkClick r:id="rId2" action="ppaction://hlinksldjump"/>
          </p:cNvPr>
          <p:cNvSpPr txBox="1"/>
          <p:nvPr/>
        </p:nvSpPr>
        <p:spPr>
          <a:xfrm>
            <a:off x="224642" y="3515304"/>
            <a:ext cx="80772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Hội An.      </a:t>
            </a:r>
          </a:p>
        </p:txBody>
      </p:sp>
      <p:sp>
        <p:nvSpPr>
          <p:cNvPr id="5" name="TextBox 4"/>
          <p:cNvSpPr txBox="1"/>
          <p:nvPr/>
        </p:nvSpPr>
        <p:spPr>
          <a:xfrm>
            <a:off x="224642" y="2577525"/>
            <a:ext cx="83820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Phố Hiến.</a:t>
            </a:r>
          </a:p>
        </p:txBody>
      </p:sp>
      <p:sp>
        <p:nvSpPr>
          <p:cNvPr id="6" name="TextBox 5"/>
          <p:cNvSpPr txBox="1"/>
          <p:nvPr/>
        </p:nvSpPr>
        <p:spPr>
          <a:xfrm>
            <a:off x="254330" y="4406325"/>
            <a:ext cx="873727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c. </a:t>
            </a:r>
            <a:r>
              <a:rPr lang="en-US" sz="3200" smtClean="0">
                <a:latin typeface="Times New Roman" pitchFamily="18" charset="0"/>
                <a:cs typeface="Times New Roman" pitchFamily="18" charset="0"/>
              </a:rPr>
              <a:t>	Thăng Long.</a:t>
            </a:r>
          </a:p>
        </p:txBody>
      </p:sp>
      <p:grpSp>
        <p:nvGrpSpPr>
          <p:cNvPr id="10" name="Group 9"/>
          <p:cNvGrpSpPr/>
          <p:nvPr/>
        </p:nvGrpSpPr>
        <p:grpSpPr>
          <a:xfrm>
            <a:off x="9472879" y="551741"/>
            <a:ext cx="899584" cy="806744"/>
            <a:chOff x="1996016" y="1294248"/>
            <a:chExt cx="2708794" cy="2580014"/>
          </a:xfrm>
        </p:grpSpPr>
        <p:sp>
          <p:nvSpPr>
            <p:cNvPr id="11" name="Heart 10"/>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Oval 17"/>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Arc 21"/>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0.01026 C -0.00799 -0.00777 -0.01545 -0.02276 -0.02396 -0.03358 C -0.03889 -0.08213 -0.05938 -0.07603 -0.07622 -0.07908 C -0.08698 -0.08713 -0.09705 -0.10211 -0.10764 -0.10988 C -0.10799 -0.10988 -0.11892 -0.10544 -0.12083 -0.10211 C -0.12205 -0.10072 -0.12257 -0.0949 -0.12379 -0.09296 C -0.12535 -0.09046 -0.12691 -0.09046 -0.12865 -0.08796 C -0.13333 -0.07631 -0.13854 -0.06743 -0.14375 -0.06077 C -0.14844 -0.04773 -0.15469 -0.03885 -0.1599 -0.03358 C -0.16406 -0.01998 -0.1684 -0.00777 -0.1724 0.00638 C -0.18108 0.03884 -0.18837 0.08268 -0.19896 0.10127 C -0.20243 0.12541 -0.19983 0.11182 -0.20851 0.13207 L -0.20851 0.13318 C -0.2158 0.16731 -0.22587 0.2031 -0.23594 0.21337 C -0.24549 0.24611 -0.25677 0.25388 -0.26771 0.27219 C -0.28333 0.29911 -0.30017 0.30993 -0.31719 0.31714 C -0.32292 0.32713 -0.32917 0.32769 -0.33524 0.33046 C -0.34479 0.32991 -0.35486 0.3288 -0.36441 0.32658 C -0.37622 0.3238 -0.38819 0.30632 -0.39983 0.29911 C -0.40972 0.28385 -0.40347 0.29106 -0.41875 0.28524 C -0.41997 0.2844 -0.42066 0.28218 -0.4217 0.28163 C -0.42639 0.27774 -0.43125 0.27774 -0.43594 0.27219 C -0.4566 0.24833 -0.4783 0.23085 -0.49965 0.22225 C -0.52413 0.19728 -0.50799 0.21337 -0.5625 0.21837 C -0.56979 0.22558 -0.57691 0.23834 -0.58438 0.24528 C -0.59028 0.26276 -0.59688 0.28024 -0.60347 0.29051 C -0.60868 0.3066 -0.61441 0.32436 -0.62049 0.33046 C -0.62292 0.34739 -0.625 0.35127 -0.62917 0.35738 C -0.63299 0.36903 -0.63594 0.39262 -0.64045 0.39928 C -0.6474 0.4076 -0.65347 0.42203 -0.66042 0.43007 C -0.66771 0.44728 -0.67535 0.46198 -0.68333 0.47031 C -0.68976 0.50055 -0.68681 0.48973 -0.69184 0.50666 C -0.69583 0.53579 -0.70122 0.55799 -0.70799 0.56992 C -0.70868 0.5738 -0.70903 0.57991 -0.7099 0.58324 C -0.71059 0.58573 -0.71215 0.58407 -0.71285 0.58823 C -0.71354 0.59073 -0.71302 0.59767 -0.71372 0.60127 C -0.71545 0.60932 -0.71771 0.61126 -0.71962 0.61848 C -0.72188 0.63068 -0.72465 0.63901 -0.72674 0.65205 " pathEditMode="relative" rAng="0" ptsTypes="fffffffffffFfffffffffffffffffffffffffA">
                                      <p:cBhvr>
                                        <p:cTn id="6" dur="2000" fill="hold"/>
                                        <p:tgtEl>
                                          <p:spTgt spid="10"/>
                                        </p:tgtEl>
                                        <p:attrNameLst>
                                          <p:attrName>ppt_x</p:attrName>
                                          <p:attrName>ppt_y</p:attrName>
                                        </p:attrNameLst>
                                      </p:cBhvr>
                                      <p:rCtr x="-36337" y="260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20458"/>
            <a:ext cx="8915400" cy="1222642"/>
          </a:xfrm>
          <a:prstGeom prst="rect">
            <a:avLst/>
          </a:prstGeom>
          <a:noFill/>
        </p:spPr>
        <p:txBody>
          <a:bodyPr wrap="square" rtlCol="0">
            <a:spAutoFit/>
          </a:bodyPr>
          <a:lstStyle/>
          <a:p>
            <a:pPr algn="ctr">
              <a:lnSpc>
                <a:spcPct val="120000"/>
              </a:lnSpc>
            </a:pPr>
            <a:r>
              <a:rPr lang="en-US" sz="3200" dirty="0" err="1" smtClean="0">
                <a:solidFill>
                  <a:srgbClr val="FFFF00"/>
                </a:solidFill>
                <a:latin typeface="Times New Roman" pitchFamily="18" charset="0"/>
                <a:cs typeface="Times New Roman" pitchFamily="18" charset="0"/>
              </a:rPr>
              <a:t>Sự</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phát</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triển</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của</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các</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thành</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thị</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chứng</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tỏ</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sự</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phát</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triển</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về</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mặt</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nào</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của</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nước</a:t>
            </a:r>
            <a:r>
              <a:rPr lang="en-US" sz="3200" dirty="0" smtClean="0">
                <a:solidFill>
                  <a:srgbClr val="FFFF00"/>
                </a:solidFill>
                <a:latin typeface="Times New Roman" pitchFamily="18" charset="0"/>
                <a:cs typeface="Times New Roman" pitchFamily="18" charset="0"/>
              </a:rPr>
              <a:t> ta </a:t>
            </a:r>
            <a:r>
              <a:rPr lang="en-US" sz="3200" dirty="0" err="1" smtClean="0">
                <a:solidFill>
                  <a:srgbClr val="FFFF00"/>
                </a:solidFill>
                <a:latin typeface="Times New Roman" pitchFamily="18" charset="0"/>
                <a:cs typeface="Times New Roman" pitchFamily="18" charset="0"/>
              </a:rPr>
              <a:t>lúc</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bấy</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giờ</a:t>
            </a:r>
            <a:r>
              <a:rPr lang="en-US" sz="3200" dirty="0" smtClean="0">
                <a:solidFill>
                  <a:srgbClr val="FFFF00"/>
                </a:solidFill>
                <a:latin typeface="Times New Roman" pitchFamily="18" charset="0"/>
                <a:cs typeface="Times New Roman" pitchFamily="18" charset="0"/>
              </a:rPr>
              <a:t>:</a:t>
            </a:r>
            <a:endParaRPr lang="en-US" sz="3200" dirty="0" smtClean="0">
              <a:solidFill>
                <a:srgbClr val="FFFF00"/>
              </a:solidFill>
              <a:latin typeface="Times New Roman" pitchFamily="18" charset="0"/>
              <a:cs typeface="Times New Roman" pitchFamily="18" charset="0"/>
            </a:endParaRPr>
          </a:p>
        </p:txBody>
      </p:sp>
      <p:sp>
        <p:nvSpPr>
          <p:cNvPr id="4" name="TextBox 3"/>
          <p:cNvSpPr txBox="1"/>
          <p:nvPr/>
        </p:nvSpPr>
        <p:spPr>
          <a:xfrm>
            <a:off x="228599" y="2495550"/>
            <a:ext cx="8928463"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Chính trị.</a:t>
            </a:r>
          </a:p>
        </p:txBody>
      </p:sp>
      <p:sp>
        <p:nvSpPr>
          <p:cNvPr id="5" name="TextBox 4">
            <a:hlinkClick r:id="rId2" action="ppaction://hlinksldjump"/>
          </p:cNvPr>
          <p:cNvSpPr txBox="1"/>
          <p:nvPr/>
        </p:nvSpPr>
        <p:spPr>
          <a:xfrm>
            <a:off x="228600" y="3333750"/>
            <a:ext cx="86106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Kinh tế</a:t>
            </a:r>
          </a:p>
        </p:txBody>
      </p:sp>
      <p:sp>
        <p:nvSpPr>
          <p:cNvPr id="6" name="TextBox 5"/>
          <p:cNvSpPr txBox="1"/>
          <p:nvPr/>
        </p:nvSpPr>
        <p:spPr>
          <a:xfrm>
            <a:off x="228600" y="4171950"/>
            <a:ext cx="89154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c. 	Văn hóa.</a:t>
            </a:r>
          </a:p>
        </p:txBody>
      </p:sp>
      <p:grpSp>
        <p:nvGrpSpPr>
          <p:cNvPr id="7" name="Group 6"/>
          <p:cNvGrpSpPr/>
          <p:nvPr/>
        </p:nvGrpSpPr>
        <p:grpSpPr>
          <a:xfrm>
            <a:off x="9372600" y="2179467"/>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06993 C -0.00764 0.06299 -0.01475 0.05716 -0.02274 0.05328 C -0.0368 0.03496 -0.05607 0.03746 -0.0717 0.03552 C -0.08177 0.03247 -0.09149 0.02747 -0.10121 0.02525 C -0.10156 0.02525 -0.11198 0.02608 -0.11371 0.02747 C -0.11475 0.02747 -0.11545 0.02997 -0.11649 0.03052 C -0.11788 0.03247 -0.11927 0.03247 -0.12083 0.03247 C -0.12535 0.03635 -0.13038 0.03996 -0.13524 0.0419 C -0.13941 0.04773 -0.14566 0.05133 -0.15052 0.05328 C -0.15416 0.05799 -0.15833 0.06299 -0.16215 0.06882 C -0.17014 0.08019 -0.17708 0.09712 -0.18698 0.10489 C -0.19045 0.11377 -0.18767 0.10794 -0.196 0.11682 L -0.196 0.11709 C -0.20278 0.12958 -0.21215 0.14234 -0.22187 0.14734 C -0.23055 0.15955 -0.24132 0.1626 -0.25173 0.16898 C -0.26632 0.1798 -0.28212 0.18313 -0.29826 0.18674 C -0.3033 0.19062 -0.3092 0.19062 -0.31475 0.19118 C -0.32413 0.19118 -0.3335 0.19062 -0.34271 0.19007 C -0.35347 0.18951 -0.36493 0.18286 -0.37552 0.1798 C -0.38489 0.17342 -0.37916 0.17675 -0.3934 0.17398 C -0.39444 0.17342 -0.39514 0.17287 -0.39618 0.17287 C -0.40069 0.17148 -0.40521 0.17148 -0.40955 0.16898 C -0.42916 0.16094 -0.4493 0.15372 -0.46944 0.14984 C -0.49271 0.14179 -0.47725 0.14734 -0.5283 0.14789 C -0.53524 0.15122 -0.54201 0.15622 -0.54896 0.15872 C -0.55434 0.16593 -0.56059 0.17287 -0.56666 0.1762 C -0.57153 0.18286 -0.57691 0.18951 -0.58281 0.19118 C -0.58489 0.19812 -0.58698 0.1995 -0.59097 0.202 C -0.59444 0.20644 -0.59757 0.21476 -0.60156 0.21726 C -0.60798 0.22115 -0.61389 0.2267 -0.62048 0.22892 C -0.62708 0.2353 -0.63437 0.24029 -0.64166 0.24473 C -0.64774 0.25611 -0.64496 0.25167 -0.64982 0.25805 C -0.65347 0.26943 -0.6585 0.27886 -0.66493 0.28136 C -0.66562 0.28358 -0.66597 0.28663 -0.66684 0.28663 C -0.66753 0.28802 -0.66875 0.28718 -0.66944 0.28857 C -0.66996 0.28968 -0.66962 0.29301 -0.67031 0.2944 C -0.6717 0.29801 -0.67413 0.29801 -0.67569 0.29995 C -0.67812 0.3055 -0.68055 0.30883 -0.68246 0.31438 " pathEditMode="relative" rAng="0" ptsTypes="fffffffffffFfffffffffffffffffffffffffA">
                                      <p:cBhvr>
                                        <p:cTn id="6" dur="2000" fill="hold"/>
                                        <p:tgtEl>
                                          <p:spTgt spid="7"/>
                                        </p:tgtEl>
                                        <p:attrNameLst>
                                          <p:attrName>ppt_x</p:attrName>
                                          <p:attrName>ppt_y</p:attrName>
                                        </p:attrNameLst>
                                      </p:cBhvr>
                                      <p:rCtr x="-34132" y="9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8814"/>
            <a:ext cx="8534400" cy="1488267"/>
          </a:xfrm>
          <a:prstGeom prst="rect">
            <a:avLst/>
          </a:prstGeom>
        </p:spPr>
        <p:txBody>
          <a:bodyPr wrap="square" lIns="98465" tIns="49232" rIns="98465" bIns="49232">
            <a:spAutoFit/>
          </a:bodyPr>
          <a:lstStyle/>
          <a:p>
            <a:pPr algn="ctr">
              <a:lnSpc>
                <a:spcPct val="150000"/>
              </a:lnSpc>
            </a:pPr>
            <a:r>
              <a:rPr lang="en-US" sz="3200" b="1" i="1" u="sng" dirty="0" err="1">
                <a:solidFill>
                  <a:srgbClr val="FFFF00"/>
                </a:solidFill>
                <a:latin typeface="Times New Roman" pitchFamily="18" charset="0"/>
                <a:cs typeface="Times New Roman" pitchFamily="18" charset="0"/>
              </a:rPr>
              <a:t>Câu</a:t>
            </a:r>
            <a:r>
              <a:rPr lang="en-US" sz="3200" b="1" i="1" u="sng" dirty="0">
                <a:solidFill>
                  <a:srgbClr val="FFFF00"/>
                </a:solidFill>
                <a:latin typeface="Times New Roman" pitchFamily="18" charset="0"/>
                <a:cs typeface="Times New Roman" pitchFamily="18" charset="0"/>
              </a:rPr>
              <a:t> </a:t>
            </a:r>
            <a:r>
              <a:rPr lang="en-US" sz="3200" b="1" i="1" u="sng" dirty="0" err="1" smtClean="0">
                <a:solidFill>
                  <a:srgbClr val="FFFF00"/>
                </a:solidFill>
                <a:latin typeface="Times New Roman" pitchFamily="18" charset="0"/>
                <a:cs typeface="Times New Roman" pitchFamily="18" charset="0"/>
              </a:rPr>
              <a:t>hỏi</a:t>
            </a:r>
            <a:r>
              <a:rPr lang="en-US" sz="3200" b="1" i="1" dirty="0" smtClean="0">
                <a:solidFill>
                  <a:srgbClr val="FFFF00"/>
                </a:solidFill>
                <a:latin typeface="Times New Roman" pitchFamily="18" charset="0"/>
                <a:cs typeface="Times New Roman" pitchFamily="18" charset="0"/>
              </a:rPr>
              <a:t>: </a:t>
            </a:r>
            <a:r>
              <a:rPr lang="vi-VN" sz="3200" b="1" i="1" dirty="0" smtClean="0">
                <a:solidFill>
                  <a:srgbClr val="FFFF00"/>
                </a:solidFill>
                <a:latin typeface="Times New Roman" pitchFamily="18" charset="0"/>
                <a:cs typeface="Times New Roman" pitchFamily="18" charset="0"/>
              </a:rPr>
              <a:t>Đoàn </a:t>
            </a:r>
            <a:r>
              <a:rPr lang="vi-VN" sz="3200" b="1" i="1" dirty="0">
                <a:solidFill>
                  <a:srgbClr val="FFFF00"/>
                </a:solidFill>
                <a:latin typeface="Times New Roman" pitchFamily="18" charset="0"/>
                <a:cs typeface="Times New Roman" pitchFamily="18" charset="0"/>
              </a:rPr>
              <a:t>người khẩn hoang đã đi  đến những đâu</a:t>
            </a:r>
            <a:r>
              <a:rPr lang="vi-VN" sz="3200" b="1" i="1" dirty="0" smtClean="0">
                <a:solidFill>
                  <a:srgbClr val="FFFF00"/>
                </a:solidFill>
                <a:latin typeface="Times New Roman" pitchFamily="18" charset="0"/>
                <a:cs typeface="Times New Roman" pitchFamily="18" charset="0"/>
              </a:rPr>
              <a:t>?</a:t>
            </a:r>
            <a:endParaRPr lang="en-US" sz="3200" b="1" i="1" dirty="0">
              <a:solidFill>
                <a:srgbClr val="FFFF00"/>
              </a:solidFill>
              <a:latin typeface="Times New Roman" pitchFamily="18" charset="0"/>
              <a:cs typeface="Times New Roman" pitchFamily="18" charset="0"/>
            </a:endParaRPr>
          </a:p>
        </p:txBody>
      </p:sp>
      <p:sp>
        <p:nvSpPr>
          <p:cNvPr id="4" name="Rectangle 3"/>
          <p:cNvSpPr/>
          <p:nvPr/>
        </p:nvSpPr>
        <p:spPr>
          <a:xfrm>
            <a:off x="457200" y="2230151"/>
            <a:ext cx="8305800" cy="2684749"/>
          </a:xfrm>
          <a:prstGeom prst="rect">
            <a:avLst/>
          </a:prstGeom>
        </p:spPr>
        <p:txBody>
          <a:bodyPr wrap="square" lIns="98465" tIns="49232" rIns="98465" bIns="49232">
            <a:spAutoFit/>
          </a:bodyPr>
          <a:lstStyle/>
          <a:p>
            <a:pPr algn="just">
              <a:lnSpc>
                <a:spcPct val="150000"/>
              </a:lnSpc>
            </a:pPr>
            <a:r>
              <a:rPr lang="vi-VN" sz="2800">
                <a:solidFill>
                  <a:srgbClr val="002060"/>
                </a:solidFill>
                <a:latin typeface="Times New Roman" pitchFamily="18" charset="0"/>
                <a:cs typeface="Times New Roman" pitchFamily="18" charset="0"/>
              </a:rPr>
              <a:t>A. </a:t>
            </a:r>
            <a:r>
              <a:rPr lang="en-US" sz="2800">
                <a:solidFill>
                  <a:srgbClr val="002060"/>
                </a:solidFill>
                <a:latin typeface="Times New Roman" pitchFamily="18" charset="0"/>
                <a:cs typeface="Times New Roman" pitchFamily="18" charset="0"/>
              </a:rPr>
              <a:t>Họ đến vùng Phú Yên, Khánh Hòa</a:t>
            </a:r>
          </a:p>
          <a:p>
            <a:pPr algn="just">
              <a:lnSpc>
                <a:spcPct val="150000"/>
              </a:lnSpc>
            </a:pPr>
            <a:r>
              <a:rPr lang="vi-VN" sz="2800">
                <a:solidFill>
                  <a:srgbClr val="002060"/>
                </a:solidFill>
                <a:latin typeface="Times New Roman" pitchFamily="18" charset="0"/>
                <a:cs typeface="Times New Roman" pitchFamily="18" charset="0"/>
              </a:rPr>
              <a:t>B. </a:t>
            </a:r>
            <a:r>
              <a:rPr lang="en-US" sz="2800">
                <a:solidFill>
                  <a:srgbClr val="002060"/>
                </a:solidFill>
                <a:latin typeface="Times New Roman" pitchFamily="18" charset="0"/>
                <a:cs typeface="Times New Roman" pitchFamily="18" charset="0"/>
              </a:rPr>
              <a:t>Họ đi đến Nam Trung Bộ, đến Tây Nguyên.</a:t>
            </a:r>
          </a:p>
          <a:p>
            <a:pPr algn="just">
              <a:lnSpc>
                <a:spcPct val="150000"/>
              </a:lnSpc>
            </a:pPr>
            <a:r>
              <a:rPr lang="vi-VN" sz="2800">
                <a:solidFill>
                  <a:srgbClr val="002060"/>
                </a:solidFill>
                <a:latin typeface="Times New Roman" pitchFamily="18" charset="0"/>
                <a:cs typeface="Times New Roman" pitchFamily="18" charset="0"/>
              </a:rPr>
              <a:t>C. </a:t>
            </a:r>
            <a:r>
              <a:rPr lang="en-US" sz="2800">
                <a:solidFill>
                  <a:srgbClr val="002060"/>
                </a:solidFill>
                <a:latin typeface="Times New Roman" pitchFamily="18" charset="0"/>
                <a:cs typeface="Times New Roman" pitchFamily="18" charset="0"/>
              </a:rPr>
              <a:t>Họ đến cả đồng bằng sông Cửu Long ngày nay.</a:t>
            </a:r>
          </a:p>
          <a:p>
            <a:pPr algn="just">
              <a:lnSpc>
                <a:spcPct val="150000"/>
              </a:lnSpc>
            </a:pPr>
            <a:r>
              <a:rPr lang="en-US" sz="2800">
                <a:solidFill>
                  <a:srgbClr val="002060"/>
                </a:solidFill>
                <a:latin typeface="Times New Roman" pitchFamily="18" charset="0"/>
                <a:cs typeface="Times New Roman" pitchFamily="18" charset="0"/>
              </a:rPr>
              <a:t>D. Tất cả những nơi trên đều có người đến khẩn hoang</a:t>
            </a:r>
            <a:r>
              <a:rPr lang="en-US" sz="2800" smtClean="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
        <p:nvSpPr>
          <p:cNvPr id="5" name="Left Arrow 4">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2310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3" end="3"/>
                                            </p:txEl>
                                          </p:spTgt>
                                        </p:tgtEl>
                                        <p:attrNameLst>
                                          <p:attrName>style.color</p:attrName>
                                        </p:attrNameLst>
                                      </p:cBhvr>
                                      <p:to>
                                        <a:schemeClr val="accent2"/>
                                      </p:to>
                                    </p:animClr>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2" descr="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119688"/>
            <a:ext cx="91440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755576" y="1561356"/>
            <a:ext cx="79976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8000" b="1" dirty="0" smtClean="0">
                <a:solidFill>
                  <a:srgbClr val="C00000"/>
                </a:solidFill>
                <a:latin typeface="Times New Roman" pitchFamily="18" charset="0"/>
                <a:cs typeface="Times New Roman" pitchFamily="18" charset="0"/>
              </a:rPr>
              <a:t>THANH YOU!</a:t>
            </a:r>
            <a:endParaRPr lang="vi-VN" sz="8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967237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2000"/>
                            </p:stCondLst>
                            <p:childTnLst>
                              <p:par>
                                <p:cTn id="9" presetID="8" presetClass="entr" presetSubtype="16" repeatCount="indefinite"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subTnLst>
                                    <p:audio>
                                      <p:cMediaNode vol="69000">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dirty="0" err="1">
                <a:solidFill>
                  <a:srgbClr val="FFFF00"/>
                </a:solidFill>
                <a:latin typeface="Times New Roman" pitchFamily="18" charset="0"/>
                <a:cs typeface="Times New Roman" pitchFamily="18" charset="0"/>
              </a:rPr>
              <a:t>Câu</a:t>
            </a:r>
            <a:r>
              <a:rPr lang="en-US" sz="3200" b="1" i="1" u="sng" dirty="0">
                <a:solidFill>
                  <a:srgbClr val="FFFF00"/>
                </a:solidFill>
                <a:latin typeface="Times New Roman" pitchFamily="18" charset="0"/>
                <a:cs typeface="Times New Roman" pitchFamily="18" charset="0"/>
              </a:rPr>
              <a:t> </a:t>
            </a:r>
            <a:r>
              <a:rPr lang="en-US" sz="3200" b="1" i="1" u="sng" dirty="0" err="1" smtClean="0">
                <a:solidFill>
                  <a:srgbClr val="FFFF00"/>
                </a:solidFill>
                <a:latin typeface="Times New Roman" pitchFamily="18" charset="0"/>
                <a:cs typeface="Times New Roman" pitchFamily="18" charset="0"/>
              </a:rPr>
              <a:t>hỏi</a:t>
            </a:r>
            <a:r>
              <a:rPr lang="en-US" sz="3200" b="1" i="1" dirty="0" smtClean="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Cuộc</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khẩn</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hoang</a:t>
            </a:r>
            <a:r>
              <a:rPr lang="en-US" sz="3200" b="1" i="1" dirty="0">
                <a:solidFill>
                  <a:srgbClr val="FFFF00"/>
                </a:solidFill>
                <a:latin typeface="Times New Roman" pitchFamily="18" charset="0"/>
                <a:cs typeface="Times New Roman" pitchFamily="18" charset="0"/>
              </a:rPr>
              <a:t> ở </a:t>
            </a:r>
            <a:r>
              <a:rPr lang="en-US" sz="3200" b="1" i="1" dirty="0" err="1">
                <a:solidFill>
                  <a:srgbClr val="FFFF00"/>
                </a:solidFill>
                <a:latin typeface="Times New Roman" pitchFamily="18" charset="0"/>
                <a:cs typeface="Times New Roman" pitchFamily="18" charset="0"/>
              </a:rPr>
              <a:t>Đàng</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Trong</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đem</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lại</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kết</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quả</a:t>
            </a:r>
            <a:r>
              <a:rPr lang="en-US" sz="3200" b="1" i="1" dirty="0">
                <a:solidFill>
                  <a:srgbClr val="FFFF00"/>
                </a:solidFill>
                <a:latin typeface="Times New Roman" pitchFamily="18" charset="0"/>
                <a:cs typeface="Times New Roman" pitchFamily="18" charset="0"/>
              </a:rPr>
              <a:t> </a:t>
            </a:r>
            <a:r>
              <a:rPr lang="en-US" sz="3200" b="1" i="1" dirty="0" err="1">
                <a:solidFill>
                  <a:srgbClr val="FFFF00"/>
                </a:solidFill>
                <a:latin typeface="Times New Roman" pitchFamily="18" charset="0"/>
                <a:cs typeface="Times New Roman" pitchFamily="18" charset="0"/>
              </a:rPr>
              <a:t>gì</a:t>
            </a:r>
            <a:r>
              <a:rPr lang="en-US" sz="3200" b="1" i="1" dirty="0">
                <a:solidFill>
                  <a:srgbClr val="FFFF00"/>
                </a:solidFill>
                <a:latin typeface="Times New Roman" pitchFamily="18" charset="0"/>
                <a:cs typeface="Times New Roman" pitchFamily="18" charset="0"/>
              </a:rPr>
              <a:t>?</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dirty="0" smtClean="0">
                <a:solidFill>
                  <a:srgbClr val="002060"/>
                </a:solidFill>
                <a:latin typeface="Times New Roman" pitchFamily="18" charset="0"/>
                <a:cs typeface="Times New Roman" pitchFamily="18" charset="0"/>
              </a:rPr>
              <a:t>A. </a:t>
            </a:r>
            <a:r>
              <a:rPr lang="vi-VN" sz="3000" dirty="0" smtClean="0">
                <a:solidFill>
                  <a:srgbClr val="002060"/>
                </a:solidFill>
                <a:latin typeface="Times New Roman" pitchFamily="18" charset="0"/>
                <a:cs typeface="Times New Roman" pitchFamily="18" charset="0"/>
              </a:rPr>
              <a:t>Ruộng </a:t>
            </a:r>
            <a:r>
              <a:rPr lang="vi-VN" sz="3000" dirty="0">
                <a:solidFill>
                  <a:srgbClr val="002060"/>
                </a:solidFill>
                <a:latin typeface="Times New Roman" pitchFamily="18" charset="0"/>
                <a:cs typeface="Times New Roman" pitchFamily="18" charset="0"/>
              </a:rPr>
              <a:t>đất được khai phá, xóm làng được hình thành và phát triển.</a:t>
            </a:r>
            <a:endParaRPr lang="en-US" sz="3000" dirty="0">
              <a:solidFill>
                <a:srgbClr val="002060"/>
              </a:solidFill>
              <a:latin typeface="Times New Roman" pitchFamily="18" charset="0"/>
              <a:cs typeface="Times New Roman" pitchFamily="18" charset="0"/>
            </a:endParaRPr>
          </a:p>
          <a:p>
            <a:pPr algn="just">
              <a:lnSpc>
                <a:spcPct val="150000"/>
              </a:lnSpc>
            </a:pPr>
            <a:r>
              <a:rPr lang="vi-VN" sz="3000" dirty="0">
                <a:solidFill>
                  <a:srgbClr val="002060"/>
                </a:solidFill>
                <a:latin typeface="Times New Roman" pitchFamily="18" charset="0"/>
                <a:cs typeface="Times New Roman" pitchFamily="18" charset="0"/>
              </a:rPr>
              <a:t>B. Tình đoàn kết giữa các dân tộc ngày càng bền chặt.</a:t>
            </a:r>
            <a:endParaRPr lang="en-US" sz="3000" dirty="0">
              <a:solidFill>
                <a:srgbClr val="002060"/>
              </a:solidFill>
              <a:latin typeface="Times New Roman" pitchFamily="18" charset="0"/>
              <a:cs typeface="Times New Roman" pitchFamily="18" charset="0"/>
            </a:endParaRPr>
          </a:p>
          <a:p>
            <a:pPr algn="just">
              <a:lnSpc>
                <a:spcPct val="150000"/>
              </a:lnSpc>
            </a:pPr>
            <a:r>
              <a:rPr lang="vi-VN" sz="3000" dirty="0">
                <a:solidFill>
                  <a:srgbClr val="002060"/>
                </a:solidFill>
                <a:latin typeface="Times New Roman" pitchFamily="18" charset="0"/>
                <a:cs typeface="Times New Roman" pitchFamily="18" charset="0"/>
              </a:rPr>
              <a:t>C. Cả A và B đều đúng</a:t>
            </a:r>
            <a:r>
              <a:rPr lang="vi-VN" sz="3000" dirty="0" smtClean="0">
                <a:solidFill>
                  <a:srgbClr val="002060"/>
                </a:solidFill>
                <a:latin typeface="Times New Roman" pitchFamily="18" charset="0"/>
                <a:cs typeface="Times New Roman" pitchFamily="18" charset="0"/>
              </a:rPr>
              <a:t>.</a:t>
            </a:r>
            <a:endParaRPr lang="en-US" sz="3000" dirty="0">
              <a:solidFill>
                <a:srgbClr val="002060"/>
              </a:solidFill>
              <a:latin typeface="Times New Roman" pitchFamily="18" charset="0"/>
              <a:cs typeface="Times New Roman" pitchFamily="18" charset="0"/>
            </a:endParaRPr>
          </a:p>
        </p:txBody>
      </p:sp>
      <p:sp>
        <p:nvSpPr>
          <p:cNvPr id="8" name="Left Arrow 7">
            <a:hlinkClick r:id="rId2"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84528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4">
                                            <p:txEl>
                                              <p:pRg st="2" end="2"/>
                                            </p:txEl>
                                          </p:spTgt>
                                        </p:tgtEl>
                                        <p:attrNameLst>
                                          <p:attrName>style.color</p:attrName>
                                        </p:attrNameLst>
                                      </p:cBhvr>
                                      <p:to>
                                        <p:clrVal>
                                          <a:schemeClr val="accent2"/>
                                        </p:clrVal>
                                      </p:to>
                                    </p:set>
                                    <p:set>
                                      <p:cBhvr>
                                        <p:cTn id="18" dur="500" fill="hold"/>
                                        <p:tgtEl>
                                          <p:spTgt spid="4">
                                            <p:txEl>
                                              <p:pRg st="2" end="2"/>
                                            </p:txEl>
                                          </p:spTgt>
                                        </p:tgtEl>
                                        <p:attrNameLst>
                                          <p:attrName>fillcolor</p:attrName>
                                        </p:attrNameLst>
                                      </p:cBhvr>
                                      <p:to>
                                        <p:clrVal>
                                          <a:schemeClr val="accent2"/>
                                        </p:clrVal>
                                      </p:to>
                                    </p:set>
                                    <p:set>
                                      <p:cBhvr>
                                        <p:cTn id="19"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4010" name="AutoShape 106"/>
          <p:cNvSpPr>
            <a:spLocks noChangeArrowheads="1"/>
          </p:cNvSpPr>
          <p:nvPr/>
        </p:nvSpPr>
        <p:spPr bwMode="auto">
          <a:xfrm rot="2047278">
            <a:off x="7874000" y="3746500"/>
            <a:ext cx="279136" cy="2540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3333">
              <a:latin typeface=".VnCommercial Script" pitchFamily="34" charset="0"/>
              <a:cs typeface="Arial" charset="0"/>
            </a:endParaRPr>
          </a:p>
        </p:txBody>
      </p:sp>
      <p:sp>
        <p:nvSpPr>
          <p:cNvPr id="17411" name="Rectangle 18"/>
          <p:cNvSpPr>
            <a:spLocks noChangeArrowheads="1"/>
          </p:cNvSpPr>
          <p:nvPr/>
        </p:nvSpPr>
        <p:spPr bwMode="auto">
          <a:xfrm>
            <a:off x="1587500" y="1270000"/>
            <a:ext cx="6032500" cy="65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67" b="1">
                <a:latin typeface="Times New Roman" panose="02020603050405020304" pitchFamily="18" charset="0"/>
                <a:cs typeface="Arial" panose="020B0604020202020204" pitchFamily="34" charset="0"/>
              </a:rPr>
              <a:t>  </a:t>
            </a:r>
          </a:p>
        </p:txBody>
      </p:sp>
      <p:sp>
        <p:nvSpPr>
          <p:cNvPr id="17415" name="Title 1"/>
          <p:cNvSpPr>
            <a:spLocks noGrp="1"/>
          </p:cNvSpPr>
          <p:nvPr>
            <p:ph type="title"/>
          </p:nvPr>
        </p:nvSpPr>
        <p:spPr>
          <a:xfrm>
            <a:off x="584062" y="371960"/>
            <a:ext cx="8296010" cy="444500"/>
          </a:xfrm>
        </p:spPr>
        <p:txBody>
          <a:bodyPr>
            <a:normAutofit fontScale="90000"/>
          </a:bodyPr>
          <a:lstStyle/>
          <a:p>
            <a:r>
              <a:rPr lang="en-US" altLang="en-US" sz="3000" b="1" dirty="0" err="1">
                <a:latin typeface="Times New Roman" panose="02020603050405020304" pitchFamily="18" charset="0"/>
                <a:ea typeface="HP001"/>
                <a:cs typeface="Times New Roman" panose="02020603050405020304" pitchFamily="18" charset="0"/>
              </a:rPr>
              <a:t>Thứ</a:t>
            </a:r>
            <a:r>
              <a:rPr lang="en-US" altLang="en-US" sz="3000" b="1" dirty="0">
                <a:latin typeface="Times New Roman" panose="02020603050405020304" pitchFamily="18" charset="0"/>
                <a:ea typeface="HP001"/>
                <a:cs typeface="Times New Roman" panose="02020603050405020304" pitchFamily="18" charset="0"/>
              </a:rPr>
              <a:t> </a:t>
            </a:r>
            <a:r>
              <a:rPr lang="vi-VN" altLang="en-US" sz="3000" b="1" dirty="0" smtClean="0">
                <a:latin typeface="Times New Roman" panose="02020603050405020304" pitchFamily="18" charset="0"/>
                <a:ea typeface="HP001"/>
                <a:cs typeface="Times New Roman" panose="02020603050405020304" pitchFamily="18" charset="0"/>
              </a:rPr>
              <a:t>năm</a:t>
            </a:r>
            <a:r>
              <a:rPr lang="en-US" altLang="en-US" sz="3000" b="1" dirty="0">
                <a:latin typeface="Times New Roman" panose="02020603050405020304" pitchFamily="18" charset="0"/>
                <a:ea typeface="HP001"/>
                <a:cs typeface="Times New Roman" panose="02020603050405020304" pitchFamily="18" charset="0"/>
              </a:rPr>
              <a:t> </a:t>
            </a:r>
            <a:r>
              <a:rPr lang="en-US" altLang="en-US" sz="3000" b="1" dirty="0" err="1" smtClean="0">
                <a:latin typeface="Times New Roman" panose="02020603050405020304" pitchFamily="18" charset="0"/>
                <a:ea typeface="HP001"/>
                <a:cs typeface="Times New Roman" panose="02020603050405020304" pitchFamily="18" charset="0"/>
              </a:rPr>
              <a:t>ngày</a:t>
            </a:r>
            <a:r>
              <a:rPr lang="en-US" altLang="en-US" sz="3000" b="1" dirty="0" smtClean="0">
                <a:latin typeface="Times New Roman" panose="02020603050405020304" pitchFamily="18" charset="0"/>
                <a:ea typeface="HP001"/>
                <a:cs typeface="Times New Roman" panose="02020603050405020304" pitchFamily="18" charset="0"/>
              </a:rPr>
              <a:t> </a:t>
            </a:r>
            <a:r>
              <a:rPr lang="vi-VN" altLang="en-US" sz="3000" b="1" dirty="0" smtClean="0">
                <a:latin typeface="Times New Roman" panose="02020603050405020304" pitchFamily="18" charset="0"/>
                <a:ea typeface="HP001"/>
                <a:cs typeface="Times New Roman" panose="02020603050405020304" pitchFamily="18" charset="0"/>
              </a:rPr>
              <a:t>24</a:t>
            </a:r>
            <a:r>
              <a:rPr lang="en-US" altLang="en-US" sz="3000" b="1" dirty="0" smtClean="0">
                <a:latin typeface="Times New Roman" panose="02020603050405020304" pitchFamily="18" charset="0"/>
                <a:ea typeface="HP001"/>
                <a:cs typeface="Times New Roman" panose="02020603050405020304" pitchFamily="18" charset="0"/>
              </a:rPr>
              <a:t> </a:t>
            </a:r>
            <a:r>
              <a:rPr lang="en-US" altLang="en-US" sz="3000" b="1" dirty="0" err="1">
                <a:latin typeface="Times New Roman" panose="02020603050405020304" pitchFamily="18" charset="0"/>
                <a:ea typeface="HP001"/>
                <a:cs typeface="Times New Roman" panose="02020603050405020304" pitchFamily="18" charset="0"/>
              </a:rPr>
              <a:t>tháng</a:t>
            </a:r>
            <a:r>
              <a:rPr lang="en-US" altLang="en-US" sz="3000" b="1" dirty="0">
                <a:latin typeface="Times New Roman" panose="02020603050405020304" pitchFamily="18" charset="0"/>
                <a:ea typeface="HP001"/>
                <a:cs typeface="Times New Roman" panose="02020603050405020304" pitchFamily="18" charset="0"/>
              </a:rPr>
              <a:t> 3 </a:t>
            </a:r>
            <a:r>
              <a:rPr lang="en-US" altLang="en-US" sz="3000" b="1" dirty="0" err="1">
                <a:latin typeface="Times New Roman" panose="02020603050405020304" pitchFamily="18" charset="0"/>
                <a:ea typeface="HP001"/>
                <a:cs typeface="Times New Roman" panose="02020603050405020304" pitchFamily="18" charset="0"/>
              </a:rPr>
              <a:t>năm</a:t>
            </a:r>
            <a:r>
              <a:rPr lang="en-US" altLang="en-US" sz="3000" b="1" dirty="0">
                <a:latin typeface="Times New Roman" panose="02020603050405020304" pitchFamily="18" charset="0"/>
                <a:ea typeface="HP001"/>
                <a:cs typeface="Times New Roman" panose="02020603050405020304" pitchFamily="18" charset="0"/>
              </a:rPr>
              <a:t> 2022</a:t>
            </a:r>
          </a:p>
        </p:txBody>
      </p:sp>
      <p:sp>
        <p:nvSpPr>
          <p:cNvPr id="9" name="Title 1"/>
          <p:cNvSpPr txBox="1">
            <a:spLocks/>
          </p:cNvSpPr>
          <p:nvPr/>
        </p:nvSpPr>
        <p:spPr bwMode="auto">
          <a:xfrm>
            <a:off x="1150931" y="909867"/>
            <a:ext cx="71622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000" b="1" u="sng" kern="0" dirty="0" err="1" smtClean="0">
                <a:solidFill>
                  <a:schemeClr val="tx1"/>
                </a:solidFill>
                <a:latin typeface="Times New Roman" panose="02020603050405020304" pitchFamily="18" charset="0"/>
                <a:ea typeface="HP001"/>
                <a:cs typeface="Times New Roman" panose="02020603050405020304" pitchFamily="18" charset="0"/>
              </a:rPr>
              <a:t>Lịch</a:t>
            </a:r>
            <a:r>
              <a:rPr lang="en-US" altLang="en-US" sz="3000" b="1" u="sng" kern="0" dirty="0" smtClean="0">
                <a:solidFill>
                  <a:schemeClr val="tx1"/>
                </a:solidFill>
                <a:latin typeface="Times New Roman" panose="02020603050405020304" pitchFamily="18" charset="0"/>
                <a:ea typeface="HP001"/>
                <a:cs typeface="Times New Roman" panose="02020603050405020304" pitchFamily="18" charset="0"/>
              </a:rPr>
              <a:t> </a:t>
            </a:r>
            <a:r>
              <a:rPr lang="en-US" altLang="en-US" sz="3000" b="1" u="sng" kern="0" dirty="0" err="1" smtClean="0">
                <a:solidFill>
                  <a:schemeClr val="tx1"/>
                </a:solidFill>
                <a:latin typeface="Times New Roman" panose="02020603050405020304" pitchFamily="18" charset="0"/>
                <a:ea typeface="HP001"/>
                <a:cs typeface="Times New Roman" panose="02020603050405020304" pitchFamily="18" charset="0"/>
              </a:rPr>
              <a:t>sử</a:t>
            </a:r>
            <a:endParaRPr lang="en-US" altLang="en-US" sz="3000" b="1" u="sng" kern="0" dirty="0">
              <a:solidFill>
                <a:schemeClr val="tx1"/>
              </a:solidFill>
              <a:latin typeface="Times New Roman" panose="02020603050405020304" pitchFamily="18" charset="0"/>
              <a:ea typeface="HP001"/>
              <a:cs typeface="Times New Roman" panose="02020603050405020304" pitchFamily="18" charset="0"/>
            </a:endParaRPr>
          </a:p>
        </p:txBody>
      </p:sp>
      <p:sp>
        <p:nvSpPr>
          <p:cNvPr id="12" name="Title 1"/>
          <p:cNvSpPr txBox="1">
            <a:spLocks/>
          </p:cNvSpPr>
          <p:nvPr/>
        </p:nvSpPr>
        <p:spPr bwMode="auto">
          <a:xfrm>
            <a:off x="124243" y="1725257"/>
            <a:ext cx="943304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vi-VN" altLang="en-US" sz="4800" b="1" kern="0" dirty="0" smtClean="0">
                <a:solidFill>
                  <a:srgbClr val="FF0000"/>
                </a:solidFill>
                <a:ea typeface="HP001"/>
                <a:cs typeface="Times New Roman" panose="02020603050405020304" pitchFamily="18" charset="0"/>
              </a:rPr>
              <a:t>Thành thị ở thế kỉ</a:t>
            </a:r>
          </a:p>
          <a:p>
            <a:pPr>
              <a:defRPr/>
            </a:pPr>
            <a:r>
              <a:rPr lang="vi-VN" altLang="en-US" sz="4800" b="1" kern="0" dirty="0" smtClean="0">
                <a:solidFill>
                  <a:srgbClr val="FF0000"/>
                </a:solidFill>
                <a:ea typeface="HP001"/>
                <a:cs typeface="Times New Roman" panose="02020603050405020304" pitchFamily="18" charset="0"/>
              </a:rPr>
              <a:t> XVI - XVII</a:t>
            </a:r>
            <a:r>
              <a:rPr lang="en-US" altLang="en-US" sz="4800" b="1" kern="0" dirty="0" smtClean="0">
                <a:solidFill>
                  <a:srgbClr val="FF0000"/>
                </a:solidFill>
                <a:ea typeface="HP001"/>
                <a:cs typeface="Times New Roman" panose="02020603050405020304" pitchFamily="18" charset="0"/>
              </a:rPr>
              <a:t> </a:t>
            </a:r>
            <a:endParaRPr lang="en-US" altLang="en-US" sz="4800" b="1" kern="0" dirty="0">
              <a:solidFill>
                <a:srgbClr val="FF0000"/>
              </a:solidFill>
              <a:ea typeface="HP001"/>
              <a:cs typeface="Times New Roman" panose="02020603050405020304" pitchFamily="18" charset="0"/>
            </a:endParaRPr>
          </a:p>
        </p:txBody>
      </p:sp>
    </p:spTree>
    <p:extLst>
      <p:ext uri="{BB962C8B-B14F-4D97-AF65-F5344CB8AC3E}">
        <p14:creationId xmlns:p14="http://schemas.microsoft.com/office/powerpoint/2010/main" val="8745131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179512" y="193204"/>
            <a:ext cx="6318448" cy="432048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smtClean="0">
              <a:solidFill>
                <a:srgbClr val="00B050"/>
              </a:solidFill>
              <a:latin typeface="Times New Roman" pitchFamily="18" charset="0"/>
              <a:cs typeface="Times New Roman" pitchFamily="18" charset="0"/>
            </a:endParaRPr>
          </a:p>
        </p:txBody>
      </p:sp>
      <p:sp>
        <p:nvSpPr>
          <p:cNvPr id="6" name="TextBox 5"/>
          <p:cNvSpPr txBox="1"/>
          <p:nvPr/>
        </p:nvSpPr>
        <p:spPr>
          <a:xfrm>
            <a:off x="1433736" y="1279928"/>
            <a:ext cx="3810000" cy="1754326"/>
          </a:xfrm>
          <a:prstGeom prst="rect">
            <a:avLst/>
          </a:prstGeom>
          <a:noFill/>
        </p:spPr>
        <p:txBody>
          <a:bodyPr wrap="square" rtlCol="0">
            <a:spAutoFit/>
          </a:bodyPr>
          <a:lstStyle/>
          <a:p>
            <a:pPr algn="ctr"/>
            <a:r>
              <a:rPr lang="en-US" altLang="en-US" sz="5400" b="1" dirty="0" err="1">
                <a:solidFill>
                  <a:srgbClr val="C00000"/>
                </a:solidFill>
                <a:latin typeface="Times New Roman" pitchFamily="18" charset="0"/>
                <a:cs typeface="Times New Roman" pitchFamily="18" charset="0"/>
              </a:rPr>
              <a:t>Thành</a:t>
            </a:r>
            <a:r>
              <a:rPr lang="en-US" altLang="en-US" sz="5400" b="1" dirty="0">
                <a:solidFill>
                  <a:srgbClr val="C00000"/>
                </a:solidFill>
                <a:latin typeface="Times New Roman" pitchFamily="18" charset="0"/>
                <a:cs typeface="Times New Roman" pitchFamily="18" charset="0"/>
              </a:rPr>
              <a:t> </a:t>
            </a:r>
            <a:r>
              <a:rPr lang="en-US" altLang="en-US" sz="5400" b="1" dirty="0" err="1">
                <a:solidFill>
                  <a:srgbClr val="C00000"/>
                </a:solidFill>
                <a:latin typeface="Times New Roman" pitchFamily="18" charset="0"/>
                <a:cs typeface="Times New Roman" pitchFamily="18" charset="0"/>
              </a:rPr>
              <a:t>thị</a:t>
            </a:r>
            <a:r>
              <a:rPr lang="en-US" altLang="en-US" sz="5400" b="1" dirty="0">
                <a:solidFill>
                  <a:srgbClr val="C00000"/>
                </a:solidFill>
                <a:latin typeface="Times New Roman" pitchFamily="18" charset="0"/>
                <a:cs typeface="Times New Roman" pitchFamily="18" charset="0"/>
              </a:rPr>
              <a:t> </a:t>
            </a:r>
            <a:endParaRPr lang="vi-VN" altLang="en-US" sz="5400" b="1" dirty="0" smtClean="0">
              <a:solidFill>
                <a:srgbClr val="C00000"/>
              </a:solidFill>
              <a:latin typeface="Times New Roman" pitchFamily="18" charset="0"/>
              <a:cs typeface="Times New Roman" pitchFamily="18" charset="0"/>
            </a:endParaRPr>
          </a:p>
          <a:p>
            <a:pPr algn="ctr"/>
            <a:r>
              <a:rPr lang="en-US" altLang="en-US" sz="5400" b="1" dirty="0" err="1" smtClean="0">
                <a:solidFill>
                  <a:srgbClr val="C00000"/>
                </a:solidFill>
                <a:latin typeface="Times New Roman" pitchFamily="18" charset="0"/>
                <a:cs typeface="Times New Roman" pitchFamily="18" charset="0"/>
              </a:rPr>
              <a:t>là</a:t>
            </a:r>
            <a:r>
              <a:rPr lang="en-US" altLang="en-US" sz="5400" b="1" dirty="0" smtClean="0">
                <a:solidFill>
                  <a:srgbClr val="C00000"/>
                </a:solidFill>
                <a:latin typeface="Times New Roman" pitchFamily="18" charset="0"/>
                <a:cs typeface="Times New Roman" pitchFamily="18" charset="0"/>
              </a:rPr>
              <a:t> </a:t>
            </a:r>
            <a:r>
              <a:rPr lang="en-US" altLang="en-US" sz="5400" b="1" dirty="0" err="1">
                <a:solidFill>
                  <a:srgbClr val="C00000"/>
                </a:solidFill>
                <a:latin typeface="Times New Roman" pitchFamily="18" charset="0"/>
                <a:cs typeface="Times New Roman" pitchFamily="18" charset="0"/>
              </a:rPr>
              <a:t>gì</a:t>
            </a:r>
            <a:r>
              <a:rPr lang="en-US" altLang="en-US" sz="5400" b="1" dirty="0" smtClean="0">
                <a:solidFill>
                  <a:srgbClr val="C00000"/>
                </a:solidFill>
                <a:latin typeface="Times New Roman" pitchFamily="18" charset="0"/>
                <a:cs typeface="Times New Roman" pitchFamily="18" charset="0"/>
              </a:rPr>
              <a:t>?</a:t>
            </a:r>
            <a:endParaRPr lang="en-US" altLang="en-US" sz="5400" b="1" dirty="0">
              <a:solidFill>
                <a:srgbClr val="C00000"/>
              </a:solidFill>
              <a:latin typeface="Times New Roman" pitchFamily="18" charset="0"/>
              <a:cs typeface="Times New Roman" pitchFamily="18" charset="0"/>
            </a:endParaRPr>
          </a:p>
        </p:txBody>
      </p:sp>
      <p:sp>
        <p:nvSpPr>
          <p:cNvPr id="7" name="TextBox 6"/>
          <p:cNvSpPr txBox="1"/>
          <p:nvPr/>
        </p:nvSpPr>
        <p:spPr>
          <a:xfrm>
            <a:off x="-252536" y="1087568"/>
            <a:ext cx="6629400" cy="384721"/>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911621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1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
                                        <p:tgtEl>
                                          <p:spTgt spid="6"/>
                                        </p:tgtEl>
                                      </p:cBhvr>
                                    </p:animEffect>
                                    <p:anim calcmode="lin" valueType="num">
                                      <p:cBhvr>
                                        <p:cTn id="14" dur="10" fill="hold"/>
                                        <p:tgtEl>
                                          <p:spTgt spid="6"/>
                                        </p:tgtEl>
                                        <p:attrNameLst>
                                          <p:attrName>ppt_x</p:attrName>
                                        </p:attrNameLst>
                                      </p:cBhvr>
                                      <p:tavLst>
                                        <p:tav tm="0">
                                          <p:val>
                                            <p:strVal val="#ppt_x"/>
                                          </p:val>
                                        </p:tav>
                                        <p:tav tm="100000">
                                          <p:val>
                                            <p:strVal val="#ppt_x"/>
                                          </p:val>
                                        </p:tav>
                                      </p:tavLst>
                                    </p:anim>
                                    <p:anim calcmode="lin" valueType="num">
                                      <p:cBhvr>
                                        <p:cTn id="15"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1+ppt_h/2"/>
                                          </p:val>
                                        </p:tav>
                                      </p:tavLst>
                                    </p:anim>
                                    <p:set>
                                      <p:cBhvr>
                                        <p:cTn id="21" dur="1" fill="hold">
                                          <p:stCondLst>
                                            <p:cond delay="499"/>
                                          </p:stCondLst>
                                        </p:cTn>
                                        <p:tgtEl>
                                          <p:spTgt spid="4"/>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dirty="0" err="1">
                <a:solidFill>
                  <a:srgbClr val="FF0000"/>
                </a:solidFill>
                <a:latin typeface="Times New Roman" pitchFamily="18" charset="0"/>
                <a:cs typeface="Times New Roman" pitchFamily="18" charset="0"/>
              </a:rPr>
              <a:t>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endParaRPr lang="en-US" sz="2800" dirty="0">
              <a:solidFill>
                <a:srgbClr val="FF0000"/>
              </a:solidFill>
              <a:latin typeface="Times New Roman" pitchFamily="18" charset="0"/>
              <a:cs typeface="Times New Roman" pitchFamily="18" charset="0"/>
            </a:endParaRP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dirty="0" err="1">
                <a:solidFill>
                  <a:srgbClr val="002060"/>
                </a:solidFill>
                <a:latin typeface="Times New Roman" pitchFamily="18" charset="0"/>
                <a:cs typeface="Times New Roman" pitchFamily="18" charset="0"/>
              </a:rPr>
              <a:t>Trung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tâm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chính</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sự</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10"/>
                                        <p:tgtEl>
                                          <p:spTgt spid="17"/>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vertical)">
                                      <p:cBhvr>
                                        <p:cTn id="15" dur="1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trips(downRight)">
                                      <p:cBhvr>
                                        <p:cTn id="20" dur="10"/>
                                        <p:tgtEl>
                                          <p:spTgt spid="18"/>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vertical)">
                                      <p:cBhvr>
                                        <p:cTn id="23" dur="1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Right)">
                                      <p:cBhvr>
                                        <p:cTn id="28" dur="10"/>
                                        <p:tgtEl>
                                          <p:spTgt spid="16"/>
                                        </p:tgtEl>
                                      </p:cBhvr>
                                    </p:animEffect>
                                  </p:childTnLst>
                                </p:cTn>
                              </p:par>
                              <p:par>
                                <p:cTn id="29" presetID="3" presetClass="entr" presetSubtype="5"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vertical)">
                                      <p:cBhvr>
                                        <p:cTn id="31"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1236</Words>
  <Application>Microsoft Office PowerPoint</Application>
  <PresentationFormat>On-screen Show (16:10)</PresentationFormat>
  <Paragraphs>158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Chủ đề của Office</vt:lpstr>
      <vt:lpstr>Thứ năm, ngày 24 tháng 3 năm 2022</vt:lpstr>
      <vt:lpstr>PowerPoint Presentation</vt:lpstr>
      <vt:lpstr>PowerPoint Presentation</vt:lpstr>
      <vt:lpstr>PowerPoint Presentation</vt:lpstr>
      <vt:lpstr>PowerPoint Presentation</vt:lpstr>
      <vt:lpstr>Thứ năm ngày 24 tháng 3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THANH HUONG</cp:lastModifiedBy>
  <cp:revision>123</cp:revision>
  <dcterms:created xsi:type="dcterms:W3CDTF">2006-08-16T00:00:00Z</dcterms:created>
  <dcterms:modified xsi:type="dcterms:W3CDTF">2022-03-23T12:14:47Z</dcterms:modified>
</cp:coreProperties>
</file>