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73" r:id="rId4"/>
    <p:sldId id="259" r:id="rId5"/>
    <p:sldId id="260" r:id="rId6"/>
    <p:sldId id="261" r:id="rId7"/>
    <p:sldId id="262" r:id="rId8"/>
    <p:sldId id="263" r:id="rId9"/>
    <p:sldId id="279" r:id="rId10"/>
    <p:sldId id="280" r:id="rId11"/>
    <p:sldId id="274" r:id="rId12"/>
    <p:sldId id="265" r:id="rId13"/>
    <p:sldId id="276" r:id="rId14"/>
    <p:sldId id="266" r:id="rId15"/>
    <p:sldId id="267" r:id="rId16"/>
    <p:sldId id="268" r:id="rId17"/>
    <p:sldId id="270" r:id="rId18"/>
    <p:sldId id="278" r:id="rId19"/>
    <p:sldId id="272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202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2" d="100"/>
          <a:sy n="72" d="100"/>
        </p:scale>
        <p:origin x="-110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D6934-D30C-4708-B0C8-27D94B33AB13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0AD2F-2681-4083-9D0F-B2E62258C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0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0AD2F-2681-4083-9D0F-B2E62258C0C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0AD2F-2681-4083-9D0F-B2E62258C0C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4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1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5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7B939-BFC5-4679-87D4-1F8220944E6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3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20.xml"/><Relationship Id="rId7" Type="http://schemas.microsoft.com/office/2007/relationships/hdphoto" Target="../media/hdphoto1.wdp"/><Relationship Id="rId12" Type="http://schemas.openxmlformats.org/officeDocument/2006/relationships/slide" Target="slide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slide" Target="slide19.xml"/><Relationship Id="rId5" Type="http://schemas.openxmlformats.org/officeDocument/2006/relationships/slide" Target="slide15.xml"/><Relationship Id="rId10" Type="http://schemas.openxmlformats.org/officeDocument/2006/relationships/image" Target="../media/image12.png"/><Relationship Id="rId4" Type="http://schemas.openxmlformats.org/officeDocument/2006/relationships/image" Target="../media/image10.jpeg"/><Relationship Id="rId9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slide" Target="slide14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1.bin"/><Relationship Id="rId7" Type="http://schemas.openxmlformats.org/officeDocument/2006/relationships/slide" Target="slide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10" Type="http://schemas.openxmlformats.org/officeDocument/2006/relationships/image" Target="../media/image30.gif"/><Relationship Id="rId4" Type="http://schemas.openxmlformats.org/officeDocument/2006/relationships/image" Target="../media/image24.gif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371600"/>
            <a:ext cx="6466656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cap="none" spc="50" dirty="0" smtClean="0">
                <a:ln w="1143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 </a:t>
            </a:r>
            <a:r>
              <a:rPr lang="vi-VN" sz="4400" b="1" cap="none" spc="50" dirty="0" smtClean="0">
                <a:ln w="1143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Vật dẫn nhiệt </a:t>
            </a:r>
            <a:endParaRPr lang="en-US" sz="4400" b="1" cap="none" spc="50" dirty="0" smtClean="0">
              <a:ln w="11430"/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j-lt"/>
            </a:endParaRPr>
          </a:p>
          <a:p>
            <a:pPr algn="ctr"/>
            <a:r>
              <a:rPr lang="vi-VN" sz="4400" b="1" cap="none" spc="50" dirty="0" smtClean="0">
                <a:ln w="1143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và </a:t>
            </a:r>
            <a:r>
              <a:rPr lang="vi-VN" sz="4400" b="1" cap="none" spc="50" dirty="0" smtClean="0">
                <a:ln w="1143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vật cách nhiệt</a:t>
            </a:r>
            <a:endParaRPr lang="en-US" sz="4400" b="1" cap="none" spc="50" dirty="0">
              <a:ln w="11430"/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cap="none" spc="50" dirty="0" smtClean="0">
                <a:ln w="1143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 </a:t>
            </a:r>
            <a:endParaRPr lang="en-US" sz="3600" b="1" spc="50" dirty="0" smtClean="0">
              <a:ln w="1143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none" spc="50" dirty="0" smtClean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600" b="1" cap="none" spc="50" dirty="0" err="1" smtClean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cap="none" spc="50" dirty="0" smtClean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cap="none" spc="50" dirty="0">
              <a:ln w="1143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99592" y="2420888"/>
            <a:ext cx="7704856" cy="18002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 smtClean="0">
                <a:latin typeface="+mj-lt"/>
              </a:rPr>
              <a:t>Nước trong cốc có quấn giấy báo nhăn và lỏng nóng hơn. </a:t>
            </a:r>
            <a:endParaRPr lang="en-US" sz="3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86" y="2179369"/>
            <a:ext cx="2143125" cy="214312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056424" y="932282"/>
            <a:ext cx="4728516" cy="1872208"/>
          </a:xfrm>
          <a:prstGeom prst="cloudCallout">
            <a:avLst>
              <a:gd name="adj1" fmla="val -57824"/>
              <a:gd name="adj2" fmla="val 630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+mj-lt"/>
              </a:rPr>
              <a:t>Nước trong cốc nào còn </a:t>
            </a:r>
            <a:r>
              <a:rPr lang="vi-VN" sz="3000" dirty="0" smtClean="0">
                <a:latin typeface="+mj-lt"/>
              </a:rPr>
              <a:t>nóng hơn</a:t>
            </a:r>
            <a:r>
              <a:rPr lang="vi-VN" sz="3000" dirty="0">
                <a:latin typeface="+mj-lt"/>
              </a:rPr>
              <a:t>?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05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736" y="3410997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KẾT </a:t>
            </a:r>
            <a:r>
              <a:rPr lang="vi-VN" sz="2800" b="1" dirty="0" smtClean="0">
                <a:latin typeface="+mj-lt"/>
              </a:rPr>
              <a:t>LUẬN</a:t>
            </a:r>
            <a:endParaRPr lang="vi-VN" sz="2800" b="1" dirty="0">
              <a:latin typeface="+mj-lt"/>
            </a:endParaRPr>
          </a:p>
          <a:p>
            <a:pPr algn="ctr"/>
            <a:r>
              <a:rPr lang="vi-VN" sz="3200" dirty="0" smtClean="0">
                <a:latin typeface="+mj-lt"/>
              </a:rPr>
              <a:t>Không khí là vật cách nhiệt.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64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1628800"/>
            <a:ext cx="7848872" cy="24482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Hoạt động </a:t>
            </a:r>
            <a:r>
              <a:rPr lang="vi-VN" sz="3200" b="1" dirty="0" smtClean="0">
                <a:latin typeface="+mj-lt"/>
              </a:rPr>
              <a:t>3</a:t>
            </a:r>
            <a:r>
              <a:rPr lang="en-US" sz="3200" b="1" dirty="0" smtClean="0">
                <a:latin typeface="+mj-lt"/>
              </a:rPr>
              <a:t>.</a:t>
            </a:r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Kể tên và công </a:t>
            </a:r>
            <a:r>
              <a:rPr lang="vi-VN" sz="3200" b="1" dirty="0" smtClean="0">
                <a:latin typeface="+mj-lt"/>
              </a:rPr>
              <a:t>dụng</a:t>
            </a:r>
            <a:endParaRPr lang="en-US" sz="3200" b="1" dirty="0" smtClean="0">
              <a:latin typeface="+mj-lt"/>
            </a:endParaRPr>
          </a:p>
          <a:p>
            <a:pPr algn="ctr"/>
            <a:r>
              <a:rPr lang="vi-VN" sz="3200" b="1" dirty="0" smtClean="0">
                <a:latin typeface="+mj-lt"/>
              </a:rPr>
              <a:t>của </a:t>
            </a:r>
            <a:r>
              <a:rPr lang="vi-VN" sz="3200" b="1" dirty="0" smtClean="0">
                <a:latin typeface="+mj-lt"/>
              </a:rPr>
              <a:t>vật cách nhiệt</a:t>
            </a:r>
            <a:endParaRPr lang="en-US" sz="3200" b="1" dirty="0">
              <a:latin typeface="+mj-lt"/>
            </a:endParaRPr>
          </a:p>
        </p:txBody>
      </p:sp>
      <p:pic>
        <p:nvPicPr>
          <p:cNvPr id="4098" name="Picture 2" descr="Káº¿t quáº£ hÃ¬nh áº£nh cho hÃ¬nh áº£nh Äá»ng dá» thÆ°Æ¡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77" y="4434761"/>
            <a:ext cx="3258135" cy="242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4903" y="2577678"/>
            <a:ext cx="774442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TRÒ CHƠI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HÁI HOA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2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áº¿t quáº£ hÃ¬nh áº£nh cho flower carto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4"/>
          <a:stretch>
            <a:fillRect/>
          </a:stretch>
        </p:blipFill>
        <p:spPr bwMode="auto">
          <a:xfrm>
            <a:off x="179512" y="165237"/>
            <a:ext cx="8496944" cy="620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10" b="97984" l="8519" r="9851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-151"/>
          <a:stretch/>
        </p:blipFill>
        <p:spPr bwMode="auto">
          <a:xfrm>
            <a:off x="2377584" y="1052736"/>
            <a:ext cx="1330320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980728"/>
            <a:ext cx="233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002060"/>
                </a:solidFill>
              </a:rPr>
              <a:t>1</a:t>
            </a:r>
            <a:endParaRPr lang="en-US" sz="3000" b="1" dirty="0">
              <a:solidFill>
                <a:srgbClr val="002060"/>
              </a:solidFill>
            </a:endParaRPr>
          </a:p>
        </p:txBody>
      </p:sp>
      <p:pic>
        <p:nvPicPr>
          <p:cNvPr id="14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10" b="97984" l="8519" r="9851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-151"/>
          <a:stretch/>
        </p:blipFill>
        <p:spPr bwMode="auto">
          <a:xfrm>
            <a:off x="4969872" y="908720"/>
            <a:ext cx="1330320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53015"/>
            <a:ext cx="1411875" cy="1224057"/>
          </a:xfrm>
          <a:prstGeom prst="rect">
            <a:avLst/>
          </a:prstGeom>
        </p:spPr>
      </p:pic>
      <p:pic>
        <p:nvPicPr>
          <p:cNvPr id="22" name="Picture 2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6" y="2853015"/>
            <a:ext cx="1512168" cy="1152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3928" y="836712"/>
            <a:ext cx="198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2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5976" y="2853015"/>
            <a:ext cx="198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002060"/>
                </a:solidFill>
                <a:latin typeface="+mj-lt"/>
              </a:rPr>
              <a:t>4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48264" y="2802994"/>
            <a:ext cx="226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002060"/>
                </a:solidFill>
                <a:latin typeface="+mj-lt"/>
              </a:rPr>
              <a:t>5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8" name="Picture 2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42" y="2830988"/>
            <a:ext cx="1472834" cy="115204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91680" y="2758980"/>
            <a:ext cx="198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3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56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00174 0.8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440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00313 0.936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4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0608 0.9136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4567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00087 0.9467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00938 0.624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3122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00296 0.694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0382 0.619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3097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0.00347 0.67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00625 0.798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990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0017 0.841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4" grpId="0"/>
      <p:bldP spid="25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66" b="98298" l="1556" r="72889">
                        <a14:foregroundMark x1="19111" y1="12766" x2="19111" y2="12766"/>
                        <a14:backgroundMark x1="444" y1="21383" x2="444" y2="21383"/>
                        <a14:backgroundMark x1="58222" y1="33617" x2="58222" y2="33617"/>
                        <a14:backgroundMark x1="13556" y1="34043" x2="13556" y2="34043"/>
                        <a14:backgroundMark x1="8667" y1="77447" x2="8667" y2="77447"/>
                        <a14:backgroundMark x1="64556" y1="83936" x2="64556" y2="83936"/>
                        <a14:backgroundMark x1="54778" y1="86170" x2="54778" y2="86170"/>
                        <a14:backgroundMark x1="33778" y1="24681" x2="33778" y2="24681"/>
                        <a14:backgroundMark x1="22889" y1="27872" x2="22889" y2="27872"/>
                        <a14:backgroundMark x1="65667" y1="42660" x2="65667" y2="42660"/>
                        <a14:backgroundMark x1="69889" y1="59894" x2="69889" y2="59894"/>
                        <a14:backgroundMark x1="69444" y1="69894" x2="69444" y2="69894"/>
                        <a14:backgroundMark x1="17667" y1="86170" x2="17667" y2="86170"/>
                        <a14:backgroundMark x1="7556" y1="42234" x2="7556" y2="42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15" r="29030"/>
          <a:stretch/>
        </p:blipFill>
        <p:spPr bwMode="auto">
          <a:xfrm>
            <a:off x="1115616" y="2924944"/>
            <a:ext cx="2619284" cy="28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040408" y="-27384"/>
            <a:ext cx="5301841" cy="2808312"/>
          </a:xfrm>
          <a:prstGeom prst="cloudCallout">
            <a:avLst>
              <a:gd name="adj1" fmla="val -65556"/>
              <a:gd name="adj2" fmla="val 6815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rgbClr val="002060"/>
                </a:solidFill>
                <a:latin typeface="+mj-lt"/>
              </a:rPr>
              <a:t>1. </a:t>
            </a:r>
            <a:r>
              <a:rPr lang="vi-VN" sz="2800" dirty="0" smtClean="0">
                <a:latin typeface="+mj-lt"/>
              </a:rPr>
              <a:t>Tôi </a:t>
            </a:r>
            <a:r>
              <a:rPr lang="vi-VN" sz="2800" dirty="0">
                <a:latin typeface="+mj-lt"/>
              </a:rPr>
              <a:t>giúp mẹ không bị bỏng khi bê xoong từ bếp xuống</a:t>
            </a:r>
            <a:r>
              <a:rPr lang="vi-VN" sz="2800" dirty="0" smtClean="0">
                <a:latin typeface="+mj-lt"/>
              </a:rPr>
              <a:t>.</a:t>
            </a:r>
          </a:p>
          <a:p>
            <a:pPr algn="ctr"/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Đố bạn tôi là gì?</a:t>
            </a:r>
            <a:endParaRPr lang="en-US" sz="2800" dirty="0">
              <a:latin typeface="+mj-lt"/>
            </a:endParaRPr>
          </a:p>
        </p:txBody>
      </p:sp>
      <p:sp>
        <p:nvSpPr>
          <p:cNvPr id="6" name="AutoShape 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8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4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8803"/>
            <a:ext cx="4932040" cy="4932040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4606784" y="116632"/>
            <a:ext cx="4554225" cy="2232248"/>
          </a:xfrm>
          <a:prstGeom prst="cloudCallout">
            <a:avLst>
              <a:gd name="adj1" fmla="val -63435"/>
              <a:gd name="adj2" fmla="val 11455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Tôi là cái lót tay</a:t>
            </a:r>
            <a:endParaRPr lang="en-US" sz="2800" dirty="0">
              <a:latin typeface="+mj-lt"/>
            </a:endParaRPr>
          </a:p>
        </p:txBody>
      </p:sp>
      <p:sp>
        <p:nvSpPr>
          <p:cNvPr id="20" name="Left Arrow 19">
            <a:hlinkClick r:id="rId6" action="ppaction://hlinksldjump"/>
          </p:cNvPr>
          <p:cNvSpPr/>
          <p:nvPr/>
        </p:nvSpPr>
        <p:spPr>
          <a:xfrm>
            <a:off x="7452320" y="58582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91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092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091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092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555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32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66" b="98298" l="1556" r="72889">
                        <a14:foregroundMark x1="19111" y1="12766" x2="19111" y2="12766"/>
                        <a14:backgroundMark x1="444" y1="21383" x2="444" y2="21383"/>
                        <a14:backgroundMark x1="58222" y1="33617" x2="58222" y2="33617"/>
                        <a14:backgroundMark x1="13556" y1="34043" x2="13556" y2="34043"/>
                        <a14:backgroundMark x1="8667" y1="77447" x2="8667" y2="77447"/>
                        <a14:backgroundMark x1="64556" y1="83936" x2="64556" y2="83936"/>
                        <a14:backgroundMark x1="54778" y1="86170" x2="54778" y2="86170"/>
                        <a14:backgroundMark x1="33778" y1="24681" x2="33778" y2="24681"/>
                        <a14:backgroundMark x1="22889" y1="27872" x2="22889" y2="27872"/>
                        <a14:backgroundMark x1="65667" y1="42660" x2="65667" y2="42660"/>
                        <a14:backgroundMark x1="69889" y1="59894" x2="69889" y2="59894"/>
                        <a14:backgroundMark x1="69444" y1="69894" x2="69444" y2="69894"/>
                        <a14:backgroundMark x1="17667" y1="86170" x2="17667" y2="86170"/>
                        <a14:backgroundMark x1="7556" y1="42234" x2="7556" y2="42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15" r="29030"/>
          <a:stretch/>
        </p:blipFill>
        <p:spPr bwMode="auto">
          <a:xfrm>
            <a:off x="395536" y="2924944"/>
            <a:ext cx="2619284" cy="28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076328" y="476672"/>
            <a:ext cx="5400600" cy="2808312"/>
          </a:xfrm>
          <a:prstGeom prst="cloudCallout">
            <a:avLst>
              <a:gd name="adj1" fmla="val -70240"/>
              <a:gd name="adj2" fmla="val 5532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800" dirty="0">
              <a:latin typeface="+mj-lt"/>
            </a:endParaRPr>
          </a:p>
          <a:p>
            <a:pPr algn="ctr"/>
            <a:r>
              <a:rPr lang="vi-VN" sz="3000" b="1" dirty="0" smtClean="0">
                <a:solidFill>
                  <a:srgbClr val="002060"/>
                </a:solidFill>
                <a:latin typeface="+mj-lt"/>
              </a:rPr>
              <a:t>2.</a:t>
            </a:r>
            <a:r>
              <a:rPr lang="vi-VN" sz="3000" b="1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Tôi </a:t>
            </a:r>
            <a:r>
              <a:rPr lang="vi-VN" sz="2800" dirty="0">
                <a:latin typeface="+mj-lt"/>
              </a:rPr>
              <a:t>giúp mọi người được ấm trong khi </a:t>
            </a:r>
            <a:r>
              <a:rPr lang="vi-VN" sz="2800" dirty="0" smtClean="0">
                <a:latin typeface="+mj-lt"/>
              </a:rPr>
              <a:t>ngủ. </a:t>
            </a:r>
          </a:p>
          <a:p>
            <a:pPr algn="ctr"/>
            <a:r>
              <a:rPr lang="vi-VN" sz="2800" dirty="0">
                <a:latin typeface="+mj-lt"/>
              </a:rPr>
              <a:t>Đ</a:t>
            </a:r>
            <a:r>
              <a:rPr lang="vi-VN" sz="2800" dirty="0" smtClean="0">
                <a:latin typeface="+mj-lt"/>
              </a:rPr>
              <a:t>ố </a:t>
            </a:r>
            <a:r>
              <a:rPr lang="vi-VN" sz="2800" dirty="0">
                <a:latin typeface="+mj-lt"/>
              </a:rPr>
              <a:t>bạn tôi là gì và được làm bằng gì?</a:t>
            </a:r>
            <a:endParaRPr lang="en-US" sz="2800" dirty="0">
              <a:latin typeface="+mj-lt"/>
            </a:endParaRPr>
          </a:p>
          <a:p>
            <a:pPr algn="ctr"/>
            <a:endParaRPr lang="en-US" sz="2800" dirty="0">
              <a:latin typeface="+mj-lt"/>
            </a:endParaRPr>
          </a:p>
        </p:txBody>
      </p:sp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7596336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Ã¬nh áº£nh cÃ³ liÃ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" y="1700808"/>
            <a:ext cx="4850543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4769738" y="476672"/>
            <a:ext cx="4284476" cy="2808312"/>
          </a:xfrm>
          <a:prstGeom prst="cloudCallout">
            <a:avLst>
              <a:gd name="adj1" fmla="val -54395"/>
              <a:gd name="adj2" fmla="val 666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Tôi là cái chăn.</a:t>
            </a:r>
          </a:p>
          <a:p>
            <a:pPr algn="ctr"/>
            <a:r>
              <a:rPr lang="vi-VN" sz="2800" dirty="0" smtClean="0">
                <a:latin typeface="+mj-lt"/>
              </a:rPr>
              <a:t>Tôi thường được làm bằng bông, len,... </a:t>
            </a:r>
            <a:endParaRPr lang="en-US" sz="2800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91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92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91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91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79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7549658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4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Ã¬nh áº£nh cÃ³ liÃ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Ã¬nh áº£nh cÃ³ liÃªn qua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HÃ¬nh áº£nh cÃ³ liÃªn qu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HÃ¬nh áº£nh cÃ³ liÃªn qua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HÃ¬nh áº£nh cÃ³ liÃªn qua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HÃ¬nh áº£nh cÃ³ liÃªn qua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91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92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91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91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  <p:pic>
        <p:nvPicPr>
          <p:cNvPr id="20" name="Picture 18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" y="3170455"/>
            <a:ext cx="5851467" cy="37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4524459" y="7937"/>
            <a:ext cx="4848591" cy="2979712"/>
          </a:xfrm>
          <a:prstGeom prst="cloudCallout">
            <a:avLst>
              <a:gd name="adj1" fmla="val -61820"/>
              <a:gd name="adj2" fmla="val 78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rgbClr val="002060"/>
                </a:solidFill>
                <a:latin typeface="+mj-lt"/>
              </a:rPr>
              <a:t>4. </a:t>
            </a:r>
            <a:r>
              <a:rPr lang="vi-VN" sz="2800" dirty="0" smtClean="0">
                <a:latin typeface="+mj-lt"/>
              </a:rPr>
              <a:t>Tôi là cái giỏ ấm. </a:t>
            </a:r>
          </a:p>
          <a:p>
            <a:pPr algn="ctr"/>
            <a:r>
              <a:rPr lang="vi-VN" sz="2800" dirty="0" smtClean="0">
                <a:latin typeface="+mj-lt"/>
              </a:rPr>
              <a:t>Đố bạn biết công dụng của tôi?</a:t>
            </a:r>
            <a:endParaRPr lang="vi-VN" sz="2800" dirty="0">
              <a:latin typeface="+mj-lt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4431440" y="698894"/>
            <a:ext cx="4519776" cy="2471561"/>
          </a:xfrm>
          <a:prstGeom prst="cloudCallout">
            <a:avLst>
              <a:gd name="adj1" fmla="val -60106"/>
              <a:gd name="adj2" fmla="val 7440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Tôi giúp cho nước trong bình trà nóng lâu hơn.</a:t>
            </a:r>
          </a:p>
        </p:txBody>
      </p:sp>
    </p:spTree>
    <p:extLst>
      <p:ext uri="{BB962C8B-B14F-4D97-AF65-F5344CB8AC3E}">
        <p14:creationId xmlns:p14="http://schemas.microsoft.com/office/powerpoint/2010/main" val="38491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52" y="2996953"/>
            <a:ext cx="2614968" cy="281611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851920" y="404664"/>
            <a:ext cx="4896544" cy="2851154"/>
          </a:xfrm>
          <a:prstGeom prst="wedgeEllipseCallout">
            <a:avLst>
              <a:gd name="adj1" fmla="val -60398"/>
              <a:gd name="adj2" fmla="val 6949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Mẹ thường hay đội Đi nắng đi mưa </a:t>
            </a:r>
          </a:p>
          <a:p>
            <a:r>
              <a:rPr lang="vi-VN" sz="2800" dirty="0" smtClean="0">
                <a:solidFill>
                  <a:schemeClr val="tx1"/>
                </a:solidFill>
                <a:latin typeface="+mj-lt"/>
              </a:rPr>
              <a:t>Ngự trên đầu đó Người người vẫn ưa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”</a:t>
            </a:r>
            <a:endParaRPr lang="vi-VN" sz="2800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vi-VN" sz="2800" dirty="0" smtClean="0">
                <a:solidFill>
                  <a:schemeClr val="tx1"/>
                </a:solidFill>
                <a:latin typeface="+mj-lt"/>
              </a:rPr>
              <a:t>Đố bạn tôi là cái gì?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3468641"/>
            <a:ext cx="4762500" cy="3389359"/>
            <a:chOff x="0" y="3468641"/>
            <a:chExt cx="4762500" cy="3389359"/>
          </a:xfrm>
        </p:grpSpPr>
        <p:pic>
          <p:nvPicPr>
            <p:cNvPr id="1026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715" b="100000" l="0" r="80800">
                          <a14:foregroundMark x1="30200" y1="34835" x2="30200" y2="34835"/>
                          <a14:foregroundMark x1="18000" y1="37838" x2="18000" y2="37838"/>
                          <a14:foregroundMark x1="11600" y1="27928" x2="11600" y2="27928"/>
                          <a14:foregroundMark x1="30800" y1="14715" x2="30800" y2="14715"/>
                          <a14:foregroundMark x1="30800" y1="14715" x2="30800" y2="14715"/>
                          <a14:foregroundMark x1="32200" y1="19219" x2="32200" y2="19219"/>
                          <a14:foregroundMark x1="32800" y1="16517" x2="32800" y2="16517"/>
                          <a14:foregroundMark x1="20600" y1="96396" x2="20600" y2="96396"/>
                          <a14:foregroundMark x1="35200" y1="96096" x2="35200" y2="96096"/>
                          <a14:foregroundMark x1="23200" y1="96997" x2="23200" y2="96997"/>
                          <a14:foregroundMark x1="20600" y1="98198" x2="20600" y2="98198"/>
                          <a14:foregroundMark x1="6600" y1="93393" x2="6600" y2="93393"/>
                          <a14:foregroundMark x1="12600" y1="97898" x2="12600" y2="97898"/>
                          <a14:foregroundMark x1="10200" y1="97297" x2="10200" y2="97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6174"/>
              <a:ext cx="4762500" cy="3171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35231" y1="28802" x2="35231" y2="28802"/>
                          <a14:backgroundMark x1="75538" y1="14055" x2="75538" y2="14055"/>
                          <a14:backgroundMark x1="79231" y1="44931" x2="79231" y2="44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8340" r="10127" b="9093"/>
            <a:stretch/>
          </p:blipFill>
          <p:spPr bwMode="auto">
            <a:xfrm rot="835881">
              <a:off x="1725944" y="3468641"/>
              <a:ext cx="3021119" cy="2448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Callout 9"/>
          <p:cNvSpPr/>
          <p:nvPr/>
        </p:nvSpPr>
        <p:spPr>
          <a:xfrm>
            <a:off x="4211960" y="405529"/>
            <a:ext cx="3375992" cy="2439889"/>
          </a:xfrm>
          <a:prstGeom prst="wedgeEllipseCallout">
            <a:avLst>
              <a:gd name="adj1" fmla="val -58757"/>
              <a:gd name="adj2" fmla="val 870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 là cái nón, cái mũ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91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92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91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91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  <p:sp>
        <p:nvSpPr>
          <p:cNvPr id="15" name="Left Arrow 14">
            <a:hlinkClick r:id="rId8" action="ppaction://hlinksldjump"/>
          </p:cNvPr>
          <p:cNvSpPr/>
          <p:nvPr/>
        </p:nvSpPr>
        <p:spPr>
          <a:xfrm>
            <a:off x="7549658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66" b="98298" l="1556" r="72889">
                        <a14:foregroundMark x1="19111" y1="12766" x2="19111" y2="12766"/>
                        <a14:backgroundMark x1="444" y1="21383" x2="444" y2="21383"/>
                        <a14:backgroundMark x1="58222" y1="33617" x2="58222" y2="33617"/>
                        <a14:backgroundMark x1="13556" y1="34043" x2="13556" y2="34043"/>
                        <a14:backgroundMark x1="8667" y1="77447" x2="8667" y2="77447"/>
                        <a14:backgroundMark x1="64556" y1="83936" x2="64556" y2="83936"/>
                        <a14:backgroundMark x1="54778" y1="86170" x2="54778" y2="86170"/>
                        <a14:backgroundMark x1="33778" y1="24681" x2="33778" y2="24681"/>
                        <a14:backgroundMark x1="22889" y1="27872" x2="22889" y2="27872"/>
                        <a14:backgroundMark x1="65667" y1="42660" x2="65667" y2="42660"/>
                        <a14:backgroundMark x1="69889" y1="59894" x2="69889" y2="59894"/>
                        <a14:backgroundMark x1="69444" y1="69894" x2="69444" y2="69894"/>
                        <a14:backgroundMark x1="17667" y1="86170" x2="17667" y2="86170"/>
                        <a14:backgroundMark x1="7556" y1="42234" x2="7556" y2="42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15" r="29030"/>
          <a:stretch/>
        </p:blipFill>
        <p:spPr bwMode="auto">
          <a:xfrm>
            <a:off x="755576" y="3037191"/>
            <a:ext cx="2619284" cy="28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rId7" action="ppaction://hlinksldjump"/>
          </p:cNvPr>
          <p:cNvSpPr/>
          <p:nvPr/>
        </p:nvSpPr>
        <p:spPr>
          <a:xfrm>
            <a:off x="7549658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Káº¿t quáº£ hÃ¬nh áº£nh cho ÄÃ´i dÃ©p xá»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Káº¿t quáº£ hÃ¬nh áº£nh cho ÄÃ´i dÃ©p xá»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" y="2307937"/>
            <a:ext cx="4905728" cy="45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691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92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91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91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547664" y="-343718"/>
            <a:ext cx="8784976" cy="3772718"/>
          </a:xfrm>
          <a:prstGeom prst="wedgeEllipseCallout">
            <a:avLst>
              <a:gd name="adj1" fmla="val -46285"/>
              <a:gd name="adj2" fmla="val 526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700" b="1" dirty="0" smtClean="0">
                <a:solidFill>
                  <a:srgbClr val="002060"/>
                </a:solidFill>
                <a:latin typeface="+mj-lt"/>
              </a:rPr>
              <a:t>5.</a:t>
            </a:r>
            <a:r>
              <a:rPr lang="en-US" sz="2700" b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700" dirty="0" smtClean="0">
                <a:latin typeface="+mj-lt"/>
              </a:rPr>
              <a:t>Đi </a:t>
            </a:r>
            <a:r>
              <a:rPr lang="vi-VN" sz="2700" dirty="0">
                <a:latin typeface="+mj-lt"/>
              </a:rPr>
              <a:t>đâu cũng phải có nhau</a:t>
            </a:r>
            <a:r>
              <a:rPr lang="vi-VN" sz="2700" dirty="0" smtClean="0">
                <a:latin typeface="+mj-lt"/>
              </a:rPr>
              <a:t>,</a:t>
            </a:r>
          </a:p>
          <a:p>
            <a:r>
              <a:rPr lang="vi-VN" sz="2700" dirty="0" smtClean="0">
                <a:latin typeface="+mj-lt"/>
              </a:rPr>
              <a:t> </a:t>
            </a:r>
            <a:r>
              <a:rPr lang="vi-VN" sz="2700" dirty="0">
                <a:latin typeface="+mj-lt"/>
              </a:rPr>
              <a:t>Một phải một trái không bao giờ </a:t>
            </a:r>
            <a:r>
              <a:rPr lang="vi-VN" sz="2700" dirty="0" smtClean="0">
                <a:latin typeface="+mj-lt"/>
              </a:rPr>
              <a:t>rời. </a:t>
            </a:r>
          </a:p>
          <a:p>
            <a:r>
              <a:rPr lang="en-US" sz="2700" dirty="0" smtClean="0">
                <a:latin typeface="+mj-lt"/>
              </a:rPr>
              <a:t>	</a:t>
            </a:r>
            <a:r>
              <a:rPr lang="vi-VN" sz="2700" dirty="0" smtClean="0">
                <a:latin typeface="+mj-lt"/>
              </a:rPr>
              <a:t>Cả </a:t>
            </a:r>
            <a:r>
              <a:rPr lang="vi-VN" sz="2700" dirty="0">
                <a:latin typeface="+mj-lt"/>
              </a:rPr>
              <a:t>hai cùng mến yêu </a:t>
            </a:r>
            <a:r>
              <a:rPr lang="vi-VN" sz="2700" dirty="0" smtClean="0">
                <a:latin typeface="+mj-lt"/>
              </a:rPr>
              <a:t>người,</a:t>
            </a:r>
          </a:p>
          <a:p>
            <a:r>
              <a:rPr lang="vi-VN" sz="2700" dirty="0" smtClean="0">
                <a:latin typeface="+mj-lt"/>
              </a:rPr>
              <a:t>Theo </a:t>
            </a:r>
            <a:r>
              <a:rPr lang="vi-VN" sz="2700" dirty="0">
                <a:latin typeface="+mj-lt"/>
              </a:rPr>
              <a:t>chân đi khắp những ngày nắng </a:t>
            </a:r>
            <a:r>
              <a:rPr lang="vi-VN" sz="2700" dirty="0" smtClean="0">
                <a:latin typeface="+mj-lt"/>
              </a:rPr>
              <a:t>mưa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700" dirty="0" smtClean="0">
                <a:latin typeface="+mj-lt"/>
              </a:rPr>
              <a:t>.</a:t>
            </a:r>
            <a:endParaRPr lang="vi-VN" sz="2700" dirty="0">
              <a:latin typeface="+mj-lt"/>
            </a:endParaRPr>
          </a:p>
          <a:p>
            <a:r>
              <a:rPr lang="en-US" sz="2700" dirty="0" smtClean="0">
                <a:latin typeface="+mj-lt"/>
              </a:rPr>
              <a:t>			</a:t>
            </a:r>
            <a:r>
              <a:rPr lang="vi-VN" sz="2700" dirty="0" smtClean="0">
                <a:latin typeface="+mj-lt"/>
              </a:rPr>
              <a:t>Đố </a:t>
            </a:r>
            <a:r>
              <a:rPr lang="vi-VN" sz="2700" dirty="0">
                <a:latin typeface="+mj-lt"/>
              </a:rPr>
              <a:t>bạn tôi là cái gì</a:t>
            </a:r>
            <a:r>
              <a:rPr lang="vi-VN" sz="2700" dirty="0" smtClean="0">
                <a:latin typeface="+mj-lt"/>
              </a:rPr>
              <a:t>?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2869138" y="-19000"/>
            <a:ext cx="4511174" cy="2007840"/>
          </a:xfrm>
          <a:prstGeom prst="cloudCallout">
            <a:avLst>
              <a:gd name="adj1" fmla="val -58449"/>
              <a:gd name="adj2" fmla="val 1195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Tôi là đôi dép.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162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3568" y="1772816"/>
            <a:ext cx="7992888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Hoạt động </a:t>
            </a:r>
            <a:r>
              <a:rPr lang="vi-VN" sz="3200" b="1" dirty="0" smtClean="0">
                <a:latin typeface="+mj-lt"/>
              </a:rPr>
              <a:t>1</a:t>
            </a:r>
            <a:r>
              <a:rPr lang="en-US" sz="3200" b="1" dirty="0" smtClean="0">
                <a:latin typeface="+mj-lt"/>
              </a:rPr>
              <a:t>.</a:t>
            </a:r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Vật dẫn nhiệt, vật cách nhiệt</a:t>
            </a:r>
            <a:endParaRPr lang="en-US" sz="3200" b="1" dirty="0">
              <a:latin typeface="+mj-lt"/>
            </a:endParaRPr>
          </a:p>
        </p:txBody>
      </p:sp>
      <p:sp>
        <p:nvSpPr>
          <p:cNvPr id="2" name="AutoShape 2" descr="Káº¿t quáº£ hÃ¬nh áº£nh cho hÃ¬nh áº£nh Äá»ng dá» thÆ°Æ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Káº¿t quáº£ hÃ¬nh áº£nh cho hÃ¬nh áº£nh Äá»ng dá» thÆ°Æ¡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8060"/>
            <a:ext cx="3240360" cy="24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6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PINE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solidFill>
            <a:srgbClr val="99CCFF"/>
          </a:solidFill>
        </p:spPr>
      </p:pic>
      <p:pic>
        <p:nvPicPr>
          <p:cNvPr id="152579" name="Picture 3" descr="két t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0" name="WordArt 4"/>
          <p:cNvSpPr>
            <a:spLocks noChangeArrowheads="1" noChangeShapeType="1" noTextEdit="1"/>
          </p:cNvSpPr>
          <p:nvPr/>
        </p:nvSpPr>
        <p:spPr bwMode="auto">
          <a:xfrm>
            <a:off x="899592" y="3573016"/>
            <a:ext cx="7857306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Chúc các em chăm ngoan, học giỏi.</a:t>
            </a:r>
            <a:endParaRPr lang="en-US" sz="3600" b="1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pic>
        <p:nvPicPr>
          <p:cNvPr id="152582" name="Picture 6" descr="bird"/>
          <p:cNvPicPr>
            <a:picLocks noChangeAspect="1" noChangeArrowheads="1" noCrop="1"/>
          </p:cNvPicPr>
          <p:nvPr/>
        </p:nvPicPr>
        <p:blipFill>
          <a:blip r:embed="rId4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3" name="Picture 7" descr="bird"/>
          <p:cNvPicPr>
            <a:picLocks noChangeAspect="1" noChangeArrowheads="1" noCrop="1"/>
          </p:cNvPicPr>
          <p:nvPr/>
        </p:nvPicPr>
        <p:blipFill>
          <a:blip r:embed="rId4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4" name="Picture 8" descr="bird"/>
          <p:cNvPicPr>
            <a:picLocks noChangeAspect="1" noChangeArrowheads="1" noCrop="1"/>
          </p:cNvPicPr>
          <p:nvPr/>
        </p:nvPicPr>
        <p:blipFill>
          <a:blip r:embed="rId4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5" name="Picture 9" descr="bird"/>
          <p:cNvPicPr>
            <a:picLocks noChangeAspect="1" noChangeArrowheads="1" noCrop="1"/>
          </p:cNvPicPr>
          <p:nvPr/>
        </p:nvPicPr>
        <p:blipFill>
          <a:blip r:embed="rId4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19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6" name="Picture 10" descr="bird"/>
          <p:cNvPicPr>
            <a:picLocks noChangeAspect="1" noChangeArrowheads="1" noCrop="1"/>
          </p:cNvPicPr>
          <p:nvPr/>
        </p:nvPicPr>
        <p:blipFill>
          <a:blip r:embed="rId4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7" name="Picture 11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0"/>
            <a:ext cx="457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8" name="Picture 12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86400"/>
            <a:ext cx="457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9" name="Picture 13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457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90" name="Picture 14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457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91" name="Picture 15" descr="bird"/>
          <p:cNvPicPr>
            <a:picLocks noChangeAspect="1" noChangeArrowheads="1" noCrop="1"/>
          </p:cNvPicPr>
          <p:nvPr/>
        </p:nvPicPr>
        <p:blipFill>
          <a:blip r:embed="rId4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92" name="Picture 16" descr="bird"/>
          <p:cNvPicPr>
            <a:picLocks noChangeAspect="1" noChangeArrowheads="1" noCrop="1"/>
          </p:cNvPicPr>
          <p:nvPr/>
        </p:nvPicPr>
        <p:blipFill>
          <a:blip r:embed="rId4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93" name="Picture 17" descr="untitled h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0"/>
            <a:ext cx="1485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94" name="Picture 18" descr="untitled ho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3557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95" name="Picture 19" descr="untitled h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96" name="Picture 20" descr="untitled h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02275"/>
            <a:ext cx="1600200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026998"/>
            <a:ext cx="9144000" cy="207441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15616" y="57398"/>
            <a:ext cx="721864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 HỌC KẾT THÚC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81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8 -0.01064 C 0.03333 -0.0363 -0.00347 -0.14844 -0.03455 -0.1385 C -0.06597 -0.12855 -0.07396 0.02752 -0.13872 0.04856 C -0.20365 0.0696 -0.3349 0.00162 -0.42361 -0.01248 C -0.51233 -0.02659 -0.63108 -0.0467 -0.67083 -0.03653 C -0.71059 -0.02636 -0.65347 0.02613 -0.6625 0.04856 C -0.67118 0.07098 -0.70608 0.10497 -0.72361 0.09873 C -0.74115 0.09249 -0.775 0.03838 -0.76788 0.01156 C -0.76094 -0.01526 -0.70972 -0.06705 -0.68038 -0.06243 C -0.65104 -0.0578 -0.59757 0.00809 -0.59149 0.03931 C -0.58542 0.07052 -0.65833 0.1015 -0.64427 0.12462 C -0.63021 0.14775 -0.57552 0.1748 -0.50677 0.17827 C -0.43819 0.18173 -0.28819 0.15445 -0.23177 0.14497 C -0.17552 0.13549 -0.19618 0.11237 -0.16806 0.12093 C -0.13958 0.12948 -0.10243 0.20254 -0.06233 0.19676 C -0.02222 0.19098 0.05243 0.11607 0.0724 0.08555 C 0.09219 0.05526 0.06059 0.03006 0.05694 0.01526 C 0.05365 0.00046 0.06406 0.01503 0.04878 -0.01064 Z " pathEditMode="relative" rAng="0" ptsTypes="aaaaaaaaaaaaaaaaaa">
                                      <p:cBhvr>
                                        <p:cTn id="13" dur="50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28" y="3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9 -0.12578 C -0.03334 -0.15145 -0.07014 -0.26359 -0.10122 -0.25364 C -0.13264 -0.2437 -0.14063 -0.08763 -0.20539 -0.06659 C -0.27032 -0.04555 -0.40157 -0.11353 -0.49028 -0.12763 C -0.579 -0.14174 -0.69775 -0.16185 -0.7375 -0.15168 C -0.77726 -0.14151 -0.72014 -0.08902 -0.72917 -0.06659 C -0.73785 -0.04416 -0.77275 -0.01018 -0.79028 -0.01642 C -0.80782 -0.02266 -0.84167 -0.07677 -0.83455 -0.10359 C -0.82761 -0.13041 -0.77639 -0.1822 -0.74705 -0.17758 C -0.71771 -0.17295 -0.66424 -0.10705 -0.65816 -0.07584 C -0.65209 -0.04463 -0.725 -0.01364 -0.71094 0.00948 C -0.69688 0.0326 -0.64219 0.05965 -0.57344 0.06312 C -0.50486 0.06659 -0.35486 0.0393 -0.29844 0.02982 C -0.24219 0.02034 -0.26285 -0.00278 -0.23473 0.00578 C -0.20625 0.01433 -0.1691 0.0874 -0.129 0.08162 C -0.08889 0.07584 -0.01424 0.00092 0.00573 -0.0296 C 0.02552 -0.05989 -0.00608 -0.08509 -0.00973 -0.09989 C -0.01302 -0.11468 -0.00261 -0.10012 -0.01789 -0.12578 Z " pathEditMode="relative" rAng="0" ptsTypes="aaaaaaaaaaaaaaaaaa">
                                      <p:cBhvr>
                                        <p:cTn id="16" dur="50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28" y="3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9 -0.12578 C -0.03334 -0.15145 -0.07014 -0.26359 -0.10122 -0.25364 C -0.13264 -0.2437 -0.14063 -0.08763 -0.20539 -0.06659 C -0.27032 -0.04555 -0.40157 -0.11353 -0.49028 -0.12763 C -0.579 -0.14174 -0.69775 -0.16185 -0.7375 -0.15168 C -0.77726 -0.14151 -0.72014 -0.08902 -0.72917 -0.06659 C -0.73785 -0.04416 -0.77275 -0.01018 -0.79028 -0.01642 C -0.80782 -0.02266 -0.84167 -0.07677 -0.83455 -0.10359 C -0.82761 -0.13041 -0.77639 -0.1822 -0.74705 -0.17758 C -0.71771 -0.17295 -0.66424 -0.10705 -0.65816 -0.07584 C -0.65209 -0.04463 -0.725 -0.01364 -0.71094 0.00948 C -0.69688 0.0326 -0.64219 0.05965 -0.57344 0.06312 C -0.50486 0.06659 -0.35486 0.0393 -0.29844 0.02982 C -0.24219 0.02034 -0.26285 -0.00278 -0.23473 0.00578 C -0.20625 0.01433 -0.1691 0.0874 -0.129 0.08162 C -0.08889 0.07584 -0.01424 0.00092 0.00573 -0.0296 C 0.02552 -0.05989 -0.00608 -0.08509 -0.00973 -0.09989 C -0.01302 -0.11468 -0.00261 -0.10012 -0.01789 -0.12578 Z " pathEditMode="relative" rAng="0" ptsTypes="aaaaaaaaaaaaaaaaaa">
                                      <p:cBhvr>
                                        <p:cTn id="19" dur="50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28" y="3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545 0.17387 C 0.65 0.14821 0.61319 0.03607 0.58212 0.04601 C 0.55069 0.05595 0.54271 0.21202 0.47795 0.23306 C 0.41302 0.2541 0.28177 0.18613 0.19306 0.17202 C 0.10434 0.15792 -0.01441 0.1378 -0.05417 0.14798 C -0.09392 0.15815 -0.03681 0.21063 -0.04583 0.23306 C -0.05451 0.25549 -0.08941 0.28948 -0.10694 0.28324 C -0.12448 0.27699 -0.15833 0.22289 -0.15122 0.19607 C -0.14427 0.16925 -0.09306 0.11746 -0.06372 0.12208 C -0.03437 0.1267 0.0191 0.1926 0.02517 0.22381 C 0.03125 0.25503 -0.04167 0.28601 -0.0276 0.30913 C -0.01354 0.33225 0.04115 0.35931 0.11007 0.36277 C 0.17847 0.36624 0.32847 0.33896 0.3849 0.32948 C 0.44115 0.32 0.42083 0.29688 0.44896 0.30543 C 0.47708 0.31399 0.51424 0.38705 0.55434 0.38127 C 0.59444 0.37549 0.6691 0.30058 0.68906 0.27006 C 0.70885 0.23977 0.67726 0.21457 0.67361 0.19977 C 0.67031 0.18497 0.68073 0.19954 0.66545 0.17387 Z " pathEditMode="relative" rAng="0" ptsTypes="aaaaaaaaaaaaaaaaaa">
                                      <p:cBhvr>
                                        <p:cTn id="22" dur="5000" fill="hold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28" y="3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7504" y="1556792"/>
            <a:ext cx="8928992" cy="5112568"/>
            <a:chOff x="323528" y="548680"/>
            <a:chExt cx="8424936" cy="64807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23528" y="548680"/>
              <a:ext cx="84249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23528" y="7029400"/>
              <a:ext cx="84249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23528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48464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35996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732240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3528" y="1735291"/>
              <a:ext cx="84249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55576" y="1772816"/>
            <a:ext cx="3204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 smtClean="0">
                <a:solidFill>
                  <a:srgbClr val="7030A0"/>
                </a:solidFill>
                <a:latin typeface="+mj-lt"/>
              </a:rPr>
              <a:t>THÍ NGHIỆM</a:t>
            </a:r>
            <a:endParaRPr lang="en-US" sz="3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1556792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 smtClean="0">
                <a:solidFill>
                  <a:srgbClr val="7030A0"/>
                </a:solidFill>
                <a:latin typeface="+mj-lt"/>
              </a:rPr>
              <a:t>DỰ ĐOÁN KẾT QUẢ</a:t>
            </a:r>
            <a:endParaRPr lang="en-US" sz="3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8264" y="1700808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 smtClean="0">
                <a:solidFill>
                  <a:srgbClr val="7030A0"/>
                </a:solidFill>
                <a:latin typeface="+mj-lt"/>
              </a:rPr>
              <a:t>KẾT QUẢ</a:t>
            </a:r>
            <a:endParaRPr lang="en-US" sz="3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504" y="5589240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phút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732240" y="2564904"/>
            <a:ext cx="230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altLang="en-US" sz="30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 kim loại nóng hơn thìa nhựa</a:t>
            </a:r>
          </a:p>
        </p:txBody>
      </p:sp>
      <p:sp>
        <p:nvSpPr>
          <p:cNvPr id="57" name="Flowchart: Terminator 56"/>
          <p:cNvSpPr/>
          <p:nvPr/>
        </p:nvSpPr>
        <p:spPr>
          <a:xfrm>
            <a:off x="107504" y="98628"/>
            <a:ext cx="2808312" cy="1242139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latin typeface="+mj-lt"/>
              </a:rPr>
              <a:t>Thí nghiệm 1</a:t>
            </a:r>
            <a:endParaRPr lang="en-US" sz="3000" b="1" dirty="0">
              <a:latin typeface="+mj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3206" y="2564904"/>
            <a:ext cx="43887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vi-VN" alt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Chuẩn bị:</a:t>
            </a:r>
          </a:p>
          <a:p>
            <a:pPr>
              <a:spcBef>
                <a:spcPct val="0"/>
              </a:spcBef>
              <a:defRPr/>
            </a:pPr>
            <a:r>
              <a:rPr lang="vi-V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+ 1 ly nước </a:t>
            </a: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nóng</a:t>
            </a:r>
          </a:p>
          <a:p>
            <a:pPr>
              <a:spcBef>
                <a:spcPct val="0"/>
              </a:spcBef>
              <a:defRPr/>
            </a:pPr>
            <a:r>
              <a:rPr lang="vi-V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+ 1 thìa </a:t>
            </a: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kim loại và </a:t>
            </a:r>
            <a:r>
              <a:rPr lang="vi-V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 thìa </a:t>
            </a: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nhựa.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vi-VN" altLang="en-US" sz="28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Tiến hành: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Bỏ</a:t>
            </a:r>
            <a:r>
              <a:rPr lang="en-US" alt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alt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 cái </a:t>
            </a:r>
            <a:r>
              <a:rPr lang="en-US" alt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</a:t>
            </a:r>
            <a:r>
              <a:rPr lang="vi-VN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alt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 </a:t>
            </a:r>
            <a:r>
              <a:rPr lang="en-US" alt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ly</a:t>
            </a:r>
            <a:r>
              <a:rPr lang="vi-VN" alt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nước nóng cùng lúc</a:t>
            </a:r>
            <a:r>
              <a:rPr lang="en-US" alt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altLang="en-US" sz="2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0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0" grpId="1"/>
      <p:bldP spid="56" grpId="0"/>
      <p:bldP spid="56" grpId="1"/>
      <p:bldP spid="58" grpId="1"/>
      <p:bldP spid="58" grpId="2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2492896"/>
            <a:ext cx="69847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KẾT LUẬN</a:t>
            </a:r>
          </a:p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*</a:t>
            </a:r>
            <a:r>
              <a:rPr lang="vi-VN" sz="2800" dirty="0" smtClean="0">
                <a:latin typeface="+mj-lt"/>
              </a:rPr>
              <a:t> Các </a:t>
            </a:r>
            <a:r>
              <a:rPr lang="vi-VN" sz="2800" dirty="0">
                <a:latin typeface="+mj-lt"/>
              </a:rPr>
              <a:t>kim loại: đồng, nhôm, sắt, dẫn nhiệt tốt còn gọi </a:t>
            </a:r>
            <a:r>
              <a:rPr lang="vi-VN" sz="2800" dirty="0" smtClean="0">
                <a:latin typeface="+mj-lt"/>
              </a:rPr>
              <a:t>là </a:t>
            </a:r>
            <a:r>
              <a:rPr lang="vi-VN" sz="2800" dirty="0">
                <a:latin typeface="+mj-lt"/>
              </a:rPr>
              <a:t>vật dẫn </a:t>
            </a:r>
            <a:r>
              <a:rPr lang="vi-VN" sz="2800" dirty="0" smtClean="0">
                <a:latin typeface="+mj-lt"/>
              </a:rPr>
              <a:t>nhiệt</a:t>
            </a:r>
            <a:r>
              <a:rPr lang="en-US" sz="2800" dirty="0" smtClean="0">
                <a:latin typeface="+mj-lt"/>
              </a:rPr>
              <a:t>.</a:t>
            </a:r>
            <a:r>
              <a:rPr lang="vi-VN" sz="2800" dirty="0" smtClean="0">
                <a:latin typeface="+mj-lt"/>
              </a:rPr>
              <a:t> </a:t>
            </a:r>
            <a:endParaRPr lang="vi-VN" sz="2800" dirty="0">
              <a:latin typeface="+mj-lt"/>
            </a:endParaRPr>
          </a:p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*</a:t>
            </a:r>
            <a:r>
              <a:rPr lang="vi-VN" sz="2800" dirty="0" smtClean="0">
                <a:latin typeface="+mj-lt"/>
              </a:rPr>
              <a:t> Gỗ, </a:t>
            </a:r>
            <a:r>
              <a:rPr lang="vi-VN" sz="2800" dirty="0">
                <a:latin typeface="+mj-lt"/>
              </a:rPr>
              <a:t>nhựa, len, </a:t>
            </a:r>
            <a:r>
              <a:rPr lang="vi-VN" sz="2800" dirty="0" smtClean="0">
                <a:latin typeface="+mj-lt"/>
              </a:rPr>
              <a:t>bông…dẫn </a:t>
            </a:r>
            <a:r>
              <a:rPr lang="vi-VN" sz="2800" dirty="0">
                <a:latin typeface="+mj-lt"/>
              </a:rPr>
              <a:t>nhiệt kém còn gọi là vật cách </a:t>
            </a:r>
            <a:r>
              <a:rPr lang="vi-VN" sz="2800" dirty="0" smtClean="0">
                <a:latin typeface="+mj-lt"/>
              </a:rPr>
              <a:t>nhiệt.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79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30761"/>
            <a:ext cx="4032448" cy="484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4307905" y="1434717"/>
            <a:ext cx="4716016" cy="2221278"/>
          </a:xfrm>
          <a:prstGeom prst="cloudCallout">
            <a:avLst>
              <a:gd name="adj1" fmla="val -62468"/>
              <a:gd name="adj2" fmla="val 694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Xoong và quai xoong được làm bằng chất liệu gì?</a:t>
            </a:r>
            <a:endParaRPr lang="en-US" sz="3200" dirty="0">
              <a:latin typeface="+mj-lt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236776" y="1578731"/>
            <a:ext cx="4878288" cy="2664296"/>
          </a:xfrm>
          <a:prstGeom prst="cloudCallout">
            <a:avLst>
              <a:gd name="adj1" fmla="val -72683"/>
              <a:gd name="adj2" fmla="val 423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Xoong được làm bằng nhôm, gang, inox, đây là những chất dẫn nhiệt tốt để nấu nhanh. </a:t>
            </a:r>
            <a:endParaRPr lang="vi-VN" sz="2800" dirty="0" smtClean="0"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499992" y="1340768"/>
            <a:ext cx="4680520" cy="2830532"/>
          </a:xfrm>
          <a:prstGeom prst="cloudCallout">
            <a:avLst>
              <a:gd name="adj1" fmla="val -65969"/>
              <a:gd name="adj2" fmla="val 32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Quai </a:t>
            </a:r>
            <a:r>
              <a:rPr lang="vi-VN" sz="2800" dirty="0">
                <a:latin typeface="+mj-lt"/>
              </a:rPr>
              <a:t>xoong được làm bằng nhựa, đây là </a:t>
            </a:r>
            <a:r>
              <a:rPr lang="vi-VN" sz="2800" dirty="0" smtClean="0">
                <a:latin typeface="+mj-lt"/>
              </a:rPr>
              <a:t>chất </a:t>
            </a:r>
            <a:r>
              <a:rPr lang="vi-VN" sz="2800" dirty="0">
                <a:latin typeface="+mj-lt"/>
              </a:rPr>
              <a:t>dẫn nhiệt kém để khi ta cầm không bị nóng.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056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560" y="1916832"/>
            <a:ext cx="8136904" cy="19888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Hoạt động </a:t>
            </a:r>
            <a:r>
              <a:rPr lang="vi-VN" sz="3200" b="1" dirty="0" smtClean="0">
                <a:latin typeface="+mj-lt"/>
              </a:rPr>
              <a:t>2</a:t>
            </a:r>
            <a:r>
              <a:rPr lang="en-US" sz="3200" b="1" dirty="0" smtClean="0">
                <a:latin typeface="+mj-lt"/>
              </a:rPr>
              <a:t>.</a:t>
            </a:r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Tính cách nhiệt của không khí</a:t>
            </a:r>
            <a:endParaRPr lang="en-US" sz="3200" b="1" dirty="0">
              <a:latin typeface="+mj-lt"/>
            </a:endParaRPr>
          </a:p>
        </p:txBody>
      </p:sp>
      <p:pic>
        <p:nvPicPr>
          <p:cNvPr id="3074" name="Picture 2" descr="Káº¿t quáº£ hÃ¬nh áº£nh cho hÃ¬nh áº£nh Äá»ng dá» thÆ°Æ¡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50" y="4149081"/>
            <a:ext cx="367906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7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áº¿t quáº£ hÃ¬nh áº£nh cho hÃ¬nh áº£nh giá» Äá»±ng áº¥m tÃ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40592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2092325"/>
            <a:ext cx="510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133600" y="116632"/>
            <a:ext cx="6858000" cy="1600200"/>
          </a:xfrm>
          <a:prstGeom prst="wedgeRoundRectCallout">
            <a:avLst>
              <a:gd name="adj1" fmla="val -56117"/>
              <a:gd name="adj2" fmla="val 9011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trong những giỏ đựng ấm thường được làm bằng chất liệu gì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chất liệu đó có lợi ích như thế nào?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30005" y="188640"/>
            <a:ext cx="6858000" cy="1373188"/>
          </a:xfrm>
          <a:prstGeom prst="wedgeRoundRectCallout">
            <a:avLst>
              <a:gd name="adj1" fmla="val -54299"/>
              <a:gd name="adj2" fmla="val 987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trong giỏ ấm thường được làm bằng xốp bông, len, </a:t>
            </a:r>
            <a:r>
              <a:rPr lang="vi-V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dạ...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chất dẫn nhiệt kém.</a:t>
            </a:r>
          </a:p>
          <a:p>
            <a:pPr algn="ctr">
              <a:defRPr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giữ nước trong ấm nóng lâu hơn.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6667" y="3717032"/>
            <a:ext cx="8655056" cy="29523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i="1" dirty="0">
                <a:latin typeface="+mj-lt"/>
              </a:rPr>
              <a:t>Cách tiến hành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Bước 1: Lấy một tờ báo quấn chặt vào cốc thứ nhất. Lấy tờ báo nhăn quấn lỏng vào cốc thứ 2.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Bước </a:t>
            </a:r>
            <a:r>
              <a:rPr lang="vi-VN" sz="2800" dirty="0">
                <a:latin typeface="+mj-lt"/>
              </a:rPr>
              <a:t>2: Đổ vào 2 cốc một lượng nước nóng như nhau.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Bước 3: Dùng nhiệt kế kiểm tra nhiệt đ</a:t>
            </a:r>
            <a:r>
              <a:rPr lang="vi-VN" sz="2800" dirty="0" smtClean="0">
                <a:latin typeface="+mj-lt"/>
              </a:rPr>
              <a:t>ộ </a:t>
            </a:r>
            <a:r>
              <a:rPr lang="vi-VN" sz="2800" dirty="0">
                <a:latin typeface="+mj-lt"/>
              </a:rPr>
              <a:t>của 2 cốc nước khi đổ nước nóng vào sau 3 </a:t>
            </a:r>
            <a:r>
              <a:rPr lang="vi-VN" sz="2800" dirty="0" smtClean="0">
                <a:latin typeface="+mj-lt"/>
              </a:rPr>
              <a:t>phút.</a:t>
            </a:r>
            <a:endParaRPr lang="en-US" sz="28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3528" y="1340768"/>
            <a:ext cx="5976664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i="1" dirty="0" smtClean="0">
                <a:latin typeface="+mj-lt"/>
              </a:rPr>
              <a:t>Chuẩn </a:t>
            </a:r>
            <a:r>
              <a:rPr lang="vi-VN" sz="2800" i="1" dirty="0">
                <a:latin typeface="+mj-lt"/>
              </a:rPr>
              <a:t>bị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2 chiếc cốc như nhau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2 tờ giấy báo</a:t>
            </a:r>
            <a:endParaRPr lang="vi-VN" sz="28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Nước </a:t>
            </a:r>
            <a:r>
              <a:rPr lang="vi-VN" sz="2800" dirty="0">
                <a:latin typeface="+mj-lt"/>
              </a:rPr>
              <a:t>nóng và nhiệt kế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99592" y="116632"/>
            <a:ext cx="2664296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Thí nghiệm 2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93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558</Words>
  <Application>Microsoft Office PowerPoint</Application>
  <PresentationFormat>On-screen Show (4:3)</PresentationFormat>
  <Paragraphs>87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THANH HUONG</cp:lastModifiedBy>
  <cp:revision>216</cp:revision>
  <dcterms:created xsi:type="dcterms:W3CDTF">2019-04-22T00:58:13Z</dcterms:created>
  <dcterms:modified xsi:type="dcterms:W3CDTF">2022-03-10T12:33:16Z</dcterms:modified>
</cp:coreProperties>
</file>