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4" r:id="rId2"/>
    <p:sldId id="432" r:id="rId3"/>
    <p:sldId id="559" r:id="rId4"/>
    <p:sldId id="560" r:id="rId5"/>
    <p:sldId id="561" r:id="rId6"/>
    <p:sldId id="562" r:id="rId7"/>
    <p:sldId id="598" r:id="rId8"/>
    <p:sldId id="582" r:id="rId9"/>
    <p:sldId id="575" r:id="rId10"/>
    <p:sldId id="576" r:id="rId11"/>
    <p:sldId id="577" r:id="rId12"/>
    <p:sldId id="596" r:id="rId13"/>
    <p:sldId id="583" r:id="rId14"/>
    <p:sldId id="597" r:id="rId15"/>
    <p:sldId id="579" r:id="rId16"/>
    <p:sldId id="580" r:id="rId17"/>
    <p:sldId id="595" r:id="rId18"/>
    <p:sldId id="586" r:id="rId19"/>
    <p:sldId id="587" r:id="rId20"/>
    <p:sldId id="594" r:id="rId21"/>
    <p:sldId id="588" r:id="rId22"/>
    <p:sldId id="589" r:id="rId23"/>
    <p:sldId id="590" r:id="rId24"/>
    <p:sldId id="591" r:id="rId25"/>
    <p:sldId id="571" r:id="rId26"/>
    <p:sldId id="572" r:id="rId27"/>
    <p:sldId id="592" r:id="rId28"/>
    <p:sldId id="573" r:id="rId29"/>
    <p:sldId id="593" r:id="rId30"/>
    <p:sldId id="584" r:id="rId31"/>
    <p:sldId id="585" r:id="rId32"/>
    <p:sldId id="451"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FBF"/>
    <a:srgbClr val="FFFF66"/>
    <a:srgbClr val="24CA40"/>
    <a:srgbClr val="0000CC"/>
    <a:srgbClr val="B2EEB3"/>
    <a:srgbClr val="FF3399"/>
    <a:srgbClr val="00CC00"/>
    <a:srgbClr val="0CE2E2"/>
    <a:srgbClr val="CC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3" autoAdjust="0"/>
    <p:restoredTop sz="93849" autoAdjust="0"/>
  </p:normalViewPr>
  <p:slideViewPr>
    <p:cSldViewPr>
      <p:cViewPr>
        <p:scale>
          <a:sx n="102" d="100"/>
          <a:sy n="102" d="100"/>
        </p:scale>
        <p:origin x="-312"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3/10/2022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0B9FE-085C-4688-A977-537415EAE37E}" type="slidenum">
              <a:rPr lang="en-US" altLang="en-US"/>
              <a:pPr eaLnBrk="1" hangingPunct="1"/>
              <a:t>7</a:t>
            </a:fld>
            <a:endParaRPr lang="en-US" altLang="en-US"/>
          </a:p>
        </p:txBody>
      </p:sp>
    </p:spTree>
    <p:extLst>
      <p:ext uri="{BB962C8B-B14F-4D97-AF65-F5344CB8AC3E}">
        <p14:creationId xmlns:p14="http://schemas.microsoft.com/office/powerpoint/2010/main" val="96100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10</a:t>
            </a:fld>
            <a:endParaRPr lang="en-US"/>
          </a:p>
        </p:txBody>
      </p:sp>
    </p:spTree>
    <p:extLst>
      <p:ext uri="{BB962C8B-B14F-4D97-AF65-F5344CB8AC3E}">
        <p14:creationId xmlns:p14="http://schemas.microsoft.com/office/powerpoint/2010/main" val="141591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6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6B9B2D-21B5-4763-8D96-EDB564003D0A}" type="slidenum">
              <a:rPr lang="en-US" altLang="en-US" sz="1200"/>
              <a:pPr algn="r" eaLnBrk="1" hangingPunct="1"/>
              <a:t>12</a:t>
            </a:fld>
            <a:endParaRPr lang="en-US" altLang="en-US" sz="1200"/>
          </a:p>
        </p:txBody>
      </p:sp>
    </p:spTree>
    <p:extLst>
      <p:ext uri="{BB962C8B-B14F-4D97-AF65-F5344CB8AC3E}">
        <p14:creationId xmlns:p14="http://schemas.microsoft.com/office/powerpoint/2010/main" val="358871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18</a:t>
            </a:fld>
            <a:endParaRPr lang="en-US"/>
          </a:p>
        </p:txBody>
      </p:sp>
    </p:spTree>
    <p:extLst>
      <p:ext uri="{BB962C8B-B14F-4D97-AF65-F5344CB8AC3E}">
        <p14:creationId xmlns:p14="http://schemas.microsoft.com/office/powerpoint/2010/main" val="121044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0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235849B-AA03-4F6B-9A89-E03C5626BA73}" type="slidenum">
              <a:rPr lang="en-US" altLang="en-US" sz="1200"/>
              <a:pPr algn="r" eaLnBrk="1" hangingPunct="1"/>
              <a:t>20</a:t>
            </a:fld>
            <a:endParaRPr lang="en-US" altLang="en-US" sz="1200"/>
          </a:p>
        </p:txBody>
      </p:sp>
    </p:spTree>
    <p:extLst>
      <p:ext uri="{BB962C8B-B14F-4D97-AF65-F5344CB8AC3E}">
        <p14:creationId xmlns:p14="http://schemas.microsoft.com/office/powerpoint/2010/main" val="130104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3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C299B5F-9C97-4AC6-8937-2D175F3ECB6F}" type="slidenum">
              <a:rPr lang="en-US" altLang="en-US" sz="1200"/>
              <a:pPr algn="r" eaLnBrk="1" hangingPunct="1"/>
              <a:t>23</a:t>
            </a:fld>
            <a:endParaRPr lang="en-US" altLang="en-US" sz="1200"/>
          </a:p>
        </p:txBody>
      </p:sp>
    </p:spTree>
    <p:extLst>
      <p:ext uri="{BB962C8B-B14F-4D97-AF65-F5344CB8AC3E}">
        <p14:creationId xmlns:p14="http://schemas.microsoft.com/office/powerpoint/2010/main" val="371562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3CAB7-4CC0-4A55-B518-9B187561AED8}" type="slidenum">
              <a:rPr lang="en-US" smtClean="0"/>
              <a:pPr/>
              <a:t>29</a:t>
            </a:fld>
            <a:endParaRPr lang="en-US"/>
          </a:p>
        </p:txBody>
      </p:sp>
    </p:spTree>
    <p:extLst>
      <p:ext uri="{BB962C8B-B14F-4D97-AF65-F5344CB8AC3E}">
        <p14:creationId xmlns:p14="http://schemas.microsoft.com/office/powerpoint/2010/main" val="2717923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AA050964-D327-4FC1-9C1B-99EF7559B152}" type="slidenum">
              <a:rPr lang="en-US" altLang="en-US"/>
              <a:pPr/>
              <a:t>‹#›</a:t>
            </a:fld>
            <a:endParaRPr lang="en-US" altLang="en-US"/>
          </a:p>
        </p:txBody>
      </p:sp>
    </p:spTree>
    <p:extLst>
      <p:ext uri="{BB962C8B-B14F-4D97-AF65-F5344CB8AC3E}">
        <p14:creationId xmlns:p14="http://schemas.microsoft.com/office/powerpoint/2010/main" val="71646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D403905-5EA5-4630-AB5F-60E375331FE7}" type="slidenum">
              <a:rPr lang="en-US" altLang="en-US"/>
              <a:pPr/>
              <a:t>‹#›</a:t>
            </a:fld>
            <a:endParaRPr lang="en-US" altLang="en-US"/>
          </a:p>
        </p:txBody>
      </p:sp>
    </p:spTree>
    <p:extLst>
      <p:ext uri="{BB962C8B-B14F-4D97-AF65-F5344CB8AC3E}">
        <p14:creationId xmlns:p14="http://schemas.microsoft.com/office/powerpoint/2010/main" val="799707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Content Placeholder 2"/>
          <p:cNvSpPr>
            <a:spLocks noGrp="1"/>
          </p:cNvSpPr>
          <p:nvPr>
            <p:ph sz="quarter" idx="1"/>
          </p:nvPr>
        </p:nvSpPr>
        <p:spPr>
          <a:xfrm>
            <a:off x="685800" y="137160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2800350"/>
            <a:ext cx="3771900" cy="1314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10100" y="1371600"/>
            <a:ext cx="37719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4686300"/>
            <a:ext cx="1905000" cy="342900"/>
          </a:xfrm>
        </p:spPr>
        <p:txBody>
          <a:bodyPr/>
          <a:lstStyle>
            <a:lvl1pPr>
              <a:defRPr/>
            </a:lvl1pPr>
          </a:lstStyle>
          <a:p>
            <a:endParaRPr lang="en-US" altLang="en-US"/>
          </a:p>
        </p:txBody>
      </p:sp>
      <p:sp>
        <p:nvSpPr>
          <p:cNvPr id="7" name="Footer Placeholder 6"/>
          <p:cNvSpPr>
            <a:spLocks noGrp="1"/>
          </p:cNvSpPr>
          <p:nvPr>
            <p:ph type="ftr" sz="quarter" idx="11"/>
          </p:nvPr>
        </p:nvSpPr>
        <p:spPr>
          <a:xfrm>
            <a:off x="3556000" y="4686300"/>
            <a:ext cx="2895600" cy="3429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18300" y="4686300"/>
            <a:ext cx="1905000" cy="342900"/>
          </a:xfrm>
        </p:spPr>
        <p:txBody>
          <a:bodyPr/>
          <a:lstStyle>
            <a:lvl1pPr>
              <a:defRPr/>
            </a:lvl1pPr>
          </a:lstStyle>
          <a:p>
            <a:fld id="{2F177111-4B6D-4365-8E01-DE8BA1D357C3}" type="slidenum">
              <a:rPr lang="en-US" altLang="en-US"/>
              <a:pPr/>
              <a:t>‹#›</a:t>
            </a:fld>
            <a:endParaRPr lang="en-US" altLang="en-US"/>
          </a:p>
        </p:txBody>
      </p:sp>
    </p:spTree>
    <p:extLst>
      <p:ext uri="{BB962C8B-B14F-4D97-AF65-F5344CB8AC3E}">
        <p14:creationId xmlns:p14="http://schemas.microsoft.com/office/powerpoint/2010/main" val="95315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0.wav"/><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3/10/2022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split orient="vert"/>
        <p:sndAc>
          <p:stSnd>
            <p:snd r:embed="rId16" name="chimes.wav"/>
          </p:stSnd>
        </p:sndAc>
      </p:transition>
    </mc:Choice>
    <mc:Fallback xmlns="">
      <p:transition spd="slow">
        <p:split orient="vert"/>
        <p:sndAc>
          <p:stSnd>
            <p:snd r:embed="rId17"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0.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hyperlink" Target="B&#210;%20B&#210;%20B&#210;/S&#7921;%20n&#7903;%20v&#236;%20nhi&#7879;t%20c&#7911;a%20ch&#7845;t%20l&#7887;ng.mp4" TargetMode="External"/><Relationship Id="rId4" Type="http://schemas.openxmlformats.org/officeDocument/2006/relationships/hyperlink" Target="TN2.AVI" TargetMode="External"/></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audio" Target="../media/audio2.wav"/><Relationship Id="rId6" Type="http://schemas.openxmlformats.org/officeDocument/2006/relationships/image" Target="../media/image9.gif"/><Relationship Id="rId5" Type="http://schemas.openxmlformats.org/officeDocument/2006/relationships/image" Target="../media/image15.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gif"/><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0.wav"/><Relationship Id="rId4" Type="http://schemas.openxmlformats.org/officeDocument/2006/relationships/audio" Target="../media/audio4.wav"/></Relationships>
</file>

<file path=ppt/slides/_rels/slide3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thumbs.dreamstime.com/z/vector-concept-chemistry-science-research-design-elements-infographic-flat-style-33261300.jpg"/>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rcRect r="518" b="6946"/>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WordArt 26"/>
          <p:cNvSpPr>
            <a:spLocks noChangeArrowheads="1" noChangeShapeType="1" noTextEdit="1"/>
          </p:cNvSpPr>
          <p:nvPr/>
        </p:nvSpPr>
        <p:spPr bwMode="auto">
          <a:xfrm>
            <a:off x="914400" y="1066800"/>
            <a:ext cx="7391400" cy="3619500"/>
          </a:xfrm>
          <a:prstGeom prst="rect">
            <a:avLst/>
          </a:prstGeom>
        </p:spPr>
        <p:txBody>
          <a:bodyPr spcFirstLastPara="1" wrap="none" fromWordArt="1">
            <a:prstTxWarp prst="textArchUp">
              <a:avLst>
                <a:gd name="adj" fmla="val 11003892"/>
              </a:avLst>
            </a:prstTxWarp>
          </a:bodyPr>
          <a:lstStyle/>
          <a:p>
            <a:pPr algn="ctr"/>
            <a:endParaRPr lang="en-US" sz="6600" b="1" dirty="0">
              <a:ln>
                <a:solidFill>
                  <a:sysClr val="windowText" lastClr="000000"/>
                </a:solidFill>
              </a:ln>
              <a:solidFill>
                <a:srgbClr val="00B0F0"/>
              </a:solidFill>
              <a:latin typeface="Arial" pitchFamily="34" charset="0"/>
              <a:cs typeface="Arial" pitchFamily="34" charset="0"/>
            </a:endParaRPr>
          </a:p>
        </p:txBody>
      </p:sp>
      <p:sp>
        <p:nvSpPr>
          <p:cNvPr id="16" name="TextBox 15"/>
          <p:cNvSpPr txBox="1"/>
          <p:nvPr/>
        </p:nvSpPr>
        <p:spPr>
          <a:xfrm>
            <a:off x="285750" y="4248150"/>
            <a:ext cx="8648700" cy="646331"/>
          </a:xfrm>
          <a:prstGeom prst="rect">
            <a:avLst/>
          </a:prstGeom>
          <a:noFill/>
        </p:spPr>
        <p:txBody>
          <a:bodyPr wrap="square" rtlCol="0">
            <a:spAutoFit/>
          </a:bodyPr>
          <a:lstStyle/>
          <a:p>
            <a:pPr algn="ctr"/>
            <a:endParaRPr lang="en-US" sz="3600" b="1" dirty="0">
              <a:latin typeface="+mj-lt"/>
              <a:ea typeface="HP001 5Ha" pitchFamily="34" charset="-127"/>
              <a:cs typeface="Arial" pitchFamily="34" charset="0"/>
            </a:endParaRPr>
          </a:p>
        </p:txBody>
      </p:sp>
      <p:sp>
        <p:nvSpPr>
          <p:cNvPr id="23" name="TextBox 22"/>
          <p:cNvSpPr txBox="1"/>
          <p:nvPr/>
        </p:nvSpPr>
        <p:spPr>
          <a:xfrm>
            <a:off x="38100" y="1581150"/>
            <a:ext cx="9144000" cy="2677656"/>
          </a:xfrm>
          <a:prstGeom prst="rect">
            <a:avLst/>
          </a:prstGeom>
          <a:noFill/>
        </p:spPr>
        <p:txBody>
          <a:bodyPr wrap="square" rtlCol="0">
            <a:spAutoFit/>
          </a:bodyPr>
          <a:lstStyle/>
          <a:p>
            <a:pPr algn="ctr">
              <a:lnSpc>
                <a:spcPct val="150000"/>
              </a:lnSpc>
            </a:pPr>
            <a:r>
              <a:rPr lang="en-US" sz="4800" b="1" dirty="0">
                <a:ln>
                  <a:solidFill>
                    <a:sysClr val="windowText" lastClr="000000"/>
                  </a:solidFill>
                </a:ln>
                <a:solidFill>
                  <a:srgbClr val="8C2FBF"/>
                </a:solidFill>
                <a:latin typeface="Times New Roman" pitchFamily="18" charset="0"/>
                <a:cs typeface="Times New Roman" pitchFamily="18" charset="0"/>
              </a:rPr>
              <a:t>MÔN KHOA HỌC LỚP 4</a:t>
            </a:r>
          </a:p>
          <a:p>
            <a:pPr algn="ctr">
              <a:defRPr/>
            </a:pP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Nóng</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lạnh</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và</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nhiệt</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độ</a:t>
            </a:r>
            <a:endPar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endParaRPr>
          </a:p>
          <a:p>
            <a:pPr algn="ctr">
              <a:defRPr/>
            </a:pP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a:t>
            </a:r>
            <a:r>
              <a:rPr lang="en-US" sz="48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tiếp</a:t>
            </a:r>
            <a:r>
              <a:rPr lang="en-US" sz="48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a:t>
            </a:r>
            <a:r>
              <a:rPr lang="en-US" sz="48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theo)</a:t>
            </a:r>
          </a:p>
        </p:txBody>
      </p:sp>
    </p:spTree>
    <p:extLst>
      <p:ext uri="{BB962C8B-B14F-4D97-AF65-F5344CB8AC3E}">
        <p14:creationId xmlns:p14="http://schemas.microsoft.com/office/powerpoint/2010/main" val="9157476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4"/>
          <p:cNvSpPr>
            <a:spLocks noChangeArrowheads="1"/>
          </p:cNvSpPr>
          <p:nvPr/>
        </p:nvSpPr>
        <p:spPr bwMode="auto">
          <a:xfrm>
            <a:off x="3200400" y="171450"/>
            <a:ext cx="2800350" cy="571500"/>
          </a:xfrm>
          <a:prstGeom prst="ribbon">
            <a:avLst>
              <a:gd name="adj1" fmla="val 17708"/>
              <a:gd name="adj2" fmla="val 75000"/>
            </a:avLst>
          </a:prstGeom>
          <a:gradFill rotWithShape="1">
            <a:gsLst>
              <a:gs pos="0">
                <a:srgbClr val="FFFF66"/>
              </a:gs>
              <a:gs pos="50000">
                <a:srgbClr val="FFFF66">
                  <a:gamma/>
                  <a:tint val="0"/>
                  <a:invGamma/>
                </a:srgbClr>
              </a:gs>
              <a:gs pos="100000">
                <a:srgbClr val="FFFF66"/>
              </a:gs>
            </a:gsLst>
            <a:lin ang="5400000" scaled="1"/>
          </a:gra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vi-VN" altLang="en-US" sz="2700" b="1" dirty="0">
                <a:solidFill>
                  <a:srgbClr val="0000FF"/>
                </a:solidFill>
                <a:latin typeface="Times New Roman" panose="02020603050405020304" pitchFamily="18" charset="0"/>
              </a:rPr>
              <a:t>    </a:t>
            </a:r>
            <a:r>
              <a:rPr lang="en-US" altLang="en-US" sz="2700" b="1" dirty="0">
                <a:solidFill>
                  <a:srgbClr val="0000FF"/>
                </a:solidFill>
                <a:latin typeface="Times New Roman" panose="02020603050405020304" pitchFamily="18" charset="0"/>
              </a:rPr>
              <a:t>Cá nhân</a:t>
            </a:r>
          </a:p>
        </p:txBody>
      </p:sp>
      <p:sp>
        <p:nvSpPr>
          <p:cNvPr id="70661" name="Text Box 5"/>
          <p:cNvSpPr txBox="1">
            <a:spLocks noChangeArrowheads="1"/>
          </p:cNvSpPr>
          <p:nvPr/>
        </p:nvSpPr>
        <p:spPr bwMode="auto">
          <a:xfrm>
            <a:off x="1314450" y="1085850"/>
            <a:ext cx="6400800" cy="110799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300" b="1" dirty="0">
                <a:latin typeface="Times New Roman" panose="02020603050405020304" pitchFamily="18" charset="0"/>
              </a:rPr>
              <a:t>*Nêu một số ví dụ về các vật nóng lên hoặc lạnh đi.</a:t>
            </a:r>
          </a:p>
        </p:txBody>
      </p:sp>
      <p:sp>
        <p:nvSpPr>
          <p:cNvPr id="70662" name="Text Box 6"/>
          <p:cNvSpPr txBox="1">
            <a:spLocks noChangeArrowheads="1"/>
          </p:cNvSpPr>
          <p:nvPr/>
        </p:nvSpPr>
        <p:spPr bwMode="auto">
          <a:xfrm>
            <a:off x="1314450" y="2343150"/>
            <a:ext cx="6457950" cy="263149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300" b="1" dirty="0">
                <a:latin typeface="Times New Roman" panose="02020603050405020304" pitchFamily="18" charset="0"/>
              </a:rPr>
              <a:t>-</a:t>
            </a:r>
            <a:r>
              <a:rPr lang="vi-VN" altLang="en-US" sz="3300" b="1" dirty="0">
                <a:latin typeface="Times New Roman" panose="02020603050405020304" pitchFamily="18" charset="0"/>
              </a:rPr>
              <a:t> </a:t>
            </a:r>
            <a:r>
              <a:rPr lang="en-US" altLang="en-US" sz="3300" b="1" dirty="0">
                <a:latin typeface="Times New Roman" panose="02020603050405020304" pitchFamily="18" charset="0"/>
              </a:rPr>
              <a:t>Các vật nóng lên: rót nước sôi vào cốc, khi cầm vào cốc ta thấy nóng. Múc canh nóng vào bát, ta thấy thìa, bát nóng lên. Cắm bàn là vào ổ điện, bàn là </a:t>
            </a:r>
            <a:r>
              <a:rPr lang="en-US" altLang="en-US" sz="3300" b="1" dirty="0" err="1">
                <a:latin typeface="Times New Roman" panose="02020603050405020304" pitchFamily="18" charset="0"/>
              </a:rPr>
              <a:t>nóng</a:t>
            </a:r>
            <a:r>
              <a:rPr lang="en-US" altLang="en-US" sz="3300" b="1" dirty="0">
                <a:latin typeface="Times New Roman" panose="02020603050405020304" pitchFamily="18" charset="0"/>
              </a:rPr>
              <a:t> </a:t>
            </a:r>
            <a:r>
              <a:rPr lang="en-US" altLang="en-US" sz="3300" b="1" dirty="0" err="1" smtClean="0">
                <a:latin typeface="Times New Roman" panose="02020603050405020304" pitchFamily="18" charset="0"/>
              </a:rPr>
              <a:t>lên</a:t>
            </a:r>
            <a:r>
              <a:rPr lang="en-US" altLang="en-US" sz="3300" b="1" dirty="0" smtClean="0">
                <a:latin typeface="Times New Roman" panose="02020603050405020304" pitchFamily="18" charset="0"/>
              </a:rPr>
              <a:t>…</a:t>
            </a:r>
            <a:endParaRPr lang="en-US" altLang="en-US" sz="3300" b="1" dirty="0">
              <a:latin typeface="Times New Roman" panose="02020603050405020304" pitchFamily="18" charset="0"/>
            </a:endParaRPr>
          </a:p>
        </p:txBody>
      </p:sp>
      <p:pic>
        <p:nvPicPr>
          <p:cNvPr id="5" name="Picture 4" descr="qustionbig_w"/>
          <p:cNvPicPr>
            <a:picLocks noChangeAspect="1" noChangeArrowheads="1" noCrop="1"/>
          </p:cNvPicPr>
          <p:nvPr/>
        </p:nvPicPr>
        <p:blipFill>
          <a:blip r:embed="rId4" cstate="print"/>
          <a:srcRect/>
          <a:stretch>
            <a:fillRect/>
          </a:stretch>
        </p:blipFill>
        <p:spPr bwMode="auto">
          <a:xfrm>
            <a:off x="419100" y="1094232"/>
            <a:ext cx="895350" cy="879029"/>
          </a:xfrm>
          <a:prstGeom prst="rect">
            <a:avLst/>
          </a:prstGeom>
          <a:noFill/>
          <a:ln w="9525">
            <a:noFill/>
            <a:miter lim="800000"/>
            <a:headEnd/>
            <a:tailEnd/>
          </a:ln>
        </p:spPr>
      </p:pic>
    </p:spTree>
    <p:extLst>
      <p:ext uri="{BB962C8B-B14F-4D97-AF65-F5344CB8AC3E}">
        <p14:creationId xmlns:p14="http://schemas.microsoft.com/office/powerpoint/2010/main" val="85445845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ppt_x</p:attrName>
                                        </p:attrNameLst>
                                      </p:cBhvr>
                                      <p:tavLst>
                                        <p:tav tm="0">
                                          <p:val>
                                            <p:strVal val="#ppt_x-.2"/>
                                          </p:val>
                                        </p:tav>
                                        <p:tav tm="100000">
                                          <p:val>
                                            <p:strVal val="#ppt_x"/>
                                          </p:val>
                                        </p:tav>
                                      </p:tavLst>
                                    </p:anim>
                                    <p:anim calcmode="lin" valueType="num">
                                      <p:cBhvr>
                                        <p:cTn id="8" dur="1000" fill="hold"/>
                                        <p:tgtEl>
                                          <p:spTgt spid="706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66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0661"/>
                                        </p:tgtEl>
                                        <p:attrNameLst>
                                          <p:attrName>style.visibility</p:attrName>
                                        </p:attrNameLst>
                                      </p:cBhvr>
                                      <p:to>
                                        <p:strVal val="visible"/>
                                      </p:to>
                                    </p:set>
                                    <p:animEffect transition="in" filter="barn(inVertical)">
                                      <p:cBhvr>
                                        <p:cTn id="20" dur="500"/>
                                        <p:tgtEl>
                                          <p:spTgt spid="7066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0662"/>
                                        </p:tgtEl>
                                        <p:attrNameLst>
                                          <p:attrName>style.visibility</p:attrName>
                                        </p:attrNameLst>
                                      </p:cBhvr>
                                      <p:to>
                                        <p:strVal val="visible"/>
                                      </p:to>
                                    </p:set>
                                    <p:animEffect transition="in" filter="randombar(horizontal)">
                                      <p:cBhvr>
                                        <p:cTn id="25"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70661" grpId="0" animBg="1"/>
      <p:bldP spid="706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1771650" y="1143000"/>
            <a:ext cx="5829300" cy="286232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3600" b="1" dirty="0">
                <a:latin typeface="Times New Roman" panose="02020603050405020304" pitchFamily="18" charset="0"/>
              </a:rPr>
              <a:t>Các vật lạnh đi: để rau,củ quả vào tủ lạnh, lúc lấy ra thấy lạnh.</a:t>
            </a:r>
            <a:r>
              <a:rPr lang="vi-VN" altLang="en-US" sz="3600" b="1" dirty="0">
                <a:latin typeface="Times New Roman" panose="02020603050405020304" pitchFamily="18" charset="0"/>
              </a:rPr>
              <a:t> </a:t>
            </a:r>
            <a:r>
              <a:rPr lang="en-US" altLang="en-US" sz="3600" b="1" dirty="0">
                <a:latin typeface="Times New Roman" panose="02020603050405020304" pitchFamily="18" charset="0"/>
              </a:rPr>
              <a:t>Cho đá vào cốc, cốc lạnh đi, chườm đá trên trán, trán </a:t>
            </a:r>
            <a:r>
              <a:rPr lang="en-US" altLang="en-US" sz="3600" b="1" dirty="0" err="1">
                <a:latin typeface="Times New Roman" panose="02020603050405020304" pitchFamily="18" charset="0"/>
              </a:rPr>
              <a:t>lạnh</a:t>
            </a:r>
            <a:r>
              <a:rPr lang="en-US" altLang="en-US" sz="3600" b="1" dirty="0">
                <a:latin typeface="Times New Roman" panose="02020603050405020304" pitchFamily="18" charset="0"/>
              </a:rPr>
              <a:t> </a:t>
            </a:r>
            <a:r>
              <a:rPr lang="en-US" altLang="en-US" sz="3600" b="1" dirty="0" err="1" smtClean="0">
                <a:latin typeface="Times New Roman" panose="02020603050405020304" pitchFamily="18" charset="0"/>
              </a:rPr>
              <a:t>đi</a:t>
            </a:r>
            <a:r>
              <a:rPr lang="en-US" altLang="en-US" sz="3600" b="1" dirty="0" smtClean="0">
                <a:latin typeface="Times New Roman" panose="02020603050405020304" pitchFamily="18" charset="0"/>
              </a:rPr>
              <a:t>…</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8919324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5044" name="Rectangle 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5" name="Rectangle 5"/>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6" name="Rectangle 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7"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8"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49" name="Rectangle 9"/>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215050" name="Rectangle 10"/>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1" name="Rectangle 1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2" name="Rectangle 1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5053"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grpSp>
        <p:nvGrpSpPr>
          <p:cNvPr id="215093" name="Group 6"/>
          <p:cNvGrpSpPr>
            <a:grpSpLocks/>
          </p:cNvGrpSpPr>
          <p:nvPr/>
        </p:nvGrpSpPr>
        <p:grpSpPr bwMode="auto">
          <a:xfrm>
            <a:off x="1543050" y="285750"/>
            <a:ext cx="3600450" cy="131445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298710" y="1246632"/>
              <a:ext cx="2289231" cy="50850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2:</a:t>
              </a:r>
            </a:p>
          </p:txBody>
        </p:sp>
      </p:grpSp>
      <p:sp>
        <p:nvSpPr>
          <p:cNvPr id="215101" name="WordArt 61"/>
          <p:cNvSpPr>
            <a:spLocks noChangeArrowheads="1" noChangeShapeType="1" noTextEdit="1"/>
          </p:cNvSpPr>
          <p:nvPr/>
        </p:nvSpPr>
        <p:spPr bwMode="auto">
          <a:xfrm>
            <a:off x="1485900" y="1828800"/>
            <a:ext cx="6000750" cy="2628900"/>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vi-VN" sz="2100" kern="10">
                <a:ln w="9525">
                  <a:round/>
                  <a:headEnd/>
                  <a:tailEnd/>
                </a:ln>
                <a:solidFill>
                  <a:srgbClr val="FF00FF"/>
                </a:solidFill>
                <a:cs typeface="Times New Roman" panose="02020603050405020304" pitchFamily="18" charset="0"/>
              </a:rPr>
              <a:t>Tìm hiểu về sự co giãn của nước</a:t>
            </a:r>
          </a:p>
          <a:p>
            <a:pPr algn="ctr"/>
            <a:r>
              <a:rPr lang="vi-VN" sz="2100" kern="10">
                <a:ln w="9525">
                  <a:round/>
                  <a:headEnd/>
                  <a:tailEnd/>
                </a:ln>
                <a:solidFill>
                  <a:srgbClr val="FF00FF"/>
                </a:solidFill>
                <a:cs typeface="Times New Roman" panose="02020603050405020304" pitchFamily="18" charset="0"/>
              </a:rPr>
              <a:t> khi lạnh đi và khi nóng lên</a:t>
            </a:r>
            <a:endParaRPr lang="en-US" sz="2100" kern="10">
              <a:ln w="9525">
                <a:round/>
                <a:headEnd/>
                <a:tailEnd/>
              </a:ln>
              <a:solidFill>
                <a:srgbClr val="FF00FF"/>
              </a:solidFill>
              <a:cs typeface="Times New Roman" panose="02020603050405020304" pitchFamily="18" charset="0"/>
            </a:endParaRPr>
          </a:p>
        </p:txBody>
      </p:sp>
    </p:spTree>
    <p:extLst>
      <p:ext uri="{BB962C8B-B14F-4D97-AF65-F5344CB8AC3E}">
        <p14:creationId xmlns:p14="http://schemas.microsoft.com/office/powerpoint/2010/main" val="3218316984"/>
      </p:ext>
    </p:extLst>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08470"/>
            <a:ext cx="4885182" cy="4035029"/>
          </a:xfrm>
        </p:spPr>
        <p:txBody>
          <a:bodyPr>
            <a:normAutofit/>
          </a:bodyPr>
          <a:lstStyle/>
          <a:p>
            <a:pPr algn="just">
              <a:buFontTx/>
              <a:buChar char="-"/>
            </a:pPr>
            <a:r>
              <a:rPr lang="en-US" dirty="0"/>
              <a:t>Đặt lọ nước vào chậu nước nóng, điều gì xảy ra với mực nước trong ống?</a:t>
            </a:r>
          </a:p>
          <a:p>
            <a:pPr algn="just">
              <a:buFontTx/>
              <a:buChar char="-"/>
            </a:pPr>
            <a:r>
              <a:rPr lang="en-US" dirty="0"/>
              <a:t>Đặt lọ nước vào chậu nước lạnh, điều gì xảy ra với mực nước trong ống?</a:t>
            </a:r>
          </a:p>
        </p:txBody>
      </p:sp>
      <p:pic>
        <p:nvPicPr>
          <p:cNvPr id="2051" name="Picture 3" descr="C:\Documents and Settings\Nguyet_NT\My Documents\Downloads\Nong, lanh va nhiet do (2).jpg"/>
          <p:cNvPicPr>
            <a:picLocks noChangeAspect="1" noChangeArrowheads="1"/>
          </p:cNvPicPr>
          <p:nvPr/>
        </p:nvPicPr>
        <p:blipFill>
          <a:blip r:embed="rId3" cstate="print"/>
          <a:srcRect/>
          <a:stretch>
            <a:fillRect/>
          </a:stretch>
        </p:blipFill>
        <p:spPr bwMode="auto">
          <a:xfrm>
            <a:off x="5207477" y="1291656"/>
            <a:ext cx="3936523" cy="3297367"/>
          </a:xfrm>
          <a:prstGeom prst="rect">
            <a:avLst/>
          </a:prstGeom>
          <a:noFill/>
        </p:spPr>
      </p:pic>
      <p:sp>
        <p:nvSpPr>
          <p:cNvPr id="8" name="TextBox 7"/>
          <p:cNvSpPr txBox="1"/>
          <p:nvPr/>
        </p:nvSpPr>
        <p:spPr>
          <a:xfrm>
            <a:off x="5037582" y="4514563"/>
            <a:ext cx="1205484" cy="461665"/>
          </a:xfrm>
          <a:prstGeom prst="rect">
            <a:avLst/>
          </a:prstGeom>
          <a:noFill/>
        </p:spPr>
        <p:txBody>
          <a:bodyPr wrap="square" rtlCol="0">
            <a:spAutoFit/>
          </a:bodyPr>
          <a:lstStyle/>
          <a:p>
            <a:r>
              <a:rPr lang="en-US" sz="2400" dirty="0">
                <a:solidFill>
                  <a:srgbClr val="00B050"/>
                </a:solidFill>
              </a:rPr>
              <a:t>Lọ nước</a:t>
            </a:r>
          </a:p>
        </p:txBody>
      </p:sp>
      <p:sp>
        <p:nvSpPr>
          <p:cNvPr id="9" name="TextBox 8"/>
          <p:cNvSpPr txBox="1"/>
          <p:nvPr/>
        </p:nvSpPr>
        <p:spPr>
          <a:xfrm>
            <a:off x="6243066" y="4551793"/>
            <a:ext cx="1676400" cy="461665"/>
          </a:xfrm>
          <a:prstGeom prst="rect">
            <a:avLst/>
          </a:prstGeom>
          <a:noFill/>
        </p:spPr>
        <p:txBody>
          <a:bodyPr wrap="square" rtlCol="0">
            <a:spAutoFit/>
          </a:bodyPr>
          <a:lstStyle/>
          <a:p>
            <a:r>
              <a:rPr lang="en-US" sz="2400" dirty="0">
                <a:solidFill>
                  <a:srgbClr val="C00000"/>
                </a:solidFill>
              </a:rPr>
              <a:t>Nước nóng</a:t>
            </a:r>
          </a:p>
        </p:txBody>
      </p:sp>
      <p:sp>
        <p:nvSpPr>
          <p:cNvPr id="10" name="TextBox 9"/>
          <p:cNvSpPr txBox="1"/>
          <p:nvPr/>
        </p:nvSpPr>
        <p:spPr>
          <a:xfrm>
            <a:off x="7718236" y="4585176"/>
            <a:ext cx="1650523" cy="473891"/>
          </a:xfrm>
          <a:prstGeom prst="rect">
            <a:avLst/>
          </a:prstGeom>
          <a:noFill/>
        </p:spPr>
        <p:txBody>
          <a:bodyPr wrap="square" rtlCol="0">
            <a:spAutoFit/>
          </a:bodyPr>
          <a:lstStyle/>
          <a:p>
            <a:r>
              <a:rPr lang="en-US" sz="2400" dirty="0">
                <a:solidFill>
                  <a:schemeClr val="tx2"/>
                </a:solidFill>
              </a:rPr>
              <a:t>Nước lạnh</a:t>
            </a:r>
          </a:p>
        </p:txBody>
      </p:sp>
      <p:sp>
        <p:nvSpPr>
          <p:cNvPr id="5" name="Title 4">
            <a:extLst>
              <a:ext uri="{FF2B5EF4-FFF2-40B4-BE49-F238E27FC236}">
                <a16:creationId xmlns:a16="http://schemas.microsoft.com/office/drawing/2014/main" xmlns="" id="{5427B4F5-73DC-4487-BFA7-F4AE59E510C9}"/>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55204002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linds(horizontal)">
                                      <p:cBhvr>
                                        <p:cTn id="21" dur="500"/>
                                        <p:tgtEl>
                                          <p:spTgt spid="3">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3" name="Picture 7" descr="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20777"/>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7300" y="142875"/>
            <a:ext cx="6615113" cy="4857750"/>
          </a:xfrm>
          <a:prstGeom prst="rect">
            <a:avLst/>
          </a:prstGeom>
          <a:noFill/>
          <a:ln w="88900" cmpd="tri" algn="ctr">
            <a:solidFill>
              <a:srgbClr val="DD1DB8"/>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endParaRPr>
          </a:p>
        </p:txBody>
      </p:sp>
      <p:sp>
        <p:nvSpPr>
          <p:cNvPr id="208906" name="Rectangle 10"/>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09" name="Rectangle 1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11" name="Rectangle 1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13" name="Rectangle 1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15" name="Rectangle 19"/>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17" name="Rectangle 21"/>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08947" name="WordArt 51"/>
          <p:cNvSpPr>
            <a:spLocks noChangeArrowheads="1" noChangeShapeType="1" noTextEdit="1"/>
          </p:cNvSpPr>
          <p:nvPr/>
        </p:nvSpPr>
        <p:spPr bwMode="auto">
          <a:xfrm>
            <a:off x="2857500" y="514350"/>
            <a:ext cx="3257550" cy="5143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cs typeface="Times New Roman" panose="02020603050405020304" pitchFamily="18" charset="0"/>
              </a:rPr>
              <a:t>T</a:t>
            </a:r>
            <a:r>
              <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cs typeface="Times New Roman" panose="02020603050405020304" pitchFamily="18" charset="0"/>
              </a:rPr>
              <a:t>hí nghiệm</a:t>
            </a:r>
            <a:r>
              <a:rPr lang="vi-VN"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cs typeface="Times New Roman" panose="02020603050405020304" pitchFamily="18" charset="0"/>
              </a:rPr>
              <a:t> 2</a:t>
            </a:r>
            <a:endParaRPr lang="en-US" sz="2100" kern="10" dirty="0">
              <a:ln w="9525">
                <a:pattFill prst="pct90">
                  <a:fgClr>
                    <a:srgbClr val="008000"/>
                  </a:fgClr>
                  <a:bgClr>
                    <a:srgbClr val="FFFFFF"/>
                  </a:bgClr>
                </a:pattFill>
                <a:round/>
                <a:headEnd/>
                <a:tailEnd/>
              </a:ln>
              <a:gradFill rotWithShape="0">
                <a:gsLst>
                  <a:gs pos="0">
                    <a:srgbClr val="FF9900"/>
                  </a:gs>
                  <a:gs pos="100000">
                    <a:srgbClr val="FF0000">
                      <a:alpha val="96001"/>
                    </a:srgbClr>
                  </a:gs>
                </a:gsLst>
                <a:lin ang="5400000" scaled="1"/>
              </a:gradFill>
              <a:cs typeface="Times New Roman" panose="02020603050405020304" pitchFamily="18" charset="0"/>
            </a:endParaRPr>
          </a:p>
        </p:txBody>
      </p:sp>
      <p:sp>
        <p:nvSpPr>
          <p:cNvPr id="208948" name="Text Box 52"/>
          <p:cNvSpPr txBox="1">
            <a:spLocks noChangeArrowheads="1"/>
          </p:cNvSpPr>
          <p:nvPr/>
        </p:nvSpPr>
        <p:spPr bwMode="auto">
          <a:xfrm>
            <a:off x="2171700" y="400050"/>
            <a:ext cx="8572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500" dirty="0">
                <a:hlinkClick r:id="rId4" action="ppaction://hlinkfile"/>
              </a:rPr>
              <a:t>*</a:t>
            </a:r>
            <a:endParaRPr lang="en-US" altLang="en-US" sz="4500" dirty="0"/>
          </a:p>
        </p:txBody>
      </p:sp>
      <p:sp>
        <p:nvSpPr>
          <p:cNvPr id="208949" name="Text Box 53"/>
          <p:cNvSpPr txBox="1">
            <a:spLocks noChangeArrowheads="1"/>
          </p:cNvSpPr>
          <p:nvPr/>
        </p:nvSpPr>
        <p:spPr bwMode="auto">
          <a:xfrm>
            <a:off x="1752600" y="1582751"/>
            <a:ext cx="6000750" cy="38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ts val="900"/>
              </a:spcBef>
            </a:pPr>
            <a:r>
              <a:rPr lang="en-US" sz="3600" dirty="0">
                <a:cs typeface="Times New Roman" pitchFamily="18" charset="0"/>
              </a:rPr>
              <a:t>- Tìm hiểu nước trong lọ nở ra hay co </a:t>
            </a:r>
            <a:r>
              <a:rPr lang="en-US" sz="3600" dirty="0" err="1">
                <a:cs typeface="Times New Roman" pitchFamily="18" charset="0"/>
              </a:rPr>
              <a:t>lại</a:t>
            </a:r>
            <a:r>
              <a:rPr lang="en-US" sz="3600" dirty="0">
                <a:cs typeface="Times New Roman" pitchFamily="18" charset="0"/>
              </a:rPr>
              <a:t> </a:t>
            </a:r>
            <a:r>
              <a:rPr lang="en-US" sz="3600" dirty="0" err="1" smtClean="0">
                <a:cs typeface="Times New Roman" pitchFamily="18" charset="0"/>
              </a:rPr>
              <a:t>khi</a:t>
            </a:r>
            <a:r>
              <a:rPr lang="en-US" sz="3600" dirty="0" smtClean="0">
                <a:cs typeface="Times New Roman" pitchFamily="18" charset="0"/>
              </a:rPr>
              <a:t>:</a:t>
            </a:r>
            <a:endParaRPr lang="en-US" sz="3600" dirty="0">
              <a:cs typeface="Times New Roman" pitchFamily="18" charset="0"/>
            </a:endParaRPr>
          </a:p>
          <a:p>
            <a:pPr>
              <a:lnSpc>
                <a:spcPct val="120000"/>
              </a:lnSpc>
              <a:spcBef>
                <a:spcPts val="900"/>
              </a:spcBef>
            </a:pPr>
            <a:r>
              <a:rPr lang="en-US" sz="3600" dirty="0">
                <a:cs typeface="Times New Roman" pitchFamily="18" charset="0"/>
              </a:rPr>
              <a:t>+ Đặt lọ nước vào nước nóng.</a:t>
            </a:r>
          </a:p>
          <a:p>
            <a:pPr>
              <a:lnSpc>
                <a:spcPct val="120000"/>
              </a:lnSpc>
              <a:spcBef>
                <a:spcPts val="900"/>
              </a:spcBef>
            </a:pPr>
            <a:r>
              <a:rPr lang="en-US" sz="3600" dirty="0">
                <a:cs typeface="Times New Roman" pitchFamily="18" charset="0"/>
              </a:rPr>
              <a:t>+ Đặt lọ nước vào nước lạnh.</a:t>
            </a:r>
          </a:p>
          <a:p>
            <a:pPr algn="just">
              <a:spcBef>
                <a:spcPct val="50000"/>
              </a:spcBef>
            </a:pPr>
            <a:endParaRPr lang="en-US" altLang="en-US" sz="3600" b="1" dirty="0"/>
          </a:p>
        </p:txBody>
      </p:sp>
      <p:sp>
        <p:nvSpPr>
          <p:cNvPr id="2" name="Sun 1">
            <a:hlinkClick r:id="rId5" action="ppaction://hlinkfile"/>
          </p:cNvPr>
          <p:cNvSpPr/>
          <p:nvPr/>
        </p:nvSpPr>
        <p:spPr>
          <a:xfrm>
            <a:off x="7022592" y="405461"/>
            <a:ext cx="742950" cy="623239"/>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64758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08947"/>
                                        </p:tgtEl>
                                        <p:attrNameLst>
                                          <p:attrName>style.visibility</p:attrName>
                                        </p:attrNameLst>
                                      </p:cBhvr>
                                      <p:to>
                                        <p:strVal val="visible"/>
                                      </p:to>
                                    </p:set>
                                    <p:anim calcmode="lin" valueType="num">
                                      <p:cBhvr>
                                        <p:cTn id="7" dur="1000" fill="hold"/>
                                        <p:tgtEl>
                                          <p:spTgt spid="208947"/>
                                        </p:tgtEl>
                                        <p:attrNameLst>
                                          <p:attrName>ppt_x</p:attrName>
                                        </p:attrNameLst>
                                      </p:cBhvr>
                                      <p:tavLst>
                                        <p:tav tm="0">
                                          <p:val>
                                            <p:strVal val="#ppt_x-.2"/>
                                          </p:val>
                                        </p:tav>
                                        <p:tav tm="100000">
                                          <p:val>
                                            <p:strVal val="#ppt_x"/>
                                          </p:val>
                                        </p:tav>
                                      </p:tavLst>
                                    </p:anim>
                                    <p:anim calcmode="lin" valueType="num">
                                      <p:cBhvr>
                                        <p:cTn id="8" dur="1000" fill="hold"/>
                                        <p:tgtEl>
                                          <p:spTgt spid="2089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08949"/>
                                        </p:tgtEl>
                                        <p:attrNameLst>
                                          <p:attrName>style.visibility</p:attrName>
                                        </p:attrNameLst>
                                      </p:cBhvr>
                                      <p:to>
                                        <p:strVal val="visible"/>
                                      </p:to>
                                    </p:set>
                                    <p:animEffect transition="in" filter="randombar(horizontal)">
                                      <p:cBhvr>
                                        <p:cTn id="14" dur="1000"/>
                                        <p:tgtEl>
                                          <p:spTgt spid="20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1485900" y="50006"/>
            <a:ext cx="622935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300" b="1" dirty="0" smtClean="0">
                <a:latin typeface="Times New Roman" panose="02020603050405020304" pitchFamily="18" charset="0"/>
              </a:rPr>
              <a:t>* </a:t>
            </a:r>
            <a:r>
              <a:rPr lang="en-US" altLang="en-US" sz="3300" b="1" dirty="0" err="1" smtClean="0">
                <a:latin typeface="Times New Roman" panose="02020603050405020304" pitchFamily="18" charset="0"/>
              </a:rPr>
              <a:t>Tìm</a:t>
            </a:r>
            <a:r>
              <a:rPr lang="en-US" altLang="en-US" sz="3300" b="1" dirty="0" smtClean="0">
                <a:latin typeface="Times New Roman" panose="02020603050405020304" pitchFamily="18" charset="0"/>
              </a:rPr>
              <a:t> </a:t>
            </a:r>
            <a:r>
              <a:rPr lang="en-US" altLang="en-US" sz="3300" b="1" dirty="0">
                <a:latin typeface="Times New Roman" panose="02020603050405020304" pitchFamily="18" charset="0"/>
              </a:rPr>
              <a:t>hiểu nước trong lọ nở ra hay co lại khi:</a:t>
            </a:r>
          </a:p>
          <a:p>
            <a:pPr algn="l">
              <a:spcBef>
                <a:spcPct val="50000"/>
              </a:spcBef>
            </a:pPr>
            <a:r>
              <a:rPr lang="en-US" altLang="en-US" sz="3300" b="1" dirty="0">
                <a:latin typeface="Times New Roman" panose="02020603050405020304" pitchFamily="18" charset="0"/>
              </a:rPr>
              <a:t>-</a:t>
            </a:r>
            <a:r>
              <a:rPr lang="vi-VN" altLang="en-US" sz="3300" b="1" dirty="0">
                <a:latin typeface="Times New Roman" panose="02020603050405020304" pitchFamily="18" charset="0"/>
              </a:rPr>
              <a:t> </a:t>
            </a:r>
            <a:r>
              <a:rPr lang="en-US" altLang="en-US" sz="3300" b="1" dirty="0">
                <a:latin typeface="Times New Roman" panose="02020603050405020304" pitchFamily="18" charset="0"/>
              </a:rPr>
              <a:t>Đặt lọ nước vào  nước nóng (hình 2b)</a:t>
            </a:r>
          </a:p>
          <a:p>
            <a:pPr algn="l">
              <a:spcBef>
                <a:spcPct val="50000"/>
              </a:spcBef>
            </a:pPr>
            <a:endParaRPr lang="en-US" altLang="en-US" sz="3300" b="1" dirty="0">
              <a:latin typeface="Times New Roman" panose="02020603050405020304" pitchFamily="18" charset="0"/>
            </a:endParaRPr>
          </a:p>
          <a:p>
            <a:pPr algn="l">
              <a:spcBef>
                <a:spcPct val="50000"/>
              </a:spcBef>
            </a:pPr>
            <a:r>
              <a:rPr lang="en-US" altLang="en-US" sz="3300" b="1" dirty="0">
                <a:latin typeface="Times New Roman" panose="02020603050405020304" pitchFamily="18" charset="0"/>
              </a:rPr>
              <a:t>-</a:t>
            </a:r>
            <a:r>
              <a:rPr lang="vi-VN" altLang="en-US" sz="3300" b="1" dirty="0">
                <a:latin typeface="Times New Roman" panose="02020603050405020304" pitchFamily="18" charset="0"/>
              </a:rPr>
              <a:t> </a:t>
            </a:r>
            <a:r>
              <a:rPr lang="en-US" altLang="en-US" sz="3300" b="1" dirty="0">
                <a:latin typeface="Times New Roman" panose="02020603050405020304" pitchFamily="18" charset="0"/>
              </a:rPr>
              <a:t>Đặt lọ nước vào nước lạnh (hình 2c)</a:t>
            </a:r>
          </a:p>
          <a:p>
            <a:pPr algn="l">
              <a:spcBef>
                <a:spcPct val="50000"/>
              </a:spcBef>
            </a:pPr>
            <a:endParaRPr lang="en-US" altLang="en-US" sz="3300" b="1" dirty="0">
              <a:latin typeface="Times New Roman" panose="02020603050405020304" pitchFamily="18" charset="0"/>
            </a:endParaRPr>
          </a:p>
        </p:txBody>
      </p:sp>
      <p:sp>
        <p:nvSpPr>
          <p:cNvPr id="73733" name="Text Box 5"/>
          <p:cNvSpPr txBox="1">
            <a:spLocks noChangeArrowheads="1"/>
          </p:cNvSpPr>
          <p:nvPr/>
        </p:nvSpPr>
        <p:spPr bwMode="auto">
          <a:xfrm>
            <a:off x="3371850" y="2343150"/>
            <a:ext cx="3771900" cy="600164"/>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300" b="1">
                <a:solidFill>
                  <a:srgbClr val="CC00CC"/>
                </a:solidFill>
                <a:latin typeface="Times New Roman" panose="02020603050405020304" pitchFamily="18" charset="0"/>
              </a:rPr>
              <a:t>Mức nước tăng lên</a:t>
            </a:r>
          </a:p>
        </p:txBody>
      </p:sp>
      <p:sp>
        <p:nvSpPr>
          <p:cNvPr id="73734" name="Text Box 6"/>
          <p:cNvSpPr txBox="1">
            <a:spLocks noChangeArrowheads="1"/>
          </p:cNvSpPr>
          <p:nvPr/>
        </p:nvSpPr>
        <p:spPr bwMode="auto">
          <a:xfrm>
            <a:off x="3429000" y="4286250"/>
            <a:ext cx="3771900" cy="600164"/>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300" b="1">
                <a:solidFill>
                  <a:srgbClr val="0000FF"/>
                </a:solidFill>
                <a:latin typeface="Times New Roman" panose="02020603050405020304" pitchFamily="18" charset="0"/>
              </a:rPr>
              <a:t>Mức nước giảm đi</a:t>
            </a:r>
          </a:p>
        </p:txBody>
      </p:sp>
    </p:spTree>
    <p:extLst>
      <p:ext uri="{BB962C8B-B14F-4D97-AF65-F5344CB8AC3E}">
        <p14:creationId xmlns:p14="http://schemas.microsoft.com/office/powerpoint/2010/main" val="131289967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p:cTn id="13" dur="500" fill="hold"/>
                                        <p:tgtEl>
                                          <p:spTgt spid="73733"/>
                                        </p:tgtEl>
                                        <p:attrNameLst>
                                          <p:attrName>ppt_w</p:attrName>
                                        </p:attrNameLst>
                                      </p:cBhvr>
                                      <p:tavLst>
                                        <p:tav tm="0">
                                          <p:val>
                                            <p:fltVal val="0"/>
                                          </p:val>
                                        </p:tav>
                                        <p:tav tm="100000">
                                          <p:val>
                                            <p:strVal val="#ppt_w"/>
                                          </p:val>
                                        </p:tav>
                                      </p:tavLst>
                                    </p:anim>
                                    <p:anim calcmode="lin" valueType="num">
                                      <p:cBhvr>
                                        <p:cTn id="14" dur="500" fill="hold"/>
                                        <p:tgtEl>
                                          <p:spTgt spid="7373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3734"/>
                                        </p:tgtEl>
                                        <p:attrNameLst>
                                          <p:attrName>style.visibility</p:attrName>
                                        </p:attrNameLst>
                                      </p:cBhvr>
                                      <p:to>
                                        <p:strVal val="visible"/>
                                      </p:to>
                                    </p:set>
                                    <p:anim calcmode="lin" valueType="num">
                                      <p:cBhvr>
                                        <p:cTn id="19" dur="500" fill="hold"/>
                                        <p:tgtEl>
                                          <p:spTgt spid="73734"/>
                                        </p:tgtEl>
                                        <p:attrNameLst>
                                          <p:attrName>ppt_w</p:attrName>
                                        </p:attrNameLst>
                                      </p:cBhvr>
                                      <p:tavLst>
                                        <p:tav tm="0">
                                          <p:val>
                                            <p:fltVal val="0"/>
                                          </p:val>
                                        </p:tav>
                                        <p:tav tm="100000">
                                          <p:val>
                                            <p:strVal val="#ppt_w"/>
                                          </p:val>
                                        </p:tav>
                                      </p:tavLst>
                                    </p:anim>
                                    <p:anim calcmode="lin" valueType="num">
                                      <p:cBhvr>
                                        <p:cTn id="20" dur="500" fill="hold"/>
                                        <p:tgtEl>
                                          <p:spTgt spid="737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P spid="737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ChangeArrowheads="1"/>
          </p:cNvSpPr>
          <p:nvPr/>
        </p:nvSpPr>
        <p:spPr bwMode="auto">
          <a:xfrm>
            <a:off x="1314450" y="400050"/>
            <a:ext cx="68580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000" b="1" dirty="0">
                <a:latin typeface="Times New Roman" panose="02020603050405020304" pitchFamily="18" charset="0"/>
              </a:rPr>
              <a:t>-</a:t>
            </a:r>
            <a:r>
              <a:rPr lang="vi-VN" altLang="en-US" sz="3000" b="1" dirty="0">
                <a:latin typeface="Times New Roman" panose="02020603050405020304" pitchFamily="18" charset="0"/>
              </a:rPr>
              <a:t> </a:t>
            </a:r>
            <a:r>
              <a:rPr lang="en-US" altLang="en-US" sz="3000" b="1" dirty="0">
                <a:latin typeface="Times New Roman" panose="02020603050405020304" pitchFamily="18" charset="0"/>
              </a:rPr>
              <a:t>Nhận xét về mức chất lỏng trong ống nhiệt kế?</a:t>
            </a:r>
          </a:p>
          <a:p>
            <a:pPr algn="l">
              <a:spcBef>
                <a:spcPct val="50000"/>
              </a:spcBef>
            </a:pPr>
            <a:r>
              <a:rPr lang="vi-VN" altLang="en-US" sz="3000" b="1" dirty="0">
                <a:latin typeface="Times New Roman" panose="02020603050405020304" pitchFamily="18" charset="0"/>
              </a:rPr>
              <a:t/>
            </a:r>
            <a:br>
              <a:rPr lang="vi-VN" altLang="en-US" sz="3000" b="1" dirty="0">
                <a:latin typeface="Times New Roman" panose="02020603050405020304" pitchFamily="18" charset="0"/>
              </a:rPr>
            </a:br>
            <a:r>
              <a:rPr lang="en-US" altLang="en-US" sz="3000" b="1" dirty="0">
                <a:latin typeface="Times New Roman" panose="02020603050405020304" pitchFamily="18" charset="0"/>
              </a:rPr>
              <a:t>-</a:t>
            </a:r>
            <a:r>
              <a:rPr lang="vi-VN" altLang="en-US" sz="3000" b="1" dirty="0">
                <a:latin typeface="Times New Roman" panose="02020603050405020304" pitchFamily="18" charset="0"/>
              </a:rPr>
              <a:t> </a:t>
            </a:r>
            <a:r>
              <a:rPr lang="en-US" altLang="en-US" sz="3000" b="1" dirty="0">
                <a:latin typeface="Times New Roman" panose="02020603050405020304" pitchFamily="18" charset="0"/>
              </a:rPr>
              <a:t>Giải thích vì sao mức chất lỏng trong ống nhiệt kế lại thay đổi khi dùng nhiệt kế đo nhiệt độ khác nhau.</a:t>
            </a:r>
          </a:p>
        </p:txBody>
      </p:sp>
      <p:sp>
        <p:nvSpPr>
          <p:cNvPr id="72710" name="Text Box 6"/>
          <p:cNvSpPr txBox="1">
            <a:spLocks noChangeArrowheads="1"/>
          </p:cNvSpPr>
          <p:nvPr/>
        </p:nvSpPr>
        <p:spPr bwMode="auto">
          <a:xfrm>
            <a:off x="2514600" y="1392629"/>
            <a:ext cx="4000500" cy="553998"/>
          </a:xfrm>
          <a:prstGeom prst="rect">
            <a:avLst/>
          </a:prstGeom>
          <a:solidFill>
            <a:schemeClr val="accent1"/>
          </a:solidFill>
          <a:ln>
            <a:noFill/>
          </a:ln>
          <a:effectLst/>
        </p:spPr>
        <p:txBody>
          <a:bodyPr>
            <a:spAutoFit/>
          </a:bodyPr>
          <a:lstStyle/>
          <a:p>
            <a:pPr>
              <a:spcBef>
                <a:spcPct val="50000"/>
              </a:spcBef>
            </a:pPr>
            <a:r>
              <a:rPr lang="en-US" altLang="en-US" sz="3000" b="1" dirty="0">
                <a:solidFill>
                  <a:schemeClr val="bg1"/>
                </a:solidFill>
                <a:latin typeface="Times New Roman" panose="02020603050405020304" pitchFamily="18" charset="0"/>
              </a:rPr>
              <a:t>Mức chất lỏng thay đổi</a:t>
            </a:r>
          </a:p>
        </p:txBody>
      </p:sp>
      <p:sp>
        <p:nvSpPr>
          <p:cNvPr id="72711" name="Text Box 7"/>
          <p:cNvSpPr txBox="1">
            <a:spLocks noChangeArrowheads="1"/>
          </p:cNvSpPr>
          <p:nvPr/>
        </p:nvSpPr>
        <p:spPr bwMode="auto">
          <a:xfrm>
            <a:off x="1657350" y="3506100"/>
            <a:ext cx="6172200" cy="1015663"/>
          </a:xfrm>
          <a:prstGeom prst="rect">
            <a:avLst/>
          </a:prstGeom>
          <a:solidFill>
            <a:schemeClr val="accent1">
              <a:lumMod val="75000"/>
            </a:schemeClr>
          </a:solidFill>
          <a:ln>
            <a:noFill/>
          </a:ln>
          <a:effectLst/>
        </p:spPr>
        <p:txBody>
          <a:bodyPr>
            <a:spAutoFit/>
          </a:bodyPr>
          <a:lstStyle/>
          <a:p>
            <a:pPr algn="l">
              <a:spcBef>
                <a:spcPct val="50000"/>
              </a:spcBef>
            </a:pPr>
            <a:r>
              <a:rPr lang="en-US" altLang="en-US" sz="3000" b="1" dirty="0">
                <a:solidFill>
                  <a:schemeClr val="bg1"/>
                </a:solidFill>
                <a:latin typeface="Times New Roman" panose="02020603050405020304" pitchFamily="18" charset="0"/>
              </a:rPr>
              <a:t>Mức chất lỏng thay đổi vì  đo các vật nóng, lạnh khác nhau.</a:t>
            </a:r>
          </a:p>
        </p:txBody>
      </p:sp>
    </p:spTree>
    <p:extLst>
      <p:ext uri="{BB962C8B-B14F-4D97-AF65-F5344CB8AC3E}">
        <p14:creationId xmlns:p14="http://schemas.microsoft.com/office/powerpoint/2010/main" val="168424549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500" fill="hold"/>
                                        <p:tgtEl>
                                          <p:spTgt spid="72710"/>
                                        </p:tgtEl>
                                        <p:attrNameLst>
                                          <p:attrName>ppt_w</p:attrName>
                                        </p:attrNameLst>
                                      </p:cBhvr>
                                      <p:tavLst>
                                        <p:tav tm="0">
                                          <p:val>
                                            <p:fltVal val="0"/>
                                          </p:val>
                                        </p:tav>
                                        <p:tav tm="100000">
                                          <p:val>
                                            <p:strVal val="#ppt_w"/>
                                          </p:val>
                                        </p:tav>
                                      </p:tavLst>
                                    </p:anim>
                                    <p:anim calcmode="lin" valueType="num">
                                      <p:cBhvr>
                                        <p:cTn id="14" dur="500" fill="hold"/>
                                        <p:tgtEl>
                                          <p:spTgt spid="727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500" fill="hold"/>
                                        <p:tgtEl>
                                          <p:spTgt spid="72711"/>
                                        </p:tgtEl>
                                        <p:attrNameLst>
                                          <p:attrName>ppt_w</p:attrName>
                                        </p:attrNameLst>
                                      </p:cBhvr>
                                      <p:tavLst>
                                        <p:tav tm="0">
                                          <p:val>
                                            <p:fltVal val="0"/>
                                          </p:val>
                                        </p:tav>
                                        <p:tav tm="100000">
                                          <p:val>
                                            <p:strVal val="#ppt_w"/>
                                          </p:val>
                                        </p:tav>
                                      </p:tavLst>
                                    </p:anim>
                                    <p:anim calcmode="lin" valueType="num">
                                      <p:cBhvr>
                                        <p:cTn id="20" dur="500" fill="hold"/>
                                        <p:tgtEl>
                                          <p:spTgt spid="727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10" grpId="0" animBg="1"/>
      <p:bldP spid="727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868680" y="203291"/>
            <a:ext cx="7543800" cy="1384995"/>
          </a:xfrm>
          <a:prstGeom prst="rect">
            <a:avLst/>
          </a:prstGeom>
          <a:noFill/>
        </p:spPr>
        <p:txBody>
          <a:bodyPr wrap="square" rtlCol="0">
            <a:spAutoFit/>
          </a:bodyPr>
          <a:lstStyle/>
          <a:p>
            <a:pPr algn="just">
              <a:buNone/>
            </a:pPr>
            <a:r>
              <a:rPr lang="en-US" sz="2800" dirty="0"/>
              <a:t>    </a:t>
            </a:r>
            <a:r>
              <a:rPr lang="en-US" sz="2800" dirty="0">
                <a:solidFill>
                  <a:srgbClr val="FF0000"/>
                </a:solidFill>
              </a:rPr>
              <a:t>Dựa vào kết quả thí nghiệm, hãy giải thích vì sao mức chất lỏng trong ống nhiệt kế lại thay đổi khi dùng nhiệt kế đo nhiệt độ khác nhau?</a:t>
            </a:r>
          </a:p>
        </p:txBody>
      </p:sp>
      <p:sp>
        <p:nvSpPr>
          <p:cNvPr id="6" name="TextBox 5"/>
          <p:cNvSpPr txBox="1"/>
          <p:nvPr/>
        </p:nvSpPr>
        <p:spPr>
          <a:xfrm>
            <a:off x="335280" y="1588286"/>
            <a:ext cx="8610600" cy="3323987"/>
          </a:xfrm>
          <a:prstGeom prst="rect">
            <a:avLst/>
          </a:prstGeom>
          <a:noFill/>
        </p:spPr>
        <p:txBody>
          <a:bodyPr wrap="square" rtlCol="0">
            <a:spAutoFit/>
          </a:bodyPr>
          <a:lstStyle/>
          <a:p>
            <a:pPr algn="just">
              <a:buFontTx/>
              <a:buChar char="-"/>
            </a:pPr>
            <a:r>
              <a:rPr lang="en-US" sz="3000" dirty="0">
                <a:solidFill>
                  <a:srgbClr val="0033CC"/>
                </a:solidFill>
              </a:rPr>
              <a:t> Khi dùng nhiệt kế đo các vật nóng, lạnh khác nhau, chất lỏng trong ống sẽ nở ra hay co lại khác nhau nên mực chất lỏng trong ống nhiệt kế cũng khác nhau.</a:t>
            </a:r>
          </a:p>
          <a:p>
            <a:pPr algn="just">
              <a:buFontTx/>
              <a:buChar char="-"/>
            </a:pPr>
            <a:r>
              <a:rPr lang="en-US" sz="3000" dirty="0">
                <a:solidFill>
                  <a:srgbClr val="0033CC"/>
                </a:solidFill>
              </a:rPr>
              <a:t> Vật càng nóng, mực chất lỏng trong ống nhiệt kế càng dâng cao.</a:t>
            </a:r>
          </a:p>
          <a:p>
            <a:pPr algn="just">
              <a:buFontTx/>
              <a:buChar char="-"/>
            </a:pPr>
            <a:r>
              <a:rPr lang="en-US" sz="3000" dirty="0">
                <a:solidFill>
                  <a:srgbClr val="0033CC"/>
                </a:solidFill>
              </a:rPr>
              <a:t> Vật càng lạnh, mực chất lỏng trong ống nhiệt kế hạ thấp.</a:t>
            </a:r>
          </a:p>
        </p:txBody>
      </p:sp>
      <p:pic>
        <p:nvPicPr>
          <p:cNvPr id="7" name="Picture 4" descr="qustionbig_w"/>
          <p:cNvPicPr>
            <a:picLocks noChangeAspect="1" noChangeArrowheads="1" noCrop="1"/>
          </p:cNvPicPr>
          <p:nvPr/>
        </p:nvPicPr>
        <p:blipFill>
          <a:blip r:embed="rId3" cstate="print"/>
          <a:srcRect/>
          <a:stretch>
            <a:fillRect/>
          </a:stretch>
        </p:blipFill>
        <p:spPr bwMode="auto">
          <a:xfrm>
            <a:off x="451104" y="537130"/>
            <a:ext cx="835152" cy="819929"/>
          </a:xfrm>
          <a:prstGeom prst="rect">
            <a:avLst/>
          </a:prstGeom>
          <a:noFill/>
          <a:ln w="9525">
            <a:noFill/>
            <a:miter lim="800000"/>
            <a:headEnd/>
            <a:tailEnd/>
          </a:ln>
        </p:spPr>
      </p:pic>
    </p:spTree>
    <p:extLst>
      <p:ext uri="{BB962C8B-B14F-4D97-AF65-F5344CB8AC3E}">
        <p14:creationId xmlns:p14="http://schemas.microsoft.com/office/powerpoint/2010/main" val="93375248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643655"/>
            <a:ext cx="6705600" cy="1754326"/>
          </a:xfrm>
          <a:prstGeom prst="rect">
            <a:avLst/>
          </a:prstGeom>
          <a:noFill/>
        </p:spPr>
        <p:txBody>
          <a:bodyPr wrap="square" rtlCol="0">
            <a:spAutoFit/>
          </a:bodyPr>
          <a:lstStyle/>
          <a:p>
            <a:r>
              <a:rPr lang="en-US" sz="3600" dirty="0">
                <a:solidFill>
                  <a:schemeClr val="tx2"/>
                </a:solidFill>
              </a:rPr>
              <a:t>Nước và các chất lỏng khác thay đổi như thế nào khi nóng lên và lạnh đi?</a:t>
            </a:r>
          </a:p>
        </p:txBody>
      </p:sp>
      <p:pic>
        <p:nvPicPr>
          <p:cNvPr id="7" name="Picture 4" descr="qustionbig_w"/>
          <p:cNvPicPr>
            <a:picLocks noChangeAspect="1" noChangeArrowheads="1" noCrop="1"/>
          </p:cNvPicPr>
          <p:nvPr/>
        </p:nvPicPr>
        <p:blipFill>
          <a:blip r:embed="rId4" cstate="print"/>
          <a:srcRect/>
          <a:stretch>
            <a:fillRect/>
          </a:stretch>
        </p:blipFill>
        <p:spPr bwMode="auto">
          <a:xfrm>
            <a:off x="986875" y="1694182"/>
            <a:ext cx="689525" cy="676956"/>
          </a:xfrm>
          <a:prstGeom prst="rect">
            <a:avLst/>
          </a:prstGeom>
          <a:noFill/>
          <a:ln w="9525">
            <a:noFill/>
            <a:miter lim="800000"/>
            <a:headEnd/>
            <a:tailEnd/>
          </a:ln>
        </p:spPr>
      </p:pic>
      <p:sp>
        <p:nvSpPr>
          <p:cNvPr id="3" name="Title 2">
            <a:extLst>
              <a:ext uri="{FF2B5EF4-FFF2-40B4-BE49-F238E27FC236}">
                <a16:creationId xmlns:a16="http://schemas.microsoft.com/office/drawing/2014/main" xmlns="" id="{D7949F3C-1C17-4BBE-8E5D-39FC2CFF530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2810045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title"/>
          </p:nvPr>
        </p:nvSpPr>
        <p:spPr/>
        <p:txBody>
          <a:bodyPr/>
          <a:lstStyle/>
          <a:p>
            <a:endParaRPr lang="en-US" altLang="en-US"/>
          </a:p>
        </p:txBody>
      </p:sp>
      <p:sp>
        <p:nvSpPr>
          <p:cNvPr id="28679" name="Rectangle 7"/>
          <p:cNvSpPr>
            <a:spLocks noGrp="1" noChangeArrowheads="1"/>
          </p:cNvSpPr>
          <p:nvPr>
            <p:ph sz="quarter" idx="2"/>
          </p:nvPr>
        </p:nvSpPr>
        <p:spPr>
          <a:xfrm>
            <a:off x="1657351" y="2788444"/>
            <a:ext cx="2832497" cy="1326356"/>
          </a:xfrm>
        </p:spPr>
        <p:txBody>
          <a:bodyPr/>
          <a:lstStyle/>
          <a:p>
            <a:endParaRPr lang="en-US" altLang="en-US" sz="1800"/>
          </a:p>
        </p:txBody>
      </p:sp>
      <p:sp>
        <p:nvSpPr>
          <p:cNvPr id="28680" name="Rectangle 8"/>
          <p:cNvSpPr>
            <a:spLocks noGrp="1" noChangeArrowheads="1"/>
          </p:cNvSpPr>
          <p:nvPr>
            <p:ph sz="half" idx="3"/>
          </p:nvPr>
        </p:nvSpPr>
        <p:spPr>
          <a:xfrm>
            <a:off x="4597003" y="1371600"/>
            <a:ext cx="2832497" cy="2743200"/>
          </a:xfrm>
        </p:spPr>
        <p:txBody>
          <a:bodyPr/>
          <a:lstStyle/>
          <a:p>
            <a:endParaRPr lang="en-US" altLang="en-US" sz="2100"/>
          </a:p>
        </p:txBody>
      </p:sp>
      <p:pic>
        <p:nvPicPr>
          <p:cNvPr id="28676" name="Picture 4" descr="A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71500"/>
            <a:ext cx="9144000" cy="6115050"/>
          </a:xfrm>
          <a:prstGeom prst="rect">
            <a:avLst/>
          </a:prstGeom>
          <a:noFill/>
          <a:extLst>
            <a:ext uri="{909E8E84-426E-40DD-AFC4-6F175D3DCCD1}">
              <a14:hiddenFill xmlns:a14="http://schemas.microsoft.com/office/drawing/2010/main">
                <a:solidFill>
                  <a:srgbClr val="FFFFFF"/>
                </a:solidFill>
              </a14:hiddenFill>
            </a:ext>
          </a:extLst>
        </p:spPr>
      </p:pic>
      <p:sp>
        <p:nvSpPr>
          <p:cNvPr id="28682" name="Rectangle 10"/>
          <p:cNvSpPr>
            <a:spLocks noChangeArrowheads="1"/>
          </p:cNvSpPr>
          <p:nvPr/>
        </p:nvSpPr>
        <p:spPr bwMode="auto">
          <a:xfrm>
            <a:off x="79153" y="428625"/>
            <a:ext cx="7886700" cy="2343150"/>
          </a:xfrm>
          <a:prstGeom prst="rect">
            <a:avLst/>
          </a:prstGeom>
          <a:solidFill>
            <a:schemeClr val="tx2">
              <a:lumMod val="20000"/>
              <a:lumOff val="80000"/>
            </a:schemeClr>
          </a:solidFill>
          <a:ln w="9525">
            <a:solidFill>
              <a:schemeClr val="accent1">
                <a:lumMod val="20000"/>
                <a:lumOff val="80000"/>
              </a:schemeClr>
            </a:solidFill>
            <a:miter lim="800000"/>
            <a:headEnd/>
            <a:tailEnd/>
          </a:ln>
          <a:effectLst/>
        </p:spPr>
        <p:txBody>
          <a:bodyPr wrap="none" anchor="ctr"/>
          <a:lstStyle/>
          <a:p>
            <a:pPr algn="ctr" eaLnBrk="1" hangingPunct="1"/>
            <a:endParaRPr lang="en-US" altLang="en-US" sz="1350">
              <a:latin typeface="Arial" panose="020B0604020202020204" pitchFamily="34" charset="0"/>
            </a:endParaRPr>
          </a:p>
        </p:txBody>
      </p:sp>
      <p:sp>
        <p:nvSpPr>
          <p:cNvPr id="28684" name="Text Box 12"/>
          <p:cNvSpPr txBox="1">
            <a:spLocks noChangeArrowheads="1"/>
          </p:cNvSpPr>
          <p:nvPr/>
        </p:nvSpPr>
        <p:spPr bwMode="auto">
          <a:xfrm>
            <a:off x="1927050" y="742950"/>
            <a:ext cx="50071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r>
              <a:rPr lang="en-US" altLang="en-US" sz="3600" dirty="0" err="1" smtClean="0">
                <a:solidFill>
                  <a:srgbClr val="660066"/>
                </a:solidFill>
                <a:latin typeface=".VnTime" panose="020B7200000000000000" pitchFamily="34" charset="0"/>
              </a:rPr>
              <a:t>Nước</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và</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các</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chất</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lỏng</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khác</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nở</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ra</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khi</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nóng</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lên</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và</a:t>
            </a:r>
            <a:r>
              <a:rPr lang="en-US" altLang="en-US" sz="3600" dirty="0" smtClean="0">
                <a:solidFill>
                  <a:srgbClr val="660066"/>
                </a:solidFill>
                <a:latin typeface=".VnTime" panose="020B7200000000000000" pitchFamily="34" charset="0"/>
              </a:rPr>
              <a:t> co </a:t>
            </a:r>
            <a:r>
              <a:rPr lang="en-US" altLang="en-US" sz="3600" dirty="0" err="1" smtClean="0">
                <a:solidFill>
                  <a:srgbClr val="660066"/>
                </a:solidFill>
                <a:latin typeface=".VnTime" panose="020B7200000000000000" pitchFamily="34" charset="0"/>
              </a:rPr>
              <a:t>lại</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khi</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lạnh</a:t>
            </a:r>
            <a:r>
              <a:rPr lang="en-US" altLang="en-US" sz="3600" dirty="0" smtClean="0">
                <a:solidFill>
                  <a:srgbClr val="660066"/>
                </a:solidFill>
                <a:latin typeface=".VnTime" panose="020B7200000000000000" pitchFamily="34" charset="0"/>
              </a:rPr>
              <a:t> </a:t>
            </a:r>
            <a:r>
              <a:rPr lang="en-US" altLang="en-US" sz="3600" dirty="0" err="1" smtClean="0">
                <a:solidFill>
                  <a:srgbClr val="660066"/>
                </a:solidFill>
                <a:latin typeface=".VnTime" panose="020B7200000000000000" pitchFamily="34" charset="0"/>
              </a:rPr>
              <a:t>đi</a:t>
            </a:r>
            <a:r>
              <a:rPr lang="en-US" altLang="en-US" sz="3600" dirty="0" smtClean="0">
                <a:solidFill>
                  <a:srgbClr val="660066"/>
                </a:solidFill>
                <a:latin typeface=".VnTime" panose="020B7200000000000000" pitchFamily="34" charset="0"/>
              </a:rPr>
              <a:t>.</a:t>
            </a:r>
            <a:endParaRPr lang="en-US" altLang="en-US" sz="2700" dirty="0">
              <a:solidFill>
                <a:srgbClr val="660066"/>
              </a:solidFill>
              <a:latin typeface=".VnTime" panose="020B7200000000000000" pitchFamily="34" charset="0"/>
            </a:endParaRPr>
          </a:p>
        </p:txBody>
      </p:sp>
      <p:pic>
        <p:nvPicPr>
          <p:cNvPr id="28687" name="Picture 15">
            <a:hlinkClick r:id="" action="ppaction://media"/>
          </p:cNvPr>
          <p:cNvPicPr>
            <a:picLocks noGrp="1" noRot="1" noChangeAspect="1" noChangeArrowheads="1"/>
          </p:cNvPicPr>
          <p:nvPr>
            <p:ph sz="quarter" idx="1"/>
            <a:wavAudioFile r:embed="rId1" name="j0214098.wav"/>
          </p:nvPr>
        </p:nvPicPr>
        <p:blipFill>
          <a:blip r:embed="rId4">
            <a:extLst>
              <a:ext uri="{28A0092B-C50C-407E-A947-70E740481C1C}">
                <a14:useLocalDpi xmlns:a14="http://schemas.microsoft.com/office/drawing/2010/main" val="0"/>
              </a:ext>
            </a:extLst>
          </a:blip>
          <a:srcRect/>
          <a:stretch>
            <a:fillRect/>
          </a:stretch>
        </p:blipFill>
        <p:spPr>
          <a:xfrm>
            <a:off x="-514350" y="5143500"/>
            <a:ext cx="228600" cy="228600"/>
          </a:xfrm>
        </p:spPr>
      </p:pic>
      <p:pic>
        <p:nvPicPr>
          <p:cNvPr id="28688" name="Picture 16" descr="NhieÌ£t_keÌ"/>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23535" y="457200"/>
            <a:ext cx="67746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8689" name="Picture 17" descr="aÌ‰nh_1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742950"/>
            <a:ext cx="7143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36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8684"/>
                                        </p:tgtEl>
                                        <p:attrNameLst>
                                          <p:attrName>r</p:attrName>
                                        </p:attrNameLst>
                                      </p:cBhvr>
                                    </p:animRot>
                                    <p:animRot by="-240000">
                                      <p:cBhvr>
                                        <p:cTn id="7" dur="200" fill="hold">
                                          <p:stCondLst>
                                            <p:cond delay="200"/>
                                          </p:stCondLst>
                                        </p:cTn>
                                        <p:tgtEl>
                                          <p:spTgt spid="28684"/>
                                        </p:tgtEl>
                                        <p:attrNameLst>
                                          <p:attrName>r</p:attrName>
                                        </p:attrNameLst>
                                      </p:cBhvr>
                                    </p:animRot>
                                    <p:animRot by="240000">
                                      <p:cBhvr>
                                        <p:cTn id="8" dur="200" fill="hold">
                                          <p:stCondLst>
                                            <p:cond delay="400"/>
                                          </p:stCondLst>
                                        </p:cTn>
                                        <p:tgtEl>
                                          <p:spTgt spid="28684"/>
                                        </p:tgtEl>
                                        <p:attrNameLst>
                                          <p:attrName>r</p:attrName>
                                        </p:attrNameLst>
                                      </p:cBhvr>
                                    </p:animRot>
                                    <p:animRot by="-240000">
                                      <p:cBhvr>
                                        <p:cTn id="9" dur="200" fill="hold">
                                          <p:stCondLst>
                                            <p:cond delay="600"/>
                                          </p:stCondLst>
                                        </p:cTn>
                                        <p:tgtEl>
                                          <p:spTgt spid="28684"/>
                                        </p:tgtEl>
                                        <p:attrNameLst>
                                          <p:attrName>r</p:attrName>
                                        </p:attrNameLst>
                                      </p:cBhvr>
                                    </p:animRot>
                                    <p:animRot by="120000">
                                      <p:cBhvr>
                                        <p:cTn id="10" dur="200" fill="hold">
                                          <p:stCondLst>
                                            <p:cond delay="800"/>
                                          </p:stCondLst>
                                        </p:cTn>
                                        <p:tgtEl>
                                          <p:spTgt spid="28684"/>
                                        </p:tgtEl>
                                        <p:attrNameLst>
                                          <p:attrName>r</p:attrName>
                                        </p:attrNameLst>
                                      </p:cBhvr>
                                    </p:animRo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745" fill="hold"/>
                                        <p:tgtEl>
                                          <p:spTgt spid="2868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687"/>
                </p:tgtEl>
              </p:cMediaNode>
            </p:audio>
          </p:childTnLst>
        </p:cTn>
      </p:par>
    </p:tnLst>
    <p:bldLst>
      <p:bldP spid="286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62200" y="1809750"/>
            <a:ext cx="4800600" cy="1355436"/>
          </a:xfrm>
          <a:prstGeom prst="rect">
            <a:avLst/>
          </a:prstGeom>
          <a:noFill/>
        </p:spPr>
        <p:txBody>
          <a:bodyPr wrap="square" rtlCol="0">
            <a:spAutoFit/>
          </a:bodyPr>
          <a:lstStyle/>
          <a:p>
            <a:pPr>
              <a:lnSpc>
                <a:spcPct val="114000"/>
              </a:lnSpc>
            </a:pPr>
            <a:r>
              <a:rPr lang="vi-VN" sz="7200" b="1" dirty="0">
                <a:solidFill>
                  <a:srgbClr val="FFFF00"/>
                </a:solidFill>
                <a:latin typeface="Times New Roman" pitchFamily="18" charset="0"/>
                <a:ea typeface="HP001 5Ha" pitchFamily="34" charset="-127"/>
                <a:cs typeface="Times New Roman" pitchFamily="18" charset="0"/>
              </a:rPr>
              <a:t>Khởi động</a:t>
            </a:r>
            <a:endParaRPr lang="en-US" sz="7200" b="1" dirty="0">
              <a:solidFill>
                <a:srgbClr val="FFFF00"/>
              </a:solidFill>
              <a:latin typeface="Times New Roman" pitchFamily="18" charset="0"/>
              <a:ea typeface="HP001 5Ha" pitchFamily="34" charset="-127"/>
              <a:cs typeface="Times New Roman" pitchFamily="18" charset="0"/>
            </a:endParaRPr>
          </a:p>
        </p:txBody>
      </p:sp>
    </p:spTree>
    <p:extLst>
      <p:ext uri="{BB962C8B-B14F-4D97-AF65-F5344CB8AC3E}">
        <p14:creationId xmlns:p14="http://schemas.microsoft.com/office/powerpoint/2010/main" val="3774426970"/>
      </p:ext>
    </p:extLst>
  </p:cSld>
  <p:clrMapOvr>
    <a:masterClrMapping/>
  </p:clrMapOvr>
  <p:transition spd="slow">
    <p:randomBar dir="vert"/>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1914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3"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19144"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pic>
        <p:nvPicPr>
          <p:cNvPr id="219146" name="Picture 10"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gradFill rotWithShape="1">
            <a:gsLst>
              <a:gs pos="0">
                <a:srgbClr val="CCFFFF"/>
              </a:gs>
              <a:gs pos="100000">
                <a:srgbClr val="FCE4F6"/>
              </a:gs>
            </a:gsLst>
            <a:lin ang="18900000" scaled="1"/>
          </a:gradFill>
          <a:ln w="63500" cmpd="thickThin">
            <a:solidFill>
              <a:srgbClr val="FF6600"/>
            </a:solidFill>
            <a:miter lim="800000"/>
            <a:headEnd/>
            <a:tailEnd/>
          </a:ln>
        </p:spPr>
      </p:pic>
      <p:grpSp>
        <p:nvGrpSpPr>
          <p:cNvPr id="219148" name="Group 6"/>
          <p:cNvGrpSpPr>
            <a:grpSpLocks/>
          </p:cNvGrpSpPr>
          <p:nvPr/>
        </p:nvGrpSpPr>
        <p:grpSpPr bwMode="auto">
          <a:xfrm>
            <a:off x="1771650" y="228600"/>
            <a:ext cx="3771900" cy="1371600"/>
            <a:chOff x="1143000" y="762000"/>
            <a:chExt cx="4419600" cy="1447800"/>
          </a:xfrm>
        </p:grpSpPr>
        <p:sp>
          <p:nvSpPr>
            <p:cNvPr id="5" name="Rectangle 4"/>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Oval 5"/>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ectangle 6"/>
            <p:cNvSpPr/>
            <p:nvPr/>
          </p:nvSpPr>
          <p:spPr>
            <a:xfrm>
              <a:off x="2350739" y="1246632"/>
              <a:ext cx="2185175" cy="487313"/>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3:</a:t>
              </a:r>
            </a:p>
          </p:txBody>
        </p:sp>
      </p:grpSp>
      <p:sp>
        <p:nvSpPr>
          <p:cNvPr id="219165" name="WordArt 29"/>
          <p:cNvSpPr>
            <a:spLocks noChangeArrowheads="1" noChangeShapeType="1" noTextEdit="1"/>
          </p:cNvSpPr>
          <p:nvPr/>
        </p:nvSpPr>
        <p:spPr bwMode="auto">
          <a:xfrm>
            <a:off x="1657350" y="2114550"/>
            <a:ext cx="5829300" cy="1428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en-US" sz="2100" kern="10">
                <a:ln w="9525">
                  <a:round/>
                  <a:headEnd/>
                  <a:tailEnd/>
                </a:ln>
                <a:solidFill>
                  <a:srgbClr val="FF00FF"/>
                </a:solidFill>
                <a:cs typeface="Times New Roman" panose="02020603050405020304" pitchFamily="18" charset="0"/>
              </a:rPr>
              <a:t>Những ứng dụng trong thực tế</a:t>
            </a:r>
          </a:p>
        </p:txBody>
      </p:sp>
    </p:spTree>
    <p:extLst>
      <p:ext uri="{BB962C8B-B14F-4D97-AF65-F5344CB8AC3E}">
        <p14:creationId xmlns:p14="http://schemas.microsoft.com/office/powerpoint/2010/main" val="4108639932"/>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43000" y="0"/>
            <a:ext cx="6858000" cy="51435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1189"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1190"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1191" name="Rectangle 7"/>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1192" name="Rectangle 8"/>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pic>
        <p:nvPicPr>
          <p:cNvPr id="221196" name="Picture 12" descr="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7300" y="142875"/>
            <a:ext cx="6615113" cy="4857750"/>
          </a:xfrm>
          <a:prstGeom prst="rect">
            <a:avLst/>
          </a:prstGeom>
          <a:noFill/>
          <a:ln w="88900" cmpd="tri"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endParaRPr>
          </a:p>
        </p:txBody>
      </p:sp>
      <p:sp>
        <p:nvSpPr>
          <p:cNvPr id="221198" name="Text Box 14"/>
          <p:cNvSpPr txBox="1">
            <a:spLocks noChangeArrowheads="1"/>
          </p:cNvSpPr>
          <p:nvPr/>
        </p:nvSpPr>
        <p:spPr bwMode="auto">
          <a:xfrm>
            <a:off x="1357313" y="685800"/>
            <a:ext cx="6515100" cy="382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550" b="1" dirty="0">
                <a:solidFill>
                  <a:srgbClr val="CC0000"/>
                </a:solidFill>
              </a:rPr>
              <a:t>   </a:t>
            </a:r>
            <a:r>
              <a:rPr lang="en-US" altLang="en-US" sz="2550" b="1" dirty="0" err="1">
                <a:solidFill>
                  <a:srgbClr val="CC0000"/>
                </a:solidFill>
              </a:rPr>
              <a:t>Câu</a:t>
            </a:r>
            <a:r>
              <a:rPr lang="en-US" altLang="en-US" sz="2550" b="1" dirty="0">
                <a:solidFill>
                  <a:srgbClr val="CC0000"/>
                </a:solidFill>
              </a:rPr>
              <a:t> 1</a:t>
            </a:r>
            <a:r>
              <a:rPr lang="en-US" altLang="en-US" sz="2550" b="1" dirty="0">
                <a:solidFill>
                  <a:srgbClr val="000066"/>
                </a:solidFill>
              </a:rPr>
              <a:t>: </a:t>
            </a:r>
            <a:r>
              <a:rPr lang="en-US" altLang="en-US" sz="2550" b="1" dirty="0" err="1">
                <a:solidFill>
                  <a:srgbClr val="000066"/>
                </a:solidFill>
              </a:rPr>
              <a:t>Tại</a:t>
            </a:r>
            <a:r>
              <a:rPr lang="en-US" altLang="en-US" sz="2550" b="1" dirty="0">
                <a:solidFill>
                  <a:srgbClr val="000066"/>
                </a:solidFill>
              </a:rPr>
              <a:t> </a:t>
            </a:r>
            <a:r>
              <a:rPr lang="en-US" altLang="en-US" sz="2550" b="1" dirty="0" err="1">
                <a:solidFill>
                  <a:srgbClr val="000066"/>
                </a:solidFill>
              </a:rPr>
              <a:t>sao</a:t>
            </a:r>
            <a:r>
              <a:rPr lang="en-US" altLang="en-US" sz="2550" b="1" dirty="0">
                <a:solidFill>
                  <a:srgbClr val="000066"/>
                </a:solidFill>
              </a:rPr>
              <a:t> </a:t>
            </a:r>
            <a:r>
              <a:rPr lang="en-US" altLang="en-US" sz="2550" b="1" dirty="0" err="1">
                <a:solidFill>
                  <a:srgbClr val="000066"/>
                </a:solidFill>
              </a:rPr>
              <a:t>khi</a:t>
            </a:r>
            <a:r>
              <a:rPr lang="en-US" altLang="en-US" sz="2550" b="1" dirty="0">
                <a:solidFill>
                  <a:srgbClr val="000066"/>
                </a:solidFill>
              </a:rPr>
              <a:t> </a:t>
            </a:r>
            <a:r>
              <a:rPr lang="en-US" altLang="en-US" sz="2550" b="1" dirty="0" err="1">
                <a:solidFill>
                  <a:srgbClr val="000066"/>
                </a:solidFill>
              </a:rPr>
              <a:t>đun</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không</a:t>
            </a:r>
            <a:r>
              <a:rPr lang="en-US" altLang="en-US" sz="2550" b="1" dirty="0">
                <a:solidFill>
                  <a:srgbClr val="000066"/>
                </a:solidFill>
              </a:rPr>
              <a:t> </a:t>
            </a:r>
            <a:r>
              <a:rPr lang="en-US" altLang="en-US" sz="2550" b="1" dirty="0" err="1">
                <a:solidFill>
                  <a:srgbClr val="000066"/>
                </a:solidFill>
              </a:rPr>
              <a:t>nên</a:t>
            </a:r>
            <a:r>
              <a:rPr lang="en-US" altLang="en-US" sz="2550" b="1" dirty="0">
                <a:solidFill>
                  <a:srgbClr val="000066"/>
                </a:solidFill>
              </a:rPr>
              <a:t> </a:t>
            </a:r>
            <a:r>
              <a:rPr lang="en-US" altLang="en-US" sz="2550" b="1" dirty="0" err="1">
                <a:solidFill>
                  <a:srgbClr val="000066"/>
                </a:solidFill>
              </a:rPr>
              <a:t>đổ</a:t>
            </a:r>
            <a:r>
              <a:rPr lang="en-US" altLang="en-US" sz="2550" b="1" dirty="0">
                <a:solidFill>
                  <a:srgbClr val="000066"/>
                </a:solidFill>
              </a:rPr>
              <a:t> </a:t>
            </a:r>
            <a:r>
              <a:rPr lang="en-US" altLang="en-US" sz="2550" b="1" dirty="0" err="1">
                <a:solidFill>
                  <a:srgbClr val="000066"/>
                </a:solidFill>
              </a:rPr>
              <a:t>đầy</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vào</a:t>
            </a:r>
            <a:r>
              <a:rPr lang="en-US" altLang="en-US" sz="2550" b="1" dirty="0">
                <a:solidFill>
                  <a:srgbClr val="000066"/>
                </a:solidFill>
              </a:rPr>
              <a:t> </a:t>
            </a:r>
            <a:r>
              <a:rPr lang="en-US" altLang="en-US" sz="2550" b="1" dirty="0" err="1">
                <a:solidFill>
                  <a:srgbClr val="000066"/>
                </a:solidFill>
              </a:rPr>
              <a:t>ấm</a:t>
            </a:r>
            <a:endParaRPr lang="en-US" altLang="en-US" sz="2550" b="1" dirty="0">
              <a:solidFill>
                <a:srgbClr val="000066"/>
              </a:solidFill>
            </a:endParaRPr>
          </a:p>
          <a:p>
            <a:pPr algn="just">
              <a:spcBef>
                <a:spcPct val="50000"/>
              </a:spcBef>
            </a:pPr>
            <a:r>
              <a:rPr lang="en-US" altLang="en-US" sz="2550" b="1" dirty="0">
                <a:solidFill>
                  <a:srgbClr val="CC0000"/>
                </a:solidFill>
              </a:rPr>
              <a:t>   </a:t>
            </a:r>
            <a:r>
              <a:rPr lang="en-US" altLang="en-US" sz="2550" b="1" dirty="0" err="1">
                <a:solidFill>
                  <a:srgbClr val="CC0000"/>
                </a:solidFill>
              </a:rPr>
              <a:t>Câu</a:t>
            </a:r>
            <a:r>
              <a:rPr lang="en-US" altLang="en-US" sz="2550" b="1" dirty="0">
                <a:solidFill>
                  <a:srgbClr val="CC0000"/>
                </a:solidFill>
              </a:rPr>
              <a:t> 2</a:t>
            </a:r>
            <a:r>
              <a:rPr lang="en-US" altLang="en-US" sz="2550" b="1" dirty="0">
                <a:solidFill>
                  <a:srgbClr val="000066"/>
                </a:solidFill>
              </a:rPr>
              <a:t>: </a:t>
            </a:r>
            <a:r>
              <a:rPr lang="en-US" altLang="en-US" sz="2550" b="1" dirty="0" err="1">
                <a:solidFill>
                  <a:srgbClr val="000066"/>
                </a:solidFill>
              </a:rPr>
              <a:t>Tại</a:t>
            </a:r>
            <a:r>
              <a:rPr lang="en-US" altLang="en-US" sz="2550" b="1" dirty="0">
                <a:solidFill>
                  <a:srgbClr val="000066"/>
                </a:solidFill>
              </a:rPr>
              <a:t> </a:t>
            </a:r>
            <a:r>
              <a:rPr lang="en-US" altLang="en-US" sz="2550" b="1" dirty="0" err="1">
                <a:solidFill>
                  <a:srgbClr val="000066"/>
                </a:solidFill>
              </a:rPr>
              <a:t>sao</a:t>
            </a:r>
            <a:r>
              <a:rPr lang="en-US" altLang="en-US" sz="2550" b="1" dirty="0">
                <a:solidFill>
                  <a:srgbClr val="000066"/>
                </a:solidFill>
              </a:rPr>
              <a:t> </a:t>
            </a:r>
            <a:r>
              <a:rPr lang="en-US" altLang="en-US" sz="2550" b="1" dirty="0" err="1">
                <a:solidFill>
                  <a:srgbClr val="000066"/>
                </a:solidFill>
              </a:rPr>
              <a:t>khi</a:t>
            </a:r>
            <a:r>
              <a:rPr lang="en-US" altLang="en-US" sz="2550" b="1" dirty="0">
                <a:solidFill>
                  <a:srgbClr val="000066"/>
                </a:solidFill>
              </a:rPr>
              <a:t> </a:t>
            </a:r>
            <a:r>
              <a:rPr lang="en-US" altLang="en-US" sz="2550" b="1" dirty="0" err="1">
                <a:solidFill>
                  <a:srgbClr val="000066"/>
                </a:solidFill>
              </a:rPr>
              <a:t>bị</a:t>
            </a:r>
            <a:r>
              <a:rPr lang="en-US" altLang="en-US" sz="2550" b="1" dirty="0">
                <a:solidFill>
                  <a:srgbClr val="000066"/>
                </a:solidFill>
              </a:rPr>
              <a:t> </a:t>
            </a:r>
            <a:r>
              <a:rPr lang="en-US" altLang="en-US" sz="2550" b="1" dirty="0" err="1">
                <a:solidFill>
                  <a:srgbClr val="000066"/>
                </a:solidFill>
              </a:rPr>
              <a:t>sốt</a:t>
            </a:r>
            <a:r>
              <a:rPr lang="en-US" altLang="en-US" sz="2550" b="1" dirty="0">
                <a:solidFill>
                  <a:srgbClr val="000066"/>
                </a:solidFill>
              </a:rPr>
              <a:t> </a:t>
            </a:r>
            <a:r>
              <a:rPr lang="en-US" altLang="en-US" sz="2550" b="1" dirty="0" err="1">
                <a:solidFill>
                  <a:srgbClr val="000066"/>
                </a:solidFill>
              </a:rPr>
              <a:t>người</a:t>
            </a:r>
            <a:r>
              <a:rPr lang="en-US" altLang="en-US" sz="2550" b="1" dirty="0">
                <a:solidFill>
                  <a:srgbClr val="000066"/>
                </a:solidFill>
              </a:rPr>
              <a:t> ta </a:t>
            </a:r>
            <a:r>
              <a:rPr lang="en-US" altLang="en-US" sz="2550" b="1" dirty="0" err="1">
                <a:solidFill>
                  <a:srgbClr val="000066"/>
                </a:solidFill>
              </a:rPr>
              <a:t>lại</a:t>
            </a:r>
            <a:r>
              <a:rPr lang="en-US" altLang="en-US" sz="2550" b="1" dirty="0">
                <a:solidFill>
                  <a:srgbClr val="000066"/>
                </a:solidFill>
              </a:rPr>
              <a:t> </a:t>
            </a:r>
            <a:r>
              <a:rPr lang="en-US" altLang="en-US" sz="2550" b="1" dirty="0" err="1">
                <a:solidFill>
                  <a:srgbClr val="000066"/>
                </a:solidFill>
              </a:rPr>
              <a:t>dùng</a:t>
            </a:r>
            <a:r>
              <a:rPr lang="en-US" altLang="en-US" sz="2550" b="1" dirty="0">
                <a:solidFill>
                  <a:srgbClr val="000066"/>
                </a:solidFill>
              </a:rPr>
              <a:t> </a:t>
            </a:r>
            <a:r>
              <a:rPr lang="en-US" altLang="en-US" sz="2550" b="1" dirty="0" err="1">
                <a:solidFill>
                  <a:srgbClr val="000066"/>
                </a:solidFill>
              </a:rPr>
              <a:t>túi</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đá</a:t>
            </a:r>
            <a:r>
              <a:rPr lang="en-US" altLang="en-US" sz="2550" b="1" dirty="0">
                <a:solidFill>
                  <a:srgbClr val="000066"/>
                </a:solidFill>
              </a:rPr>
              <a:t> </a:t>
            </a:r>
            <a:r>
              <a:rPr lang="en-US" altLang="en-US" sz="2550" b="1" dirty="0" err="1">
                <a:solidFill>
                  <a:srgbClr val="000066"/>
                </a:solidFill>
              </a:rPr>
              <a:t>chườm</a:t>
            </a:r>
            <a:r>
              <a:rPr lang="en-US" altLang="en-US" sz="2550" b="1" dirty="0">
                <a:solidFill>
                  <a:srgbClr val="000066"/>
                </a:solidFill>
              </a:rPr>
              <a:t> </a:t>
            </a:r>
            <a:r>
              <a:rPr lang="en-US" altLang="en-US" sz="2550" b="1" dirty="0" err="1">
                <a:solidFill>
                  <a:srgbClr val="000066"/>
                </a:solidFill>
              </a:rPr>
              <a:t>lên</a:t>
            </a:r>
            <a:r>
              <a:rPr lang="en-US" altLang="en-US" sz="2550" b="1" dirty="0">
                <a:solidFill>
                  <a:srgbClr val="000066"/>
                </a:solidFill>
              </a:rPr>
              <a:t> </a:t>
            </a:r>
            <a:r>
              <a:rPr lang="en-US" altLang="en-US" sz="2550" b="1" dirty="0" err="1">
                <a:solidFill>
                  <a:srgbClr val="000066"/>
                </a:solidFill>
              </a:rPr>
              <a:t>trán</a:t>
            </a:r>
            <a:r>
              <a:rPr lang="en-US" altLang="en-US" sz="2550" b="1" dirty="0">
                <a:solidFill>
                  <a:srgbClr val="000066"/>
                </a:solidFill>
              </a:rPr>
              <a:t>?</a:t>
            </a:r>
          </a:p>
          <a:p>
            <a:pPr algn="just">
              <a:spcBef>
                <a:spcPct val="50000"/>
              </a:spcBef>
            </a:pPr>
            <a:r>
              <a:rPr lang="en-US" altLang="en-US" sz="2550" b="1" dirty="0">
                <a:solidFill>
                  <a:srgbClr val="CC0000"/>
                </a:solidFill>
              </a:rPr>
              <a:t>   </a:t>
            </a:r>
            <a:r>
              <a:rPr lang="en-US" altLang="en-US" sz="2550" b="1" dirty="0" err="1">
                <a:solidFill>
                  <a:srgbClr val="CC0000"/>
                </a:solidFill>
              </a:rPr>
              <a:t>Câu</a:t>
            </a:r>
            <a:r>
              <a:rPr lang="en-US" altLang="en-US" sz="2550" b="1" dirty="0">
                <a:solidFill>
                  <a:srgbClr val="CC0000"/>
                </a:solidFill>
              </a:rPr>
              <a:t> 3</a:t>
            </a:r>
            <a:r>
              <a:rPr lang="en-US" altLang="en-US" sz="2550" b="1" dirty="0">
                <a:solidFill>
                  <a:srgbClr val="000066"/>
                </a:solidFill>
              </a:rPr>
              <a:t>: </a:t>
            </a:r>
            <a:r>
              <a:rPr lang="en-US" altLang="en-US" sz="2550" b="1" dirty="0" err="1">
                <a:solidFill>
                  <a:srgbClr val="000066"/>
                </a:solidFill>
              </a:rPr>
              <a:t>Khi</a:t>
            </a:r>
            <a:r>
              <a:rPr lang="en-US" altLang="en-US" sz="2550" b="1" dirty="0">
                <a:solidFill>
                  <a:srgbClr val="000066"/>
                </a:solidFill>
              </a:rPr>
              <a:t>  </a:t>
            </a:r>
            <a:r>
              <a:rPr lang="en-US" altLang="en-US" sz="2550" b="1" dirty="0" err="1">
                <a:solidFill>
                  <a:srgbClr val="000066"/>
                </a:solidFill>
              </a:rPr>
              <a:t>muốn</a:t>
            </a:r>
            <a:r>
              <a:rPr lang="en-US" altLang="en-US" sz="2550" b="1" dirty="0">
                <a:solidFill>
                  <a:srgbClr val="000066"/>
                </a:solidFill>
              </a:rPr>
              <a:t> </a:t>
            </a:r>
            <a:r>
              <a:rPr lang="en-US" altLang="en-US" sz="2550" b="1" dirty="0" err="1">
                <a:solidFill>
                  <a:srgbClr val="000066"/>
                </a:solidFill>
              </a:rPr>
              <a:t>uống</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mát</a:t>
            </a:r>
            <a:r>
              <a:rPr lang="en-US" altLang="en-US" sz="2550" b="1" dirty="0">
                <a:solidFill>
                  <a:srgbClr val="000066"/>
                </a:solidFill>
              </a:rPr>
              <a:t> </a:t>
            </a:r>
            <a:r>
              <a:rPr lang="en-US" altLang="en-US" sz="2550" b="1" dirty="0" err="1">
                <a:solidFill>
                  <a:srgbClr val="000066"/>
                </a:solidFill>
              </a:rPr>
              <a:t>mà</a:t>
            </a:r>
            <a:r>
              <a:rPr lang="en-US" altLang="en-US" sz="2550" b="1" dirty="0">
                <a:solidFill>
                  <a:srgbClr val="000066"/>
                </a:solidFill>
              </a:rPr>
              <a:t> </a:t>
            </a:r>
            <a:r>
              <a:rPr lang="en-US" altLang="en-US" sz="2550" b="1" dirty="0" err="1">
                <a:solidFill>
                  <a:srgbClr val="000066"/>
                </a:solidFill>
              </a:rPr>
              <a:t>trong</a:t>
            </a:r>
            <a:r>
              <a:rPr lang="en-US" altLang="en-US" sz="2550" b="1" dirty="0">
                <a:solidFill>
                  <a:srgbClr val="000066"/>
                </a:solidFill>
              </a:rPr>
              <a:t> </a:t>
            </a:r>
            <a:r>
              <a:rPr lang="en-US" altLang="en-US" sz="2550" b="1" dirty="0" err="1">
                <a:solidFill>
                  <a:srgbClr val="000066"/>
                </a:solidFill>
              </a:rPr>
              <a:t>nhà</a:t>
            </a:r>
            <a:r>
              <a:rPr lang="en-US" altLang="en-US" sz="2550" b="1" dirty="0">
                <a:solidFill>
                  <a:srgbClr val="000066"/>
                </a:solidFill>
              </a:rPr>
              <a:t> </a:t>
            </a:r>
            <a:r>
              <a:rPr lang="en-US" altLang="en-US" sz="2550" b="1" dirty="0" err="1">
                <a:solidFill>
                  <a:srgbClr val="000066"/>
                </a:solidFill>
              </a:rPr>
              <a:t>chỉ</a:t>
            </a:r>
            <a:r>
              <a:rPr lang="en-US" altLang="en-US" sz="2550" b="1" dirty="0">
                <a:solidFill>
                  <a:srgbClr val="000066"/>
                </a:solidFill>
              </a:rPr>
              <a:t> </a:t>
            </a:r>
            <a:r>
              <a:rPr lang="en-US" altLang="en-US" sz="2550" b="1" dirty="0" err="1">
                <a:solidFill>
                  <a:srgbClr val="000066"/>
                </a:solidFill>
              </a:rPr>
              <a:t>còn</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sôi</a:t>
            </a:r>
            <a:r>
              <a:rPr lang="en-US" altLang="en-US" sz="2550" b="1" dirty="0">
                <a:solidFill>
                  <a:srgbClr val="000066"/>
                </a:solidFill>
              </a:rPr>
              <a:t> </a:t>
            </a:r>
            <a:r>
              <a:rPr lang="en-US" altLang="en-US" sz="2550" b="1" dirty="0" err="1">
                <a:solidFill>
                  <a:srgbClr val="000066"/>
                </a:solidFill>
              </a:rPr>
              <a:t>trong</a:t>
            </a:r>
            <a:r>
              <a:rPr lang="en-US" altLang="en-US" sz="2550" b="1" dirty="0">
                <a:solidFill>
                  <a:srgbClr val="000066"/>
                </a:solidFill>
              </a:rPr>
              <a:t> </a:t>
            </a:r>
            <a:r>
              <a:rPr lang="en-US" altLang="en-US" sz="2550" b="1" dirty="0" err="1">
                <a:solidFill>
                  <a:srgbClr val="000066"/>
                </a:solidFill>
              </a:rPr>
              <a:t>phích</a:t>
            </a:r>
            <a:r>
              <a:rPr lang="en-US" altLang="en-US" sz="2550" b="1" dirty="0">
                <a:solidFill>
                  <a:srgbClr val="000066"/>
                </a:solidFill>
              </a:rPr>
              <a:t>, </a:t>
            </a:r>
            <a:r>
              <a:rPr lang="en-US" altLang="en-US" sz="2550" b="1" dirty="0" err="1">
                <a:solidFill>
                  <a:srgbClr val="000066"/>
                </a:solidFill>
              </a:rPr>
              <a:t>em</a:t>
            </a:r>
            <a:r>
              <a:rPr lang="en-US" altLang="en-US" sz="2550" b="1" dirty="0">
                <a:solidFill>
                  <a:srgbClr val="000066"/>
                </a:solidFill>
              </a:rPr>
              <a:t> </a:t>
            </a:r>
            <a:r>
              <a:rPr lang="en-US" altLang="en-US" sz="2550" b="1" dirty="0" err="1">
                <a:solidFill>
                  <a:srgbClr val="000066"/>
                </a:solidFill>
              </a:rPr>
              <a:t>làm</a:t>
            </a:r>
            <a:r>
              <a:rPr lang="en-US" altLang="en-US" sz="2550" b="1" dirty="0">
                <a:solidFill>
                  <a:srgbClr val="000066"/>
                </a:solidFill>
              </a:rPr>
              <a:t> </a:t>
            </a:r>
            <a:r>
              <a:rPr lang="en-US" altLang="en-US" sz="2550" b="1" dirty="0" err="1">
                <a:solidFill>
                  <a:srgbClr val="000066"/>
                </a:solidFill>
              </a:rPr>
              <a:t>thế</a:t>
            </a:r>
            <a:r>
              <a:rPr lang="en-US" altLang="en-US" sz="2550" b="1" dirty="0">
                <a:solidFill>
                  <a:srgbClr val="000066"/>
                </a:solidFill>
              </a:rPr>
              <a:t> </a:t>
            </a:r>
            <a:r>
              <a:rPr lang="en-US" altLang="en-US" sz="2550" b="1" dirty="0" err="1">
                <a:solidFill>
                  <a:srgbClr val="000066"/>
                </a:solidFill>
              </a:rPr>
              <a:t>nào</a:t>
            </a:r>
            <a:r>
              <a:rPr lang="en-US" altLang="en-US" sz="2550" b="1" dirty="0">
                <a:solidFill>
                  <a:srgbClr val="000066"/>
                </a:solidFill>
              </a:rPr>
              <a:t> </a:t>
            </a:r>
            <a:r>
              <a:rPr lang="en-US" altLang="en-US" sz="2550" b="1" dirty="0" err="1">
                <a:solidFill>
                  <a:srgbClr val="000066"/>
                </a:solidFill>
              </a:rPr>
              <a:t>để</a:t>
            </a:r>
            <a:r>
              <a:rPr lang="en-US" altLang="en-US" sz="2550" b="1" dirty="0">
                <a:solidFill>
                  <a:srgbClr val="000066"/>
                </a:solidFill>
              </a:rPr>
              <a:t> </a:t>
            </a:r>
            <a:r>
              <a:rPr lang="en-US" altLang="en-US" sz="2550" b="1" dirty="0" err="1">
                <a:solidFill>
                  <a:srgbClr val="000066"/>
                </a:solidFill>
              </a:rPr>
              <a:t>có</a:t>
            </a:r>
            <a:r>
              <a:rPr lang="en-US" altLang="en-US" sz="2550" b="1" dirty="0">
                <a:solidFill>
                  <a:srgbClr val="000066"/>
                </a:solidFill>
              </a:rPr>
              <a:t> </a:t>
            </a:r>
            <a:r>
              <a:rPr lang="en-US" altLang="en-US" sz="2550" b="1" dirty="0" err="1">
                <a:solidFill>
                  <a:srgbClr val="000066"/>
                </a:solidFill>
              </a:rPr>
              <a:t>nước</a:t>
            </a:r>
            <a:r>
              <a:rPr lang="en-US" altLang="en-US" sz="2550" b="1" dirty="0">
                <a:solidFill>
                  <a:srgbClr val="000066"/>
                </a:solidFill>
              </a:rPr>
              <a:t> </a:t>
            </a:r>
            <a:r>
              <a:rPr lang="en-US" altLang="en-US" sz="2550" b="1" dirty="0" err="1">
                <a:solidFill>
                  <a:srgbClr val="000066"/>
                </a:solidFill>
              </a:rPr>
              <a:t>nguội</a:t>
            </a:r>
            <a:r>
              <a:rPr lang="en-US" altLang="en-US" sz="2550" b="1" dirty="0">
                <a:solidFill>
                  <a:srgbClr val="000066"/>
                </a:solidFill>
              </a:rPr>
              <a:t> </a:t>
            </a:r>
            <a:r>
              <a:rPr lang="en-US" altLang="en-US" sz="2550" b="1" dirty="0" err="1">
                <a:solidFill>
                  <a:srgbClr val="000066"/>
                </a:solidFill>
              </a:rPr>
              <a:t>uống</a:t>
            </a:r>
            <a:r>
              <a:rPr lang="en-US" altLang="en-US" sz="2550" b="1" dirty="0">
                <a:solidFill>
                  <a:srgbClr val="000066"/>
                </a:solidFill>
              </a:rPr>
              <a:t> </a:t>
            </a:r>
            <a:r>
              <a:rPr lang="en-US" altLang="en-US" sz="2550" b="1" dirty="0" err="1">
                <a:solidFill>
                  <a:srgbClr val="000066"/>
                </a:solidFill>
              </a:rPr>
              <a:t>nhanh</a:t>
            </a:r>
            <a:r>
              <a:rPr lang="en-US" altLang="en-US" sz="2550" b="1" dirty="0">
                <a:solidFill>
                  <a:srgbClr val="000066"/>
                </a:solidFill>
              </a:rPr>
              <a:t>?</a:t>
            </a:r>
          </a:p>
          <a:p>
            <a:pPr algn="just">
              <a:spcBef>
                <a:spcPct val="50000"/>
              </a:spcBef>
            </a:pPr>
            <a:r>
              <a:rPr lang="en-US" altLang="en-US" sz="2550" b="1" dirty="0">
                <a:solidFill>
                  <a:srgbClr val="000066"/>
                </a:solidFill>
              </a:rPr>
              <a:t>   </a:t>
            </a:r>
          </a:p>
        </p:txBody>
      </p:sp>
      <p:grpSp>
        <p:nvGrpSpPr>
          <p:cNvPr id="221199" name="Group 15"/>
          <p:cNvGrpSpPr>
            <a:grpSpLocks/>
          </p:cNvGrpSpPr>
          <p:nvPr/>
        </p:nvGrpSpPr>
        <p:grpSpPr bwMode="auto">
          <a:xfrm>
            <a:off x="2571750" y="228600"/>
            <a:ext cx="2971800" cy="1314450"/>
            <a:chOff x="1248" y="384"/>
            <a:chExt cx="2496" cy="960"/>
          </a:xfrm>
        </p:grpSpPr>
        <p:sp>
          <p:nvSpPr>
            <p:cNvPr id="221200" name="AutoShape 16"/>
            <p:cNvSpPr>
              <a:spLocks noChangeArrowheads="1"/>
            </p:cNvSpPr>
            <p:nvPr/>
          </p:nvSpPr>
          <p:spPr bwMode="auto">
            <a:xfrm>
              <a:off x="1248" y="384"/>
              <a:ext cx="2496" cy="960"/>
            </a:xfrm>
            <a:prstGeom prst="cloudCallout">
              <a:avLst>
                <a:gd name="adj1" fmla="val -51755"/>
                <a:gd name="adj2" fmla="val 44273"/>
              </a:avLst>
            </a:prstGeom>
            <a:gradFill rotWithShape="1">
              <a:gsLst>
                <a:gs pos="0">
                  <a:srgbClr val="FFFF66"/>
                </a:gs>
                <a:gs pos="100000">
                  <a:srgbClr val="FFFFFF"/>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ltLang="en-US" sz="2700" b="1" i="1">
                <a:solidFill>
                  <a:srgbClr val="990033"/>
                </a:solidFill>
              </a:endParaRPr>
            </a:p>
          </p:txBody>
        </p:sp>
        <p:sp>
          <p:nvSpPr>
            <p:cNvPr id="221201" name="Text Box 17"/>
            <p:cNvSpPr txBox="1">
              <a:spLocks noChangeArrowheads="1"/>
            </p:cNvSpPr>
            <p:nvPr/>
          </p:nvSpPr>
          <p:spPr bwMode="auto">
            <a:xfrm>
              <a:off x="1861" y="480"/>
              <a:ext cx="1708" cy="67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700">
                  <a:solidFill>
                    <a:srgbClr val="CC0000"/>
                  </a:solidFill>
                </a:rPr>
                <a:t>Thảo luận nhóm bốn</a:t>
              </a:r>
            </a:p>
          </p:txBody>
        </p:sp>
      </p:grpSp>
      <p:grpSp>
        <p:nvGrpSpPr>
          <p:cNvPr id="221202" name="Group 18"/>
          <p:cNvGrpSpPr>
            <a:grpSpLocks/>
          </p:cNvGrpSpPr>
          <p:nvPr/>
        </p:nvGrpSpPr>
        <p:grpSpPr bwMode="auto">
          <a:xfrm>
            <a:off x="5886452" y="342900"/>
            <a:ext cx="1357313" cy="1085850"/>
            <a:chOff x="4080" y="288"/>
            <a:chExt cx="1140" cy="912"/>
          </a:xfrm>
        </p:grpSpPr>
        <p:sp>
          <p:nvSpPr>
            <p:cNvPr id="221203" name="AutoShape 19"/>
            <p:cNvSpPr>
              <a:spLocks noChangeArrowheads="1"/>
            </p:cNvSpPr>
            <p:nvPr/>
          </p:nvSpPr>
          <p:spPr bwMode="auto">
            <a:xfrm>
              <a:off x="4080" y="288"/>
              <a:ext cx="1104" cy="912"/>
            </a:xfrm>
            <a:prstGeom prst="star8">
              <a:avLst>
                <a:gd name="adj" fmla="val 3825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21204" name="Text Box 20"/>
            <p:cNvSpPr txBox="1">
              <a:spLocks noChangeArrowheads="1"/>
            </p:cNvSpPr>
            <p:nvPr/>
          </p:nvSpPr>
          <p:spPr bwMode="auto">
            <a:xfrm>
              <a:off x="4272" y="528"/>
              <a:ext cx="948"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FF"/>
                  </a:solidFill>
                </a:rPr>
                <a:t>5 phút</a:t>
              </a:r>
            </a:p>
          </p:txBody>
        </p:sp>
      </p:grpSp>
    </p:spTree>
    <p:extLst>
      <p:ext uri="{BB962C8B-B14F-4D97-AF65-F5344CB8AC3E}">
        <p14:creationId xmlns:p14="http://schemas.microsoft.com/office/powerpoint/2010/main" val="390871581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1199"/>
                                        </p:tgtEl>
                                        <p:attrNameLst>
                                          <p:attrName>style.visibility</p:attrName>
                                        </p:attrNameLst>
                                      </p:cBhvr>
                                      <p:to>
                                        <p:strVal val="visible"/>
                                      </p:to>
                                    </p:set>
                                    <p:animEffect transition="in" filter="checkerboard(across)">
                                      <p:cBhvr>
                                        <p:cTn id="7" dur="2000"/>
                                        <p:tgtEl>
                                          <p:spTgt spid="221199"/>
                                        </p:tgtEl>
                                      </p:cBhvr>
                                    </p:animEffect>
                                  </p:childTnLst>
                                </p:cTn>
                              </p:par>
                              <p:par>
                                <p:cTn id="8" presetID="0" presetClass="path" presetSubtype="0" accel="50000" decel="50000" fill="hold" grpId="0" nodeType="withEffect">
                                  <p:stCondLst>
                                    <p:cond delay="0"/>
                                  </p:stCondLst>
                                  <p:childTnLst>
                                    <p:animMotion origin="layout" path="M 0 0 L 0 0.2 " pathEditMode="relative" ptsTypes="AA">
                                      <p:cBhvr>
                                        <p:cTn id="9" dur="2000" fill="hold"/>
                                        <p:tgtEl>
                                          <p:spTgt spid="221198"/>
                                        </p:tgtEl>
                                        <p:attrNameLst>
                                          <p:attrName>ppt_x</p:attrName>
                                          <p:attrName>ppt_y</p:attrName>
                                        </p:attrNameLst>
                                      </p:cBhvr>
                                    </p:animMotion>
                                  </p:childTnLst>
                                </p:cTn>
                              </p:par>
                            </p:childTnLst>
                          </p:cTn>
                        </p:par>
                        <p:par>
                          <p:cTn id="10" fill="hold" nodeType="afterGroup">
                            <p:stCondLst>
                              <p:cond delay="2000"/>
                            </p:stCondLst>
                            <p:childTnLst>
                              <p:par>
                                <p:cTn id="11" presetID="26" presetClass="entr" presetSubtype="0" fill="hold" nodeType="afterEffect">
                                  <p:stCondLst>
                                    <p:cond delay="3000"/>
                                  </p:stCondLst>
                                  <p:childTnLst>
                                    <p:set>
                                      <p:cBhvr>
                                        <p:cTn id="12" dur="1" fill="hold">
                                          <p:stCondLst>
                                            <p:cond delay="0"/>
                                          </p:stCondLst>
                                        </p:cTn>
                                        <p:tgtEl>
                                          <p:spTgt spid="221202"/>
                                        </p:tgtEl>
                                        <p:attrNameLst>
                                          <p:attrName>style.visibility</p:attrName>
                                        </p:attrNameLst>
                                      </p:cBhvr>
                                      <p:to>
                                        <p:strVal val="visible"/>
                                      </p:to>
                                    </p:set>
                                    <p:animEffect transition="in" filter="wipe(down)">
                                      <p:cBhvr>
                                        <p:cTn id="13" dur="580">
                                          <p:stCondLst>
                                            <p:cond delay="0"/>
                                          </p:stCondLst>
                                        </p:cTn>
                                        <p:tgtEl>
                                          <p:spTgt spid="221202"/>
                                        </p:tgtEl>
                                      </p:cBhvr>
                                    </p:animEffect>
                                    <p:anim calcmode="lin" valueType="num">
                                      <p:cBhvr>
                                        <p:cTn id="14" dur="1822" tmFilter="0,0; 0.14,0.36; 0.43,0.73; 0.71,0.91; 1.0,1.0">
                                          <p:stCondLst>
                                            <p:cond delay="0"/>
                                          </p:stCondLst>
                                        </p:cTn>
                                        <p:tgtEl>
                                          <p:spTgt spid="2212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12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12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12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1202"/>
                                        </p:tgtEl>
                                        <p:attrNameLst>
                                          <p:attrName>ppt_y</p:attrName>
                                        </p:attrNameLst>
                                      </p:cBhvr>
                                      <p:tavLst>
                                        <p:tav tm="0" fmla="#ppt_y-sin(pi*$)/81">
                                          <p:val>
                                            <p:fltVal val="0"/>
                                          </p:val>
                                        </p:tav>
                                        <p:tav tm="100000">
                                          <p:val>
                                            <p:fltVal val="1"/>
                                          </p:val>
                                        </p:tav>
                                      </p:tavLst>
                                    </p:anim>
                                    <p:animScale>
                                      <p:cBhvr>
                                        <p:cTn id="19" dur="26">
                                          <p:stCondLst>
                                            <p:cond delay="650"/>
                                          </p:stCondLst>
                                        </p:cTn>
                                        <p:tgtEl>
                                          <p:spTgt spid="221202"/>
                                        </p:tgtEl>
                                      </p:cBhvr>
                                      <p:to x="100000" y="60000"/>
                                    </p:animScale>
                                    <p:animScale>
                                      <p:cBhvr>
                                        <p:cTn id="20" dur="166" decel="50000">
                                          <p:stCondLst>
                                            <p:cond delay="676"/>
                                          </p:stCondLst>
                                        </p:cTn>
                                        <p:tgtEl>
                                          <p:spTgt spid="221202"/>
                                        </p:tgtEl>
                                      </p:cBhvr>
                                      <p:to x="100000" y="100000"/>
                                    </p:animScale>
                                    <p:animScale>
                                      <p:cBhvr>
                                        <p:cTn id="21" dur="26">
                                          <p:stCondLst>
                                            <p:cond delay="1312"/>
                                          </p:stCondLst>
                                        </p:cTn>
                                        <p:tgtEl>
                                          <p:spTgt spid="221202"/>
                                        </p:tgtEl>
                                      </p:cBhvr>
                                      <p:to x="100000" y="80000"/>
                                    </p:animScale>
                                    <p:animScale>
                                      <p:cBhvr>
                                        <p:cTn id="22" dur="166" decel="50000">
                                          <p:stCondLst>
                                            <p:cond delay="1338"/>
                                          </p:stCondLst>
                                        </p:cTn>
                                        <p:tgtEl>
                                          <p:spTgt spid="221202"/>
                                        </p:tgtEl>
                                      </p:cBhvr>
                                      <p:to x="100000" y="100000"/>
                                    </p:animScale>
                                    <p:animScale>
                                      <p:cBhvr>
                                        <p:cTn id="23" dur="26">
                                          <p:stCondLst>
                                            <p:cond delay="1642"/>
                                          </p:stCondLst>
                                        </p:cTn>
                                        <p:tgtEl>
                                          <p:spTgt spid="221202"/>
                                        </p:tgtEl>
                                      </p:cBhvr>
                                      <p:to x="100000" y="90000"/>
                                    </p:animScale>
                                    <p:animScale>
                                      <p:cBhvr>
                                        <p:cTn id="24" dur="166" decel="50000">
                                          <p:stCondLst>
                                            <p:cond delay="1668"/>
                                          </p:stCondLst>
                                        </p:cTn>
                                        <p:tgtEl>
                                          <p:spTgt spid="221202"/>
                                        </p:tgtEl>
                                      </p:cBhvr>
                                      <p:to x="100000" y="100000"/>
                                    </p:animScale>
                                    <p:animScale>
                                      <p:cBhvr>
                                        <p:cTn id="25" dur="26">
                                          <p:stCondLst>
                                            <p:cond delay="1808"/>
                                          </p:stCondLst>
                                        </p:cTn>
                                        <p:tgtEl>
                                          <p:spTgt spid="221202"/>
                                        </p:tgtEl>
                                      </p:cBhvr>
                                      <p:to x="100000" y="95000"/>
                                    </p:animScale>
                                    <p:animScale>
                                      <p:cBhvr>
                                        <p:cTn id="26" dur="166" decel="50000">
                                          <p:stCondLst>
                                            <p:cond delay="1834"/>
                                          </p:stCondLst>
                                        </p:cTn>
                                        <p:tgtEl>
                                          <p:spTgt spid="2212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ltLang="en-US"/>
          </a:p>
        </p:txBody>
      </p:sp>
      <p:sp>
        <p:nvSpPr>
          <p:cNvPr id="49155" name="Rectangle 3"/>
          <p:cNvSpPr>
            <a:spLocks noGrp="1" noChangeArrowheads="1"/>
          </p:cNvSpPr>
          <p:nvPr>
            <p:ph type="body" idx="1"/>
          </p:nvPr>
        </p:nvSpPr>
        <p:spPr/>
        <p:txBody>
          <a:bodyPr/>
          <a:lstStyle/>
          <a:p>
            <a:endParaRPr lang="en-US" altLang="en-US"/>
          </a:p>
        </p:txBody>
      </p:sp>
      <p:pic>
        <p:nvPicPr>
          <p:cNvPr id="49156" name="Picture 4" descr="SCORNBK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73161"/>
            <a:ext cx="7239000" cy="5607711"/>
          </a:xfrm>
          <a:prstGeom prst="rect">
            <a:avLst/>
          </a:prstGeom>
          <a:noFill/>
          <a:extLst>
            <a:ext uri="{909E8E84-426E-40DD-AFC4-6F175D3DCCD1}">
              <a14:hiddenFill xmlns:a14="http://schemas.microsoft.com/office/drawing/2010/main">
                <a:solidFill>
                  <a:srgbClr val="FFFFFF"/>
                </a:solidFill>
              </a14:hiddenFill>
            </a:ext>
          </a:extLst>
        </p:spPr>
      </p:pic>
      <p:sp>
        <p:nvSpPr>
          <p:cNvPr id="49161" name="AutoShape 9"/>
          <p:cNvSpPr>
            <a:spLocks noChangeArrowheads="1"/>
          </p:cNvSpPr>
          <p:nvPr/>
        </p:nvSpPr>
        <p:spPr bwMode="auto">
          <a:xfrm>
            <a:off x="2788158" y="112516"/>
            <a:ext cx="5143500" cy="2000250"/>
          </a:xfrm>
          <a:prstGeom prst="cloudCallout">
            <a:avLst>
              <a:gd name="adj1" fmla="val -61049"/>
              <a:gd name="adj2" fmla="val 53352"/>
            </a:avLst>
          </a:prstGeom>
          <a:solidFill>
            <a:schemeClr val="accent1">
              <a:lumMod val="40000"/>
              <a:lumOff val="60000"/>
            </a:schemeClr>
          </a:solidFill>
          <a:ln w="9525">
            <a:solidFill>
              <a:schemeClr val="tx1"/>
            </a:solidFill>
            <a:round/>
            <a:headEnd/>
            <a:tailEnd/>
          </a:ln>
          <a:effectLst/>
        </p:spPr>
        <p:txBody>
          <a:bodyPr/>
          <a:lstStyle/>
          <a:p>
            <a:pPr algn="ctr"/>
            <a:endParaRPr lang="en-US" altLang="en-US" sz="1350">
              <a:latin typeface=".VnTime" panose="020B7200000000000000" pitchFamily="34" charset="0"/>
            </a:endParaRPr>
          </a:p>
        </p:txBody>
      </p:sp>
      <p:sp>
        <p:nvSpPr>
          <p:cNvPr id="49162" name="Text Box 10"/>
          <p:cNvSpPr txBox="1">
            <a:spLocks noChangeArrowheads="1"/>
          </p:cNvSpPr>
          <p:nvPr/>
        </p:nvSpPr>
        <p:spPr bwMode="auto">
          <a:xfrm>
            <a:off x="3569589" y="27934"/>
            <a:ext cx="3886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100" dirty="0">
              <a:solidFill>
                <a:srgbClr val="FF0000"/>
              </a:solidFill>
              <a:latin typeface=".VnTime" panose="020B7200000000000000" pitchFamily="34" charset="0"/>
            </a:endParaRPr>
          </a:p>
          <a:p>
            <a:r>
              <a:rPr lang="en-US" altLang="en-US" sz="3000" dirty="0" err="1">
                <a:solidFill>
                  <a:srgbClr val="8C2FBF"/>
                </a:solidFill>
                <a:latin typeface=".VnTime" panose="020B7200000000000000" pitchFamily="34" charset="0"/>
              </a:rPr>
              <a:t>Tại</a:t>
            </a:r>
            <a:r>
              <a:rPr lang="en-US" altLang="en-US" sz="3000" dirty="0">
                <a:solidFill>
                  <a:srgbClr val="8C2FBF"/>
                </a:solidFill>
                <a:latin typeface=".VnTime" panose="020B7200000000000000" pitchFamily="34" charset="0"/>
              </a:rPr>
              <a:t> sao </a:t>
            </a:r>
            <a:r>
              <a:rPr lang="en-US" altLang="en-US" sz="3000" dirty="0" err="1">
                <a:solidFill>
                  <a:srgbClr val="8C2FBF"/>
                </a:solidFill>
                <a:latin typeface=".VnTime" panose="020B7200000000000000" pitchFamily="34" charset="0"/>
              </a:rPr>
              <a:t>khi</a:t>
            </a:r>
            <a:r>
              <a:rPr lang="en-US" altLang="en-US" sz="3000" dirty="0">
                <a:solidFill>
                  <a:srgbClr val="8C2FBF"/>
                </a:solidFill>
                <a:latin typeface=".VnTime" panose="020B7200000000000000" pitchFamily="34" charset="0"/>
              </a:rPr>
              <a:t> </a:t>
            </a:r>
            <a:r>
              <a:rPr lang="en-US" altLang="en-US" sz="3000" dirty="0" err="1">
                <a:solidFill>
                  <a:srgbClr val="8C2FBF"/>
                </a:solidFill>
                <a:latin typeface=".VnTime" panose="020B7200000000000000" pitchFamily="34" charset="0"/>
              </a:rPr>
              <a:t>đun</a:t>
            </a:r>
            <a:r>
              <a:rPr lang="en-US" altLang="en-US" sz="3000" dirty="0">
                <a:solidFill>
                  <a:srgbClr val="8C2FBF"/>
                </a:solidFill>
                <a:latin typeface=".VnTime" panose="020B7200000000000000" pitchFamily="34" charset="0"/>
              </a:rPr>
              <a:t> n­</a:t>
            </a:r>
            <a:r>
              <a:rPr lang="vi-VN" altLang="en-US" sz="3000" dirty="0">
                <a:solidFill>
                  <a:srgbClr val="8C2FBF"/>
                </a:solidFill>
                <a:latin typeface=".VnTime" panose="020B7200000000000000" pitchFamily="34" charset="0"/>
              </a:rPr>
              <a:t>ước</a:t>
            </a:r>
            <a:r>
              <a:rPr lang="en-US" altLang="en-US" sz="3000" dirty="0">
                <a:solidFill>
                  <a:srgbClr val="8C2FBF"/>
                </a:solidFill>
                <a:latin typeface=".VnTime" panose="020B7200000000000000" pitchFamily="34" charset="0"/>
              </a:rPr>
              <a:t>, </a:t>
            </a:r>
            <a:r>
              <a:rPr lang="en-US" altLang="en-US" sz="3000" dirty="0" err="1">
                <a:solidFill>
                  <a:srgbClr val="8C2FBF"/>
                </a:solidFill>
                <a:latin typeface=".VnTime" panose="020B7200000000000000" pitchFamily="34" charset="0"/>
              </a:rPr>
              <a:t>không</a:t>
            </a:r>
            <a:r>
              <a:rPr lang="en-US" altLang="en-US" sz="3000" dirty="0">
                <a:solidFill>
                  <a:srgbClr val="8C2FBF"/>
                </a:solidFill>
                <a:latin typeface=".VnTime" panose="020B7200000000000000" pitchFamily="34" charset="0"/>
              </a:rPr>
              <a:t> </a:t>
            </a:r>
            <a:r>
              <a:rPr lang="en-US" altLang="en-US" sz="3000" dirty="0" err="1">
                <a:solidFill>
                  <a:srgbClr val="8C2FBF"/>
                </a:solidFill>
                <a:latin typeface=".VnTime" panose="020B7200000000000000" pitchFamily="34" charset="0"/>
              </a:rPr>
              <a:t>nên</a:t>
            </a:r>
            <a:r>
              <a:rPr lang="en-US" altLang="en-US" sz="3000" dirty="0">
                <a:solidFill>
                  <a:srgbClr val="8C2FBF"/>
                </a:solidFill>
                <a:latin typeface=".VnTime" panose="020B7200000000000000" pitchFamily="34" charset="0"/>
              </a:rPr>
              <a:t> </a:t>
            </a:r>
            <a:r>
              <a:rPr lang="en-US" altLang="en-US" sz="3000" dirty="0" err="1">
                <a:solidFill>
                  <a:srgbClr val="8C2FBF"/>
                </a:solidFill>
                <a:latin typeface=".VnTime" panose="020B7200000000000000" pitchFamily="34" charset="0"/>
              </a:rPr>
              <a:t>đổ</a:t>
            </a:r>
            <a:r>
              <a:rPr lang="en-US" altLang="en-US" sz="3000" dirty="0">
                <a:solidFill>
                  <a:srgbClr val="8C2FBF"/>
                </a:solidFill>
                <a:latin typeface=".VnTime" panose="020B7200000000000000" pitchFamily="34" charset="0"/>
              </a:rPr>
              <a:t> </a:t>
            </a:r>
            <a:r>
              <a:rPr lang="en-US" altLang="en-US" sz="3000" dirty="0" err="1">
                <a:solidFill>
                  <a:srgbClr val="8C2FBF"/>
                </a:solidFill>
                <a:latin typeface=".VnTime" panose="020B7200000000000000" pitchFamily="34" charset="0"/>
              </a:rPr>
              <a:t>đầy</a:t>
            </a:r>
            <a:r>
              <a:rPr lang="en-US" altLang="en-US" sz="3000" dirty="0">
                <a:solidFill>
                  <a:srgbClr val="8C2FBF"/>
                </a:solidFill>
                <a:latin typeface=".VnTime" panose="020B7200000000000000" pitchFamily="34" charset="0"/>
              </a:rPr>
              <a:t> n</a:t>
            </a:r>
            <a:r>
              <a:rPr lang="vi-VN" altLang="en-US" sz="3000" dirty="0">
                <a:solidFill>
                  <a:srgbClr val="8C2FBF"/>
                </a:solidFill>
                <a:latin typeface=".VnTime" panose="020B7200000000000000" pitchFamily="34" charset="0"/>
              </a:rPr>
              <a:t>ước vào ấm?</a:t>
            </a:r>
            <a:endParaRPr lang="en-US" altLang="en-US" sz="3000" dirty="0">
              <a:solidFill>
                <a:srgbClr val="8C2FBF"/>
              </a:solidFill>
              <a:latin typeface=".VnTime" panose="020B7200000000000000" pitchFamily="34" charset="0"/>
            </a:endParaRPr>
          </a:p>
          <a:p>
            <a:endParaRPr lang="en-US" altLang="en-US" sz="2100" dirty="0">
              <a:solidFill>
                <a:srgbClr val="FF0000"/>
              </a:solidFill>
              <a:latin typeface=".VnTime" panose="020B7200000000000000" pitchFamily="34" charset="0"/>
            </a:endParaRPr>
          </a:p>
        </p:txBody>
      </p:sp>
      <p:pic>
        <p:nvPicPr>
          <p:cNvPr id="49163" name="Picture 11" descr="220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7384" y="1129278"/>
            <a:ext cx="1143000" cy="1379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5578" y="2438366"/>
            <a:ext cx="4748022" cy="2954655"/>
          </a:xfrm>
          <a:prstGeom prst="rect">
            <a:avLst/>
          </a:prstGeom>
          <a:noFill/>
        </p:spPr>
        <p:txBody>
          <a:bodyPr wrap="square" rtlCol="0">
            <a:spAutoFit/>
          </a:bodyPr>
          <a:lstStyle/>
          <a:p>
            <a:r>
              <a:rPr lang="en-US" altLang="en-US" sz="2800" dirty="0"/>
              <a:t>Khi đun nước không nên đổ đầy nước vào ấm </a:t>
            </a:r>
            <a:r>
              <a:rPr lang="en-US" altLang="en-US" sz="2800" i="1" dirty="0">
                <a:solidFill>
                  <a:srgbClr val="FF0000"/>
                </a:solidFill>
              </a:rPr>
              <a:t>vì nước ở nhiệt độ cao sẽ nở ra. Nếu nước quá đầy ấm sẽ tràn ra ngoài có thể gây bỏng hay tắt bếp, chập điện.   </a:t>
            </a:r>
          </a:p>
          <a:p>
            <a:endParaRPr lang="en-US" dirty="0"/>
          </a:p>
        </p:txBody>
      </p:sp>
    </p:spTree>
    <p:extLst>
      <p:ext uri="{BB962C8B-B14F-4D97-AF65-F5344CB8AC3E}">
        <p14:creationId xmlns:p14="http://schemas.microsoft.com/office/powerpoint/2010/main" val="74613363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box(in)">
                                      <p:cBhvr>
                                        <p:cTn id="12" dur="500"/>
                                        <p:tgtEl>
                                          <p:spTgt spid="491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2213"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2214"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pic>
        <p:nvPicPr>
          <p:cNvPr id="222234" name="Picture 26" descr="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09600" y="445098"/>
            <a:ext cx="7924800" cy="4260252"/>
          </a:xfrm>
          <a:prstGeom prst="rect">
            <a:avLst/>
          </a:prstGeom>
          <a:gradFill rotWithShape="1">
            <a:gsLst>
              <a:gs pos="0">
                <a:srgbClr val="FDE7F7"/>
              </a:gs>
              <a:gs pos="100000">
                <a:schemeClr val="bg1"/>
              </a:gs>
            </a:gsLst>
            <a:path path="rect">
              <a:fillToRect r="100000" b="100000"/>
            </a:path>
          </a:gradFill>
          <a:ln w="76200" cmpd="tri" algn="ctr">
            <a:solidFill>
              <a:srgbClr val="0000CC"/>
            </a:solidFill>
            <a:miter lim="800000"/>
            <a:headEnd/>
            <a:tailEnd/>
          </a:ln>
        </p:spPr>
        <p:txBody>
          <a:bodyPr anchor="ctr"/>
          <a:lstStyle/>
          <a:p>
            <a:pPr algn="ctr">
              <a:defRPr/>
            </a:pPr>
            <a:endParaRPr lang="en-US" sz="1350">
              <a:solidFill>
                <a:schemeClr val="lt1"/>
              </a:solidFill>
            </a:endParaRPr>
          </a:p>
        </p:txBody>
      </p:sp>
      <p:sp>
        <p:nvSpPr>
          <p:cNvPr id="222237" name="Text Box 29"/>
          <p:cNvSpPr txBox="1">
            <a:spLocks noChangeArrowheads="1"/>
          </p:cNvSpPr>
          <p:nvPr/>
        </p:nvSpPr>
        <p:spPr bwMode="auto">
          <a:xfrm>
            <a:off x="914400" y="1158524"/>
            <a:ext cx="7315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altLang="en-US" sz="3200" b="1" dirty="0">
                <a:solidFill>
                  <a:srgbClr val="000066"/>
                </a:solidFill>
              </a:rPr>
              <a:t/>
            </a:r>
            <a:br>
              <a:rPr lang="vi-VN" altLang="en-US" sz="3200" b="1" dirty="0">
                <a:solidFill>
                  <a:srgbClr val="000066"/>
                </a:solidFill>
              </a:rPr>
            </a:br>
            <a:r>
              <a:rPr lang="en-US" altLang="en-US" sz="3200" b="1" dirty="0" smtClean="0">
                <a:solidFill>
                  <a:srgbClr val="000066"/>
                </a:solidFill>
              </a:rPr>
              <a:t>      </a:t>
            </a:r>
            <a:r>
              <a:rPr lang="en-US" altLang="en-US" sz="3200" b="1" dirty="0" err="1" smtClean="0"/>
              <a:t>Khi</a:t>
            </a:r>
            <a:r>
              <a:rPr lang="en-US" altLang="en-US" sz="3200" b="1" dirty="0" smtClean="0"/>
              <a:t> </a:t>
            </a:r>
            <a:r>
              <a:rPr lang="en-US" altLang="en-US" sz="3200" b="1" dirty="0"/>
              <a:t>bị sốt, nhiệt độ cơ thể trên 37</a:t>
            </a:r>
            <a:r>
              <a:rPr lang="en-US" altLang="en-US" sz="3200" b="1" baseline="30000" dirty="0"/>
              <a:t>o</a:t>
            </a:r>
            <a:r>
              <a:rPr lang="en-US" altLang="en-US" sz="3200" b="1" dirty="0"/>
              <a:t>C có thể gây nguy hiểm đến tính mạng. Muốn giảm nhiệt độ của cơ thể ta dùng nước đá chườm lên trán. Túi nước đá sẽ truyền nhiệt sang cơ thể, làm giảm nhiệt độ cơ thể. </a:t>
            </a:r>
            <a:r>
              <a:rPr lang="en-US" altLang="en-US" sz="3200" b="1" dirty="0">
                <a:solidFill>
                  <a:srgbClr val="CC0000"/>
                </a:solidFill>
              </a:rPr>
              <a:t>  </a:t>
            </a:r>
            <a:r>
              <a:rPr lang="en-US" altLang="en-US" sz="3200" b="1" dirty="0">
                <a:solidFill>
                  <a:srgbClr val="000066"/>
                </a:solidFill>
              </a:rPr>
              <a:t>   </a:t>
            </a:r>
          </a:p>
        </p:txBody>
      </p:sp>
      <p:sp>
        <p:nvSpPr>
          <p:cNvPr id="2" name="TextBox 1"/>
          <p:cNvSpPr txBox="1"/>
          <p:nvPr/>
        </p:nvSpPr>
        <p:spPr>
          <a:xfrm>
            <a:off x="762000" y="529220"/>
            <a:ext cx="7696200" cy="1015663"/>
          </a:xfrm>
          <a:prstGeom prst="rect">
            <a:avLst/>
          </a:prstGeom>
          <a:noFill/>
        </p:spPr>
        <p:txBody>
          <a:bodyPr wrap="square" rtlCol="0">
            <a:spAutoFit/>
          </a:bodyPr>
          <a:lstStyle/>
          <a:p>
            <a:r>
              <a:rPr lang="en-US" altLang="en-US" sz="3000" b="1" dirty="0">
                <a:solidFill>
                  <a:srgbClr val="CC0000"/>
                </a:solidFill>
              </a:rPr>
              <a:t>Câu 2</a:t>
            </a:r>
            <a:r>
              <a:rPr lang="en-US" altLang="en-US" sz="3000" b="1" dirty="0">
                <a:solidFill>
                  <a:srgbClr val="000066"/>
                </a:solidFill>
              </a:rPr>
              <a:t>: Tại sao khi bị sốt người ta lại dùng túi nước đá chườm lên trán?</a:t>
            </a:r>
            <a:endParaRPr lang="en-US" sz="3000" dirty="0"/>
          </a:p>
        </p:txBody>
      </p:sp>
    </p:spTree>
    <p:extLst>
      <p:ext uri="{BB962C8B-B14F-4D97-AF65-F5344CB8AC3E}">
        <p14:creationId xmlns:p14="http://schemas.microsoft.com/office/powerpoint/2010/main" val="7371197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2237"/>
                                        </p:tgtEl>
                                        <p:attrNameLst>
                                          <p:attrName>style.visibility</p:attrName>
                                        </p:attrNameLst>
                                      </p:cBhvr>
                                      <p:to>
                                        <p:strVal val="visible"/>
                                      </p:to>
                                    </p:set>
                                    <p:animEffect transition="in" filter="randombar(horizontal)">
                                      <p:cBhvr>
                                        <p:cTn id="12" dur="500"/>
                                        <p:tgtEl>
                                          <p:spTgt spid="22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43000" y="0"/>
            <a:ext cx="6858000" cy="5143500"/>
          </a:xfrm>
          <a:prstGeom prst="rect">
            <a:avLst/>
          </a:prstGeom>
          <a:solidFill>
            <a:srgbClr val="FF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4259" name="Rectangle 3"/>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4260" name="Rectangle 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4261" name="Rectangle 5"/>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224262" name="Rectangle 6"/>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pic>
        <p:nvPicPr>
          <p:cNvPr id="224272" name="Picture 16" descr="001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1" y="17526"/>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7300" y="142875"/>
            <a:ext cx="6615113" cy="4857750"/>
          </a:xfrm>
          <a:prstGeom prst="rect">
            <a:avLst/>
          </a:prstGeom>
          <a:noFill/>
          <a:ln w="88900" cmpd="tri"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350">
              <a:solidFill>
                <a:schemeClr val="lt1"/>
              </a:solidFill>
            </a:endParaRPr>
          </a:p>
        </p:txBody>
      </p:sp>
      <p:sp>
        <p:nvSpPr>
          <p:cNvPr id="224274" name="Text Box 18"/>
          <p:cNvSpPr txBox="1">
            <a:spLocks noChangeArrowheads="1"/>
          </p:cNvSpPr>
          <p:nvPr/>
        </p:nvSpPr>
        <p:spPr bwMode="auto">
          <a:xfrm>
            <a:off x="1361261" y="409367"/>
            <a:ext cx="630078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700" b="1" dirty="0">
                <a:solidFill>
                  <a:srgbClr val="CC0000"/>
                </a:solidFill>
              </a:rPr>
              <a:t>   </a:t>
            </a:r>
            <a:r>
              <a:rPr lang="en-US" altLang="en-US" sz="3200" b="1" dirty="0">
                <a:solidFill>
                  <a:srgbClr val="CC0000"/>
                </a:solidFill>
              </a:rPr>
              <a:t>Câu 3</a:t>
            </a:r>
            <a:r>
              <a:rPr lang="en-US" altLang="en-US" sz="3200" b="1" dirty="0">
                <a:solidFill>
                  <a:srgbClr val="000066"/>
                </a:solidFill>
              </a:rPr>
              <a:t>: Khi  muốn uống nước mát mà trong nhà chỉ còn nước sôi trong phích, em làm thế nào để có nước nguội uống nhanh?</a:t>
            </a:r>
          </a:p>
          <a:p>
            <a:pPr algn="just">
              <a:spcBef>
                <a:spcPct val="50000"/>
              </a:spcBef>
            </a:pPr>
            <a:r>
              <a:rPr lang="en-US" altLang="en-US" sz="3200" b="1" dirty="0"/>
              <a:t>  + Rót đá vào cốc rồi cho đá vào.</a:t>
            </a:r>
          </a:p>
          <a:p>
            <a:pPr algn="just">
              <a:spcBef>
                <a:spcPct val="50000"/>
              </a:spcBef>
            </a:pPr>
            <a:r>
              <a:rPr lang="en-US" altLang="en-US" sz="3200" b="1" dirty="0"/>
              <a:t>  + Rót nước vào cốc sau đó đặt cốc nước vào chậu nước lạnh.</a:t>
            </a:r>
            <a:r>
              <a:rPr lang="en-US" altLang="en-US" sz="3200" b="1" dirty="0">
                <a:solidFill>
                  <a:srgbClr val="000066"/>
                </a:solidFill>
              </a:rPr>
              <a:t> </a:t>
            </a:r>
          </a:p>
        </p:txBody>
      </p:sp>
    </p:spTree>
    <p:extLst>
      <p:ext uri="{BB962C8B-B14F-4D97-AF65-F5344CB8AC3E}">
        <p14:creationId xmlns:p14="http://schemas.microsoft.com/office/powerpoint/2010/main" val="2650002150"/>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4274">
                                            <p:txEl>
                                              <p:pRg st="1" end="1"/>
                                            </p:txEl>
                                          </p:spTgt>
                                        </p:tgtEl>
                                        <p:attrNameLst>
                                          <p:attrName>style.visibility</p:attrName>
                                        </p:attrNameLst>
                                      </p:cBhvr>
                                      <p:to>
                                        <p:strVal val="visible"/>
                                      </p:to>
                                    </p:set>
                                    <p:animEffect transition="in" filter="box(in)">
                                      <p:cBhvr>
                                        <p:cTn id="7" dur="500"/>
                                        <p:tgtEl>
                                          <p:spTgt spid="224274">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24274">
                                            <p:txEl>
                                              <p:pRg st="2" end="2"/>
                                            </p:txEl>
                                          </p:spTgt>
                                        </p:tgtEl>
                                        <p:attrNameLst>
                                          <p:attrName>style.visibility</p:attrName>
                                        </p:attrNameLst>
                                      </p:cBhvr>
                                      <p:to>
                                        <p:strVal val="visible"/>
                                      </p:to>
                                    </p:set>
                                    <p:animEffect transition="in" filter="box(in)">
                                      <p:cBhvr>
                                        <p:cTn id="10" dur="500"/>
                                        <p:tgtEl>
                                          <p:spTgt spid="22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9606668"/>
      </p:ext>
    </p:extLst>
  </p:cSld>
  <p:clrMapOvr>
    <a:masterClrMapping/>
  </p:clrMapOvr>
  <p:transition spd="slow">
    <p:wipe/>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4736531"/>
      </p:ext>
    </p:extLst>
  </p:cSld>
  <p:clrMapOvr>
    <a:masterClrMapping/>
  </p:clrMapOvr>
  <p:transition spd="slow">
    <p:wipe/>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4" name="Picture 8"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34290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55305" name="Picture 9" descr="c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8200" y="2576268"/>
            <a:ext cx="3429000" cy="2571750"/>
          </a:xfrm>
        </p:spPr>
      </p:pic>
      <p:sp>
        <p:nvSpPr>
          <p:cNvPr id="55307" name="Text Box 11"/>
          <p:cNvSpPr txBox="1">
            <a:spLocks noChangeArrowheads="1"/>
          </p:cNvSpPr>
          <p:nvPr/>
        </p:nvSpPr>
        <p:spPr bwMode="auto">
          <a:xfrm>
            <a:off x="4257675" y="2112317"/>
            <a:ext cx="4057650" cy="46166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err="1">
                <a:solidFill>
                  <a:schemeClr val="bg1"/>
                </a:solidFill>
                <a:latin typeface="Times New Roman" pitchFamily="18" charset="0"/>
                <a:cs typeface="Times New Roman" pitchFamily="18" charset="0"/>
              </a:rPr>
              <a:t>Băng</a:t>
            </a:r>
            <a:r>
              <a:rPr lang="en-US" altLang="en-US" sz="2400" dirty="0">
                <a:solidFill>
                  <a:schemeClr val="bg1"/>
                </a:solidFill>
                <a:latin typeface="Times New Roman" pitchFamily="18" charset="0"/>
                <a:cs typeface="Times New Roman" pitchFamily="18" charset="0"/>
              </a:rPr>
              <a:t> tan  ở </a:t>
            </a:r>
            <a:r>
              <a:rPr lang="en-US" altLang="en-US" sz="2400" dirty="0" err="1">
                <a:solidFill>
                  <a:schemeClr val="bg1"/>
                </a:solidFill>
                <a:latin typeface="Times New Roman" pitchFamily="18" charset="0"/>
                <a:cs typeface="Times New Roman" pitchFamily="18" charset="0"/>
              </a:rPr>
              <a:t>châu</a:t>
            </a:r>
            <a:r>
              <a:rPr lang="en-US" altLang="en-US" sz="2400" dirty="0">
                <a:solidFill>
                  <a:schemeClr val="bg1"/>
                </a:solidFill>
                <a:latin typeface="Times New Roman" pitchFamily="18" charset="0"/>
                <a:cs typeface="Times New Roman" pitchFamily="18" charset="0"/>
              </a:rPr>
              <a:t> Nam </a:t>
            </a:r>
            <a:r>
              <a:rPr lang="en-US" altLang="en-US" sz="2400" dirty="0" err="1">
                <a:solidFill>
                  <a:schemeClr val="bg1"/>
                </a:solidFill>
                <a:latin typeface="Times New Roman" pitchFamily="18" charset="0"/>
                <a:cs typeface="Times New Roman" pitchFamily="18" charset="0"/>
              </a:rPr>
              <a:t>Cực</a:t>
            </a:r>
            <a:endParaRPr lang="en-US" altLang="en-US" sz="2400" dirty="0">
              <a:solidFill>
                <a:schemeClr val="bg1"/>
              </a:solidFill>
              <a:latin typeface="Times New Roman" pitchFamily="18" charset="0"/>
              <a:cs typeface="Times New Roman" pitchFamily="18" charset="0"/>
            </a:endParaRPr>
          </a:p>
        </p:txBody>
      </p:sp>
      <p:sp>
        <p:nvSpPr>
          <p:cNvPr id="55309" name="Text Box 13"/>
          <p:cNvSpPr txBox="1">
            <a:spLocks noChangeArrowheads="1"/>
          </p:cNvSpPr>
          <p:nvPr/>
        </p:nvSpPr>
        <p:spPr bwMode="auto">
          <a:xfrm>
            <a:off x="5286123" y="4681835"/>
            <a:ext cx="2183611" cy="461665"/>
          </a:xfrm>
          <a:prstGeom prst="rect">
            <a:avLst/>
          </a:prstGeom>
          <a:solidFill>
            <a:schemeClr val="tx2">
              <a:lumMod val="20000"/>
              <a:lumOff val="80000"/>
            </a:schemeClr>
          </a:solidFill>
          <a:ln>
            <a:noFill/>
          </a:ln>
          <a:effectLst/>
        </p:spPr>
        <p:txBody>
          <a:bodyPr wrap="none">
            <a:spAutoFit/>
          </a:bodyPr>
          <a:lstStyle/>
          <a:p>
            <a:r>
              <a:rPr lang="en-US" altLang="en-US" sz="2400" dirty="0" err="1">
                <a:solidFill>
                  <a:schemeClr val="hlink"/>
                </a:solidFill>
                <a:latin typeface="Times New Roman" pitchFamily="18" charset="0"/>
                <a:cs typeface="Times New Roman" pitchFamily="18" charset="0"/>
              </a:rPr>
              <a:t>Băng</a:t>
            </a:r>
            <a:r>
              <a:rPr lang="en-US" altLang="en-US" sz="2400" dirty="0">
                <a:solidFill>
                  <a:schemeClr val="hlink"/>
                </a:solidFill>
                <a:latin typeface="Times New Roman" pitchFamily="18" charset="0"/>
                <a:cs typeface="Times New Roman" pitchFamily="18" charset="0"/>
              </a:rPr>
              <a:t> </a:t>
            </a:r>
            <a:r>
              <a:rPr lang="en-US" altLang="en-US" sz="2400" dirty="0" err="1">
                <a:solidFill>
                  <a:schemeClr val="hlink"/>
                </a:solidFill>
                <a:latin typeface="Times New Roman" pitchFamily="18" charset="0"/>
                <a:cs typeface="Times New Roman" pitchFamily="18" charset="0"/>
              </a:rPr>
              <a:t>trôi</a:t>
            </a:r>
            <a:r>
              <a:rPr lang="en-US" altLang="en-US" sz="2400" dirty="0">
                <a:solidFill>
                  <a:schemeClr val="hlink"/>
                </a:solidFill>
                <a:latin typeface="Times New Roman" pitchFamily="18" charset="0"/>
                <a:cs typeface="Times New Roman" pitchFamily="18" charset="0"/>
              </a:rPr>
              <a:t> ở </a:t>
            </a:r>
            <a:r>
              <a:rPr lang="en-US" altLang="en-US" sz="2400" dirty="0" err="1">
                <a:solidFill>
                  <a:schemeClr val="hlink"/>
                </a:solidFill>
                <a:latin typeface="Times New Roman" pitchFamily="18" charset="0"/>
                <a:cs typeface="Times New Roman" pitchFamily="18" charset="0"/>
              </a:rPr>
              <a:t>biển</a:t>
            </a:r>
            <a:endParaRPr lang="en-US" altLang="en-US" sz="2400" dirty="0">
              <a:solidFill>
                <a:schemeClr val="hlink"/>
              </a:solidFill>
              <a:latin typeface="Times New Roman" pitchFamily="18" charset="0"/>
              <a:cs typeface="Times New Roman" pitchFamily="18" charset="0"/>
            </a:endParaRPr>
          </a:p>
        </p:txBody>
      </p:sp>
      <p:sp>
        <p:nvSpPr>
          <p:cNvPr id="55311" name="AutoShape 15"/>
          <p:cNvSpPr>
            <a:spLocks noGrp="1" noChangeArrowheads="1"/>
          </p:cNvSpPr>
          <p:nvPr>
            <p:ph type="body" sz="half" idx="1"/>
          </p:nvPr>
        </p:nvSpPr>
        <p:spPr>
          <a:xfrm>
            <a:off x="93536" y="877848"/>
            <a:ext cx="4105275" cy="3124200"/>
          </a:xfrm>
          <a:prstGeom prst="foldedCorner">
            <a:avLst>
              <a:gd name="adj" fmla="val 12500"/>
            </a:avLst>
          </a:prstGeom>
          <a:solidFill>
            <a:schemeClr val="accent1"/>
          </a:solid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normAutofit/>
          </a:bodyPr>
          <a:lstStyle/>
          <a:p>
            <a:pPr>
              <a:buFontTx/>
              <a:buNone/>
            </a:pPr>
            <a:r>
              <a:rPr lang="vi-VN" altLang="en-US" b="1" dirty="0">
                <a:latin typeface=".VnTime" panose="020B7200000000000000" pitchFamily="34" charset="0"/>
              </a:rPr>
              <a:t>   </a:t>
            </a:r>
            <a:r>
              <a:rPr lang="en-US" altLang="en-US" b="1" dirty="0">
                <a:latin typeface="Times New Roman" pitchFamily="18" charset="0"/>
                <a:cs typeface="Times New Roman" pitchFamily="18" charset="0"/>
              </a:rPr>
              <a:t>Qua 2 </a:t>
            </a:r>
            <a:r>
              <a:rPr lang="en-US" altLang="en-US" b="1" dirty="0" err="1">
                <a:latin typeface="Times New Roman" pitchFamily="18" charset="0"/>
                <a:cs typeface="Times New Roman" pitchFamily="18" charset="0"/>
              </a:rPr>
              <a:t>bức</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ảnh</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trên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khiến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em</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liên</a:t>
            </a:r>
            <a:r>
              <a:rPr lang="en-US" altLang="en-US" b="1" dirty="0">
                <a:latin typeface="Times New Roman" pitchFamily="18" charset="0"/>
                <a:cs typeface="Times New Roman" pitchFamily="18" charset="0"/>
              </a:rPr>
              <a:t> t­</a:t>
            </a:r>
            <a:r>
              <a:rPr lang="vi-VN" altLang="en-US" b="1" dirty="0">
                <a:latin typeface="Times New Roman" pitchFamily="18" charset="0"/>
                <a:cs typeface="Times New Roman" pitchFamily="18" charset="0"/>
              </a:rPr>
              <a:t>ưởng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đến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hiện</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tượng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gì</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xảy</a:t>
            </a:r>
            <a:r>
              <a:rPr lang="en-US" altLang="en-US" b="1" dirty="0">
                <a:latin typeface="Times New Roman" pitchFamily="18" charset="0"/>
                <a:cs typeface="Times New Roman" pitchFamily="18" charset="0"/>
              </a:rPr>
              <a:t> ra </a:t>
            </a:r>
            <a:r>
              <a:rPr lang="en-US" altLang="en-US" b="1" dirty="0" err="1">
                <a:latin typeface="Times New Roman" pitchFamily="18" charset="0"/>
                <a:cs typeface="Times New Roman" pitchFamily="18" charset="0"/>
              </a:rPr>
              <a:t>với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trái</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đất</a:t>
            </a:r>
            <a:r>
              <a:rPr lang="en-US" alt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2263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5311"/>
                                        </p:tgtEl>
                                        <p:attrNameLst>
                                          <p:attrName>style.visibility</p:attrName>
                                        </p:attrNameLst>
                                      </p:cBhvr>
                                      <p:to>
                                        <p:strVal val="visible"/>
                                      </p:to>
                                    </p:set>
                                    <p:animEffect transition="in" filter="fade">
                                      <p:cBhvr>
                                        <p:cTn id="7" dur="770" decel="100000"/>
                                        <p:tgtEl>
                                          <p:spTgt spid="55311"/>
                                        </p:tgtEl>
                                      </p:cBhvr>
                                    </p:animEffect>
                                    <p:animScale>
                                      <p:cBhvr>
                                        <p:cTn id="8" dur="770" decel="100000"/>
                                        <p:tgtEl>
                                          <p:spTgt spid="55311"/>
                                        </p:tgtEl>
                                      </p:cBhvr>
                                      <p:from x="10000" y="10000"/>
                                      <p:to x="200000" y="450000"/>
                                    </p:animScale>
                                    <p:animScale>
                                      <p:cBhvr>
                                        <p:cTn id="9" dur="1230" accel="100000" fill="hold">
                                          <p:stCondLst>
                                            <p:cond delay="770"/>
                                          </p:stCondLst>
                                        </p:cTn>
                                        <p:tgtEl>
                                          <p:spTgt spid="55311"/>
                                        </p:tgtEl>
                                      </p:cBhvr>
                                      <p:from x="200000" y="450000"/>
                                      <p:to x="100000" y="100000"/>
                                    </p:animScale>
                                    <p:set>
                                      <p:cBhvr>
                                        <p:cTn id="10" dur="770" fill="hold"/>
                                        <p:tgtEl>
                                          <p:spTgt spid="55311"/>
                                        </p:tgtEl>
                                        <p:attrNameLst>
                                          <p:attrName>ppt_x</p:attrName>
                                        </p:attrNameLst>
                                      </p:cBhvr>
                                      <p:to>
                                        <p:strVal val="(0.5)"/>
                                      </p:to>
                                    </p:set>
                                    <p:anim from="(0.5)" to="(#ppt_x)" calcmode="lin" valueType="num">
                                      <p:cBhvr>
                                        <p:cTn id="11" dur="1230" accel="100000" fill="hold">
                                          <p:stCondLst>
                                            <p:cond delay="770"/>
                                          </p:stCondLst>
                                        </p:cTn>
                                        <p:tgtEl>
                                          <p:spTgt spid="55311"/>
                                        </p:tgtEl>
                                        <p:attrNameLst>
                                          <p:attrName>ppt_x</p:attrName>
                                        </p:attrNameLst>
                                      </p:cBhvr>
                                    </p:anim>
                                    <p:set>
                                      <p:cBhvr>
                                        <p:cTn id="12" dur="770" fill="hold"/>
                                        <p:tgtEl>
                                          <p:spTgt spid="55311"/>
                                        </p:tgtEl>
                                        <p:attrNameLst>
                                          <p:attrName>ppt_y</p:attrName>
                                        </p:attrNameLst>
                                      </p:cBhvr>
                                      <p:to>
                                        <p:strVal val="(#ppt_y+0.4)"/>
                                      </p:to>
                                    </p:set>
                                    <p:anim from="(#ppt_y+0.4)" to="(#ppt_y)" calcmode="lin" valueType="num">
                                      <p:cBhvr>
                                        <p:cTn id="13" dur="1230" accel="100000" fill="hold">
                                          <p:stCondLst>
                                            <p:cond delay="770"/>
                                          </p:stCondLst>
                                        </p:cTn>
                                        <p:tgtEl>
                                          <p:spTgt spid="55311"/>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4765153"/>
      </p:ext>
    </p:extLst>
  </p:cSld>
  <p:clrMapOvr>
    <a:masterClrMapping/>
  </p:clrMapOvr>
  <p:transition spd="slow">
    <p:wipe/>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body" sz="half" idx="3"/>
          </p:nvPr>
        </p:nvSpPr>
        <p:spPr>
          <a:xfrm>
            <a:off x="4648200" y="1352550"/>
            <a:ext cx="4495800" cy="4000500"/>
          </a:xfrm>
        </p:spPr>
        <p:txBody>
          <a:bodyPr>
            <a:normAutofit/>
          </a:bodyPr>
          <a:lstStyle/>
          <a:p>
            <a:pPr marL="0" indent="0">
              <a:buNone/>
            </a:pPr>
            <a:r>
              <a:rPr lang="vi-VN" altLang="en-US" sz="3600" dirty="0">
                <a:latin typeface="Times New Roman" pitchFamily="18" charset="0"/>
                <a:cs typeface="Times New Roman" pitchFamily="18" charset="0"/>
              </a:rPr>
              <a:t>      </a:t>
            </a:r>
            <a:r>
              <a:rPr lang="en-US" altLang="en-US" sz="3600" dirty="0">
                <a:latin typeface="Times New Roman" pitchFamily="18" charset="0"/>
                <a:cs typeface="Times New Roman" pitchFamily="18" charset="0"/>
              </a:rPr>
              <a:t>Khi </a:t>
            </a:r>
            <a:r>
              <a:rPr lang="en-US" altLang="en-US" sz="3600" dirty="0" err="1">
                <a:latin typeface="Times New Roman" pitchFamily="18" charset="0"/>
                <a:cs typeface="Times New Roman" pitchFamily="18" charset="0"/>
              </a:rPr>
              <a:t>núi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lửa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hoạt</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động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thì</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ảnh</a:t>
            </a:r>
            <a:r>
              <a:rPr lang="en-US" altLang="en-US" sz="3600" dirty="0">
                <a:latin typeface="Times New Roman" pitchFamily="18" charset="0"/>
                <a:cs typeface="Times New Roman" pitchFamily="18" charset="0"/>
              </a:rPr>
              <a:t> h­</a:t>
            </a:r>
            <a:r>
              <a:rPr lang="vi-VN" altLang="en-US" sz="3600" dirty="0">
                <a:latin typeface="Times New Roman" pitchFamily="18" charset="0"/>
                <a:cs typeface="Times New Roman" pitchFamily="18" charset="0"/>
              </a:rPr>
              <a:t>ưởng</a:t>
            </a:r>
            <a:r>
              <a:rPr lang="en-US" altLang="en-US" sz="3600" dirty="0">
                <a:latin typeface="Times New Roman" pitchFamily="18" charset="0"/>
                <a:cs typeface="Times New Roman" pitchFamily="18" charset="0"/>
              </a:rPr>
              <a:t> nh</a:t>
            </a:r>
            <a:r>
              <a:rPr lang="vi-VN" altLang="en-US" sz="3600" dirty="0">
                <a:latin typeface="Times New Roman" pitchFamily="18" charset="0"/>
                <a:cs typeface="Times New Roman" pitchFamily="18" charset="0"/>
              </a:rPr>
              <a:t>ư</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thế</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môi</a:t>
            </a:r>
            <a:r>
              <a:rPr lang="en-US" altLang="en-US" sz="3600" dirty="0">
                <a:latin typeface="Times New Roman" pitchFamily="18" charset="0"/>
                <a:cs typeface="Times New Roman" pitchFamily="18" charset="0"/>
              </a:rPr>
              <a:t> tr</a:t>
            </a:r>
            <a:r>
              <a:rPr lang="vi-VN" altLang="en-US" sz="3600" dirty="0">
                <a:latin typeface="Times New Roman" pitchFamily="18" charset="0"/>
                <a:cs typeface="Times New Roman" pitchFamily="18" charset="0"/>
              </a:rPr>
              <a:t>ường</a:t>
            </a:r>
            <a:r>
              <a:rPr lang="en-US" altLang="en-US" sz="3600" dirty="0">
                <a:latin typeface="Times New Roman" pitchFamily="18" charset="0"/>
                <a:cs typeface="Times New Roman" pitchFamily="18" charset="0"/>
              </a:rPr>
              <a:t> xung</a:t>
            </a:r>
            <a:r>
              <a:rPr lang="vi-VN" altLang="en-US" sz="3600" dirty="0">
                <a:latin typeface="Times New Roman" pitchFamily="18" charset="0"/>
                <a:cs typeface="Times New Roman" pitchFamily="18" charset="0"/>
              </a:rPr>
              <a:t> </a:t>
            </a:r>
            <a:r>
              <a:rPr lang="en-US" altLang="en-US" sz="3600" dirty="0">
                <a:latin typeface="Times New Roman" pitchFamily="18" charset="0"/>
                <a:cs typeface="Times New Roman" pitchFamily="18" charset="0"/>
              </a:rPr>
              <a:t>quanh?</a:t>
            </a:r>
          </a:p>
        </p:txBody>
      </p:sp>
      <p:pic>
        <p:nvPicPr>
          <p:cNvPr id="52233" name="Picture 9"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70286"/>
            <a:ext cx="3185520" cy="2873214"/>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080912052557-83-2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
            <a:ext cx="3581400" cy="22466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stionbig_w"/>
          <p:cNvPicPr>
            <a:picLocks noChangeAspect="1" noChangeArrowheads="1" noCrop="1"/>
          </p:cNvPicPr>
          <p:nvPr/>
        </p:nvPicPr>
        <p:blipFill>
          <a:blip r:embed="rId5" cstate="print"/>
          <a:srcRect/>
          <a:stretch>
            <a:fillRect/>
          </a:stretch>
        </p:blipFill>
        <p:spPr bwMode="auto">
          <a:xfrm>
            <a:off x="4367805" y="1123331"/>
            <a:ext cx="895350" cy="879029"/>
          </a:xfrm>
          <a:prstGeom prst="rect">
            <a:avLst/>
          </a:prstGeom>
          <a:noFill/>
          <a:ln w="9525">
            <a:noFill/>
            <a:miter lim="800000"/>
            <a:headEnd/>
            <a:tailEnd/>
          </a:ln>
        </p:spPr>
      </p:pic>
    </p:spTree>
    <p:extLst>
      <p:ext uri="{BB962C8B-B14F-4D97-AF65-F5344CB8AC3E}">
        <p14:creationId xmlns:p14="http://schemas.microsoft.com/office/powerpoint/2010/main" val="1595043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Effect transition="in" filter="blinds(horizontal)">
                                      <p:cBhvr>
                                        <p:cTn id="7" dur="500"/>
                                        <p:tgtEl>
                                          <p:spTgt spid="52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ox(in)">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838200" y="339772"/>
            <a:ext cx="77724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err="1">
                <a:solidFill>
                  <a:schemeClr val="tx1"/>
                </a:solidFill>
                <a:latin typeface="Times New Roman" pitchFamily="18" charset="0"/>
                <a:cs typeface="Times New Roman" pitchFamily="18" charset="0"/>
              </a:rPr>
              <a:t>Muốn</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đo</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nhiệt</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độ</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của</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vật</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người</a:t>
            </a:r>
            <a:r>
              <a:rPr lang="en-US" sz="4800" dirty="0">
                <a:solidFill>
                  <a:schemeClr val="tx1"/>
                </a:solidFill>
                <a:latin typeface="Times New Roman" pitchFamily="18" charset="0"/>
                <a:cs typeface="Times New Roman" pitchFamily="18" charset="0"/>
              </a:rPr>
              <a:t>,</a:t>
            </a:r>
          </a:p>
          <a:p>
            <a:pPr algn="ctr">
              <a:lnSpc>
                <a:spcPct val="120000"/>
              </a:lnSpc>
            </a:pPr>
            <a:r>
              <a:rPr lang="en-US" sz="4800" dirty="0">
                <a:solidFill>
                  <a:schemeClr val="tx1"/>
                </a:solidFill>
                <a:latin typeface="Times New Roman" pitchFamily="18" charset="0"/>
                <a:cs typeface="Times New Roman" pitchFamily="18" charset="0"/>
              </a:rPr>
              <a:t> ta </a:t>
            </a:r>
            <a:r>
              <a:rPr lang="en-US" sz="4800" dirty="0" err="1">
                <a:solidFill>
                  <a:schemeClr val="tx1"/>
                </a:solidFill>
                <a:latin typeface="Times New Roman" pitchFamily="18" charset="0"/>
                <a:cs typeface="Times New Roman" pitchFamily="18" charset="0"/>
              </a:rPr>
              <a:t>dùng</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dụng</a:t>
            </a:r>
            <a:r>
              <a:rPr lang="en-US" sz="4800" dirty="0">
                <a:solidFill>
                  <a:schemeClr val="tx1"/>
                </a:solidFill>
                <a:latin typeface="Times New Roman" pitchFamily="18" charset="0"/>
                <a:cs typeface="Times New Roman" pitchFamily="18" charset="0"/>
              </a:rPr>
              <a:t> </a:t>
            </a:r>
            <a:r>
              <a:rPr lang="en-US" sz="4800" dirty="0" err="1">
                <a:solidFill>
                  <a:schemeClr val="tx1"/>
                </a:solidFill>
                <a:latin typeface="Times New Roman" pitchFamily="18" charset="0"/>
                <a:cs typeface="Times New Roman" pitchFamily="18" charset="0"/>
              </a:rPr>
              <a:t>cụ</a:t>
            </a:r>
            <a:r>
              <a:rPr lang="en-US" sz="4800" dirty="0">
                <a:solidFill>
                  <a:schemeClr val="tx1"/>
                </a:solidFill>
                <a:latin typeface="Times New Roman" pitchFamily="18" charset="0"/>
                <a:cs typeface="Times New Roman" pitchFamily="18" charset="0"/>
              </a:rPr>
              <a:t> </a:t>
            </a:r>
            <a:r>
              <a:rPr lang="en-US" sz="4800" dirty="0" err="1" smtClean="0">
                <a:solidFill>
                  <a:schemeClr val="tx1"/>
                </a:solidFill>
                <a:latin typeface="Times New Roman" pitchFamily="18" charset="0"/>
                <a:cs typeface="Times New Roman" pitchFamily="18" charset="0"/>
              </a:rPr>
              <a:t>gì</a:t>
            </a:r>
            <a:r>
              <a:rPr lang="en-US" sz="4800" dirty="0" smtClean="0">
                <a:solidFill>
                  <a:schemeClr val="tx1"/>
                </a:solidFill>
                <a:latin typeface="Times New Roman" pitchFamily="18" charset="0"/>
                <a:cs typeface="Times New Roman" pitchFamily="18" charset="0"/>
              </a:rPr>
              <a:t>?</a:t>
            </a:r>
            <a:endParaRPr lang="en-US" sz="4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22334134"/>
      </p:ext>
    </p:extLst>
  </p:cSld>
  <p:clrMapOvr>
    <a:masterClrMapping/>
  </p:clrMapOvr>
  <p:transition spd="slow">
    <p:randomBar dir="vert"/>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5606" y="800100"/>
            <a:ext cx="1723644" cy="457200"/>
          </a:xfrm>
        </p:spPr>
        <p:txBody>
          <a:bodyPr>
            <a:normAutofit fontScale="85000" lnSpcReduction="20000"/>
          </a:bodyPr>
          <a:lstStyle/>
          <a:p>
            <a:pPr marL="0" indent="0">
              <a:buNone/>
            </a:pPr>
            <a:r>
              <a:rPr lang="vi-VN" dirty="0"/>
              <a:t> </a:t>
            </a:r>
            <a:r>
              <a:rPr lang="en-US" dirty="0"/>
              <a:t>Củng cố</a:t>
            </a:r>
          </a:p>
          <a:p>
            <a:pPr>
              <a:buNone/>
            </a:pPr>
            <a:endParaRPr lang="en-US" dirty="0"/>
          </a:p>
        </p:txBody>
      </p:sp>
      <p:sp>
        <p:nvSpPr>
          <p:cNvPr id="6" name="TextBox 5"/>
          <p:cNvSpPr txBox="1"/>
          <p:nvPr/>
        </p:nvSpPr>
        <p:spPr>
          <a:xfrm>
            <a:off x="2317242" y="1384280"/>
            <a:ext cx="6629400" cy="3416320"/>
          </a:xfrm>
          <a:prstGeom prst="rect">
            <a:avLst/>
          </a:prstGeom>
          <a:noFill/>
        </p:spPr>
        <p:txBody>
          <a:bodyPr wrap="square" rtlCol="0">
            <a:spAutoFit/>
          </a:bodyPr>
          <a:lstStyle/>
          <a:p>
            <a:pPr algn="just"/>
            <a:r>
              <a:rPr lang="vi-VN" sz="2400" i="1" dirty="0"/>
              <a:t>   </a:t>
            </a:r>
            <a:r>
              <a:rPr lang="en-US" sz="2400" i="1" dirty="0"/>
              <a:t>Đúng </a:t>
            </a:r>
            <a:r>
              <a:rPr lang="vi-VN" sz="2400" i="1" dirty="0"/>
              <a:t>ghi Đ</a:t>
            </a:r>
            <a:r>
              <a:rPr lang="en-US" sz="2400" i="1" dirty="0"/>
              <a:t> – Sai</a:t>
            </a:r>
            <a:r>
              <a:rPr lang="vi-VN" sz="2400" i="1" dirty="0"/>
              <a:t> ghi S</a:t>
            </a:r>
            <a:endParaRPr lang="en-US" sz="2400" i="1" dirty="0"/>
          </a:p>
          <a:p>
            <a:pPr marL="257175" indent="-257175" algn="just">
              <a:buAutoNum type="arabicPeriod"/>
            </a:pPr>
            <a:r>
              <a:rPr lang="en-US" sz="2400" dirty="0"/>
              <a:t>Vật nóng có nhiệt độ cao hơn vật lạnh.</a:t>
            </a:r>
          </a:p>
          <a:p>
            <a:pPr marL="257175" indent="-257175" algn="just">
              <a:buAutoNum type="arabicPeriod"/>
            </a:pPr>
            <a:r>
              <a:rPr lang="en-US" sz="2400" dirty="0"/>
              <a:t>Nhiệt độ của nước đá đang tan là 100</a:t>
            </a:r>
            <a:r>
              <a:rPr lang="en-US" sz="2400" baseline="30000" dirty="0"/>
              <a:t>0</a:t>
            </a:r>
            <a:r>
              <a:rPr lang="en-US" sz="2400" dirty="0"/>
              <a:t>C.</a:t>
            </a:r>
          </a:p>
          <a:p>
            <a:pPr marL="257175" indent="-257175" algn="just">
              <a:buAutoNum type="arabicPeriod"/>
            </a:pPr>
            <a:r>
              <a:rPr lang="en-US" sz="2400" dirty="0"/>
              <a:t>Vật nóng hơn truyền nhiệt cho vật lạnh hơn.</a:t>
            </a:r>
          </a:p>
          <a:p>
            <a:pPr marL="257175" indent="-257175" algn="just">
              <a:buFontTx/>
              <a:buAutoNum type="arabicPeriod"/>
            </a:pPr>
            <a:r>
              <a:rPr lang="en-US" sz="2400" dirty="0"/>
              <a:t>Vật nóng lên do tỏa nhiệt và lạnh đi do thu nhiệt.</a:t>
            </a:r>
          </a:p>
          <a:p>
            <a:pPr marL="257175" indent="-257175" algn="just">
              <a:buAutoNum type="arabicPeriod"/>
            </a:pPr>
            <a:r>
              <a:rPr lang="en-US" sz="2400" dirty="0"/>
              <a:t>Nước và các chất lỏng khác nở ra khi nóng lên và co lại khi lạnh đi.</a:t>
            </a:r>
          </a:p>
          <a:p>
            <a:pPr marL="257175" indent="-257175" algn="just">
              <a:buFontTx/>
              <a:buAutoNum type="arabicPeriod"/>
            </a:pPr>
            <a:r>
              <a:rPr lang="en-US" sz="2400" dirty="0"/>
              <a:t>Nhiệt độ của hơi nước đang sôi và 100</a:t>
            </a:r>
            <a:r>
              <a:rPr lang="en-US" sz="2400" baseline="30000" dirty="0"/>
              <a:t>0</a:t>
            </a:r>
            <a:r>
              <a:rPr lang="en-US" sz="2400" dirty="0"/>
              <a:t>C.</a:t>
            </a:r>
          </a:p>
          <a:p>
            <a:pPr marL="257175" indent="-257175" algn="just"/>
            <a:endParaRPr lang="en-US" sz="2400" dirty="0"/>
          </a:p>
        </p:txBody>
      </p:sp>
      <p:sp>
        <p:nvSpPr>
          <p:cNvPr id="59" name="Action Button: Forward or Next 58">
            <a:hlinkClick r:id="" action="ppaction://hlinkshowjump?jump=nextslide" highlightClick="1"/>
          </p:cNvPr>
          <p:cNvSpPr/>
          <p:nvPr/>
        </p:nvSpPr>
        <p:spPr>
          <a:xfrm>
            <a:off x="7486650" y="48006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Hết giờ</a:t>
            </a:r>
          </a:p>
        </p:txBody>
      </p:sp>
      <p:sp>
        <p:nvSpPr>
          <p:cNvPr id="61" name="Oval 60"/>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1</a:t>
            </a:r>
          </a:p>
        </p:txBody>
      </p:sp>
      <p:sp>
        <p:nvSpPr>
          <p:cNvPr id="62" name="Oval 61"/>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2</a:t>
            </a:r>
          </a:p>
        </p:txBody>
      </p:sp>
      <p:sp>
        <p:nvSpPr>
          <p:cNvPr id="63" name="Oval 62"/>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3</a:t>
            </a:r>
          </a:p>
        </p:txBody>
      </p:sp>
      <p:sp>
        <p:nvSpPr>
          <p:cNvPr id="64" name="Oval 63"/>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4</a:t>
            </a:r>
          </a:p>
        </p:txBody>
      </p:sp>
      <p:sp>
        <p:nvSpPr>
          <p:cNvPr id="65" name="Oval 64"/>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5</a:t>
            </a:r>
          </a:p>
        </p:txBody>
      </p:sp>
      <p:sp>
        <p:nvSpPr>
          <p:cNvPr id="66" name="Rectangle 65"/>
          <p:cNvSpPr/>
          <p:nvPr/>
        </p:nvSpPr>
        <p:spPr>
          <a:xfrm>
            <a:off x="1428750" y="3257550"/>
            <a:ext cx="400050" cy="400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6</a:t>
            </a:r>
          </a:p>
        </p:txBody>
      </p:sp>
      <p:sp>
        <p:nvSpPr>
          <p:cNvPr id="68" name="Oval 67"/>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7</a:t>
            </a:r>
          </a:p>
        </p:txBody>
      </p:sp>
      <p:sp>
        <p:nvSpPr>
          <p:cNvPr id="69" name="Oval 68"/>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8</a:t>
            </a:r>
          </a:p>
        </p:txBody>
      </p:sp>
      <p:sp>
        <p:nvSpPr>
          <p:cNvPr id="70" name="Oval 69"/>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9</a:t>
            </a:r>
          </a:p>
        </p:txBody>
      </p:sp>
      <p:sp>
        <p:nvSpPr>
          <p:cNvPr id="71" name="Oval 70"/>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rPr>
              <a:t>10</a:t>
            </a:r>
          </a:p>
        </p:txBody>
      </p:sp>
      <p:sp>
        <p:nvSpPr>
          <p:cNvPr id="72" name="Oval 71"/>
          <p:cNvSpPr/>
          <p:nvPr/>
        </p:nvSpPr>
        <p:spPr>
          <a:xfrm>
            <a:off x="1257300" y="857250"/>
            <a:ext cx="800100" cy="8001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Bắt đầu</a:t>
            </a:r>
          </a:p>
        </p:txBody>
      </p:sp>
      <p:sp>
        <p:nvSpPr>
          <p:cNvPr id="2" name="TextBox 1"/>
          <p:cNvSpPr txBox="1"/>
          <p:nvPr/>
        </p:nvSpPr>
        <p:spPr>
          <a:xfrm>
            <a:off x="2055876" y="1739806"/>
            <a:ext cx="476250" cy="461665"/>
          </a:xfrm>
          <a:prstGeom prst="rect">
            <a:avLst/>
          </a:prstGeom>
          <a:noFill/>
        </p:spPr>
        <p:txBody>
          <a:bodyPr wrap="square" rtlCol="0">
            <a:spAutoFit/>
          </a:bodyPr>
          <a:lstStyle/>
          <a:p>
            <a:r>
              <a:rPr lang="vi-VN" sz="2400" dirty="0">
                <a:solidFill>
                  <a:schemeClr val="accent1"/>
                </a:solidFill>
              </a:rPr>
              <a:t>Đ</a:t>
            </a:r>
            <a:endParaRPr lang="en-US" sz="2400" dirty="0">
              <a:solidFill>
                <a:schemeClr val="accent1"/>
              </a:solidFill>
            </a:endParaRPr>
          </a:p>
        </p:txBody>
      </p:sp>
      <p:sp>
        <p:nvSpPr>
          <p:cNvPr id="5" name="Rectangle 4"/>
          <p:cNvSpPr/>
          <p:nvPr/>
        </p:nvSpPr>
        <p:spPr>
          <a:xfrm>
            <a:off x="2055876" y="2482756"/>
            <a:ext cx="556689" cy="461665"/>
          </a:xfrm>
          <a:prstGeom prst="rect">
            <a:avLst/>
          </a:prstGeom>
        </p:spPr>
        <p:txBody>
          <a:bodyPr wrap="square">
            <a:spAutoFit/>
          </a:bodyPr>
          <a:lstStyle/>
          <a:p>
            <a:r>
              <a:rPr lang="vi-VN" sz="2400" dirty="0">
                <a:solidFill>
                  <a:schemeClr val="accent1"/>
                </a:solidFill>
              </a:rPr>
              <a:t>Đ</a:t>
            </a:r>
            <a:endParaRPr lang="en-US" sz="2400" dirty="0">
              <a:solidFill>
                <a:schemeClr val="accent1"/>
              </a:solidFill>
            </a:endParaRPr>
          </a:p>
        </p:txBody>
      </p:sp>
      <p:sp>
        <p:nvSpPr>
          <p:cNvPr id="15" name="Rectangle 14"/>
          <p:cNvSpPr/>
          <p:nvPr/>
        </p:nvSpPr>
        <p:spPr>
          <a:xfrm>
            <a:off x="2055876" y="3196994"/>
            <a:ext cx="407484" cy="461665"/>
          </a:xfrm>
          <a:prstGeom prst="rect">
            <a:avLst/>
          </a:prstGeom>
        </p:spPr>
        <p:txBody>
          <a:bodyPr wrap="none">
            <a:spAutoFit/>
          </a:bodyPr>
          <a:lstStyle/>
          <a:p>
            <a:r>
              <a:rPr lang="vi-VN" sz="2400" dirty="0">
                <a:solidFill>
                  <a:schemeClr val="accent1"/>
                </a:solidFill>
              </a:rPr>
              <a:t>Đ</a:t>
            </a:r>
            <a:endParaRPr lang="en-US" sz="2400" dirty="0">
              <a:solidFill>
                <a:schemeClr val="accent1"/>
              </a:solidFill>
            </a:endParaRPr>
          </a:p>
        </p:txBody>
      </p:sp>
      <p:sp>
        <p:nvSpPr>
          <p:cNvPr id="16" name="Rectangle 15"/>
          <p:cNvSpPr/>
          <p:nvPr/>
        </p:nvSpPr>
        <p:spPr>
          <a:xfrm>
            <a:off x="2082144" y="3911232"/>
            <a:ext cx="407484" cy="461665"/>
          </a:xfrm>
          <a:prstGeom prst="rect">
            <a:avLst/>
          </a:prstGeom>
        </p:spPr>
        <p:txBody>
          <a:bodyPr wrap="none">
            <a:spAutoFit/>
          </a:bodyPr>
          <a:lstStyle/>
          <a:p>
            <a:r>
              <a:rPr lang="vi-VN" sz="2400" dirty="0">
                <a:solidFill>
                  <a:schemeClr val="accent1"/>
                </a:solidFill>
              </a:rPr>
              <a:t>Đ</a:t>
            </a:r>
            <a:endParaRPr lang="en-US" sz="2400" dirty="0">
              <a:solidFill>
                <a:schemeClr val="accent1"/>
              </a:solidFill>
            </a:endParaRPr>
          </a:p>
        </p:txBody>
      </p:sp>
      <p:sp>
        <p:nvSpPr>
          <p:cNvPr id="17" name="Rectangle 16"/>
          <p:cNvSpPr/>
          <p:nvPr/>
        </p:nvSpPr>
        <p:spPr>
          <a:xfrm>
            <a:off x="2055876" y="2123563"/>
            <a:ext cx="389850" cy="461665"/>
          </a:xfrm>
          <a:prstGeom prst="rect">
            <a:avLst/>
          </a:prstGeom>
        </p:spPr>
        <p:txBody>
          <a:bodyPr wrap="none">
            <a:spAutoFit/>
          </a:bodyPr>
          <a:lstStyle/>
          <a:p>
            <a:r>
              <a:rPr lang="vi-VN" sz="2400" dirty="0">
                <a:solidFill>
                  <a:srgbClr val="FF0000"/>
                </a:solidFill>
              </a:rPr>
              <a:t>S</a:t>
            </a:r>
            <a:endParaRPr lang="en-US" sz="2400" dirty="0">
              <a:solidFill>
                <a:srgbClr val="FF0000"/>
              </a:solidFill>
            </a:endParaRPr>
          </a:p>
        </p:txBody>
      </p:sp>
      <p:sp>
        <p:nvSpPr>
          <p:cNvPr id="18" name="Rectangle 17"/>
          <p:cNvSpPr/>
          <p:nvPr/>
        </p:nvSpPr>
        <p:spPr>
          <a:xfrm>
            <a:off x="2064693" y="2864438"/>
            <a:ext cx="389850" cy="461665"/>
          </a:xfrm>
          <a:prstGeom prst="rect">
            <a:avLst/>
          </a:prstGeom>
        </p:spPr>
        <p:txBody>
          <a:bodyPr wrap="none">
            <a:spAutoFit/>
          </a:bodyPr>
          <a:lstStyle/>
          <a:p>
            <a:r>
              <a:rPr lang="vi-VN" sz="2400" dirty="0">
                <a:solidFill>
                  <a:srgbClr val="FF0000"/>
                </a:solidFill>
              </a:rPr>
              <a:t>S</a:t>
            </a:r>
            <a:endParaRPr lang="en-US" sz="2400" dirty="0">
              <a:solidFill>
                <a:srgbClr val="FF0000"/>
              </a:solidFill>
            </a:endParaRPr>
          </a:p>
        </p:txBody>
      </p:sp>
    </p:spTree>
    <p:extLst>
      <p:ext uri="{BB962C8B-B14F-4D97-AF65-F5344CB8AC3E}">
        <p14:creationId xmlns:p14="http://schemas.microsoft.com/office/powerpoint/2010/main" val="174980746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wipe(down)">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60" dur="5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anim calcmode="lin" valueType="num">
                                      <p:cBhvr>
                                        <p:cTn id="66" dur="2000" fill="hold"/>
                                        <p:tgtEl>
                                          <p:spTgt spid="18"/>
                                        </p:tgtEl>
                                        <p:attrNameLst>
                                          <p:attrName>ppt_w</p:attrName>
                                        </p:attrNameLst>
                                      </p:cBhvr>
                                      <p:tavLst>
                                        <p:tav tm="0" fmla="#ppt_w*sin(2.5*pi*$)">
                                          <p:val>
                                            <p:fltVal val="0"/>
                                          </p:val>
                                        </p:tav>
                                        <p:tav tm="100000">
                                          <p:val>
                                            <p:fltVal val="1"/>
                                          </p:val>
                                        </p:tav>
                                      </p:tavLst>
                                    </p:anim>
                                    <p:anim calcmode="lin" valueType="num">
                                      <p:cBhvr>
                                        <p:cTn id="6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heel(1)">
                                      <p:cBhvr>
                                        <p:cTn id="72" dur="2000"/>
                                        <p:tgtEl>
                                          <p:spTgt spid="6">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1000" fill="hold"/>
                                        <p:tgtEl>
                                          <p:spTgt spid="15"/>
                                        </p:tgtEl>
                                        <p:attrNameLst>
                                          <p:attrName>ppt_w</p:attrName>
                                        </p:attrNameLst>
                                      </p:cBhvr>
                                      <p:tavLst>
                                        <p:tav tm="0">
                                          <p:val>
                                            <p:fltVal val="0"/>
                                          </p:val>
                                        </p:tav>
                                        <p:tav tm="100000">
                                          <p:val>
                                            <p:strVal val="#ppt_w"/>
                                          </p:val>
                                        </p:tav>
                                      </p:tavLst>
                                    </p:anim>
                                    <p:anim calcmode="lin" valueType="num">
                                      <p:cBhvr>
                                        <p:cTn id="78" dur="1000" fill="hold"/>
                                        <p:tgtEl>
                                          <p:spTgt spid="15"/>
                                        </p:tgtEl>
                                        <p:attrNameLst>
                                          <p:attrName>ppt_h</p:attrName>
                                        </p:attrNameLst>
                                      </p:cBhvr>
                                      <p:tavLst>
                                        <p:tav tm="0">
                                          <p:val>
                                            <p:fltVal val="0"/>
                                          </p:val>
                                        </p:tav>
                                        <p:tav tm="100000">
                                          <p:val>
                                            <p:strVal val="#ppt_h"/>
                                          </p:val>
                                        </p:tav>
                                      </p:tavLst>
                                    </p:anim>
                                    <p:anim calcmode="lin" valueType="num">
                                      <p:cBhvr>
                                        <p:cTn id="79" dur="1000" fill="hold"/>
                                        <p:tgtEl>
                                          <p:spTgt spid="15"/>
                                        </p:tgtEl>
                                        <p:attrNameLst>
                                          <p:attrName>style.rotation</p:attrName>
                                        </p:attrNameLst>
                                      </p:cBhvr>
                                      <p:tavLst>
                                        <p:tav tm="0">
                                          <p:val>
                                            <p:fltVal val="90"/>
                                          </p:val>
                                        </p:tav>
                                        <p:tav tm="100000">
                                          <p:val>
                                            <p:fltVal val="0"/>
                                          </p:val>
                                        </p:tav>
                                      </p:tavLst>
                                    </p:anim>
                                    <p:animEffect transition="in" filter="fade">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Effect transition="in" filter="circle(in)">
                                      <p:cBhvr>
                                        <p:cTn id="85" dur="2000"/>
                                        <p:tgtEl>
                                          <p:spTgt spid="6">
                                            <p:txEl>
                                              <p:pRg st="6" end="6"/>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Effect transition="in" filter="fade">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4" presetClass="exit" presetSubtype="16" fill="hold" grpId="0" nodeType="afterEffect">
                                  <p:stCondLst>
                                    <p:cond delay="0"/>
                                  </p:stCondLst>
                                  <p:childTnLst>
                                    <p:animEffect transition="out" filter="box(in)">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subTnLst>
                                    <p:audio>
                                      <p:cMediaNode>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99" fill="hold">
                            <p:stCondLst>
                              <p:cond delay="1000"/>
                            </p:stCondLst>
                            <p:childTnLst>
                              <p:par>
                                <p:cTn id="100" presetID="4" presetClass="exit" presetSubtype="16" fill="hold" grpId="0" nodeType="afterEffect">
                                  <p:stCondLst>
                                    <p:cond delay="0"/>
                                  </p:stCondLst>
                                  <p:childTnLst>
                                    <p:animEffect transition="out" filter="box(in)">
                                      <p:cBhvr>
                                        <p:cTn id="101" dur="1000"/>
                                        <p:tgtEl>
                                          <p:spTgt spid="71"/>
                                        </p:tgtEl>
                                      </p:cBhvr>
                                    </p:animEffect>
                                    <p:set>
                                      <p:cBhvr>
                                        <p:cTn id="102" dur="1" fill="hold">
                                          <p:stCondLst>
                                            <p:cond delay="999"/>
                                          </p:stCondLst>
                                        </p:cTn>
                                        <p:tgtEl>
                                          <p:spTgt spid="71"/>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3" name="click.wav"/>
                                        </p:tgtEl>
                                      </p:cMediaNode>
                                    </p:audio>
                                  </p:subTnLst>
                                </p:cTn>
                              </p:par>
                            </p:childTnLst>
                          </p:cTn>
                        </p:par>
                        <p:par>
                          <p:cTn id="103" fill="hold">
                            <p:stCondLst>
                              <p:cond delay="2000"/>
                            </p:stCondLst>
                            <p:childTnLst>
                              <p:par>
                                <p:cTn id="104" presetID="4" presetClass="exit" presetSubtype="16" fill="hold" grpId="0" nodeType="afterEffect">
                                  <p:stCondLst>
                                    <p:cond delay="0"/>
                                  </p:stCondLst>
                                  <p:childTnLst>
                                    <p:animEffect transition="out" filter="box(in)">
                                      <p:cBhvr>
                                        <p:cTn id="105" dur="1000"/>
                                        <p:tgtEl>
                                          <p:spTgt spid="70"/>
                                        </p:tgtEl>
                                      </p:cBhvr>
                                    </p:animEffect>
                                    <p:set>
                                      <p:cBhvr>
                                        <p:cTn id="106" dur="1" fill="hold">
                                          <p:stCondLst>
                                            <p:cond delay="999"/>
                                          </p:stCondLst>
                                        </p:cTn>
                                        <p:tgtEl>
                                          <p:spTgt spid="7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7" fill="hold">
                            <p:stCondLst>
                              <p:cond delay="3000"/>
                            </p:stCondLst>
                            <p:childTnLst>
                              <p:par>
                                <p:cTn id="108" presetID="4" presetClass="exit" presetSubtype="16" fill="hold" grpId="0" nodeType="afterEffect">
                                  <p:stCondLst>
                                    <p:cond delay="0"/>
                                  </p:stCondLst>
                                  <p:childTnLst>
                                    <p:animEffect transition="out" filter="box(in)">
                                      <p:cBhvr>
                                        <p:cTn id="109" dur="1000"/>
                                        <p:tgtEl>
                                          <p:spTgt spid="69"/>
                                        </p:tgtEl>
                                      </p:cBhvr>
                                    </p:animEffect>
                                    <p:set>
                                      <p:cBhvr>
                                        <p:cTn id="110" dur="1" fill="hold">
                                          <p:stCondLst>
                                            <p:cond delay="999"/>
                                          </p:stCondLst>
                                        </p:cTn>
                                        <p:tgtEl>
                                          <p:spTgt spid="69"/>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1" fill="hold">
                            <p:stCondLst>
                              <p:cond delay="4000"/>
                            </p:stCondLst>
                            <p:childTnLst>
                              <p:par>
                                <p:cTn id="112" presetID="4" presetClass="exit" presetSubtype="16" fill="hold" grpId="0" nodeType="afterEffect">
                                  <p:stCondLst>
                                    <p:cond delay="0"/>
                                  </p:stCondLst>
                                  <p:childTnLst>
                                    <p:animEffect transition="out" filter="box(in)">
                                      <p:cBhvr>
                                        <p:cTn id="113" dur="1000"/>
                                        <p:tgtEl>
                                          <p:spTgt spid="68"/>
                                        </p:tgtEl>
                                      </p:cBhvr>
                                    </p:animEffect>
                                    <p:set>
                                      <p:cBhvr>
                                        <p:cTn id="114" dur="1" fill="hold">
                                          <p:stCondLst>
                                            <p:cond delay="999"/>
                                          </p:stCondLst>
                                        </p:cTn>
                                        <p:tgtEl>
                                          <p:spTgt spid="68"/>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3" name="click.wav"/>
                                        </p:tgtEl>
                                      </p:cMediaNode>
                                    </p:audio>
                                  </p:subTnLst>
                                </p:cTn>
                              </p:par>
                            </p:childTnLst>
                          </p:cTn>
                        </p:par>
                        <p:par>
                          <p:cTn id="115" fill="hold">
                            <p:stCondLst>
                              <p:cond delay="5000"/>
                            </p:stCondLst>
                            <p:childTnLst>
                              <p:par>
                                <p:cTn id="116" presetID="4" presetClass="exit" presetSubtype="16" fill="hold" grpId="0" nodeType="afterEffect">
                                  <p:stCondLst>
                                    <p:cond delay="0"/>
                                  </p:stCondLst>
                                  <p:childTnLst>
                                    <p:animEffect transition="out" filter="box(in)">
                                      <p:cBhvr>
                                        <p:cTn id="117" dur="1000"/>
                                        <p:tgtEl>
                                          <p:spTgt spid="67"/>
                                        </p:tgtEl>
                                      </p:cBhvr>
                                    </p:animEffect>
                                    <p:set>
                                      <p:cBhvr>
                                        <p:cTn id="118" dur="1" fill="hold">
                                          <p:stCondLst>
                                            <p:cond delay="999"/>
                                          </p:stCondLst>
                                        </p:cTn>
                                        <p:tgtEl>
                                          <p:spTgt spid="67"/>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childTnLst>
                          </p:cTn>
                        </p:par>
                        <p:par>
                          <p:cTn id="119" fill="hold">
                            <p:stCondLst>
                              <p:cond delay="6000"/>
                            </p:stCondLst>
                            <p:childTnLst>
                              <p:par>
                                <p:cTn id="120" presetID="4" presetClass="exit" presetSubtype="16" fill="hold" grpId="0" nodeType="afterEffect">
                                  <p:stCondLst>
                                    <p:cond delay="0"/>
                                  </p:stCondLst>
                                  <p:childTnLst>
                                    <p:animEffect transition="out" filter="box(in)">
                                      <p:cBhvr>
                                        <p:cTn id="121" dur="1000"/>
                                        <p:tgtEl>
                                          <p:spTgt spid="65"/>
                                        </p:tgtEl>
                                      </p:cBhvr>
                                    </p:animEffect>
                                    <p:set>
                                      <p:cBhvr>
                                        <p:cTn id="122" dur="1" fill="hold">
                                          <p:stCondLst>
                                            <p:cond delay="999"/>
                                          </p:stCondLst>
                                        </p:cTn>
                                        <p:tgtEl>
                                          <p:spTgt spid="65"/>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3" name="click.wav"/>
                                        </p:tgtEl>
                                      </p:cMediaNode>
                                    </p:audio>
                                  </p:subTnLst>
                                </p:cTn>
                              </p:par>
                            </p:childTnLst>
                          </p:cTn>
                        </p:par>
                        <p:par>
                          <p:cTn id="123" fill="hold">
                            <p:stCondLst>
                              <p:cond delay="7000"/>
                            </p:stCondLst>
                            <p:childTnLst>
                              <p:par>
                                <p:cTn id="124" presetID="4" presetClass="exit" presetSubtype="16" fill="hold" grpId="0" nodeType="afterEffect">
                                  <p:stCondLst>
                                    <p:cond delay="0"/>
                                  </p:stCondLst>
                                  <p:childTnLst>
                                    <p:animEffect transition="out" filter="box(in)">
                                      <p:cBhvr>
                                        <p:cTn id="125" dur="1000"/>
                                        <p:tgtEl>
                                          <p:spTgt spid="64"/>
                                        </p:tgtEl>
                                      </p:cBhvr>
                                    </p:animEffect>
                                    <p:set>
                                      <p:cBhvr>
                                        <p:cTn id="126"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3" name="click.wav"/>
                                        </p:tgtEl>
                                      </p:cMediaNode>
                                    </p:audio>
                                  </p:subTnLst>
                                </p:cTn>
                              </p:par>
                            </p:childTnLst>
                          </p:cTn>
                        </p:par>
                        <p:par>
                          <p:cTn id="127" fill="hold">
                            <p:stCondLst>
                              <p:cond delay="8000"/>
                            </p:stCondLst>
                            <p:childTnLst>
                              <p:par>
                                <p:cTn id="128" presetID="4" presetClass="exit" presetSubtype="16" fill="hold" grpId="0" nodeType="afterEffect">
                                  <p:stCondLst>
                                    <p:cond delay="0"/>
                                  </p:stCondLst>
                                  <p:childTnLst>
                                    <p:animEffect transition="out" filter="box(in)">
                                      <p:cBhvr>
                                        <p:cTn id="129" dur="1000"/>
                                        <p:tgtEl>
                                          <p:spTgt spid="63"/>
                                        </p:tgtEl>
                                      </p:cBhvr>
                                    </p:animEffect>
                                    <p:set>
                                      <p:cBhvr>
                                        <p:cTn id="130"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click.wav"/>
                                        </p:tgtEl>
                                      </p:cMediaNode>
                                    </p:audio>
                                  </p:subTnLst>
                                </p:cTn>
                              </p:par>
                            </p:childTnLst>
                          </p:cTn>
                        </p:par>
                        <p:par>
                          <p:cTn id="131" fill="hold">
                            <p:stCondLst>
                              <p:cond delay="9000"/>
                            </p:stCondLst>
                            <p:childTnLst>
                              <p:par>
                                <p:cTn id="132" presetID="4" presetClass="exit" presetSubtype="16" fill="hold" grpId="0" nodeType="afterEffect">
                                  <p:stCondLst>
                                    <p:cond delay="0"/>
                                  </p:stCondLst>
                                  <p:childTnLst>
                                    <p:animEffect transition="out" filter="box(in)">
                                      <p:cBhvr>
                                        <p:cTn id="133" dur="1000"/>
                                        <p:tgtEl>
                                          <p:spTgt spid="62"/>
                                        </p:tgtEl>
                                      </p:cBhvr>
                                    </p:animEffect>
                                    <p:set>
                                      <p:cBhvr>
                                        <p:cTn id="134"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click.wav"/>
                                        </p:tgtEl>
                                      </p:cMediaNode>
                                    </p:audio>
                                  </p:subTnLst>
                                </p:cTn>
                              </p:par>
                            </p:childTnLst>
                          </p:cTn>
                        </p:par>
                        <p:par>
                          <p:cTn id="135" fill="hold">
                            <p:stCondLst>
                              <p:cond delay="10000"/>
                            </p:stCondLst>
                            <p:childTnLst>
                              <p:par>
                                <p:cTn id="136" presetID="4" presetClass="exit" presetSubtype="16" fill="hold" grpId="0" nodeType="afterEffect">
                                  <p:stCondLst>
                                    <p:cond delay="0"/>
                                  </p:stCondLst>
                                  <p:childTnLst>
                                    <p:animEffect transition="out" filter="box(in)">
                                      <p:cBhvr>
                                        <p:cTn id="137" dur="1000"/>
                                        <p:tgtEl>
                                          <p:spTgt spid="61"/>
                                        </p:tgtEl>
                                      </p:cBhvr>
                                    </p:animEffect>
                                    <p:set>
                                      <p:cBhvr>
                                        <p:cTn id="138"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click.wav"/>
                                        </p:tgtEl>
                                      </p:cMediaNode>
                                    </p:audio>
                                  </p:subTnLst>
                                </p:cTn>
                              </p:par>
                            </p:childTnLst>
                          </p:cTn>
                        </p:par>
                        <p:par>
                          <p:cTn id="139" fill="hold">
                            <p:stCondLst>
                              <p:cond delay="11000"/>
                            </p:stCondLst>
                            <p:childTnLst>
                              <p:par>
                                <p:cTn id="140" presetID="4" presetClass="entr" presetSubtype="16" fill="hold" grpId="0" nodeType="after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box(in)">
                                      <p:cBhvr>
                                        <p:cTn id="142" dur="500"/>
                                        <p:tgtEl>
                                          <p:spTgt spid="60"/>
                                        </p:tgtEl>
                                      </p:cBhvr>
                                    </p:animEffect>
                                  </p:childTnLst>
                                  <p:subTnLst>
                                    <p:audio>
                                      <p:cMediaNode>
                                        <p:cTn display="0" masterRel="sameClick">
                                          <p:stCondLst>
                                            <p:cond evt="begin" delay="0">
                                              <p:tn val="140"/>
                                            </p:cond>
                                          </p:stCondLst>
                                          <p:endCondLst>
                                            <p:cond evt="onStopAudio" delay="0">
                                              <p:tgtEl>
                                                <p:sldTgt/>
                                              </p:tgtEl>
                                            </p:cond>
                                          </p:endCondLst>
                                        </p:cTn>
                                        <p:tgtEl>
                                          <p:sndTgt r:embed="rId4" name="2..wav"/>
                                        </p:tgtEl>
                                      </p:cMediaNode>
                                    </p:audio>
                                  </p:subTnLst>
                                </p:cTn>
                              </p:par>
                            </p:childTnLst>
                          </p:cTn>
                        </p:par>
                      </p:childTnLst>
                    </p:cTn>
                  </p:par>
                </p:childTnLst>
              </p:cTn>
              <p:nextCondLst>
                <p:cond evt="onClick" delay="0">
                  <p:tgtEl>
                    <p:spTgt spid="66"/>
                  </p:tgtEl>
                </p:cond>
              </p:nextCondLst>
            </p:seq>
          </p:childTnLst>
        </p:cTn>
      </p:par>
    </p:tnLst>
    <p:bldLst>
      <p:bldP spid="60"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2" grpId="0" animBg="1"/>
      <p:bldP spid="2" grpId="0"/>
      <p:bldP spid="5"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52550"/>
            <a:ext cx="6467094" cy="3657600"/>
          </a:xfrm>
        </p:spPr>
        <p:txBody>
          <a:bodyPr/>
          <a:lstStyle/>
          <a:p>
            <a:pPr marL="0" indent="0" algn="ctr">
              <a:buNone/>
            </a:pPr>
            <a:r>
              <a:rPr lang="en-US" b="1" dirty="0" err="1">
                <a:solidFill>
                  <a:srgbClr val="0033CC"/>
                </a:solidFill>
              </a:rPr>
              <a:t>Dặn</a:t>
            </a:r>
            <a:r>
              <a:rPr lang="en-US" b="1" dirty="0">
                <a:solidFill>
                  <a:srgbClr val="0033CC"/>
                </a:solidFill>
              </a:rPr>
              <a:t> </a:t>
            </a:r>
            <a:r>
              <a:rPr lang="en-US" b="1" dirty="0" err="1" smtClean="0">
                <a:solidFill>
                  <a:srgbClr val="0033CC"/>
                </a:solidFill>
              </a:rPr>
              <a:t>dò</a:t>
            </a:r>
            <a:endParaRPr lang="en-US" b="1" dirty="0">
              <a:solidFill>
                <a:srgbClr val="0033CC"/>
              </a:solidFill>
            </a:endParaRPr>
          </a:p>
          <a:p>
            <a:pPr>
              <a:buFontTx/>
              <a:buChar char="-"/>
            </a:pPr>
            <a:r>
              <a:rPr lang="en-US" dirty="0"/>
              <a:t>Học thuộc phần Bạn cần biết</a:t>
            </a:r>
          </a:p>
          <a:p>
            <a:pPr>
              <a:buFontTx/>
              <a:buChar char="-"/>
            </a:pPr>
            <a:r>
              <a:rPr lang="en-US" dirty="0"/>
              <a:t>Chuẩn bị tiết sau: Bài </a:t>
            </a:r>
            <a:r>
              <a:rPr lang="en-US" b="1" i="1" dirty="0"/>
              <a:t>Vật dẫn nhiệt và vật cách nhiệt</a:t>
            </a:r>
            <a:r>
              <a:rPr lang="vi-VN" b="1" i="1" dirty="0"/>
              <a:t> </a:t>
            </a:r>
            <a:r>
              <a:rPr lang="vi-VN" i="1" dirty="0"/>
              <a:t>(SGK/104)</a:t>
            </a:r>
            <a:endParaRPr lang="en-US" i="1" dirty="0"/>
          </a:p>
        </p:txBody>
      </p:sp>
      <p:sp>
        <p:nvSpPr>
          <p:cNvPr id="5" name="Title 4">
            <a:extLst>
              <a:ext uri="{FF2B5EF4-FFF2-40B4-BE49-F238E27FC236}">
                <a16:creationId xmlns:a16="http://schemas.microsoft.com/office/drawing/2014/main" xmlns="" id="{EB842A71-5F95-4626-AF09-2D5BD2B62CE1}"/>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53637037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4"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3"/>
            <a:ext cx="4086665" cy="255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9604" b="15707"/>
          <a:stretch/>
        </p:blipFill>
        <p:spPr>
          <a:xfrm>
            <a:off x="0" y="2582128"/>
            <a:ext cx="4086663" cy="2561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200" y="20756"/>
            <a:ext cx="5034976" cy="5122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153660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6"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295400" y="339772"/>
            <a:ext cx="75438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2819400" y="758903"/>
            <a:ext cx="4495800" cy="2973122"/>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nhiêu</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độ</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6" name="TextBox 5"/>
          <p:cNvSpPr txBox="1"/>
          <p:nvPr/>
        </p:nvSpPr>
        <p:spPr>
          <a:xfrm>
            <a:off x="2514600" y="1248140"/>
            <a:ext cx="5410200" cy="1917063"/>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sôi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100</a:t>
            </a:r>
            <a:r>
              <a:rPr lang="en-US" sz="4800" baseline="30000" dirty="0">
                <a:latin typeface="Times New Roman" pitchFamily="18" charset="0"/>
                <a:cs typeface="Times New Roman" pitchFamily="18" charset="0"/>
              </a:rPr>
              <a:t>0</a:t>
            </a:r>
            <a:r>
              <a:rPr lang="en-US" sz="4800" dirty="0">
                <a:latin typeface="Times New Roman" pitchFamily="18" charset="0"/>
                <a:cs typeface="Times New Roman" pitchFamily="18" charset="0"/>
              </a:rPr>
              <a:t>C</a:t>
            </a:r>
          </a:p>
        </p:txBody>
      </p:sp>
    </p:spTree>
    <p:extLst>
      <p:ext uri="{BB962C8B-B14F-4D97-AF65-F5344CB8AC3E}">
        <p14:creationId xmlns:p14="http://schemas.microsoft.com/office/powerpoint/2010/main" val="1459863626"/>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371600" y="339772"/>
            <a:ext cx="7239000" cy="3733800"/>
          </a:xfrm>
          <a:prstGeom prst="wedgeEllipseCallout">
            <a:avLst>
              <a:gd name="adj1" fmla="val -55615"/>
              <a:gd name="adj2" fmla="val 632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a:solidFill>
                <a:schemeClr val="tx1"/>
              </a:solidFill>
            </a:endParaRPr>
          </a:p>
        </p:txBody>
      </p:sp>
      <p:sp>
        <p:nvSpPr>
          <p:cNvPr id="3" name="TextBox 2"/>
          <p:cNvSpPr txBox="1"/>
          <p:nvPr/>
        </p:nvSpPr>
        <p:spPr>
          <a:xfrm>
            <a:off x="2286000" y="1244691"/>
            <a:ext cx="5638800" cy="2012859"/>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tan </a:t>
            </a:r>
            <a:r>
              <a:rPr lang="en-US" sz="4800" dirty="0" err="1">
                <a:latin typeface="Times New Roman" pitchFamily="18" charset="0"/>
                <a:cs typeface="Times New Roman" pitchFamily="18" charset="0"/>
              </a:rPr>
              <a:t>có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bao</a:t>
            </a:r>
            <a:r>
              <a:rPr lang="en-US" sz="4800" dirty="0">
                <a:latin typeface="Times New Roman" pitchFamily="18" charset="0"/>
                <a:cs typeface="Times New Roman" pitchFamily="18" charset="0"/>
              </a:rPr>
              <a:t> </a:t>
            </a:r>
            <a:r>
              <a:rPr lang="en-US" sz="4800" dirty="0" err="1" smtClean="0">
                <a:latin typeface="Times New Roman" pitchFamily="18" charset="0"/>
                <a:cs typeface="Times New Roman" pitchFamily="18" charset="0"/>
              </a:rPr>
              <a:t>nhiêu</a:t>
            </a:r>
            <a:r>
              <a:rPr lang="en-US" sz="4800" dirty="0" smtClean="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6" name="TextBox 5"/>
          <p:cNvSpPr txBox="1"/>
          <p:nvPr/>
        </p:nvSpPr>
        <p:spPr>
          <a:xfrm>
            <a:off x="2590800" y="1280264"/>
            <a:ext cx="5181600" cy="1917063"/>
          </a:xfrm>
          <a:prstGeom prst="rect">
            <a:avLst/>
          </a:prstGeom>
          <a:noFill/>
        </p:spPr>
        <p:txBody>
          <a:bodyPr wrap="square" rtlCol="0">
            <a:spAutoFit/>
          </a:bodyPr>
          <a:lstStyle/>
          <a:p>
            <a:pPr algn="ctr">
              <a:lnSpc>
                <a:spcPct val="130000"/>
              </a:lnSpc>
            </a:pPr>
            <a:r>
              <a:rPr lang="en-US" sz="4800" dirty="0" err="1">
                <a:latin typeface="Times New Roman" pitchFamily="18" charset="0"/>
                <a:cs typeface="Times New Roman" pitchFamily="18" charset="0"/>
              </a:rPr>
              <a:t>Nhiệt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nước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đang</a:t>
            </a:r>
            <a:r>
              <a:rPr lang="en-US" sz="4800" dirty="0">
                <a:latin typeface="Times New Roman" pitchFamily="18" charset="0"/>
                <a:cs typeface="Times New Roman" pitchFamily="18" charset="0"/>
              </a:rPr>
              <a:t> tan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0</a:t>
            </a:r>
            <a:r>
              <a:rPr lang="en-US" sz="4800" baseline="30000" dirty="0">
                <a:latin typeface="Times New Roman" pitchFamily="18" charset="0"/>
                <a:cs typeface="Times New Roman" pitchFamily="18" charset="0"/>
              </a:rPr>
              <a:t>0</a:t>
            </a:r>
            <a:r>
              <a:rPr lang="en-US" sz="4800" dirty="0">
                <a:latin typeface="Times New Roman" pitchFamily="18" charset="0"/>
                <a:cs typeface="Times New Roman" pitchFamily="18" charset="0"/>
              </a:rPr>
              <a:t>C</a:t>
            </a:r>
          </a:p>
        </p:txBody>
      </p:sp>
    </p:spTree>
    <p:extLst>
      <p:ext uri="{BB962C8B-B14F-4D97-AF65-F5344CB8AC3E}">
        <p14:creationId xmlns:p14="http://schemas.microsoft.com/office/powerpoint/2010/main" val="491669861"/>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6" name="Picture 108" descr="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143000" y="0"/>
            <a:ext cx="6858000" cy="51435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38002" name="Rectangle 114"/>
          <p:cNvSpPr>
            <a:spLocks noChangeArrowheads="1"/>
          </p:cNvSpPr>
          <p:nvPr/>
        </p:nvSpPr>
        <p:spPr bwMode="auto">
          <a:xfrm>
            <a:off x="1143001" y="22681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04" name="Rectangle 116"/>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06" name="Rectangle 118"/>
          <p:cNvSpPr>
            <a:spLocks noChangeArrowheads="1"/>
          </p:cNvSpPr>
          <p:nvPr/>
        </p:nvSpPr>
        <p:spPr bwMode="auto">
          <a:xfrm>
            <a:off x="1143001" y="225025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10" name="Rectangle 12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12" name="Rectangle 12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14" name="Rectangle 126"/>
          <p:cNvSpPr>
            <a:spLocks noChangeArrowheads="1"/>
          </p:cNvSpPr>
          <p:nvPr/>
        </p:nvSpPr>
        <p:spPr bwMode="auto">
          <a:xfrm>
            <a:off x="4479635"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ltLang="en-US" sz="1350"/>
          </a:p>
        </p:txBody>
      </p:sp>
      <p:sp>
        <p:nvSpPr>
          <p:cNvPr id="38016" name="Rectangle 128"/>
          <p:cNvSpPr>
            <a:spLocks noChangeArrowheads="1"/>
          </p:cNvSpPr>
          <p:nvPr/>
        </p:nvSpPr>
        <p:spPr bwMode="auto">
          <a:xfrm>
            <a:off x="1143001" y="-150041"/>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20" name="Rectangle 132"/>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22" name="Rectangle 134"/>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27" name="Rectangle 139"/>
          <p:cNvSpPr>
            <a:spLocks noChangeArrowheads="1"/>
          </p:cNvSpPr>
          <p:nvPr/>
        </p:nvSpPr>
        <p:spPr bwMode="auto">
          <a:xfrm>
            <a:off x="1143001" y="2275263"/>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0"/>
          </a:p>
        </p:txBody>
      </p:sp>
      <p:sp>
        <p:nvSpPr>
          <p:cNvPr id="38053" name="WordArt 165"/>
          <p:cNvSpPr>
            <a:spLocks noChangeArrowheads="1" noChangeShapeType="1" noTextEdit="1"/>
          </p:cNvSpPr>
          <p:nvPr/>
        </p:nvSpPr>
        <p:spPr bwMode="auto">
          <a:xfrm>
            <a:off x="1657350" y="2286000"/>
            <a:ext cx="6000750" cy="1714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DDDDDD"/>
              </a:extrusionClr>
              <a:contourClr>
                <a:srgbClr val="FF00FF"/>
              </a:contourClr>
            </a:sp3d>
          </a:bodyPr>
          <a:lstStyle/>
          <a:p>
            <a:pPr algn="ctr"/>
            <a:r>
              <a:rPr lang="en-US" sz="2100" b="1" kern="10">
                <a:ln w="9525">
                  <a:round/>
                  <a:headEnd/>
                  <a:tailEnd/>
                </a:ln>
                <a:solidFill>
                  <a:srgbClr val="FF00FF"/>
                </a:solidFill>
                <a:cs typeface="Times New Roman" panose="02020603050405020304" pitchFamily="18" charset="0"/>
              </a:rPr>
              <a:t>Tìm hiểu về sự truyền nhiệt</a:t>
            </a:r>
          </a:p>
        </p:txBody>
      </p:sp>
      <p:grpSp>
        <p:nvGrpSpPr>
          <p:cNvPr id="38076" name="Group 188"/>
          <p:cNvGrpSpPr>
            <a:grpSpLocks/>
          </p:cNvGrpSpPr>
          <p:nvPr/>
        </p:nvGrpSpPr>
        <p:grpSpPr bwMode="auto">
          <a:xfrm>
            <a:off x="1585913" y="263129"/>
            <a:ext cx="3314700" cy="1715691"/>
            <a:chOff x="372" y="221"/>
            <a:chExt cx="2784" cy="1441"/>
          </a:xfrm>
        </p:grpSpPr>
        <p:sp>
          <p:nvSpPr>
            <p:cNvPr id="6" name="Rectangle 5"/>
            <p:cNvSpPr/>
            <p:nvPr/>
          </p:nvSpPr>
          <p:spPr>
            <a:xfrm>
              <a:off x="372" y="221"/>
              <a:ext cx="2784" cy="1152"/>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Oval 6"/>
            <p:cNvSpPr/>
            <p:nvPr/>
          </p:nvSpPr>
          <p:spPr>
            <a:xfrm rot="969097">
              <a:off x="511" y="399"/>
              <a:ext cx="2592" cy="788"/>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8" name="Rectangle 7"/>
            <p:cNvSpPr/>
            <p:nvPr/>
          </p:nvSpPr>
          <p:spPr>
            <a:xfrm>
              <a:off x="977" y="567"/>
              <a:ext cx="1566" cy="38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Hoạt</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a:t>
              </a:r>
              <a:r>
                <a:rPr lang="vi-VN" sz="2400" b="1" dirty="0">
                  <a:ln w="11430"/>
                  <a:solidFill>
                    <a:srgbClr val="FFFF00"/>
                  </a:solidFill>
                  <a:effectLst>
                    <a:outerShdw blurRad="50800" dist="39000" dir="5460000" algn="tl">
                      <a:srgbClr val="000000">
                        <a:alpha val="38000"/>
                      </a:srgbClr>
                    </a:outerShdw>
                  </a:effectLst>
                  <a:cs typeface="Times New Roman" pitchFamily="18" charset="0"/>
                </a:rPr>
                <a:t>độ</a:t>
              </a:r>
              <a:r>
                <a:rPr lang="en-US" sz="2400" b="1" dirty="0" err="1">
                  <a:ln w="11430"/>
                  <a:solidFill>
                    <a:srgbClr val="FFFF00"/>
                  </a:solidFill>
                  <a:effectLst>
                    <a:outerShdw blurRad="50800" dist="39000" dir="5460000" algn="tl">
                      <a:srgbClr val="000000">
                        <a:alpha val="38000"/>
                      </a:srgbClr>
                    </a:outerShdw>
                  </a:effectLst>
                  <a:cs typeface="Times New Roman" pitchFamily="18" charset="0"/>
                </a:rPr>
                <a:t>ng</a:t>
              </a:r>
              <a:r>
                <a:rPr lang="en-US" sz="2400" b="1" dirty="0">
                  <a:ln w="11430"/>
                  <a:solidFill>
                    <a:srgbClr val="FFFF00"/>
                  </a:solidFill>
                  <a:effectLst>
                    <a:outerShdw blurRad="50800" dist="39000" dir="5460000" algn="tl">
                      <a:srgbClr val="000000">
                        <a:alpha val="38000"/>
                      </a:srgbClr>
                    </a:outerShdw>
                  </a:effectLst>
                  <a:cs typeface="Times New Roman" pitchFamily="18" charset="0"/>
                </a:rPr>
                <a:t> 1:</a:t>
              </a:r>
            </a:p>
          </p:txBody>
        </p:sp>
        <p:pic>
          <p:nvPicPr>
            <p:cNvPr id="38051" name="Picture 12" descr="E:\anh tu lieu\pinksparkle6df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 y="1152"/>
              <a:ext cx="57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74" name="Picture 12" descr="E:\anh tu lieu\pinksparkle6df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104"/>
              <a:ext cx="57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4996535"/>
      </p:ext>
    </p:extLst>
  </p:cSld>
  <p:clrMapOvr>
    <a:masterClrMapping/>
  </p:clrMapOvr>
  <p:transition spd="med">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3950"/>
            <a:ext cx="5562600" cy="4019550"/>
          </a:xfrm>
        </p:spPr>
        <p:txBody>
          <a:bodyPr>
            <a:noAutofit/>
          </a:bodyPr>
          <a:lstStyle/>
          <a:p>
            <a:pPr marL="0" indent="0">
              <a:buNone/>
            </a:pPr>
            <a:r>
              <a:rPr lang="vi-VN" dirty="0"/>
              <a:t>- </a:t>
            </a:r>
            <a:r>
              <a:rPr lang="en-US" dirty="0"/>
              <a:t>Đặt một cốc nước nóng vào trong một chậu nước.</a:t>
            </a:r>
          </a:p>
          <a:p>
            <a:pPr marL="0" indent="0">
              <a:buNone/>
            </a:pPr>
            <a:r>
              <a:rPr lang="vi-VN" dirty="0"/>
              <a:t>- </a:t>
            </a:r>
            <a:r>
              <a:rPr lang="en-US" dirty="0"/>
              <a:t>Hãy dự đoán xem, một lúc sau mức độ nóng, lạnh của cốc nước và chậu nước thay đổi không. Nếu có thì thay đổi như thế nào?</a:t>
            </a:r>
          </a:p>
        </p:txBody>
      </p:sp>
      <p:sp>
        <p:nvSpPr>
          <p:cNvPr id="4" name="Title 1"/>
          <p:cNvSpPr>
            <a:spLocks noGrp="1"/>
          </p:cNvSpPr>
          <p:nvPr>
            <p:ph type="title"/>
          </p:nvPr>
        </p:nvSpPr>
        <p:spPr>
          <a:xfrm>
            <a:off x="381000" y="-12954"/>
            <a:ext cx="8229600" cy="857250"/>
          </a:xfrm>
        </p:spPr>
        <p:txBody>
          <a:bodyPr>
            <a:noAutofit/>
          </a:bodyPr>
          <a:lstStyle/>
          <a:p>
            <a:r>
              <a:rPr lang="en-US" sz="2100" dirty="0" err="1" smtClean="0">
                <a:latin typeface="Arial" pitchFamily="34" charset="0"/>
                <a:cs typeface="Arial" pitchFamily="34" charset="0"/>
              </a:rPr>
              <a:t>Thứ</a:t>
            </a:r>
            <a:r>
              <a:rPr lang="en-US" sz="2100" dirty="0" smtClean="0">
                <a:latin typeface="Arial" pitchFamily="34" charset="0"/>
                <a:cs typeface="Arial" pitchFamily="34" charset="0"/>
              </a:rPr>
              <a:t> </a:t>
            </a:r>
            <a:r>
              <a:rPr lang="en-US" sz="2100" dirty="0" err="1" smtClean="0">
                <a:latin typeface="Arial" pitchFamily="34" charset="0"/>
                <a:cs typeface="Arial" pitchFamily="34" charset="0"/>
              </a:rPr>
              <a:t>hai</a:t>
            </a:r>
            <a:r>
              <a:rPr lang="en-US" sz="2100" dirty="0" smtClean="0">
                <a:latin typeface="Arial" pitchFamily="34" charset="0"/>
                <a:cs typeface="Arial" pitchFamily="34" charset="0"/>
              </a:rPr>
              <a:t> </a:t>
            </a:r>
            <a:r>
              <a:rPr lang="en-US" sz="2100" dirty="0" err="1" smtClean="0">
                <a:latin typeface="Arial" pitchFamily="34" charset="0"/>
                <a:cs typeface="Arial" pitchFamily="34" charset="0"/>
              </a:rPr>
              <a:t>ngày</a:t>
            </a:r>
            <a:r>
              <a:rPr lang="en-US" sz="2100" dirty="0" smtClean="0">
                <a:latin typeface="Arial" pitchFamily="34" charset="0"/>
                <a:cs typeface="Arial" pitchFamily="34" charset="0"/>
              </a:rPr>
              <a:t> 14 </a:t>
            </a:r>
            <a:r>
              <a:rPr lang="en-US" sz="2100" dirty="0" err="1">
                <a:latin typeface="Arial" pitchFamily="34" charset="0"/>
                <a:cs typeface="Arial" pitchFamily="34" charset="0"/>
              </a:rPr>
              <a:t>tháng</a:t>
            </a:r>
            <a:r>
              <a:rPr lang="en-US" sz="2100" dirty="0">
                <a:latin typeface="Arial" pitchFamily="34" charset="0"/>
                <a:cs typeface="Arial" pitchFamily="34" charset="0"/>
              </a:rPr>
              <a:t> </a:t>
            </a:r>
            <a:r>
              <a:rPr lang="en-US" sz="2100" dirty="0" smtClean="0">
                <a:latin typeface="Arial" pitchFamily="34" charset="0"/>
                <a:cs typeface="Arial" pitchFamily="34" charset="0"/>
              </a:rPr>
              <a:t>3 </a:t>
            </a:r>
            <a:r>
              <a:rPr lang="en-US" sz="2100" dirty="0">
                <a:latin typeface="Arial" pitchFamily="34" charset="0"/>
                <a:cs typeface="Arial" pitchFamily="34" charset="0"/>
              </a:rPr>
              <a:t>năm 20</a:t>
            </a:r>
            <a:r>
              <a:rPr lang="vi-VN" sz="2100" dirty="0">
                <a:latin typeface="Arial" pitchFamily="34" charset="0"/>
                <a:cs typeface="Arial" pitchFamily="34" charset="0"/>
              </a:rPr>
              <a:t>2</a:t>
            </a:r>
            <a:r>
              <a:rPr lang="en-US" sz="2100" dirty="0">
                <a:latin typeface="Arial" pitchFamily="34" charset="0"/>
                <a:cs typeface="Arial" pitchFamily="34" charset="0"/>
              </a:rPr>
              <a:t>2</a:t>
            </a:r>
            <a:br>
              <a:rPr lang="en-US" sz="2100" dirty="0">
                <a:latin typeface="Arial" pitchFamily="34" charset="0"/>
                <a:cs typeface="Arial" pitchFamily="34" charset="0"/>
              </a:rPr>
            </a:br>
            <a:r>
              <a:rPr lang="en-US" sz="2100" dirty="0">
                <a:latin typeface="Arial" pitchFamily="34" charset="0"/>
                <a:cs typeface="Arial" pitchFamily="34" charset="0"/>
              </a:rPr>
              <a:t>Khoa học </a:t>
            </a:r>
          </a:p>
        </p:txBody>
      </p:sp>
      <p:sp>
        <p:nvSpPr>
          <p:cNvPr id="5" name="TextBox 4"/>
          <p:cNvSpPr txBox="1"/>
          <p:nvPr/>
        </p:nvSpPr>
        <p:spPr>
          <a:xfrm>
            <a:off x="2286000" y="636547"/>
            <a:ext cx="4514850" cy="415498"/>
          </a:xfrm>
          <a:prstGeom prst="rect">
            <a:avLst/>
          </a:prstGeom>
          <a:noFill/>
        </p:spPr>
        <p:txBody>
          <a:bodyPr wrap="square" rtlCol="0">
            <a:spAutoFit/>
          </a:bodyPr>
          <a:lstStyle/>
          <a:p>
            <a:r>
              <a:rPr lang="en-US" sz="2100" b="1" dirty="0">
                <a:solidFill>
                  <a:srgbClr val="FF0000"/>
                </a:solidFill>
                <a:latin typeface="Arial" pitchFamily="34" charset="0"/>
                <a:cs typeface="Arial" pitchFamily="34" charset="0"/>
              </a:rPr>
              <a:t>Nóng, lạnh và nhiệt độ (tiếp theo)</a:t>
            </a:r>
          </a:p>
        </p:txBody>
      </p:sp>
      <p:pic>
        <p:nvPicPr>
          <p:cNvPr id="1026" name="Picture 2" descr="C:\Documents and Settings\Nguyet_NT\My Documents\Downloads\Nong, lanh va nhiet do.jpg"/>
          <p:cNvPicPr>
            <a:picLocks noChangeAspect="1" noChangeArrowheads="1"/>
          </p:cNvPicPr>
          <p:nvPr/>
        </p:nvPicPr>
        <p:blipFill>
          <a:blip r:embed="rId3" cstate="print"/>
          <a:srcRect/>
          <a:stretch>
            <a:fillRect/>
          </a:stretch>
        </p:blipFill>
        <p:spPr bwMode="auto">
          <a:xfrm>
            <a:off x="5562600" y="1330936"/>
            <a:ext cx="3621633" cy="3298213"/>
          </a:xfrm>
          <a:prstGeom prst="rect">
            <a:avLst/>
          </a:prstGeom>
          <a:noFill/>
          <a:ln w="3175">
            <a:solidFill>
              <a:schemeClr val="tx1"/>
            </a:solidFill>
          </a:ln>
        </p:spPr>
      </p:pic>
    </p:spTree>
    <p:extLst>
      <p:ext uri="{BB962C8B-B14F-4D97-AF65-F5344CB8AC3E}">
        <p14:creationId xmlns:p14="http://schemas.microsoft.com/office/powerpoint/2010/main" val="3865303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1061610" y="0"/>
            <a:ext cx="6723366" cy="1836204"/>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4500" dirty="0">
                <a:solidFill>
                  <a:schemeClr val="bg1"/>
                </a:solidFill>
              </a:rPr>
              <a:t>Kết </a:t>
            </a:r>
            <a:r>
              <a:rPr lang="en-US" sz="4500" dirty="0" smtClean="0">
                <a:solidFill>
                  <a:schemeClr val="bg1"/>
                </a:solidFill>
              </a:rPr>
              <a:t>l</a:t>
            </a:r>
            <a:r>
              <a:rPr lang="vi-VN" sz="4500" dirty="0" smtClean="0">
                <a:solidFill>
                  <a:schemeClr val="bg1"/>
                </a:solidFill>
              </a:rPr>
              <a:t>uận</a:t>
            </a:r>
            <a:endParaRPr lang="vi-VN" sz="4500" dirty="0">
              <a:solidFill>
                <a:schemeClr val="bg1"/>
              </a:solidFill>
            </a:endParaRPr>
          </a:p>
        </p:txBody>
      </p:sp>
      <p:sp>
        <p:nvSpPr>
          <p:cNvPr id="5" name="Rounded Rectangle 4"/>
          <p:cNvSpPr/>
          <p:nvPr/>
        </p:nvSpPr>
        <p:spPr>
          <a:xfrm>
            <a:off x="1223628" y="1836204"/>
            <a:ext cx="6777372" cy="32198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000" dirty="0"/>
              <a:t>       Trong thí nghiệm trên, vật nóng hơn (cốc nước) đã truyền nhiệt cho vật lạnh hơn (chậu nước). Khi đó cốc nước tỏa nhiệt nên lạnh đi, chậu nước thu nhiệt nên nóng lên. </a:t>
            </a:r>
          </a:p>
        </p:txBody>
      </p:sp>
      <p:pic>
        <p:nvPicPr>
          <p:cNvPr id="6" name="Picture 6" descr="aÌ‰nh_1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38350"/>
            <a:ext cx="6858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995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3569</TotalTime>
  <Words>1008</Words>
  <Application>Microsoft Office PowerPoint</Application>
  <PresentationFormat>On-screen Show (16:9)</PresentationFormat>
  <Paragraphs>108</Paragraphs>
  <Slides>32</Slides>
  <Notes>7</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14 tháng 3 năm 2022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THANH HUONG</cp:lastModifiedBy>
  <cp:revision>382</cp:revision>
  <dcterms:created xsi:type="dcterms:W3CDTF">2014-09-16T11:54:17Z</dcterms:created>
  <dcterms:modified xsi:type="dcterms:W3CDTF">2022-03-10T13:08:19Z</dcterms:modified>
</cp:coreProperties>
</file>