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57" r:id="rId3"/>
    <p:sldId id="262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7" r:id="rId15"/>
    <p:sldId id="270" r:id="rId16"/>
    <p:sldId id="271" r:id="rId17"/>
    <p:sldId id="272" r:id="rId18"/>
    <p:sldId id="273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8" r:id="rId29"/>
    <p:sldId id="287" r:id="rId30"/>
    <p:sldId id="299" r:id="rId31"/>
    <p:sldId id="298" r:id="rId32"/>
    <p:sldId id="290" r:id="rId33"/>
    <p:sldId id="291" r:id="rId34"/>
    <p:sldId id="292" r:id="rId35"/>
    <p:sldId id="293" r:id="rId36"/>
    <p:sldId id="294" r:id="rId37"/>
    <p:sldId id="285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60" y="-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4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8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7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2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8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5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9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9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7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5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6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4ADF9-4FBE-413B-811E-5BC45A586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1B1D-932A-4DAD-996D-ACC8BAA4C4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4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333375"/>
            <a:ext cx="1356360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0743" y="152400"/>
            <a:ext cx="5279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Thiệt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về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Xế hộp lấn làn gây tai nạn liên hoàn trên cầu Thăng Lo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r="15020" b="13151"/>
          <a:stretch/>
        </p:blipFill>
        <p:spPr bwMode="auto">
          <a:xfrm>
            <a:off x="4577987" y="1046430"/>
            <a:ext cx="4103101" cy="274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ực hư 2 người tử vong do &quot;chơi trò lái xe lao vào nhau&quot; - Baogiaothong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b="11559"/>
          <a:stretch/>
        </p:blipFill>
        <p:spPr bwMode="auto">
          <a:xfrm>
            <a:off x="157575" y="1046430"/>
            <a:ext cx="4659085" cy="26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hú Yên huy động tối đa lực lượng giúp ngư dân lai dắt tàu thuyền bị chìm |  Kênh Thời Tiế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15420" r="11348" b="23068"/>
          <a:stretch/>
        </p:blipFill>
        <p:spPr bwMode="auto">
          <a:xfrm>
            <a:off x="267430" y="3666020"/>
            <a:ext cx="6150429" cy="31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hững vụ tai nạn đường sắt kinh hoàng | VTC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59" y="3666020"/>
            <a:ext cx="5513116" cy="31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Tai nạn máy bay Boeing 777: Phi công không nhìn thấy đường băng - Thế giới  - Việt Giải Trí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8469722" y="1023257"/>
            <a:ext cx="3722278" cy="26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087" y="152399"/>
            <a:ext cx="5279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Thiệt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về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tài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sản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56" y="1121228"/>
            <a:ext cx="5339443" cy="3671969"/>
          </a:xfrm>
          <a:prstGeom prst="rect">
            <a:avLst/>
          </a:prstGeom>
        </p:spPr>
      </p:pic>
      <p:pic>
        <p:nvPicPr>
          <p:cNvPr id="7170" name="Picture 2" descr="Vụ sập cầu tại Cà Mau: Sà lan gây tai nạn chở quá tải trọng | baotintuc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121227"/>
            <a:ext cx="5513465" cy="36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43742" y="2045065"/>
            <a:ext cx="85779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T</a:t>
            </a:r>
            <a:r>
              <a:rPr lang="vi-VN" sz="3200" b="0" i="0" dirty="0" smtClean="0">
                <a:solidFill>
                  <a:srgbClr val="333333"/>
                </a:solidFill>
                <a:effectLst/>
                <a:latin typeface="Tno"/>
              </a:rPr>
              <a:t>heo thống kê của Ủy ban An toàn giao thông quốc gia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no"/>
              </a:rPr>
              <a:t>năm</a:t>
            </a:r>
            <a:r>
              <a:rPr lang="en-US" sz="3200" dirty="0" smtClean="0">
                <a:solidFill>
                  <a:srgbClr val="7030A0"/>
                </a:solidFill>
                <a:latin typeface="Tno"/>
              </a:rPr>
              <a:t> 2020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, </a:t>
            </a:r>
            <a:r>
              <a:rPr lang="en-US" sz="3200" dirty="0" err="1" smtClean="0">
                <a:solidFill>
                  <a:srgbClr val="333333"/>
                </a:solidFill>
                <a:latin typeface="Tno"/>
              </a:rPr>
              <a:t>cả</a:t>
            </a:r>
            <a:r>
              <a:rPr lang="en-US" sz="3200" dirty="0" smtClean="0">
                <a:solidFill>
                  <a:srgbClr val="333333"/>
                </a:solidFill>
                <a:latin typeface="Tno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no"/>
              </a:rPr>
              <a:t>nước</a:t>
            </a:r>
            <a:r>
              <a:rPr lang="vi-VN" sz="3200" b="0" i="0" dirty="0" smtClean="0">
                <a:solidFill>
                  <a:srgbClr val="333333"/>
                </a:solidFill>
                <a:effectLst/>
                <a:latin typeface="Tno"/>
              </a:rPr>
              <a:t> xảy ra 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Tno"/>
              </a:rPr>
              <a:t>14.510</a:t>
            </a:r>
            <a:r>
              <a:rPr lang="vi-VN" sz="3200" b="0" i="0" dirty="0" smtClean="0">
                <a:solidFill>
                  <a:srgbClr val="333333"/>
                </a:solidFill>
                <a:effectLst/>
                <a:latin typeface="Tno"/>
              </a:rPr>
              <a:t> vụ tai nạn giao thông, làm chết 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Tno"/>
              </a:rPr>
              <a:t>6.700</a:t>
            </a:r>
            <a:r>
              <a:rPr lang="vi-VN" sz="3200" b="0" i="0" dirty="0" smtClean="0">
                <a:solidFill>
                  <a:srgbClr val="333333"/>
                </a:solidFill>
                <a:effectLst/>
                <a:latin typeface="Tno"/>
              </a:rPr>
              <a:t> người, bị thương </a:t>
            </a:r>
            <a:r>
              <a:rPr lang="vi-VN" sz="3200" b="0" i="0" dirty="0" smtClean="0">
                <a:solidFill>
                  <a:srgbClr val="FF0000"/>
                </a:solidFill>
                <a:effectLst/>
                <a:latin typeface="Tno"/>
              </a:rPr>
              <a:t>10.804 </a:t>
            </a:r>
            <a:r>
              <a:rPr lang="vi-VN" sz="3200" b="0" i="0" dirty="0" smtClean="0">
                <a:solidFill>
                  <a:srgbClr val="333333"/>
                </a:solidFill>
                <a:effectLst/>
                <a:latin typeface="Tno"/>
              </a:rPr>
              <a:t>người.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Trung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bình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mỗi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ngày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nước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ta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xảy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ra</a:t>
            </a:r>
            <a:r>
              <a:rPr lang="en-US" sz="3200" dirty="0">
                <a:solidFill>
                  <a:srgbClr val="333333"/>
                </a:solidFill>
                <a:latin typeface="Tno"/>
              </a:rPr>
              <a:t> 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39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vụ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tai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nạn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giao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 </a:t>
            </a:r>
            <a:r>
              <a:rPr lang="en-US" sz="3200" b="0" i="0" dirty="0" err="1" smtClean="0">
                <a:solidFill>
                  <a:srgbClr val="333333"/>
                </a:solidFill>
                <a:effectLst/>
                <a:latin typeface="Tno"/>
              </a:rPr>
              <a:t>thông</a:t>
            </a:r>
            <a:r>
              <a:rPr lang="en-US" sz="3200" b="0" i="0" dirty="0" smtClean="0">
                <a:solidFill>
                  <a:srgbClr val="333333"/>
                </a:solidFill>
                <a:effectLst/>
                <a:latin typeface="Tno"/>
              </a:rPr>
              <a:t>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237655" y="1029402"/>
            <a:ext cx="3215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Thông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tin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2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048001" y="468085"/>
            <a:ext cx="8044542" cy="2177142"/>
          </a:xfrm>
          <a:prstGeom prst="wedgeEllipseCallout">
            <a:avLst>
              <a:gd name="adj1" fmla="val -58493"/>
              <a:gd name="adj2" fmla="val 2362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uyên truyền An toàn giao thông - B Production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53" end="1308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6" cy="6858001"/>
          </a:xfrm>
        </p:spPr>
      </p:pic>
    </p:spTree>
    <p:extLst>
      <p:ext uri="{BB962C8B-B14F-4D97-AF65-F5344CB8AC3E}">
        <p14:creationId xmlns:p14="http://schemas.microsoft.com/office/powerpoint/2010/main" val="4315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5741" y="180378"/>
            <a:ext cx="9765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ý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Đi xe máy ngày Tết không đội mũ bảo hiểm bị phạt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" y="816523"/>
            <a:ext cx="4099494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Những bức tranh biếm họa an toàn giao thông đáng suy ngh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844820"/>
            <a:ext cx="4180114" cy="29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ổ động văn hóa giao thông qua bộ tranh vẽ dí dỏm - Tuổi Trẻ On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2652" r="15456" b="17279"/>
          <a:stretch/>
        </p:blipFill>
        <p:spPr bwMode="auto">
          <a:xfrm>
            <a:off x="8371113" y="805543"/>
            <a:ext cx="3872313" cy="29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Ban An Toàn Giao Thông Tỉnh Cà M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45" y="3750224"/>
            <a:ext cx="4449083" cy="31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Giật mình với cách tham gia giao thông coi thường tính mạng - Nông Thôn V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4" y="3770710"/>
            <a:ext cx="4705781" cy="31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6918" y="151617"/>
            <a:ext cx="9591087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tai: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sạt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lở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lip] nước lũ cuốn trôi hàng loạt xe máy trên đường ở Điện Biên | Video | Xe  &amp; Đời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5"/>
          <a:stretch/>
        </p:blipFill>
        <p:spPr bwMode="auto">
          <a:xfrm>
            <a:off x="699862" y="1204989"/>
            <a:ext cx="4938937" cy="44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ideo: Sạt lở đất ở Sơn La đẩy ô tô trôi xuống vự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1221690"/>
            <a:ext cx="5159829" cy="44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7308" y="463116"/>
            <a:ext cx="669285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ơn 100m đường chi chít ổ gà, ổ voi: Dân bức xúc vì ám ảnh tai nạn | Đời  sống |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8" y="1455623"/>
            <a:ext cx="5724883" cy="38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ầu hướng dương giúp mặt đường 'tự lành', ngăn hình thành ổ gà |  baotintuc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55623"/>
            <a:ext cx="5908335" cy="37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048001" y="468085"/>
            <a:ext cx="7783285" cy="2177142"/>
          </a:xfrm>
          <a:prstGeom prst="wedgeEllipseCallout">
            <a:avLst>
              <a:gd name="adj1" fmla="val -58493"/>
              <a:gd name="adj2" fmla="val 2362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0929" y="2943333"/>
            <a:ext cx="7467600" cy="277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048000" y="453851"/>
            <a:ext cx="7783286" cy="2177142"/>
          </a:xfrm>
          <a:prstGeom prst="wedgeEllipseCallout">
            <a:avLst>
              <a:gd name="adj1" fmla="val 44864"/>
              <a:gd name="adj2" fmla="val 7962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0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00316" y="422029"/>
            <a:ext cx="4977284" cy="26025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67956" y="4391129"/>
            <a:ext cx="2425003" cy="20297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84619" y="4350935"/>
            <a:ext cx="3727939" cy="21101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04218" y="4099725"/>
            <a:ext cx="3942303" cy="26125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7901963">
            <a:off x="2332056" y="3719432"/>
            <a:ext cx="1678075" cy="2512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4929610" y="3609299"/>
            <a:ext cx="984801" cy="277543"/>
          </a:xfrm>
          <a:prstGeom prst="rightArrow">
            <a:avLst>
              <a:gd name="adj1" fmla="val 50001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994812">
            <a:off x="6965179" y="3706644"/>
            <a:ext cx="1678075" cy="2512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185" y="1094991"/>
            <a:ext cx="7436158" cy="156966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340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7047" y="1250742"/>
            <a:ext cx="6397905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Thử</a:t>
            </a:r>
            <a:r>
              <a:rPr lang="en-US" sz="1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r>
              <a:rPr lang="en-US" sz="1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1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siêu</a:t>
            </a:r>
            <a:r>
              <a:rPr lang="en-US" sz="1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nhí</a:t>
            </a:r>
            <a:endParaRPr lang="en-US" sz="1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4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9"/>
          <a:stretch/>
        </p:blipFill>
        <p:spPr bwMode="auto">
          <a:xfrm>
            <a:off x="4680857" y="0"/>
            <a:ext cx="7221883" cy="63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28594" y="175460"/>
            <a:ext cx="582588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Cảnh</a:t>
            </a:r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sát</a:t>
            </a:r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</a:p>
          <a:p>
            <a:pPr algn="ctr"/>
            <a:r>
              <a:rPr lang="en-US" sz="8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giao</a:t>
            </a:r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thông</a:t>
            </a:r>
            <a:r>
              <a:rPr lang="en-US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8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nhí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3078" name="Picture 6" descr="Tô màu Biểu Tượng Cảm Xúc Buồn Bã - Trang Tô Màu Cho Bé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28" y="2827153"/>
            <a:ext cx="1625087" cy="16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ẽ Tô Màu Tranh Con Bướm và Bông Hoa Cho Trẻ Em | Dạy Bé Tô Màu - Pap Pap  Kids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4" r="31142" b="67719"/>
          <a:stretch/>
        </p:blipFill>
        <p:spPr bwMode="auto">
          <a:xfrm>
            <a:off x="4680857" y="2666081"/>
            <a:ext cx="1717999" cy="14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8" b="66349"/>
          <a:stretch/>
        </p:blipFill>
        <p:spPr>
          <a:xfrm>
            <a:off x="2908803" y="0"/>
            <a:ext cx="6964540" cy="5432493"/>
          </a:xfrm>
          <a:prstGeom prst="rect">
            <a:avLst/>
          </a:prstGeom>
        </p:spPr>
      </p:pic>
      <p:pic>
        <p:nvPicPr>
          <p:cNvPr id="8" name="Ảnh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7" y="4468676"/>
            <a:ext cx="2684236" cy="2389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9" b="66190"/>
          <a:stretch/>
        </p:blipFill>
        <p:spPr>
          <a:xfrm>
            <a:off x="3224586" y="97971"/>
            <a:ext cx="6481430" cy="5159829"/>
          </a:xfrm>
          <a:prstGeom prst="rect">
            <a:avLst/>
          </a:prstGeom>
        </p:spPr>
      </p:pic>
      <p:pic>
        <p:nvPicPr>
          <p:cNvPr id="6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136571"/>
            <a:ext cx="2934290" cy="272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58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0" r="54940" b="33492"/>
          <a:stretch/>
        </p:blipFill>
        <p:spPr>
          <a:xfrm>
            <a:off x="3226999" y="130628"/>
            <a:ext cx="6179169" cy="4811486"/>
          </a:xfrm>
          <a:prstGeom prst="rect">
            <a:avLst/>
          </a:prstGeom>
        </p:spPr>
      </p:pic>
      <p:pic>
        <p:nvPicPr>
          <p:cNvPr id="5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136571"/>
            <a:ext cx="2934290" cy="272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47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8" t="33968" b="33492"/>
          <a:stretch/>
        </p:blipFill>
        <p:spPr>
          <a:xfrm>
            <a:off x="3164714" y="152399"/>
            <a:ext cx="6959181" cy="5312229"/>
          </a:xfrm>
          <a:prstGeom prst="rect">
            <a:avLst/>
          </a:prstGeom>
        </p:spPr>
      </p:pic>
      <p:pic>
        <p:nvPicPr>
          <p:cNvPr id="5" name="Ảnh 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290296" y="4136571"/>
            <a:ext cx="2934290" cy="2721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57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8" r="55369"/>
          <a:stretch/>
        </p:blipFill>
        <p:spPr>
          <a:xfrm>
            <a:off x="3418099" y="108857"/>
            <a:ext cx="6646216" cy="5214257"/>
          </a:xfrm>
        </p:spPr>
      </p:pic>
      <p:pic>
        <p:nvPicPr>
          <p:cNvPr id="5" name="Ảnh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4" y="4103914"/>
            <a:ext cx="3054335" cy="2639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02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8" t="66368"/>
          <a:stretch/>
        </p:blipFill>
        <p:spPr>
          <a:xfrm>
            <a:off x="3254828" y="0"/>
            <a:ext cx="7113574" cy="5551714"/>
          </a:xfrm>
        </p:spPr>
      </p:pic>
      <p:pic>
        <p:nvPicPr>
          <p:cNvPr id="5" name="Ảnh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3" y="4147457"/>
            <a:ext cx="2967265" cy="2563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4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8" b="66349"/>
          <a:stretch/>
        </p:blipFill>
        <p:spPr>
          <a:xfrm>
            <a:off x="296232" y="76199"/>
            <a:ext cx="3935494" cy="306977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8" r="55369"/>
          <a:stretch/>
        </p:blipFill>
        <p:spPr>
          <a:xfrm>
            <a:off x="4060371" y="182474"/>
            <a:ext cx="3777343" cy="2963496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8" t="66368"/>
          <a:stretch/>
        </p:blipFill>
        <p:spPr>
          <a:xfrm>
            <a:off x="7837713" y="76199"/>
            <a:ext cx="3933387" cy="3069771"/>
          </a:xfrm>
          <a:prstGeom prst="rect">
            <a:avLst/>
          </a:prstGeom>
        </p:spPr>
      </p:pic>
      <p:pic>
        <p:nvPicPr>
          <p:cNvPr id="7" name="Ảnh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58" y="1758043"/>
            <a:ext cx="1856923" cy="163285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9" b="66190"/>
          <a:stretch/>
        </p:blipFill>
        <p:spPr>
          <a:xfrm>
            <a:off x="0" y="3772671"/>
            <a:ext cx="3823487" cy="304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0" r="54940" b="33492"/>
          <a:stretch/>
        </p:blipFill>
        <p:spPr>
          <a:xfrm>
            <a:off x="3753827" y="3808699"/>
            <a:ext cx="3816545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8" t="33968" b="33492"/>
          <a:stretch/>
        </p:blipFill>
        <p:spPr>
          <a:xfrm>
            <a:off x="7431052" y="3844728"/>
            <a:ext cx="3893147" cy="2971799"/>
          </a:xfrm>
          <a:prstGeom prst="rect">
            <a:avLst/>
          </a:prstGeom>
        </p:spPr>
      </p:pic>
      <p:pic>
        <p:nvPicPr>
          <p:cNvPr id="11" name="Ảnh 2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"/>
          <a:stretch/>
        </p:blipFill>
        <p:spPr bwMode="auto">
          <a:xfrm>
            <a:off x="10001559" y="4955070"/>
            <a:ext cx="2190441" cy="1861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18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 caixa de fortuna ilustração do vetor. Ilustração de sucesso - 9117909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0"/>
          <a:stretch/>
        </p:blipFill>
        <p:spPr bwMode="auto">
          <a:xfrm>
            <a:off x="5097237" y="194582"/>
            <a:ext cx="6639567" cy="64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414" y="1855184"/>
            <a:ext cx="515077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13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tiên</a:t>
            </a:r>
            <a:r>
              <a:rPr lang="en-US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tri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2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13" y="327838"/>
            <a:ext cx="8953500" cy="6004112"/>
          </a:xfrm>
          <a:prstGeom prst="rect">
            <a:avLst/>
          </a:prstGeom>
        </p:spPr>
      </p:pic>
      <p:pic>
        <p:nvPicPr>
          <p:cNvPr id="3074" name="Picture 2" descr="Không cấp Giấy phép lái xe cho người gây tai nạn nghiêm trọ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89937"/>
            <a:ext cx="89535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ánh tai nạn thảm khốc với tàu hỏa: Dễ như ăn kẹo - VietNam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7" y="423862"/>
            <a:ext cx="104775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ng An: Tai nạn đường thủy giữa ca nô du lịch và ghe gỗ khiến 1 người tử  v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" y="327838"/>
            <a:ext cx="10833753" cy="61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5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585" y="838201"/>
            <a:ext cx="10613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585" y="3581400"/>
            <a:ext cx="8795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34885" y="43544"/>
            <a:ext cx="2786743" cy="79465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</a:rPr>
              <a:t>Đóng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vai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70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88" y="321128"/>
            <a:ext cx="6139542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ơi thể thao trên đường có bị xử phạt không? | Hỏi đáp pháp luật | UBATG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6508961" cy="36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5422" y="1208105"/>
            <a:ext cx="3792926" cy="33607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56704" y="1364989"/>
            <a:ext cx="4050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ầu dẫn đường sắt thành… &quot;công viê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516"/>
            <a:ext cx="6451040" cy="45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/>
          <a:stretch/>
        </p:blipFill>
        <p:spPr bwMode="auto">
          <a:xfrm>
            <a:off x="6422570" y="321128"/>
            <a:ext cx="5769429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03308" y="1607736"/>
            <a:ext cx="3990071" cy="2421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05645" y="1688123"/>
            <a:ext cx="46423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xịch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ày tàn Những Cuộc Đua Xe Đường Phố ! KỈ NIỆM HAPPY LAND | CÔ THẮM KHÔNG  VỀ REMIX . - Collectif-du-cham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9636"/>
            <a:ext cx="6490601" cy="36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/>
          <a:stretch/>
        </p:blipFill>
        <p:spPr bwMode="auto">
          <a:xfrm>
            <a:off x="6466114" y="321128"/>
            <a:ext cx="5725886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6084" y="1679635"/>
            <a:ext cx="463229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aobinhthuan.com.vn/data/news/2017/9/100660/hangr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7498"/>
            <a:ext cx="6540601" cy="48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/>
          <a:stretch/>
        </p:blipFill>
        <p:spPr bwMode="auto">
          <a:xfrm>
            <a:off x="6444342" y="321128"/>
            <a:ext cx="5713287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01859" y="2163944"/>
            <a:ext cx="4572000" cy="1730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40601" y="2180492"/>
            <a:ext cx="509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au đợt cao điểm, trâu bò vẫn “tung tăng” trên quốc lộ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3629"/>
            <a:ext cx="6225391" cy="41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88" y="321128"/>
            <a:ext cx="6139542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5121" y="1577597"/>
            <a:ext cx="5657222" cy="1899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79579" y="1580452"/>
            <a:ext cx="6419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ú Yên: Cầu sập, hiểm nguy từ đò ngang quá tải.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04258"/>
            <a:ext cx="6679867" cy="32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conExperience » V-Collection » Crystal Ball Ic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/>
          <a:stretch/>
        </p:blipFill>
        <p:spPr bwMode="auto">
          <a:xfrm>
            <a:off x="6531429" y="157843"/>
            <a:ext cx="566057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7898" y="1507253"/>
            <a:ext cx="6394101" cy="2321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đênh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 vấn chọn mua mũ bảo hiểm chất lượng - leanhtie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02" y="1084102"/>
            <a:ext cx="4361996" cy="33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3899" y="68439"/>
            <a:ext cx="86672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mũ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bảo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hiểm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8774987" y="1458686"/>
            <a:ext cx="3253728" cy="1545771"/>
          </a:xfrm>
          <a:prstGeom prst="cloudCallout">
            <a:avLst>
              <a:gd name="adj1" fmla="val -30902"/>
              <a:gd name="adj2" fmla="val 806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hiểm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773886" y="3701143"/>
            <a:ext cx="3178628" cy="70322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vùng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00798" y="4561115"/>
            <a:ext cx="3751716" cy="106038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Giảm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trấn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sọ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01674" y="1380251"/>
            <a:ext cx="2804449" cy="1545771"/>
          </a:xfrm>
          <a:prstGeom prst="cloudCallout">
            <a:avLst>
              <a:gd name="adj1" fmla="val -30902"/>
              <a:gd name="adj2" fmla="val 806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Không</a:t>
            </a:r>
            <a:r>
              <a:rPr lang="en-US" sz="3200" dirty="0"/>
              <a:t> </a:t>
            </a:r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hiểm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32577" y="3590073"/>
            <a:ext cx="3706225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sọ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577" y="4561115"/>
            <a:ext cx="3706225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suốt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6347" y="5532157"/>
            <a:ext cx="1771323" cy="70322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Tử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01886" y="4561115"/>
            <a:ext cx="3679371" cy="2002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hiểm</a:t>
            </a:r>
            <a:r>
              <a:rPr lang="en-US" sz="3200" dirty="0" smtClean="0"/>
              <a:t> </a:t>
            </a:r>
            <a:r>
              <a:rPr lang="en-US" sz="3200" dirty="0" err="1" smtClean="0"/>
              <a:t>giúp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vệ</a:t>
            </a:r>
            <a:r>
              <a:rPr lang="en-US" sz="3200" dirty="0" smtClean="0"/>
              <a:t> </a:t>
            </a:r>
            <a:r>
              <a:rPr lang="en-US" sz="3200" dirty="0" err="1" smtClean="0"/>
              <a:t>phần</a:t>
            </a:r>
            <a:r>
              <a:rPr lang="en-US" sz="3200" dirty="0" smtClean="0"/>
              <a:t> </a:t>
            </a:r>
            <a:r>
              <a:rPr lang="en-US" sz="3200" dirty="0" err="1" smtClean="0"/>
              <a:t>đầu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đội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57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ướng dẫn cách đội mũ bảo hiểm đúng cách - LÂM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974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147456" y="119742"/>
            <a:ext cx="6618515" cy="2253343"/>
          </a:xfrm>
          <a:prstGeom prst="wedgeEllipseCallout">
            <a:avLst>
              <a:gd name="adj1" fmla="val -44358"/>
              <a:gd name="adj2" fmla="val 54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Đội</a:t>
            </a:r>
            <a:r>
              <a:rPr lang="en-US" sz="4000" dirty="0" smtClean="0"/>
              <a:t> </a:t>
            </a:r>
            <a:r>
              <a:rPr lang="en-US" sz="4000" dirty="0" err="1" smtClean="0"/>
              <a:t>mũ</a:t>
            </a:r>
            <a:r>
              <a:rPr lang="en-US" sz="4000" dirty="0" smtClean="0"/>
              <a:t> </a:t>
            </a:r>
            <a:r>
              <a:rPr lang="en-US" sz="4000" dirty="0" err="1" smtClean="0"/>
              <a:t>bảo</a:t>
            </a:r>
            <a:r>
              <a:rPr lang="en-US" sz="4000" dirty="0" smtClean="0"/>
              <a:t> </a:t>
            </a:r>
            <a:r>
              <a:rPr lang="en-US" sz="4000" dirty="0" err="1" smtClean="0"/>
              <a:t>hiểm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err="1" smtClean="0"/>
              <a:t>như</a:t>
            </a:r>
            <a:r>
              <a:rPr lang="en-US" sz="4000" dirty="0" smtClean="0"/>
              <a:t> </a:t>
            </a:r>
            <a:r>
              <a:rPr lang="en-US" sz="4000" dirty="0" err="1" smtClean="0"/>
              <a:t>thế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đúng</a:t>
            </a:r>
            <a:r>
              <a:rPr lang="en-US" sz="4000" dirty="0" smtClean="0"/>
              <a:t>? 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5214258" y="2741158"/>
            <a:ext cx="6879771" cy="228804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hiểm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đầu</a:t>
            </a:r>
            <a:r>
              <a:rPr lang="en-US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quai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vặn</a:t>
            </a:r>
            <a:r>
              <a:rPr lang="en-US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mũ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quá</a:t>
            </a:r>
            <a:r>
              <a:rPr lang="en-US" sz="3200" dirty="0" smtClean="0"/>
              <a:t> </a:t>
            </a:r>
            <a:r>
              <a:rPr lang="en-US" sz="3200" dirty="0" err="1" smtClean="0"/>
              <a:t>chặt</a:t>
            </a:r>
            <a:r>
              <a:rPr lang="en-US" sz="3200" dirty="0" smtClean="0"/>
              <a:t> hay </a:t>
            </a:r>
            <a:r>
              <a:rPr lang="en-US" sz="3200" dirty="0" err="1" smtClean="0"/>
              <a:t>quá</a:t>
            </a:r>
            <a:r>
              <a:rPr lang="en-US" sz="3200" dirty="0" smtClean="0"/>
              <a:t> </a:t>
            </a:r>
            <a:r>
              <a:rPr lang="en-US" sz="3200" dirty="0" err="1" smtClean="0"/>
              <a:t>lỏng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2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9754" y="2390393"/>
            <a:ext cx="895828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TÔN TRỌNG </a:t>
            </a:r>
          </a:p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LUẬT GIAO THÔNG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5279571" y="1410679"/>
            <a:ext cx="2590800" cy="107768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Đạo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đức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680303" y="4807020"/>
            <a:ext cx="1789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04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2" y="2635645"/>
            <a:ext cx="2852056" cy="36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494314" y="1665515"/>
            <a:ext cx="6901543" cy="2373086"/>
          </a:xfrm>
          <a:prstGeom prst="wedgeEllipseCallout">
            <a:avLst>
              <a:gd name="adj1" fmla="val -49697"/>
              <a:gd name="adj2" fmla="val 533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Tai </a:t>
            </a:r>
            <a:r>
              <a:rPr lang="en-US" sz="4400" dirty="0" err="1" smtClean="0"/>
              <a:t>nạn</a:t>
            </a:r>
            <a:r>
              <a:rPr lang="en-US" sz="4400" dirty="0" smtClean="0"/>
              <a:t> </a:t>
            </a:r>
            <a:r>
              <a:rPr lang="en-US" sz="4400" dirty="0" err="1" smtClean="0"/>
              <a:t>giao</a:t>
            </a:r>
            <a:r>
              <a:rPr lang="en-US" sz="4400" dirty="0" smtClean="0"/>
              <a:t> </a:t>
            </a:r>
            <a:r>
              <a:rPr lang="en-US" sz="4400" dirty="0" err="1" smtClean="0"/>
              <a:t>thông</a:t>
            </a:r>
            <a:r>
              <a:rPr lang="en-US" sz="4400" dirty="0" smtClean="0"/>
              <a:t> </a:t>
            </a:r>
            <a:r>
              <a:rPr lang="en-US" sz="4400" dirty="0" err="1" smtClean="0"/>
              <a:t>xảy</a:t>
            </a:r>
            <a:r>
              <a:rPr lang="en-US" sz="4400" dirty="0" smtClean="0"/>
              <a:t> </a:t>
            </a:r>
            <a:r>
              <a:rPr lang="en-US" sz="4400" dirty="0" err="1" smtClean="0"/>
              <a:t>ra</a:t>
            </a:r>
            <a:r>
              <a:rPr lang="en-US" sz="4400" dirty="0" smtClean="0"/>
              <a:t> ở </a:t>
            </a:r>
            <a:r>
              <a:rPr lang="en-US" sz="4400" dirty="0" err="1" smtClean="0"/>
              <a:t>đâu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091920" y="582804"/>
            <a:ext cx="10008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SGK/ 40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6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ùng 2 Tết: Cả nước xảy ra 27 vụ tai nạn đường bộ, 19 người chết | VO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ăn ngừa tai nạn đường thủy do phương tiện nhỏ, thô sơ gây 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914"/>
            <a:ext cx="6096000" cy="34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GP News :. | 2 cách phân loại tai nạn giao thông đường sắt | BÁO ĐIỆN TỬ  CHÍNH PHỦ NƯỚC CHXHC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🔴 Máy Bay Quân Sự TQ Chở 322 Binh Sĩ Bị N,.O TU,.NG Trên Vùng Biển TRƯỜNG  SA Của VIỆT NAM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 b="13651"/>
          <a:stretch/>
        </p:blipFill>
        <p:spPr bwMode="auto">
          <a:xfrm>
            <a:off x="6095999" y="3450771"/>
            <a:ext cx="6096001" cy="33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2030" y="664262"/>
            <a:ext cx="233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Câu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hỏi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098" name="Picture 2" descr="https://lh3.googleusercontent.com/-fYFoqJYPKMQ/WsOINczGy2I/AAAAAAAACWE/TCPLXVSjV-8CH7TpEVxMIoy529BUy33xwCHMYCw/h136/2-ctu.vn_anh_dong_mau_slide_powerpoint_dep_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0" y="-432725"/>
            <a:ext cx="1447800" cy="26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714" y="1501870"/>
            <a:ext cx="8098971" cy="475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Tai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048001" y="468085"/>
            <a:ext cx="8490858" cy="2177142"/>
          </a:xfrm>
          <a:prstGeom prst="wedgeEllipseCallout">
            <a:avLst>
              <a:gd name="adj1" fmla="val -58493"/>
              <a:gd name="adj2" fmla="val 2362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Tai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058" y="174171"/>
            <a:ext cx="5279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Thiệt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về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người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Lái xe gây tai nạn, đã thỏa thuận bồi thường, có bị phạt không? - ả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2" y="1604282"/>
            <a:ext cx="5887358" cy="44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iên tiếp cấp cứu 11 nạn nhân thương vong do tai nạn giao thông - Hànội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4282"/>
            <a:ext cx="5880228" cy="44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605</Words>
  <Application>Microsoft Office PowerPoint</Application>
  <PresentationFormat>Custom</PresentationFormat>
  <Paragraphs>90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Tâm Như</dc:creator>
  <cp:lastModifiedBy>THANH HUONG</cp:lastModifiedBy>
  <cp:revision>44</cp:revision>
  <dcterms:created xsi:type="dcterms:W3CDTF">2021-03-27T04:37:01Z</dcterms:created>
  <dcterms:modified xsi:type="dcterms:W3CDTF">2022-03-31T10:55:27Z</dcterms:modified>
</cp:coreProperties>
</file>