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8"/>
  </p:notesMasterIdLst>
  <p:sldIdLst>
    <p:sldId id="309" r:id="rId3"/>
    <p:sldId id="313" r:id="rId4"/>
    <p:sldId id="310" r:id="rId5"/>
    <p:sldId id="311" r:id="rId6"/>
    <p:sldId id="312" r:id="rId7"/>
    <p:sldId id="290" r:id="rId8"/>
    <p:sldId id="316" r:id="rId9"/>
    <p:sldId id="287" r:id="rId10"/>
    <p:sldId id="307" r:id="rId11"/>
    <p:sldId id="265" r:id="rId12"/>
    <p:sldId id="317" r:id="rId13"/>
    <p:sldId id="314" r:id="rId14"/>
    <p:sldId id="289" r:id="rId15"/>
    <p:sldId id="318" r:id="rId16"/>
    <p:sldId id="327" r:id="rId17"/>
    <p:sldId id="296" r:id="rId18"/>
    <p:sldId id="297" r:id="rId19"/>
    <p:sldId id="298" r:id="rId20"/>
    <p:sldId id="299" r:id="rId21"/>
    <p:sldId id="300" r:id="rId22"/>
    <p:sldId id="301" r:id="rId23"/>
    <p:sldId id="302" r:id="rId24"/>
    <p:sldId id="303" r:id="rId25"/>
    <p:sldId id="319" r:id="rId26"/>
    <p:sldId id="320" r:id="rId27"/>
    <p:sldId id="304" r:id="rId28"/>
    <p:sldId id="306" r:id="rId29"/>
    <p:sldId id="323" r:id="rId30"/>
    <p:sldId id="325" r:id="rId31"/>
    <p:sldId id="328" r:id="rId32"/>
    <p:sldId id="326" r:id="rId33"/>
    <p:sldId id="293" r:id="rId34"/>
    <p:sldId id="294" r:id="rId35"/>
    <p:sldId id="291" r:id="rId36"/>
    <p:sldId id="329"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7D"/>
    <a:srgbClr val="BEF6F3"/>
    <a:srgbClr val="1EAEAA"/>
    <a:srgbClr val="C5E5A1"/>
    <a:srgbClr val="EC9DAE"/>
    <a:srgbClr val="F5D1D9"/>
    <a:srgbClr val="74C3C6"/>
    <a:srgbClr val="A4ECE5"/>
    <a:srgbClr val="FF8C9F"/>
    <a:srgbClr val="EDD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9" autoAdjust="0"/>
    <p:restoredTop sz="94660"/>
  </p:normalViewPr>
  <p:slideViewPr>
    <p:cSldViewPr snapToGrid="0">
      <p:cViewPr>
        <p:scale>
          <a:sx n="76" d="100"/>
          <a:sy n="76" d="100"/>
        </p:scale>
        <p:origin x="-36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DEF58-915F-48B0-AF5E-9B7A06DF2996}" type="datetimeFigureOut">
              <a:rPr lang="zh-CN" altLang="en-US" smtClean="0"/>
              <a:t>2021/9/14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1A09-249F-4AAF-A048-3EE6B3CBF3CF}" type="slidenum">
              <a:rPr lang="zh-CN" altLang="en-US" smtClean="0"/>
              <a:t>‹#›</a:t>
            </a:fld>
            <a:endParaRPr lang="zh-CN" altLang="en-US"/>
          </a:p>
        </p:txBody>
      </p:sp>
    </p:spTree>
    <p:extLst>
      <p:ext uri="{BB962C8B-B14F-4D97-AF65-F5344CB8AC3E}">
        <p14:creationId xmlns:p14="http://schemas.microsoft.com/office/powerpoint/2010/main" val="100257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2</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7</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14</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28</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5800" y="1143000"/>
            <a:ext cx="5486400" cy="3086100"/>
          </a:xfrm>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cs typeface="Arial" pitchFamily="34" charset="0"/>
            </a:endParaRPr>
          </a:p>
        </p:txBody>
      </p:sp>
      <p:sp>
        <p:nvSpPr>
          <p:cNvPr id="4" name="灯片编号占位符 3"/>
          <p:cNvSpPr>
            <a:spLocks noGrp="1"/>
          </p:cNvSpPr>
          <p:nvPr>
            <p:ph type="sldNum" sz="quarter" idx="5"/>
          </p:nvPr>
        </p:nvSpPr>
        <p:spPr/>
        <p:txBody>
          <a:bodyPr/>
          <a:lstStyle/>
          <a:p>
            <a:pPr fontAlgn="auto">
              <a:spcBef>
                <a:spcPts val="0"/>
              </a:spcBef>
              <a:spcAft>
                <a:spcPts val="0"/>
              </a:spcAft>
              <a:defRPr/>
            </a:pPr>
            <a:fld id="{810A0CFE-6D3D-49A9-9021-8C8C97C857D4}" type="slidenum">
              <a:rPr lang="zh-CN" altLang="en-US" smtClean="0">
                <a:solidFill>
                  <a:prstClr val="black"/>
                </a:solidFill>
                <a:latin typeface="Calibri"/>
                <a:cs typeface="+mn-cs"/>
              </a:rPr>
              <a:pPr fontAlgn="auto">
                <a:spcBef>
                  <a:spcPts val="0"/>
                </a:spcBef>
                <a:spcAft>
                  <a:spcPts val="0"/>
                </a:spcAft>
                <a:defRPr/>
              </a:pPr>
              <a:t>31</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DE36A44D-A4B2-43E6-A505-B65F8C359EFB}" type="slidenum">
              <a:rPr lang="en-US"/>
              <a:pPr/>
              <a:t>‹#›</a:t>
            </a:fld>
            <a:endParaRPr lang="en-US"/>
          </a:p>
        </p:txBody>
      </p:sp>
    </p:spTree>
    <p:extLst>
      <p:ext uri="{BB962C8B-B14F-4D97-AF65-F5344CB8AC3E}">
        <p14:creationId xmlns:p14="http://schemas.microsoft.com/office/powerpoint/2010/main" val="20734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82542"/>
      </p:ext>
    </p:extLst>
  </p:cSld>
  <p:clrMapOvr>
    <a:masterClrMapping/>
  </p:clrMapOvr>
  <p:transition spd="slow" advTm="100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7" indent="0" algn="ctr">
              <a:buNone/>
              <a:defRPr>
                <a:solidFill>
                  <a:schemeClr val="tx1">
                    <a:tint val="75000"/>
                  </a:schemeClr>
                </a:solidFill>
              </a:defRPr>
            </a:lvl2pPr>
            <a:lvl3pPr marL="1219072" indent="0" algn="ctr">
              <a:buNone/>
              <a:defRPr>
                <a:solidFill>
                  <a:schemeClr val="tx1">
                    <a:tint val="75000"/>
                  </a:schemeClr>
                </a:solidFill>
              </a:defRPr>
            </a:lvl3pPr>
            <a:lvl4pPr marL="1828609" indent="0" algn="ctr">
              <a:buNone/>
              <a:defRPr>
                <a:solidFill>
                  <a:schemeClr val="tx1">
                    <a:tint val="75000"/>
                  </a:schemeClr>
                </a:solidFill>
              </a:defRPr>
            </a:lvl4pPr>
            <a:lvl5pPr marL="2438144" indent="0" algn="ctr">
              <a:buNone/>
              <a:defRPr>
                <a:solidFill>
                  <a:schemeClr val="tx1">
                    <a:tint val="75000"/>
                  </a:schemeClr>
                </a:solidFill>
              </a:defRPr>
            </a:lvl5pPr>
            <a:lvl6pPr marL="3047680" indent="0" algn="ctr">
              <a:buNone/>
              <a:defRPr>
                <a:solidFill>
                  <a:schemeClr val="tx1">
                    <a:tint val="75000"/>
                  </a:schemeClr>
                </a:solidFill>
              </a:defRPr>
            </a:lvl6pPr>
            <a:lvl7pPr marL="3657217" indent="0" algn="ctr">
              <a:buNone/>
              <a:defRPr>
                <a:solidFill>
                  <a:schemeClr val="tx1">
                    <a:tint val="75000"/>
                  </a:schemeClr>
                </a:solidFill>
              </a:defRPr>
            </a:lvl7pPr>
            <a:lvl8pPr marL="4266753" indent="0" algn="ctr">
              <a:buNone/>
              <a:defRPr>
                <a:solidFill>
                  <a:schemeClr val="tx1">
                    <a:tint val="75000"/>
                  </a:schemeClr>
                </a:solidFill>
              </a:defRPr>
            </a:lvl8pPr>
            <a:lvl9pPr marL="4876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7601" y="0"/>
            <a:ext cx="871949" cy="797895"/>
          </a:xfrm>
          <a:prstGeom prst="rect">
            <a:avLst/>
          </a:prstGeom>
        </p:spPr>
      </p:pic>
    </p:spTree>
    <p:extLst>
      <p:ext uri="{BB962C8B-B14F-4D97-AF65-F5344CB8AC3E}">
        <p14:creationId xmlns:p14="http://schemas.microsoft.com/office/powerpoint/2010/main" val="4063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865" y="92078"/>
            <a:ext cx="954135" cy="873102"/>
          </a:xfrm>
          <a:prstGeom prst="rect">
            <a:avLst/>
          </a:prstGeom>
        </p:spPr>
      </p:pic>
    </p:spTree>
    <p:extLst>
      <p:ext uri="{BB962C8B-B14F-4D97-AF65-F5344CB8AC3E}">
        <p14:creationId xmlns:p14="http://schemas.microsoft.com/office/powerpoint/2010/main" val="130205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6"/>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667">
                <a:solidFill>
                  <a:schemeClr val="tx1">
                    <a:tint val="75000"/>
                  </a:schemeClr>
                </a:solidFill>
              </a:defRPr>
            </a:lvl1pPr>
            <a:lvl2pPr marL="609537" indent="0">
              <a:buNone/>
              <a:defRPr sz="2400">
                <a:solidFill>
                  <a:schemeClr val="tx1">
                    <a:tint val="75000"/>
                  </a:schemeClr>
                </a:solidFill>
              </a:defRPr>
            </a:lvl2pPr>
            <a:lvl3pPr marL="1219072" indent="0">
              <a:buNone/>
              <a:defRPr sz="2133">
                <a:solidFill>
                  <a:schemeClr val="tx1">
                    <a:tint val="75000"/>
                  </a:schemeClr>
                </a:solidFill>
              </a:defRPr>
            </a:lvl3pPr>
            <a:lvl4pPr marL="1828609" indent="0">
              <a:buNone/>
              <a:defRPr sz="1867">
                <a:solidFill>
                  <a:schemeClr val="tx1">
                    <a:tint val="75000"/>
                  </a:schemeClr>
                </a:solidFill>
              </a:defRPr>
            </a:lvl4pPr>
            <a:lvl5pPr marL="2438144" indent="0">
              <a:buNone/>
              <a:defRPr sz="1867">
                <a:solidFill>
                  <a:schemeClr val="tx1">
                    <a:tint val="75000"/>
                  </a:schemeClr>
                </a:solidFill>
              </a:defRPr>
            </a:lvl5pPr>
            <a:lvl6pPr marL="3047680" indent="0">
              <a:buNone/>
              <a:defRPr sz="1867">
                <a:solidFill>
                  <a:schemeClr val="tx1">
                    <a:tint val="75000"/>
                  </a:schemeClr>
                </a:solidFill>
              </a:defRPr>
            </a:lvl6pPr>
            <a:lvl7pPr marL="3657217" indent="0">
              <a:buNone/>
              <a:defRPr sz="1867">
                <a:solidFill>
                  <a:schemeClr val="tx1">
                    <a:tint val="75000"/>
                  </a:schemeClr>
                </a:solidFill>
              </a:defRPr>
            </a:lvl7pPr>
            <a:lvl8pPr marL="4266753" indent="0">
              <a:buNone/>
              <a:defRPr sz="1867">
                <a:solidFill>
                  <a:schemeClr val="tx1">
                    <a:tint val="75000"/>
                  </a:schemeClr>
                </a:solidFill>
              </a:defRPr>
            </a:lvl8pPr>
            <a:lvl9pPr marL="4876289"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8702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407756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0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1861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0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7051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0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3170481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2"/>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312369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37" indent="0">
              <a:buNone/>
              <a:defRPr sz="3733"/>
            </a:lvl2pPr>
            <a:lvl3pPr marL="1219072" indent="0">
              <a:buNone/>
              <a:defRPr sz="3200"/>
            </a:lvl3pPr>
            <a:lvl4pPr marL="1828609" indent="0">
              <a:buNone/>
              <a:defRPr sz="2667"/>
            </a:lvl4pPr>
            <a:lvl5pPr marL="2438144" indent="0">
              <a:buNone/>
              <a:defRPr sz="2667"/>
            </a:lvl5pPr>
            <a:lvl6pPr marL="3047680" indent="0">
              <a:buNone/>
              <a:defRPr sz="2667"/>
            </a:lvl6pPr>
            <a:lvl7pPr marL="3657217" indent="0">
              <a:buNone/>
              <a:defRPr sz="2667"/>
            </a:lvl7pPr>
            <a:lvl8pPr marL="4266753" indent="0">
              <a:buNone/>
              <a:defRPr sz="2667"/>
            </a:lvl8pPr>
            <a:lvl9pPr marL="4876289" indent="0">
              <a:buNone/>
              <a:defRPr sz="2667"/>
            </a:lvl9pPr>
          </a:lstStyle>
          <a:p>
            <a:endParaRPr lang="en-US"/>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0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421170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1728917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0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94893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2021/9/14</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2021/9/14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14507" y="0"/>
            <a:ext cx="977493" cy="8944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2"/>
            <a:ext cx="2844800" cy="365125"/>
          </a:xfrm>
          <a:prstGeom prst="rect">
            <a:avLst/>
          </a:prstGeom>
        </p:spPr>
        <p:txBody>
          <a:bodyPr vert="horz" lIns="91433" tIns="45717" rIns="91433" bIns="45717" rtlCol="0" anchor="ctr"/>
          <a:lstStyle>
            <a:lvl1pPr algn="l">
              <a:defRPr sz="1600">
                <a:solidFill>
                  <a:schemeClr val="tx1">
                    <a:tint val="75000"/>
                  </a:schemeClr>
                </a:solidFill>
              </a:defRPr>
            </a:lvl1pPr>
          </a:lstStyle>
          <a:p>
            <a:pPr defTabSz="1219072"/>
            <a:fld id="{F1AF1BE9-B57C-498F-AC7D-C05E3E786575}" type="datetimeFigureOut">
              <a:rPr lang="en-US" smtClean="0">
                <a:solidFill>
                  <a:prstClr val="black">
                    <a:tint val="75000"/>
                  </a:prstClr>
                </a:solidFill>
              </a:rPr>
              <a:pPr defTabSz="1219072"/>
              <a:t>9/14/2021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3" tIns="45717" rIns="91433" bIns="45717" rtlCol="0" anchor="ctr"/>
          <a:lstStyle>
            <a:lvl1pPr algn="ctr">
              <a:defRPr sz="1600">
                <a:solidFill>
                  <a:schemeClr val="tx1">
                    <a:tint val="75000"/>
                  </a:schemeClr>
                </a:solidFill>
              </a:defRPr>
            </a:lvl1pPr>
          </a:lstStyle>
          <a:p>
            <a:pPr defTabSz="121907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3" tIns="45717" rIns="91433" bIns="45717" rtlCol="0" anchor="ctr"/>
          <a:lstStyle>
            <a:lvl1pPr algn="r">
              <a:defRPr sz="1600">
                <a:solidFill>
                  <a:schemeClr val="tx1">
                    <a:tint val="75000"/>
                  </a:schemeClr>
                </a:solidFill>
              </a:defRPr>
            </a:lvl1pPr>
          </a:lstStyle>
          <a:p>
            <a:pPr defTabSz="1219072"/>
            <a:fld id="{EF7A1E25-5442-4AB3-89FD-63405F21195C}" type="slidenum">
              <a:rPr lang="en-US" smtClean="0">
                <a:solidFill>
                  <a:prstClr val="black">
                    <a:tint val="75000"/>
                  </a:prstClr>
                </a:solidFill>
              </a:rPr>
              <a:pPr defTabSz="1219072"/>
              <a:t>‹#›</a:t>
            </a:fld>
            <a:endParaRPr lang="en-US">
              <a:solidFill>
                <a:prstClr val="black">
                  <a:tint val="75000"/>
                </a:prstClr>
              </a:solidFill>
            </a:endParaRPr>
          </a:p>
        </p:txBody>
      </p:sp>
    </p:spTree>
    <p:extLst>
      <p:ext uri="{BB962C8B-B14F-4D97-AF65-F5344CB8AC3E}">
        <p14:creationId xmlns:p14="http://schemas.microsoft.com/office/powerpoint/2010/main" val="829101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072" rtl="0" eaLnBrk="1" latinLnBrk="0" hangingPunct="1">
        <a:spcBef>
          <a:spcPct val="0"/>
        </a:spcBef>
        <a:buNone/>
        <a:defRPr sz="5867" kern="1200">
          <a:solidFill>
            <a:schemeClr val="tx1"/>
          </a:solidFill>
          <a:latin typeface="+mj-lt"/>
          <a:ea typeface="+mj-ea"/>
          <a:cs typeface="+mj-cs"/>
        </a:defRPr>
      </a:lvl1pPr>
    </p:titleStyle>
    <p:bodyStyle>
      <a:lvl1pPr marL="457153" indent="-457153" algn="l" defTabSz="121907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95" indent="-380960" algn="l" defTabSz="121907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41" indent="-304768" algn="l" defTabSz="1219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76"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13"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48"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85"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22"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57"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72" rtl="0" eaLnBrk="1" latinLnBrk="0" hangingPunct="1">
        <a:defRPr sz="2400" kern="1200">
          <a:solidFill>
            <a:schemeClr val="tx1"/>
          </a:solidFill>
          <a:latin typeface="+mn-lt"/>
          <a:ea typeface="+mn-ea"/>
          <a:cs typeface="+mn-cs"/>
        </a:defRPr>
      </a:lvl1pPr>
      <a:lvl2pPr marL="609537" algn="l" defTabSz="1219072" rtl="0" eaLnBrk="1" latinLnBrk="0" hangingPunct="1">
        <a:defRPr sz="2400" kern="1200">
          <a:solidFill>
            <a:schemeClr val="tx1"/>
          </a:solidFill>
          <a:latin typeface="+mn-lt"/>
          <a:ea typeface="+mn-ea"/>
          <a:cs typeface="+mn-cs"/>
        </a:defRPr>
      </a:lvl2pPr>
      <a:lvl3pPr marL="1219072" algn="l" defTabSz="1219072" rtl="0" eaLnBrk="1" latinLnBrk="0" hangingPunct="1">
        <a:defRPr sz="2400" kern="1200">
          <a:solidFill>
            <a:schemeClr val="tx1"/>
          </a:solidFill>
          <a:latin typeface="+mn-lt"/>
          <a:ea typeface="+mn-ea"/>
          <a:cs typeface="+mn-cs"/>
        </a:defRPr>
      </a:lvl3pPr>
      <a:lvl4pPr marL="1828609" algn="l" defTabSz="1219072" rtl="0" eaLnBrk="1" latinLnBrk="0" hangingPunct="1">
        <a:defRPr sz="2400" kern="1200">
          <a:solidFill>
            <a:schemeClr val="tx1"/>
          </a:solidFill>
          <a:latin typeface="+mn-lt"/>
          <a:ea typeface="+mn-ea"/>
          <a:cs typeface="+mn-cs"/>
        </a:defRPr>
      </a:lvl4pPr>
      <a:lvl5pPr marL="2438144" algn="l" defTabSz="1219072" rtl="0" eaLnBrk="1" latinLnBrk="0" hangingPunct="1">
        <a:defRPr sz="2400" kern="1200">
          <a:solidFill>
            <a:schemeClr val="tx1"/>
          </a:solidFill>
          <a:latin typeface="+mn-lt"/>
          <a:ea typeface="+mn-ea"/>
          <a:cs typeface="+mn-cs"/>
        </a:defRPr>
      </a:lvl5pPr>
      <a:lvl6pPr marL="3047680" algn="l" defTabSz="1219072" rtl="0" eaLnBrk="1" latinLnBrk="0" hangingPunct="1">
        <a:defRPr sz="2400" kern="1200">
          <a:solidFill>
            <a:schemeClr val="tx1"/>
          </a:solidFill>
          <a:latin typeface="+mn-lt"/>
          <a:ea typeface="+mn-ea"/>
          <a:cs typeface="+mn-cs"/>
        </a:defRPr>
      </a:lvl6pPr>
      <a:lvl7pPr marL="3657217" algn="l" defTabSz="1219072" rtl="0" eaLnBrk="1" latinLnBrk="0" hangingPunct="1">
        <a:defRPr sz="2400" kern="1200">
          <a:solidFill>
            <a:schemeClr val="tx1"/>
          </a:solidFill>
          <a:latin typeface="+mn-lt"/>
          <a:ea typeface="+mn-ea"/>
          <a:cs typeface="+mn-cs"/>
        </a:defRPr>
      </a:lvl7pPr>
      <a:lvl8pPr marL="4266753" algn="l" defTabSz="1219072" rtl="0" eaLnBrk="1" latinLnBrk="0" hangingPunct="1">
        <a:defRPr sz="2400" kern="1200">
          <a:solidFill>
            <a:schemeClr val="tx1"/>
          </a:solidFill>
          <a:latin typeface="+mn-lt"/>
          <a:ea typeface="+mn-ea"/>
          <a:cs typeface="+mn-cs"/>
        </a:defRPr>
      </a:lvl8pPr>
      <a:lvl9pPr marL="4876289" algn="l" defTabSz="121907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4.gif"/><Relationship Id="rId3" Type="http://schemas.openxmlformats.org/officeDocument/2006/relationships/image" Target="../media/image28.png"/><Relationship Id="rId7" Type="http://schemas.openxmlformats.org/officeDocument/2006/relationships/image" Target="../media/image30.gif"/><Relationship Id="rId12" Type="http://schemas.openxmlformats.org/officeDocument/2006/relationships/slide" Target="slide27.xml"/><Relationship Id="rId2" Type="http://schemas.openxmlformats.org/officeDocument/2006/relationships/image" Target="../media/image27.png"/><Relationship Id="rId16" Type="http://schemas.openxmlformats.org/officeDocument/2006/relationships/image" Target="../media/image37.gif"/><Relationship Id="rId1" Type="http://schemas.openxmlformats.org/officeDocument/2006/relationships/slideLayout" Target="../slideLayouts/slideLayout14.xml"/><Relationship Id="rId6" Type="http://schemas.openxmlformats.org/officeDocument/2006/relationships/slide" Target="slide33.xml"/><Relationship Id="rId11" Type="http://schemas.openxmlformats.org/officeDocument/2006/relationships/image" Target="../media/image33.gif"/><Relationship Id="rId5" Type="http://schemas.microsoft.com/office/2007/relationships/hdphoto" Target="../media/hdphoto4.wdp"/><Relationship Id="rId15" Type="http://schemas.openxmlformats.org/officeDocument/2006/relationships/image" Target="../media/image36.png"/><Relationship Id="rId10" Type="http://schemas.openxmlformats.org/officeDocument/2006/relationships/image" Target="../media/image32.gif"/><Relationship Id="rId4" Type="http://schemas.openxmlformats.org/officeDocument/2006/relationships/image" Target="../media/image29.png"/><Relationship Id="rId9" Type="http://schemas.openxmlformats.org/officeDocument/2006/relationships/slide" Target="slide32.xml"/><Relationship Id="rId1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slide" Target="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gif"/><Relationship Id="rId7" Type="http://schemas.openxmlformats.org/officeDocument/2006/relationships/slide" Target="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15.wmf"/><Relationship Id="rId4" Type="http://schemas.microsoft.com/office/2007/relationships/hdphoto" Target="../media/hdphoto1.wdp"/><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G:\BACK GROUND\pngtree-frame-background-of-roses-tulips-and-different-flowers-to-dedicate-image_3076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07100" y="1841500"/>
            <a:ext cx="184150" cy="584200"/>
          </a:xfrm>
          <a:prstGeom prst="rect">
            <a:avLst/>
          </a:prstGeom>
          <a:noFill/>
        </p:spPr>
        <p:txBody>
          <a:bodyPr wrap="none">
            <a:spAutoFit/>
          </a:bodyPr>
          <a:lstStyle/>
          <a:p>
            <a:pPr algn="ctr" eaLnBrk="1" hangingPunct="1">
              <a:defRPr/>
            </a:pPr>
            <a:endPar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4"/>
          <p:cNvSpPr txBox="1">
            <a:spLocks noChangeArrowheads="1"/>
          </p:cNvSpPr>
          <p:nvPr/>
        </p:nvSpPr>
        <p:spPr>
          <a:xfrm>
            <a:off x="609600" y="3048000"/>
            <a:ext cx="11506200" cy="917575"/>
          </a:xfrm>
          <a:prstGeom prst="rect">
            <a:avLst/>
          </a:prstGeom>
        </p:spPr>
        <p:txBody>
          <a:bodyPr lIns="0" tIns="0" rIns="0" bIns="0"/>
          <a:lstStyle/>
          <a:p>
            <a:pPr algn="ctr" eaLnBrk="1" hangingPunct="1">
              <a:lnSpc>
                <a:spcPct val="90000"/>
              </a:lnSpc>
              <a:defRPr/>
            </a:pPr>
            <a:endParaRPr lang="en-US" sz="6600" b="1" kern="0" dirty="0">
              <a:solidFill>
                <a:srgbClr val="FF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endParaRPr>
          </a:p>
        </p:txBody>
      </p:sp>
      <p:sp>
        <p:nvSpPr>
          <p:cNvPr id="4101" name="TextBox 4"/>
          <p:cNvSpPr txBox="1">
            <a:spLocks noChangeArrowheads="1"/>
          </p:cNvSpPr>
          <p:nvPr/>
        </p:nvSpPr>
        <p:spPr bwMode="auto">
          <a:xfrm>
            <a:off x="5486400" y="381000"/>
            <a:ext cx="6248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vi-VN" altLang="en-US" sz="2800" b="1">
                <a:solidFill>
                  <a:srgbClr val="FF0000"/>
                </a:solidFill>
                <a:latin typeface="Times New Roman" pitchFamily="18" charset="0"/>
                <a:cs typeface="Times New Roman" pitchFamily="18" charset="0"/>
              </a:rPr>
              <a:t>TRƯỜNG TIỂU HỌC </a:t>
            </a:r>
            <a:r>
              <a:rPr lang="en-US" altLang="en-US" sz="2800" b="1">
                <a:solidFill>
                  <a:srgbClr val="FF0000"/>
                </a:solidFill>
                <a:latin typeface="Times New Roman" pitchFamily="18" charset="0"/>
                <a:cs typeface="Times New Roman" pitchFamily="18" charset="0"/>
              </a:rPr>
              <a:t>GIANG BIÊN</a:t>
            </a:r>
            <a:endParaRPr lang="vi-VN" altLang="en-US" sz="2800" b="1">
              <a:solidFill>
                <a:srgbClr val="FF0000"/>
              </a:solidFill>
              <a:latin typeface="Times New Roman" pitchFamily="18" charset="0"/>
              <a:cs typeface="Times New Roman" pitchFamily="18" charset="0"/>
            </a:endParaRPr>
          </a:p>
        </p:txBody>
      </p:sp>
      <p:sp>
        <p:nvSpPr>
          <p:cNvPr id="9" name="TextBox 8"/>
          <p:cNvSpPr txBox="1"/>
          <p:nvPr/>
        </p:nvSpPr>
        <p:spPr>
          <a:xfrm rot="240762">
            <a:off x="1823859" y="2233090"/>
            <a:ext cx="3989375" cy="2176361"/>
          </a:xfrm>
          <a:prstGeom prst="rect">
            <a:avLst/>
          </a:prstGeom>
          <a:noFill/>
        </p:spPr>
        <p:txBody>
          <a:bodyPr spcFirstLastPara="1" lIns="0" tIns="0" rIns="0" bIns="0">
            <a:prstTxWarp prst="textArchUp">
              <a:avLst>
                <a:gd name="adj" fmla="val 10738771"/>
              </a:avLst>
            </a:prstTxWarp>
            <a:spAutoFit/>
          </a:bodyPr>
          <a:lstStyle/>
          <a:p>
            <a:pPr eaLnBrk="1" hangingPunct="1">
              <a:defRPr/>
            </a:pPr>
            <a:r>
              <a:rPr lang="vi-VN" sz="4000" b="1" dirty="0" smtClean="0">
                <a:solidFill>
                  <a:srgbClr val="DF77C2">
                    <a:alpha val="91000"/>
                  </a:srgbClr>
                </a:solidFill>
                <a:cs typeface="Arial" charset="0"/>
              </a:rPr>
              <a:t>BÀI GIẢNG ĐIỆN TỬ </a:t>
            </a:r>
            <a:endParaRPr lang="vi-VN" sz="4000" b="1" dirty="0">
              <a:solidFill>
                <a:srgbClr val="DF77C2">
                  <a:alpha val="91000"/>
                </a:srgbClr>
              </a:solidFill>
              <a:cs typeface="Arial" charset="0"/>
            </a:endParaRPr>
          </a:p>
        </p:txBody>
      </p:sp>
      <p:sp>
        <p:nvSpPr>
          <p:cNvPr id="10" name="TextBox 6"/>
          <p:cNvSpPr txBox="1">
            <a:spLocks noChangeArrowheads="1"/>
          </p:cNvSpPr>
          <p:nvPr/>
        </p:nvSpPr>
        <p:spPr bwMode="auto">
          <a:xfrm>
            <a:off x="704850" y="3319463"/>
            <a:ext cx="6481763" cy="493712"/>
          </a:xfrm>
          <a:prstGeom prst="rect">
            <a:avLst/>
          </a:prstGeom>
          <a:noFill/>
          <a:ln>
            <a:noFill/>
          </a:ln>
        </p:spPr>
        <p:txBody>
          <a:bodyPr lIns="0" tIns="0" rIns="0" bIns="0">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algn="ctr" eaLnBrk="1" hangingPunct="1">
              <a:spcBef>
                <a:spcPct val="0"/>
              </a:spcBef>
              <a:buFontTx/>
              <a:buNone/>
              <a:defRPr/>
            </a:pPr>
            <a:r>
              <a:rPr lang="vi-VN" altLang="vi-VN" b="1" dirty="0">
                <a:solidFill>
                  <a:schemeClr val="accent1">
                    <a:lumMod val="50000"/>
                  </a:schemeClr>
                </a:solidFill>
                <a:latin typeface="Times New Roman" panose="02020603050405020304" pitchFamily="18" charset="0"/>
                <a:cs typeface="Times New Roman" panose="02020603050405020304" pitchFamily="18" charset="0"/>
              </a:rPr>
              <a:t>KHỐI </a:t>
            </a:r>
            <a:r>
              <a:rPr lang="vi-VN" altLang="vi-VN" b="1" dirty="0" smtClean="0">
                <a:solidFill>
                  <a:schemeClr val="accent1">
                    <a:lumMod val="50000"/>
                  </a:schemeClr>
                </a:solidFill>
                <a:latin typeface="Times New Roman" panose="02020603050405020304" pitchFamily="18" charset="0"/>
                <a:cs typeface="Times New Roman" panose="02020603050405020304" pitchFamily="18" charset="0"/>
              </a:rPr>
              <a:t>4</a:t>
            </a:r>
            <a:r>
              <a:rPr lang="vi-VN" altLang="vi-VN" dirty="0" smtClean="0">
                <a:solidFill>
                  <a:schemeClr val="accent1">
                    <a:lumMod val="50000"/>
                  </a:schemeClr>
                </a:solidFill>
                <a:latin typeface="Times New Roman" panose="02020603050405020304" pitchFamily="18" charset="0"/>
                <a:cs typeface="Times New Roman" panose="02020603050405020304" pitchFamily="18" charset="0"/>
              </a:rPr>
              <a:t> </a:t>
            </a:r>
            <a:endParaRPr lang="vi-VN" altLang="vi-VN"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104" name="Rectangle 2"/>
          <p:cNvSpPr>
            <a:spLocks noChangeArrowheads="1"/>
          </p:cNvSpPr>
          <p:nvPr/>
        </p:nvSpPr>
        <p:spPr bwMode="auto">
          <a:xfrm>
            <a:off x="1854200" y="4223201"/>
            <a:ext cx="4152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vi-VN" sz="3600" b="1" dirty="0">
                <a:solidFill>
                  <a:srgbClr val="FF0000"/>
                </a:solidFill>
                <a:latin typeface="Times New Roman" pitchFamily="18" charset="0"/>
                <a:cs typeface="Times New Roman" pitchFamily="18" charset="0"/>
              </a:rPr>
              <a:t>MÔN : </a:t>
            </a:r>
            <a:r>
              <a:rPr lang="en-US" sz="3600" b="1" dirty="0" smtClean="0">
                <a:solidFill>
                  <a:srgbClr val="FF0000"/>
                </a:solidFill>
                <a:latin typeface="Times New Roman" pitchFamily="18" charset="0"/>
                <a:cs typeface="Times New Roman" pitchFamily="18" charset="0"/>
              </a:rPr>
              <a:t>T</a:t>
            </a:r>
            <a:r>
              <a:rPr lang="vi-VN" sz="3600" b="1" dirty="0" smtClean="0">
                <a:solidFill>
                  <a:srgbClr val="FF0000"/>
                </a:solidFill>
                <a:latin typeface="Times New Roman" pitchFamily="18" charset="0"/>
                <a:cs typeface="Times New Roman" pitchFamily="18" charset="0"/>
              </a:rPr>
              <a:t>ẬP ĐỌC</a:t>
            </a:r>
            <a:endParaRPr lang="vi-VN" sz="3600" b="1" dirty="0">
              <a:solidFill>
                <a:srgbClr val="FF0000"/>
              </a:solidFill>
              <a:latin typeface="Times New Roman" pitchFamily="18" charset="0"/>
              <a:cs typeface="Times New Roman" pitchFamily="18" charset="0"/>
            </a:endParaRPr>
          </a:p>
        </p:txBody>
      </p:sp>
      <p:pic>
        <p:nvPicPr>
          <p:cNvPr id="4105" name="Picture 2"/>
          <p:cNvPicPr>
            <a:picLocks noChangeAspect="1"/>
          </p:cNvPicPr>
          <p:nvPr/>
        </p:nvPicPr>
        <p:blipFill>
          <a:blip r:embed="rId3">
            <a:extLst>
              <a:ext uri="{28A0092B-C50C-407E-A947-70E740481C1C}">
                <a14:useLocalDpi xmlns:a14="http://schemas.microsoft.com/office/drawing/2010/main" val="0"/>
              </a:ext>
            </a:extLst>
          </a:blip>
          <a:srcRect b="12952"/>
          <a:stretch>
            <a:fillRect/>
          </a:stretch>
        </p:blipFill>
        <p:spPr bwMode="auto">
          <a:xfrm>
            <a:off x="6781800" y="811213"/>
            <a:ext cx="3929063"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74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27444" y="0"/>
            <a:ext cx="12219444" cy="6857999"/>
          </a:xfrm>
          <a:prstGeom prst="rect">
            <a:avLst/>
          </a:prstGeom>
        </p:spPr>
      </p:pic>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r="33277" b="22360"/>
          <a:stretch/>
        </p:blipFill>
        <p:spPr>
          <a:xfrm>
            <a:off x="5756778" y="840531"/>
            <a:ext cx="4998397" cy="5299638"/>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958" y="2668017"/>
            <a:ext cx="1991099" cy="3664470"/>
          </a:xfrm>
          <a:prstGeom prst="rect">
            <a:avLst/>
          </a:prstGeom>
        </p:spPr>
      </p:pic>
      <p:sp>
        <p:nvSpPr>
          <p:cNvPr id="3" name="文本框 2"/>
          <p:cNvSpPr txBox="1"/>
          <p:nvPr/>
        </p:nvSpPr>
        <p:spPr>
          <a:xfrm>
            <a:off x="1519852" y="1644141"/>
            <a:ext cx="1702320" cy="1323439"/>
          </a:xfrm>
          <a:prstGeom prst="rect">
            <a:avLst/>
          </a:prstGeom>
          <a:noFill/>
        </p:spPr>
        <p:txBody>
          <a:bodyPr wrap="square" rtlCol="0">
            <a:spAutoFit/>
          </a:bodyPr>
          <a:lstStyle/>
          <a:p>
            <a:pPr algn="ctr"/>
            <a:r>
              <a:rPr lang="en-US" altLang="zh-CN" sz="4000" b="1" dirty="0" smtClean="0">
                <a:solidFill>
                  <a:srgbClr val="FFC000"/>
                </a:solidFill>
                <a:latin typeface="Arial" panose="020B0604020202020204" pitchFamily="34" charset="0"/>
                <a:cs typeface="Arial" panose="020B0604020202020204" pitchFamily="34" charset="0"/>
              </a:rPr>
              <a:t>CHIA  ĐOẠN</a:t>
            </a:r>
            <a:endParaRPr lang="zh-CN" altLang="en-US" sz="4000" b="1" dirty="0">
              <a:solidFill>
                <a:srgbClr val="FFC000"/>
              </a:solidFill>
              <a:latin typeface="Arial" panose="020B0604020202020204" pitchFamily="34" charset="0"/>
              <a:cs typeface="Arial" panose="020B0604020202020204" pitchFamily="34" charset="0"/>
            </a:endParaRPr>
          </a:p>
        </p:txBody>
      </p:sp>
      <p:sp>
        <p:nvSpPr>
          <p:cNvPr id="5" name="文本框 4"/>
          <p:cNvSpPr txBox="1"/>
          <p:nvPr/>
        </p:nvSpPr>
        <p:spPr>
          <a:xfrm>
            <a:off x="5828243" y="1077293"/>
            <a:ext cx="4926932" cy="1015663"/>
          </a:xfrm>
          <a:prstGeom prst="rect">
            <a:avLst/>
          </a:prstGeom>
          <a:noFill/>
        </p:spPr>
        <p:txBody>
          <a:bodyPr wrap="square" rtlCol="0">
            <a:spAutoFit/>
          </a:bodyPr>
          <a:lstStyle/>
          <a:p>
            <a:r>
              <a:rPr lang="en-US" altLang="zh-CN" sz="3000" b="1" dirty="0" err="1" smtClean="0">
                <a:latin typeface="HP001 4 hàng" panose="020B0603050302020204" pitchFamily="34" charset="0"/>
              </a:rPr>
              <a:t>Đoạn</a:t>
            </a:r>
            <a:r>
              <a:rPr lang="en-US" altLang="zh-CN" sz="3000" b="1" dirty="0" smtClean="0">
                <a:latin typeface="HP001 4 hàng" panose="020B0603050302020204" pitchFamily="34" charset="0"/>
              </a:rPr>
              <a:t> 1: </a:t>
            </a:r>
            <a:r>
              <a:rPr lang="en-US" altLang="zh-CN" sz="3000" b="1" dirty="0" err="1" smtClean="0">
                <a:latin typeface="HP001 4 hàng" panose="020B0603050302020204" pitchFamily="34" charset="0"/>
              </a:rPr>
              <a:t>Bọn</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nhện</a:t>
            </a:r>
            <a:r>
              <a:rPr lang="en-US" altLang="zh-CN" sz="3000" b="1" dirty="0" smtClean="0">
                <a:latin typeface="HP001 4 hàng" panose="020B0603050302020204" pitchFamily="34" charset="0"/>
              </a:rPr>
              <a:t> … hung </a:t>
            </a:r>
            <a:r>
              <a:rPr lang="en-US" altLang="zh-CN" sz="3000" b="1" dirty="0" err="1" smtClean="0">
                <a:latin typeface="HP001 4 hàng" panose="020B0603050302020204" pitchFamily="34" charset="0"/>
              </a:rPr>
              <a:t>dữ</a:t>
            </a:r>
            <a:r>
              <a:rPr lang="en-US" altLang="zh-CN" sz="3000" b="1" dirty="0" smtClean="0">
                <a:latin typeface="HP001 4 hàng" panose="020B0603050302020204" pitchFamily="34" charset="0"/>
              </a:rPr>
              <a:t>.  </a:t>
            </a:r>
            <a:endParaRPr lang="zh-CN" altLang="en-US" sz="3000" b="1" dirty="0">
              <a:latin typeface="HP001 4 hàng" panose="020B0603050302020204" pitchFamily="34" charset="0"/>
            </a:endParaRPr>
          </a:p>
        </p:txBody>
      </p:sp>
      <p:sp>
        <p:nvSpPr>
          <p:cNvPr id="10" name="文本框 9"/>
          <p:cNvSpPr txBox="1"/>
          <p:nvPr/>
        </p:nvSpPr>
        <p:spPr>
          <a:xfrm>
            <a:off x="6082278" y="2967580"/>
            <a:ext cx="4720718" cy="1015663"/>
          </a:xfrm>
          <a:prstGeom prst="rect">
            <a:avLst/>
          </a:prstGeom>
          <a:noFill/>
        </p:spPr>
        <p:txBody>
          <a:bodyPr wrap="square" rtlCol="0">
            <a:spAutoFit/>
          </a:bodyPr>
          <a:lstStyle/>
          <a:p>
            <a:r>
              <a:rPr lang="en-US" altLang="zh-CN" sz="3000" b="1" dirty="0" err="1" smtClean="0">
                <a:latin typeface="HP001 4 hàng" panose="020B0603050302020204" pitchFamily="34" charset="0"/>
              </a:rPr>
              <a:t>Đoạn</a:t>
            </a:r>
            <a:r>
              <a:rPr lang="en-US" altLang="zh-CN" sz="3000" b="1" dirty="0" smtClean="0">
                <a:latin typeface="HP001 4 hàng" panose="020B0603050302020204" pitchFamily="34" charset="0"/>
              </a:rPr>
              <a:t> 2: </a:t>
            </a:r>
            <a:r>
              <a:rPr lang="en-US" altLang="zh-CN" sz="3000" b="1" dirty="0" err="1">
                <a:latin typeface="HP001 4 hàng" panose="020B0603050302020204" pitchFamily="34" charset="0"/>
              </a:rPr>
              <a:t>T</a:t>
            </a:r>
            <a:r>
              <a:rPr lang="en-US" altLang="zh-CN" sz="3000" b="1" dirty="0" err="1" smtClean="0">
                <a:latin typeface="HP001 4 hàng" panose="020B0603050302020204" pitchFamily="34" charset="0"/>
              </a:rPr>
              <a:t>ôi</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cất</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tiếng</a:t>
            </a:r>
            <a:r>
              <a:rPr lang="en-US" altLang="zh-CN" sz="3000" b="1" dirty="0" smtClean="0">
                <a:latin typeface="HP001 4 hàng" panose="020B0603050302020204" pitchFamily="34" charset="0"/>
              </a:rPr>
              <a:t> … </a:t>
            </a:r>
            <a:r>
              <a:rPr lang="en-US" altLang="zh-CN" sz="3000" b="1" dirty="0" err="1" smtClean="0">
                <a:latin typeface="HP001 4 hàng" panose="020B0603050302020204" pitchFamily="34" charset="0"/>
              </a:rPr>
              <a:t>chày</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giã</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gạo</a:t>
            </a:r>
            <a:r>
              <a:rPr lang="en-US" altLang="zh-CN" sz="3000" b="1" dirty="0" smtClean="0">
                <a:latin typeface="HP001 4 hàng" panose="020B0603050302020204" pitchFamily="34" charset="0"/>
              </a:rPr>
              <a:t>.</a:t>
            </a:r>
            <a:endParaRPr lang="zh-CN" altLang="en-US" sz="3000" b="1" dirty="0">
              <a:latin typeface="HP001 4 hàng" panose="020B0603050302020204" pitchFamily="34" charset="0"/>
            </a:endParaRPr>
          </a:p>
        </p:txBody>
      </p:sp>
      <p:sp>
        <p:nvSpPr>
          <p:cNvPr id="13" name="文本框 12"/>
          <p:cNvSpPr txBox="1"/>
          <p:nvPr/>
        </p:nvSpPr>
        <p:spPr>
          <a:xfrm>
            <a:off x="6031480" y="4783776"/>
            <a:ext cx="4723695" cy="553998"/>
          </a:xfrm>
          <a:prstGeom prst="rect">
            <a:avLst/>
          </a:prstGeom>
          <a:noFill/>
        </p:spPr>
        <p:txBody>
          <a:bodyPr wrap="square" rtlCol="0">
            <a:spAutoFit/>
          </a:bodyPr>
          <a:lstStyle/>
          <a:p>
            <a:r>
              <a:rPr lang="en-US" altLang="zh-CN" sz="3000" b="1" dirty="0" err="1" smtClean="0">
                <a:latin typeface="HP001 4 hàng" panose="020B0603050302020204" pitchFamily="34" charset="0"/>
              </a:rPr>
              <a:t>Đoạn</a:t>
            </a:r>
            <a:r>
              <a:rPr lang="en-US" altLang="zh-CN" sz="3000" b="1" dirty="0" smtClean="0">
                <a:latin typeface="HP001 4 hàng" panose="020B0603050302020204" pitchFamily="34" charset="0"/>
              </a:rPr>
              <a:t> 3: </a:t>
            </a:r>
            <a:r>
              <a:rPr lang="vi-VN" altLang="zh-CN" sz="3000" b="1" dirty="0" smtClean="0">
                <a:latin typeface="HP001 4 hàng" panose="020B0603050302020204" pitchFamily="34" charset="0"/>
              </a:rPr>
              <a:t>Đoạn</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còn</a:t>
            </a:r>
            <a:r>
              <a:rPr lang="en-US" altLang="zh-CN" sz="3000" b="1" dirty="0" smtClean="0">
                <a:latin typeface="HP001 4 hàng" panose="020B0603050302020204" pitchFamily="34" charset="0"/>
              </a:rPr>
              <a:t> </a:t>
            </a:r>
            <a:r>
              <a:rPr lang="en-US" altLang="zh-CN" sz="3000" b="1" dirty="0" err="1" smtClean="0">
                <a:latin typeface="HP001 4 hàng" panose="020B0603050302020204" pitchFamily="34" charset="0"/>
              </a:rPr>
              <a:t>lại</a:t>
            </a:r>
            <a:r>
              <a:rPr lang="en-US" altLang="zh-CN" sz="3000" b="1" dirty="0" smtClean="0">
                <a:latin typeface="HP001 4 hàng" panose="020B0603050302020204" pitchFamily="34" charset="0"/>
              </a:rPr>
              <a:t>.</a:t>
            </a:r>
            <a:endParaRPr lang="zh-CN" altLang="en-US" sz="3000" b="1" dirty="0">
              <a:latin typeface="HP001 4 hàng" panose="020B0603050302020204" pitchFamily="34" charset="0"/>
            </a:endParaRPr>
          </a:p>
        </p:txBody>
      </p:sp>
      <p:grpSp>
        <p:nvGrpSpPr>
          <p:cNvPr id="30" name="组合 29"/>
          <p:cNvGrpSpPr/>
          <p:nvPr/>
        </p:nvGrpSpPr>
        <p:grpSpPr>
          <a:xfrm>
            <a:off x="4574889" y="1191773"/>
            <a:ext cx="1130951" cy="4744152"/>
            <a:chOff x="5356238" y="1272076"/>
            <a:chExt cx="1130951" cy="3381399"/>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98419" y="1272076"/>
              <a:ext cx="1088770" cy="852665"/>
            </a:xfrm>
            <a:prstGeom prst="rect">
              <a:avLst/>
            </a:prstGeom>
          </p:spPr>
        </p:pic>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94924" y="2484057"/>
              <a:ext cx="1088770" cy="852665"/>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56238" y="3800810"/>
              <a:ext cx="1088770" cy="852665"/>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80">
                                          <p:stCondLst>
                                            <p:cond delay="0"/>
                                          </p:stCondLst>
                                        </p:cTn>
                                        <p:tgtEl>
                                          <p:spTgt spid="30"/>
                                        </p:tgtEl>
                                      </p:cBhvr>
                                    </p:animEffect>
                                    <p:anim calcmode="lin" valueType="num">
                                      <p:cBhvr>
                                        <p:cTn id="2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5" dur="26">
                                          <p:stCondLst>
                                            <p:cond delay="650"/>
                                          </p:stCondLst>
                                        </p:cTn>
                                        <p:tgtEl>
                                          <p:spTgt spid="30"/>
                                        </p:tgtEl>
                                      </p:cBhvr>
                                      <p:to x="100000" y="60000"/>
                                    </p:animScale>
                                    <p:animScale>
                                      <p:cBhvr>
                                        <p:cTn id="26" dur="166" decel="50000">
                                          <p:stCondLst>
                                            <p:cond delay="676"/>
                                          </p:stCondLst>
                                        </p:cTn>
                                        <p:tgtEl>
                                          <p:spTgt spid="30"/>
                                        </p:tgtEl>
                                      </p:cBhvr>
                                      <p:to x="100000" y="100000"/>
                                    </p:animScale>
                                    <p:animScale>
                                      <p:cBhvr>
                                        <p:cTn id="27" dur="26">
                                          <p:stCondLst>
                                            <p:cond delay="1312"/>
                                          </p:stCondLst>
                                        </p:cTn>
                                        <p:tgtEl>
                                          <p:spTgt spid="30"/>
                                        </p:tgtEl>
                                      </p:cBhvr>
                                      <p:to x="100000" y="80000"/>
                                    </p:animScale>
                                    <p:animScale>
                                      <p:cBhvr>
                                        <p:cTn id="28" dur="166" decel="50000">
                                          <p:stCondLst>
                                            <p:cond delay="1338"/>
                                          </p:stCondLst>
                                        </p:cTn>
                                        <p:tgtEl>
                                          <p:spTgt spid="30"/>
                                        </p:tgtEl>
                                      </p:cBhvr>
                                      <p:to x="100000" y="100000"/>
                                    </p:animScale>
                                    <p:animScale>
                                      <p:cBhvr>
                                        <p:cTn id="29" dur="26">
                                          <p:stCondLst>
                                            <p:cond delay="1642"/>
                                          </p:stCondLst>
                                        </p:cTn>
                                        <p:tgtEl>
                                          <p:spTgt spid="30"/>
                                        </p:tgtEl>
                                      </p:cBhvr>
                                      <p:to x="100000" y="90000"/>
                                    </p:animScale>
                                    <p:animScale>
                                      <p:cBhvr>
                                        <p:cTn id="30" dur="166" decel="50000">
                                          <p:stCondLst>
                                            <p:cond delay="1668"/>
                                          </p:stCondLst>
                                        </p:cTn>
                                        <p:tgtEl>
                                          <p:spTgt spid="30"/>
                                        </p:tgtEl>
                                      </p:cBhvr>
                                      <p:to x="100000" y="100000"/>
                                    </p:animScale>
                                    <p:animScale>
                                      <p:cBhvr>
                                        <p:cTn id="31" dur="26">
                                          <p:stCondLst>
                                            <p:cond delay="1808"/>
                                          </p:stCondLst>
                                        </p:cTn>
                                        <p:tgtEl>
                                          <p:spTgt spid="30"/>
                                        </p:tgtEl>
                                      </p:cBhvr>
                                      <p:to x="100000" y="95000"/>
                                    </p:animScale>
                                    <p:animScale>
                                      <p:cBhvr>
                                        <p:cTn id="32" dur="166" decel="50000">
                                          <p:stCondLst>
                                            <p:cond delay="1834"/>
                                          </p:stCondLst>
                                        </p:cTn>
                                        <p:tgtEl>
                                          <p:spTgt spid="30"/>
                                        </p:tgtEl>
                                      </p:cBhvr>
                                      <p:to x="100000" y="100000"/>
                                    </p:animScale>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755746" y="3006461"/>
            <a:ext cx="512206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6600" b="1" dirty="0" smtClean="0">
                <a:solidFill>
                  <a:srgbClr val="FF0000"/>
                </a:solidFill>
                <a:latin typeface="Arial-Rounded" panose="020B0604020202020204" pitchFamily="34" charset="0"/>
                <a:ea typeface="Arial-Rounded" panose="020B0604020202020204" pitchFamily="34" charset="0"/>
                <a:cs typeface="Arial-Rounded" panose="020B0604020202020204" pitchFamily="34" charset="0"/>
              </a:rPr>
              <a:t>LUYỆN ĐỌC</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7560" y="2454275"/>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8134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0004"/>
          </a:xfrm>
        </p:spPr>
        <p:txBody>
          <a:bodyPr>
            <a:normAutofit/>
          </a:bodyPr>
          <a:lstStyle/>
          <a:p>
            <a:pPr algn="ctr"/>
            <a:r>
              <a:rPr lang="vi-VN" sz="3200" b="1" dirty="0" smtClean="0">
                <a:solidFill>
                  <a:srgbClr val="FF0000"/>
                </a:solidFill>
                <a:latin typeface="Times New Roman" pitchFamily="18" charset="0"/>
                <a:cs typeface="Times New Roman" pitchFamily="18" charset="0"/>
              </a:rPr>
              <a:t>PHIẾU GIAO VIỆC – SỐ 1</a:t>
            </a:r>
            <a:endParaRPr lang="en-SG"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825625"/>
            <a:ext cx="10515600" cy="2683745"/>
          </a:xfrm>
        </p:spPr>
        <p:txBody>
          <a:bodyPr/>
          <a:lstStyle/>
          <a:p>
            <a:pPr marL="0" indent="0">
              <a:buNone/>
            </a:pPr>
            <a:r>
              <a:rPr lang="vi-VN" dirty="0" smtClean="0"/>
              <a:t>LUYỆN </a:t>
            </a:r>
            <a:r>
              <a:rPr lang="vi-VN" dirty="0"/>
              <a:t>ĐỌC </a:t>
            </a:r>
            <a:r>
              <a:rPr lang="vi-VN" dirty="0" smtClean="0"/>
              <a:t>ĐOẠN ( nhóm3)( TG: 3P)</a:t>
            </a:r>
            <a:endParaRPr lang="en-SG" dirty="0"/>
          </a:p>
          <a:p>
            <a:pPr lvl="0"/>
            <a:r>
              <a:rPr lang="vi-VN" dirty="0"/>
              <a:t>Luyện đọc nối </a:t>
            </a:r>
            <a:r>
              <a:rPr lang="vi-VN" dirty="0" smtClean="0"/>
              <a:t>tiếp 3 đoạn </a:t>
            </a:r>
            <a:r>
              <a:rPr lang="vi-VN" dirty="0"/>
              <a:t>trong nhóm </a:t>
            </a:r>
            <a:r>
              <a:rPr lang="vi-VN" dirty="0" smtClean="0"/>
              <a:t>3 , </a:t>
            </a:r>
            <a:r>
              <a:rPr lang="vi-VN" dirty="0"/>
              <a:t>sửa phát âm</a:t>
            </a:r>
            <a:endParaRPr lang="en-SG" dirty="0"/>
          </a:p>
          <a:p>
            <a:pPr lvl="0"/>
            <a:r>
              <a:rPr lang="vi-VN" dirty="0"/>
              <a:t>Đọc phần giải nghĩa từ khó</a:t>
            </a:r>
            <a:endParaRPr lang="en-SG" dirty="0"/>
          </a:p>
          <a:p>
            <a:pPr lvl="0"/>
            <a:r>
              <a:rPr lang="vi-VN" dirty="0"/>
              <a:t>Trao đổi cách ngắt nghỉ câu dài.</a:t>
            </a:r>
            <a:endParaRPr lang="en-SG" dirty="0"/>
          </a:p>
          <a:p>
            <a:pPr marL="0" indent="0">
              <a:buNone/>
            </a:pPr>
            <a:endParaRPr lang="en-SG" dirty="0"/>
          </a:p>
          <a:p>
            <a:endParaRPr lang="en-SG" dirty="0"/>
          </a:p>
        </p:txBody>
      </p:sp>
    </p:spTree>
    <p:extLst>
      <p:ext uri="{BB962C8B-B14F-4D97-AF65-F5344CB8AC3E}">
        <p14:creationId xmlns:p14="http://schemas.microsoft.com/office/powerpoint/2010/main" val="246079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sp>
        <p:nvSpPr>
          <p:cNvPr id="16" name="TextBox 15"/>
          <p:cNvSpPr txBox="1">
            <a:spLocks noChangeArrowheads="1"/>
          </p:cNvSpPr>
          <p:nvPr/>
        </p:nvSpPr>
        <p:spPr bwMode="auto">
          <a:xfrm>
            <a:off x="1904999" y="3919682"/>
            <a:ext cx="87157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panose="020B0604020202020204" pitchFamily="34" charset="0"/>
                <a:cs typeface="Arial" panose="020B0604020202020204" pitchFamily="34" charset="0"/>
              </a:defRPr>
            </a:lvl1pPr>
            <a:lvl2pPr marL="742950" indent="-285750" eaLnBrk="0" hangingPunct="0">
              <a:defRPr sz="4800">
                <a:solidFill>
                  <a:schemeClr val="tx1"/>
                </a:solidFill>
                <a:latin typeface="Arial" panose="020B0604020202020204" pitchFamily="34" charset="0"/>
                <a:cs typeface="Arial" panose="020B0604020202020204" pitchFamily="34" charset="0"/>
              </a:defRPr>
            </a:lvl2pPr>
            <a:lvl3pPr marL="1143000" indent="-228600" eaLnBrk="0" hangingPunct="0">
              <a:defRPr sz="4800">
                <a:solidFill>
                  <a:schemeClr val="tx1"/>
                </a:solidFill>
                <a:latin typeface="Arial" panose="020B0604020202020204" pitchFamily="34" charset="0"/>
                <a:cs typeface="Arial" panose="020B0604020202020204" pitchFamily="34" charset="0"/>
              </a:defRPr>
            </a:lvl3pPr>
            <a:lvl4pPr marL="1600200" indent="-228600" eaLnBrk="0" hangingPunct="0">
              <a:defRPr sz="4800">
                <a:solidFill>
                  <a:schemeClr val="tx1"/>
                </a:solidFill>
                <a:latin typeface="Arial" panose="020B0604020202020204" pitchFamily="34" charset="0"/>
                <a:cs typeface="Arial" panose="020B0604020202020204" pitchFamily="34" charset="0"/>
              </a:defRPr>
            </a:lvl4pPr>
            <a:lvl5pPr marL="2057400" indent="-228600" eaLnBrk="0" hangingPunct="0">
              <a:defRPr sz="4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9pPr>
          </a:lstStyle>
          <a:p>
            <a:pPr eaLnBrk="1" hangingPunct="1"/>
            <a:r>
              <a:rPr lang="vi-VN" altLang="en-US" sz="3200" b="1" dirty="0" smtClean="0">
                <a:latin typeface="HP001 4 hàng" panose="020B0603050302020204" pitchFamily="34" charset="0"/>
              </a:rPr>
              <a:t>	</a:t>
            </a:r>
            <a:r>
              <a:rPr lang="en-US" altLang="en-US" sz="3200" b="1" dirty="0" err="1" smtClean="0">
                <a:latin typeface="HP001 4 hàng" panose="020B0603050302020204" pitchFamily="34" charset="0"/>
              </a:rPr>
              <a:t>Các</a:t>
            </a:r>
            <a:r>
              <a:rPr lang="en-US" altLang="en-US" sz="3200" b="1" dirty="0" smtClean="0">
                <a:latin typeface="HP001 4 hàng" panose="020B0603050302020204" pitchFamily="34" charset="0"/>
              </a:rPr>
              <a:t> </a:t>
            </a:r>
            <a:r>
              <a:rPr lang="en-US" altLang="en-US" sz="3200" b="1" dirty="0" err="1">
                <a:latin typeface="HP001 4 hàng" panose="020B0603050302020204" pitchFamily="34" charset="0"/>
              </a:rPr>
              <a:t>người</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có</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của</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ăn</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của</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để</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béo</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múp</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béo</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míp</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mà</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cứ</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đòi</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mãi</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một</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tí</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tẹo</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nợ</a:t>
            </a:r>
            <a:r>
              <a:rPr lang="en-US" altLang="en-US" sz="3200" b="1" dirty="0">
                <a:latin typeface="HP001 4 hàng" panose="020B0603050302020204" pitchFamily="34" charset="0"/>
              </a:rPr>
              <a:t> </a:t>
            </a:r>
            <a:r>
              <a:rPr lang="en-US" altLang="en-US" sz="3200" b="1" dirty="0" err="1" smtClean="0">
                <a:latin typeface="HP001 4 hàng" panose="020B0603050302020204" pitchFamily="34" charset="0"/>
              </a:rPr>
              <a:t>đã</a:t>
            </a:r>
            <a:r>
              <a:rPr lang="en-US" altLang="en-US" sz="3200" b="1" dirty="0" smtClean="0">
                <a:latin typeface="HP001 4 hàng" panose="020B0603050302020204" pitchFamily="34" charset="0"/>
              </a:rPr>
              <a:t> </a:t>
            </a:r>
            <a:r>
              <a:rPr lang="en-US" altLang="en-US" sz="3200" b="1" dirty="0" err="1">
                <a:latin typeface="HP001 4 hàng" panose="020B0603050302020204" pitchFamily="34" charset="0"/>
              </a:rPr>
              <a:t>mấy</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đời</a:t>
            </a:r>
            <a:r>
              <a:rPr lang="en-US" altLang="en-US" sz="3200" b="1" dirty="0">
                <a:latin typeface="HP001 4 hàng" panose="020B0603050302020204" pitchFamily="34" charset="0"/>
              </a:rPr>
              <a:t> </a:t>
            </a:r>
            <a:r>
              <a:rPr lang="en-US" altLang="en-US" sz="3200" b="1" dirty="0" err="1">
                <a:latin typeface="HP001 4 hàng" panose="020B0603050302020204" pitchFamily="34" charset="0"/>
              </a:rPr>
              <a:t>rồi</a:t>
            </a:r>
            <a:r>
              <a:rPr lang="en-US" altLang="en-US" sz="3200" b="1" dirty="0">
                <a:latin typeface="HP001 4 hàng" panose="020B0603050302020204" pitchFamily="34" charset="0"/>
              </a:rPr>
              <a:t>.</a:t>
            </a:r>
          </a:p>
        </p:txBody>
      </p:sp>
      <p:cxnSp>
        <p:nvCxnSpPr>
          <p:cNvPr id="17" name="Straight Connector 16"/>
          <p:cNvCxnSpPr/>
          <p:nvPr/>
        </p:nvCxnSpPr>
        <p:spPr>
          <a:xfrm flipH="1">
            <a:off x="3524392" y="4488167"/>
            <a:ext cx="203200" cy="493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339016" y="3994350"/>
            <a:ext cx="203200" cy="493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179" y="1187115"/>
            <a:ext cx="1791946" cy="1432467"/>
          </a:xfrm>
          <a:prstGeom prst="rect">
            <a:avLst/>
          </a:prstGeom>
        </p:spPr>
      </p:pic>
      <p:sp>
        <p:nvSpPr>
          <p:cNvPr id="22" name="TextBox 21"/>
          <p:cNvSpPr txBox="1"/>
          <p:nvPr/>
        </p:nvSpPr>
        <p:spPr>
          <a:xfrm>
            <a:off x="1607278" y="2873471"/>
            <a:ext cx="4037428" cy="646331"/>
          </a:xfrm>
          <a:prstGeom prst="rect">
            <a:avLst/>
          </a:prstGeom>
          <a:noFill/>
        </p:spPr>
        <p:txBody>
          <a:bodyPr wrap="square" rtlCol="0">
            <a:spAutoFit/>
          </a:bodyPr>
          <a:lstStyle/>
          <a:p>
            <a:pPr algn="ctr"/>
            <a:r>
              <a:rPr lang="en-US" sz="3600" b="1" dirty="0" err="1" smtClean="0">
                <a:solidFill>
                  <a:srgbClr val="FF0000"/>
                </a:solidFill>
                <a:latin typeface="HP001 4 hàng" panose="020B0603050302020204" pitchFamily="34" charset="0"/>
              </a:rPr>
              <a:t>Câu</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dài</a:t>
            </a:r>
            <a:endParaRPr lang="en-US" sz="3600" b="1" dirty="0">
              <a:solidFill>
                <a:srgbClr val="FF0000"/>
              </a:solidFill>
              <a:latin typeface="HP001 4 hàng" panose="020B0603050302020204" pitchFamily="34" charset="0"/>
            </a:endParaRPr>
          </a:p>
        </p:txBody>
      </p:sp>
      <p:cxnSp>
        <p:nvCxnSpPr>
          <p:cNvPr id="23" name="Straight Connector 22"/>
          <p:cNvCxnSpPr/>
          <p:nvPr/>
        </p:nvCxnSpPr>
        <p:spPr>
          <a:xfrm flipH="1">
            <a:off x="3526318" y="5010992"/>
            <a:ext cx="203200" cy="493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470239" y="4978353"/>
            <a:ext cx="203200" cy="493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73000" y="217618"/>
            <a:ext cx="5029258" cy="646331"/>
          </a:xfrm>
          <a:prstGeom prst="rect">
            <a:avLst/>
          </a:prstGeom>
          <a:noFill/>
        </p:spPr>
        <p:txBody>
          <a:bodyPr wrap="square" rtlCol="0">
            <a:spAutoFit/>
          </a:bodyPr>
          <a:lstStyle/>
          <a:p>
            <a:pPr algn="ctr"/>
            <a:r>
              <a:rPr lang="vi-VN" sz="3600" b="1" dirty="0" smtClean="0">
                <a:solidFill>
                  <a:srgbClr val="FF0000"/>
                </a:solidFill>
                <a:latin typeface="HP001 4 hàng" panose="020B0603050302020204" pitchFamily="34" charset="0"/>
              </a:rPr>
              <a:t>Giảng từ: </a:t>
            </a:r>
            <a:r>
              <a:rPr lang="vi-VN" sz="3600" b="1" dirty="0" smtClean="0">
                <a:latin typeface="HP001 4 hàng" panose="020B0603050302020204" pitchFamily="34" charset="0"/>
              </a:rPr>
              <a:t>co rúm ?</a:t>
            </a:r>
            <a:endParaRPr lang="en-US" sz="3600" b="1" dirty="0">
              <a:latin typeface="HP001 4 hàng" panose="020B0603050302020204" pitchFamily="34" charset="0"/>
            </a:endParaRPr>
          </a:p>
        </p:txBody>
      </p:sp>
      <p:sp>
        <p:nvSpPr>
          <p:cNvPr id="26" name="TextBox 25"/>
          <p:cNvSpPr txBox="1"/>
          <p:nvPr/>
        </p:nvSpPr>
        <p:spPr>
          <a:xfrm>
            <a:off x="3025756" y="863949"/>
            <a:ext cx="7594970" cy="1754326"/>
          </a:xfrm>
          <a:prstGeom prst="rect">
            <a:avLst/>
          </a:prstGeom>
          <a:noFill/>
        </p:spPr>
        <p:txBody>
          <a:bodyPr wrap="square" rtlCol="0">
            <a:spAutoFit/>
          </a:bodyPr>
          <a:lstStyle/>
          <a:p>
            <a:r>
              <a:rPr lang="vi-VN" sz="3600" b="1" dirty="0" smtClean="0">
                <a:solidFill>
                  <a:srgbClr val="FF0000"/>
                </a:solidFill>
              </a:rPr>
              <a:t>co rúm: </a:t>
            </a:r>
            <a:r>
              <a:rPr lang="vi-VN" sz="3600" dirty="0" smtClean="0"/>
              <a:t>co thật </a:t>
            </a:r>
            <a:r>
              <a:rPr lang="vi-VN" sz="3600" dirty="0"/>
              <a:t>nhỏ, đến mức như rúm ró hẳn </a:t>
            </a:r>
            <a:r>
              <a:rPr lang="vi-VN" sz="3600" dirty="0" smtClean="0"/>
              <a:t>lại( HS lên làm hành động co rúm)</a:t>
            </a:r>
            <a:endParaRPr lang="vi-VN" sz="3600" dirty="0"/>
          </a:p>
        </p:txBody>
      </p:sp>
      <p:cxnSp>
        <p:nvCxnSpPr>
          <p:cNvPr id="15" name="Straight Connector 14"/>
          <p:cNvCxnSpPr/>
          <p:nvPr/>
        </p:nvCxnSpPr>
        <p:spPr>
          <a:xfrm flipH="1">
            <a:off x="8965318" y="4490391"/>
            <a:ext cx="203200" cy="493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776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543349" y="3006461"/>
            <a:ext cx="554686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6600" b="1" dirty="0" smtClean="0">
                <a:solidFill>
                  <a:srgbClr val="FF0000"/>
                </a:solidFill>
                <a:latin typeface="Arial-Rounded" panose="020B0604020202020204" pitchFamily="34" charset="0"/>
                <a:ea typeface="Arial-Rounded" panose="020B0604020202020204" pitchFamily="34" charset="0"/>
                <a:cs typeface="Arial-Rounded" panose="020B0604020202020204" pitchFamily="34" charset="0"/>
              </a:rPr>
              <a:t>TÌM HIỂU BÀI</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64569" y="2454275"/>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67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683745"/>
          </a:xfrm>
        </p:spPr>
        <p:txBody>
          <a:bodyPr/>
          <a:lstStyle/>
          <a:p>
            <a:pPr marL="0" indent="0">
              <a:buNone/>
            </a:pPr>
            <a:endParaRPr lang="en-SG" dirty="0"/>
          </a:p>
          <a:p>
            <a:endParaRPr lang="en-SG" dirty="0"/>
          </a:p>
        </p:txBody>
      </p:sp>
      <p:sp>
        <p:nvSpPr>
          <p:cNvPr id="4" name="Title 1"/>
          <p:cNvSpPr txBox="1">
            <a:spLocks/>
          </p:cNvSpPr>
          <p:nvPr/>
        </p:nvSpPr>
        <p:spPr>
          <a:xfrm>
            <a:off x="1127342" y="2292263"/>
            <a:ext cx="10389296" cy="2279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nl-NL" sz="2800" dirty="0"/>
              <a:t>+ Trận địa mai phục của bạn nhện đáng sợ như thế nào?</a:t>
            </a:r>
            <a:endParaRPr lang="en-SG" sz="2800" dirty="0"/>
          </a:p>
          <a:p>
            <a:r>
              <a:rPr lang="nl-NL" sz="2800" dirty="0"/>
              <a:t>+ Chúng giăng trận địa như vậy để làm gì?</a:t>
            </a:r>
            <a:endParaRPr lang="en-SG" sz="2800" dirty="0"/>
          </a:p>
          <a:p>
            <a:r>
              <a:rPr lang="nl-NL" sz="2800" dirty="0"/>
              <a:t>+ Dế Mèn đã làm cách nào để bọn nhện phải sợ?</a:t>
            </a:r>
            <a:endParaRPr lang="en-SG" sz="2800" dirty="0"/>
          </a:p>
          <a:p>
            <a:r>
              <a:rPr lang="nl-NL" sz="2800" dirty="0"/>
              <a:t>+ Dế Mèn đã nói như thế nào để bọn Nhện nhận ra lẽ phải?</a:t>
            </a:r>
            <a:endParaRPr lang="en-SG" sz="2800" dirty="0"/>
          </a:p>
          <a:p>
            <a:r>
              <a:rPr lang="nl-NL" sz="2800" dirty="0"/>
              <a:t>+ Bọn Nhện sau đó đã hành động như thế nào?</a:t>
            </a:r>
            <a:endParaRPr lang="en-SG" sz="2800" dirty="0"/>
          </a:p>
          <a:p>
            <a:r>
              <a:rPr lang="nl-NL" sz="2800" dirty="0"/>
              <a:t>+ Sau lời lẽ đanh thép của Dế Mèn, bọn nhện đã hành động như thế nào?</a:t>
            </a:r>
            <a:endParaRPr lang="en-SG" sz="2800" dirty="0"/>
          </a:p>
          <a:p>
            <a:r>
              <a:rPr lang="nl-NL" sz="2800" dirty="0"/>
              <a:t>+ Em thấy có thể tặng Dế Mèn danh hiệu nào trong số các danh hiệu sau đây: võ sĩ, tráng sĩ, hiệp sĩ, dũng sĩ, anh hùng</a:t>
            </a:r>
            <a:r>
              <a:rPr lang="nl-NL" sz="2800" dirty="0" smtClean="0"/>
              <a:t>?</a:t>
            </a:r>
            <a:endParaRPr lang="en-SG" sz="2800" dirty="0"/>
          </a:p>
        </p:txBody>
      </p:sp>
      <p:sp>
        <p:nvSpPr>
          <p:cNvPr id="6" name="Title 1"/>
          <p:cNvSpPr>
            <a:spLocks noGrp="1"/>
          </p:cNvSpPr>
          <p:nvPr>
            <p:ph type="title"/>
          </p:nvPr>
        </p:nvSpPr>
        <p:spPr>
          <a:xfrm>
            <a:off x="2480152" y="66371"/>
            <a:ext cx="6764055" cy="925056"/>
          </a:xfrm>
        </p:spPr>
        <p:txBody>
          <a:bodyPr>
            <a:normAutofit/>
          </a:bodyPr>
          <a:lstStyle/>
          <a:p>
            <a:pPr algn="ctr"/>
            <a:r>
              <a:rPr lang="vi-VN" sz="2800" b="1" dirty="0" smtClean="0">
                <a:solidFill>
                  <a:srgbClr val="FF0000"/>
                </a:solidFill>
                <a:latin typeface="Times New Roman" pitchFamily="18" charset="0"/>
                <a:cs typeface="Times New Roman" pitchFamily="18" charset="0"/>
              </a:rPr>
              <a:t>PHIẾU GIAO VIỆC – SỐ 2</a:t>
            </a:r>
            <a:endParaRPr lang="en-SG" sz="2800"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1227552" y="751379"/>
            <a:ext cx="3482236" cy="46252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vi-VN" sz="2800" b="1" dirty="0" smtClean="0">
                <a:solidFill>
                  <a:srgbClr val="FF0000"/>
                </a:solidFill>
                <a:latin typeface="Times New Roman" pitchFamily="18" charset="0"/>
                <a:cs typeface="Times New Roman" pitchFamily="18" charset="0"/>
              </a:rPr>
              <a:t>THẢO LUẬN NHÓM 4 ( 3p)</a:t>
            </a:r>
            <a:endParaRPr lang="en-SG" sz="2800" b="1" dirty="0">
              <a:solidFill>
                <a:srgbClr val="FF0000"/>
              </a:solidFill>
              <a:latin typeface="Times New Roman" pitchFamily="18" charset="0"/>
              <a:cs typeface="Times New Roman" pitchFamily="18" charset="0"/>
            </a:endParaRPr>
          </a:p>
        </p:txBody>
      </p:sp>
      <p:sp>
        <p:nvSpPr>
          <p:cNvPr id="8" name="Title 1"/>
          <p:cNvSpPr txBox="1">
            <a:spLocks/>
          </p:cNvSpPr>
          <p:nvPr/>
        </p:nvSpPr>
        <p:spPr>
          <a:xfrm>
            <a:off x="1227552" y="5241004"/>
            <a:ext cx="10289086" cy="72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vi-VN" sz="2800" b="1" dirty="0" smtClean="0">
                <a:solidFill>
                  <a:srgbClr val="FF0000"/>
                </a:solidFill>
                <a:latin typeface="Times New Roman" pitchFamily="18" charset="0"/>
                <a:cs typeface="Times New Roman" pitchFamily="18" charset="0"/>
              </a:rPr>
              <a:t>2. Hãy suy nghĩ và nêu nội dung các đoạn và nội dung của bài:</a:t>
            </a:r>
            <a:endParaRPr lang="en-SG" sz="2800" b="1" dirty="0">
              <a:solidFill>
                <a:srgbClr val="FF0000"/>
              </a:solidFill>
              <a:latin typeface="Times New Roman" pitchFamily="18" charset="0"/>
              <a:cs typeface="Times New Roman" pitchFamily="18" charset="0"/>
            </a:endParaRPr>
          </a:p>
        </p:txBody>
      </p:sp>
      <p:sp>
        <p:nvSpPr>
          <p:cNvPr id="10" name="Title 1"/>
          <p:cNvSpPr txBox="1">
            <a:spLocks/>
          </p:cNvSpPr>
          <p:nvPr/>
        </p:nvSpPr>
        <p:spPr>
          <a:xfrm>
            <a:off x="1227552" y="1224562"/>
            <a:ext cx="3482236" cy="46252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vi-VN" sz="2800" b="1" dirty="0" smtClean="0">
                <a:solidFill>
                  <a:srgbClr val="FF0000"/>
                </a:solidFill>
                <a:latin typeface="Times New Roman" pitchFamily="18" charset="0"/>
                <a:cs typeface="Times New Roman" pitchFamily="18" charset="0"/>
              </a:rPr>
              <a:t>1. Trả lời các câu hỏi sau:</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2959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Kết quả hình ảnh cho nobit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18400" y="1207834"/>
            <a:ext cx="1219200" cy="1672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fish box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172" r="100000"/>
                    </a14:imgEffect>
                  </a14:imgLayer>
                </a14:imgProps>
              </a:ext>
              <a:ext uri="{28A0092B-C50C-407E-A947-70E740481C1C}">
                <a14:useLocalDpi xmlns:a14="http://schemas.microsoft.com/office/drawing/2010/main" val="0"/>
              </a:ext>
            </a:extLst>
          </a:blip>
          <a:srcRect/>
          <a:stretch>
            <a:fillRect/>
          </a:stretch>
        </p:blipFill>
        <p:spPr bwMode="auto">
          <a:xfrm>
            <a:off x="4160764" y="1783080"/>
            <a:ext cx="12192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DMIN\Desktop\Doreamon cau ca\allison-mcgrath-crayonsswimming.gif">
            <a:hlinkClick r:id="rId6" action="ppaction://hlinksldjump"/>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0" y="5359400"/>
            <a:ext cx="1450656" cy="15231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ADMIN\Desktop\Doreamon cau ca\source (1).gif">
            <a:hlinkClick r:id="" action="ppaction://noaction"/>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9603" y="5512527"/>
            <a:ext cx="1494972" cy="134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DMIN\Desktop\Doreamon cau ca\giphy (4).gif">
            <a:hlinkClick r:id="rId9" action="ppaction://hlinksldjump"/>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2192000" y="3611881"/>
            <a:ext cx="1079501" cy="9943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ADMIN\Desktop\Doreamon cau ca\animated-tropical-fish-5-2.gif">
            <a:hlinkClick r:id="" action="ppaction://noaction"/>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6301" y="4511129"/>
            <a:ext cx="1066301" cy="838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ADMIN\Desktop\Doreamon cau ca\largemouth_bass_swimming_hg_clr1.gif">
            <a:hlinkClick r:id="rId12" action="ppaction://hlinksldjump"/>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2044742" y="5180682"/>
            <a:ext cx="1875797" cy="1099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Doreamon cau ca\animated-emperor-fish.gif">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33600" y="3501190"/>
            <a:ext cx="1371600"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Dore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55082" y="1452882"/>
            <a:ext cx="1569719" cy="1569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Doreamon cau ca\seahorse-animated-clipart-1.jpg"/>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600" y="5698067"/>
            <a:ext cx="812800" cy="10837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ADMIN\Desktop\Doreamon cau ca\largemouth_bass_swimming_hg_clr1.gif">
            <a:hlinkClick r:id="" action="ppaction://noaction"/>
          </p:cNvPr>
          <p:cNvPicPr>
            <a:picLocks noChangeAspect="1" noChangeArrowheads="1" noCrop="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35200" y="5664200"/>
            <a:ext cx="1503741" cy="7554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997376" y="38815"/>
            <a:ext cx="4395755" cy="1733680"/>
          </a:xfrm>
          <a:prstGeom prst="rect">
            <a:avLst/>
          </a:prstGeom>
          <a:noFill/>
        </p:spPr>
        <p:txBody>
          <a:bodyPr wrap="none" rtlCol="0">
            <a:spAutoFit/>
          </a:bodyPr>
          <a:lstStyle/>
          <a:p>
            <a:pPr algn="ctr" defTabSz="1219072"/>
            <a:r>
              <a:rPr lang="en-US" sz="5333" dirty="0">
                <a:solidFill>
                  <a:srgbClr val="0033CC"/>
                </a:solidFill>
                <a:latin typeface="UTM Than Chien Tranh" panose="02040403050506020204" pitchFamily="18" charset="0"/>
              </a:rPr>
              <a:t>CÂU CÁ CÙNG </a:t>
            </a:r>
          </a:p>
          <a:p>
            <a:pPr algn="ctr" defTabSz="1219072"/>
            <a:r>
              <a:rPr lang="en-US" sz="5333" dirty="0">
                <a:solidFill>
                  <a:srgbClr val="0033CC"/>
                </a:solidFill>
                <a:latin typeface="UTM Than Chien Tranh" panose="02040403050506020204" pitchFamily="18" charset="0"/>
              </a:rPr>
              <a:t>DORAEMON</a:t>
            </a:r>
          </a:p>
        </p:txBody>
      </p:sp>
    </p:spTree>
    <p:extLst>
      <p:ext uri="{BB962C8B-B14F-4D97-AF65-F5344CB8AC3E}">
        <p14:creationId xmlns:p14="http://schemas.microsoft.com/office/powerpoint/2010/main" val="28785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1028"/>
                                        </p:tgtEl>
                                        <p:attrNameLst>
                                          <p:attrName>r</p:attrName>
                                        </p:attrNameLst>
                                      </p:cBhvr>
                                    </p:animRot>
                                    <p:animRot by="-240000">
                                      <p:cBhvr>
                                        <p:cTn id="7" dur="1000" fill="hold">
                                          <p:stCondLst>
                                            <p:cond delay="1000"/>
                                          </p:stCondLst>
                                        </p:cTn>
                                        <p:tgtEl>
                                          <p:spTgt spid="1028"/>
                                        </p:tgtEl>
                                        <p:attrNameLst>
                                          <p:attrName>r</p:attrName>
                                        </p:attrNameLst>
                                      </p:cBhvr>
                                    </p:animRot>
                                    <p:animRot by="240000">
                                      <p:cBhvr>
                                        <p:cTn id="8" dur="1000" fill="hold">
                                          <p:stCondLst>
                                            <p:cond delay="2000"/>
                                          </p:stCondLst>
                                        </p:cTn>
                                        <p:tgtEl>
                                          <p:spTgt spid="1028"/>
                                        </p:tgtEl>
                                        <p:attrNameLst>
                                          <p:attrName>r</p:attrName>
                                        </p:attrNameLst>
                                      </p:cBhvr>
                                    </p:animRot>
                                    <p:animRot by="-240000">
                                      <p:cBhvr>
                                        <p:cTn id="9" dur="1000" fill="hold">
                                          <p:stCondLst>
                                            <p:cond delay="3000"/>
                                          </p:stCondLst>
                                        </p:cTn>
                                        <p:tgtEl>
                                          <p:spTgt spid="1028"/>
                                        </p:tgtEl>
                                        <p:attrNameLst>
                                          <p:attrName>r</p:attrName>
                                        </p:attrNameLst>
                                      </p:cBhvr>
                                    </p:animRot>
                                    <p:animRot by="120000">
                                      <p:cBhvr>
                                        <p:cTn id="10" dur="1000" fill="hold">
                                          <p:stCondLst>
                                            <p:cond delay="4000"/>
                                          </p:stCondLst>
                                        </p:cTn>
                                        <p:tgtEl>
                                          <p:spTgt spid="102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1"/>
                                        </p:tgtEl>
                                        <p:attrNameLst>
                                          <p:attrName>r</p:attrName>
                                        </p:attrNameLst>
                                      </p:cBhvr>
                                    </p:animRot>
                                    <p:animRot by="-240000">
                                      <p:cBhvr>
                                        <p:cTn id="13" dur="600" fill="hold">
                                          <p:stCondLst>
                                            <p:cond delay="600"/>
                                          </p:stCondLst>
                                        </p:cTn>
                                        <p:tgtEl>
                                          <p:spTgt spid="1031"/>
                                        </p:tgtEl>
                                        <p:attrNameLst>
                                          <p:attrName>r</p:attrName>
                                        </p:attrNameLst>
                                      </p:cBhvr>
                                    </p:animRot>
                                    <p:animRot by="240000">
                                      <p:cBhvr>
                                        <p:cTn id="14" dur="600" fill="hold">
                                          <p:stCondLst>
                                            <p:cond delay="1200"/>
                                          </p:stCondLst>
                                        </p:cTn>
                                        <p:tgtEl>
                                          <p:spTgt spid="1031"/>
                                        </p:tgtEl>
                                        <p:attrNameLst>
                                          <p:attrName>r</p:attrName>
                                        </p:attrNameLst>
                                      </p:cBhvr>
                                    </p:animRot>
                                    <p:animRot by="-240000">
                                      <p:cBhvr>
                                        <p:cTn id="15" dur="600" fill="hold">
                                          <p:stCondLst>
                                            <p:cond delay="1800"/>
                                          </p:stCondLst>
                                        </p:cTn>
                                        <p:tgtEl>
                                          <p:spTgt spid="1031"/>
                                        </p:tgtEl>
                                        <p:attrNameLst>
                                          <p:attrName>r</p:attrName>
                                        </p:attrNameLst>
                                      </p:cBhvr>
                                    </p:animRot>
                                    <p:animRot by="120000">
                                      <p:cBhvr>
                                        <p:cTn id="16" dur="600" fill="hold">
                                          <p:stCondLst>
                                            <p:cond delay="2400"/>
                                          </p:stCondLst>
                                        </p:cTn>
                                        <p:tgtEl>
                                          <p:spTgt spid="1031"/>
                                        </p:tgtEl>
                                        <p:attrNameLst>
                                          <p:attrName>r</p:attrName>
                                        </p:attrNameLst>
                                      </p:cBhvr>
                                    </p:animRot>
                                  </p:childTnLst>
                                </p:cTn>
                              </p:par>
                              <p:par>
                                <p:cTn id="17" presetID="38" presetClass="path" presetSubtype="0" repeatCount="indefinite" accel="50000" decel="50000" fill="hold" nodeType="withEffect">
                                  <p:stCondLst>
                                    <p:cond delay="0"/>
                                  </p:stCondLst>
                                  <p:childTnLst>
                                    <p:animMotion origin="layout" path="M 1.94444E-6 -0.02859 L 0.01597 0.03249 L 0.03107 -0.02859 L 0.04705 0.03249 L 0.06302 -0.02859 L 0.07795 0.03249 L 0.09392 -0.02859 L 0.10903 0.03249 L 0.125 -0.02859 L 0.14097 0.03249 L 0.15607 -0.02859 L 0.17205 0.03249 L 0.18698 -0.02859 L 0.20295 0.03249 L 0.21892 -0.02859 L 0.23403 0.03249 L 0.25 -0.02859 " pathEditMode="relative" rAng="0" ptsTypes="FFFFFFFFFFFFFFFFF">
                                      <p:cBhvr>
                                        <p:cTn id="18" dur="18000" fill="hold"/>
                                        <p:tgtEl>
                                          <p:spTgt spid="18"/>
                                        </p:tgtEl>
                                        <p:attrNameLst>
                                          <p:attrName>ppt_x</p:attrName>
                                          <p:attrName>ppt_y</p:attrName>
                                        </p:attrNameLst>
                                      </p:cBhvr>
                                      <p:rCtr x="12500" y="3054"/>
                                    </p:animMotion>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7"/>
                                        </p:tgtEl>
                                        <p:attrNameLst>
                                          <p:attrName>r</p:attrName>
                                        </p:attrNameLst>
                                      </p:cBhvr>
                                    </p:animRot>
                                    <p:animRot by="-240000">
                                      <p:cBhvr>
                                        <p:cTn id="21" dur="200" fill="hold">
                                          <p:stCondLst>
                                            <p:cond delay="200"/>
                                          </p:stCondLst>
                                        </p:cTn>
                                        <p:tgtEl>
                                          <p:spTgt spid="17"/>
                                        </p:tgtEl>
                                        <p:attrNameLst>
                                          <p:attrName>r</p:attrName>
                                        </p:attrNameLst>
                                      </p:cBhvr>
                                    </p:animRot>
                                    <p:animRot by="240000">
                                      <p:cBhvr>
                                        <p:cTn id="22" dur="200" fill="hold">
                                          <p:stCondLst>
                                            <p:cond delay="400"/>
                                          </p:stCondLst>
                                        </p:cTn>
                                        <p:tgtEl>
                                          <p:spTgt spid="17"/>
                                        </p:tgtEl>
                                        <p:attrNameLst>
                                          <p:attrName>r</p:attrName>
                                        </p:attrNameLst>
                                      </p:cBhvr>
                                    </p:animRot>
                                    <p:animRot by="-240000">
                                      <p:cBhvr>
                                        <p:cTn id="23" dur="200" fill="hold">
                                          <p:stCondLst>
                                            <p:cond delay="600"/>
                                          </p:stCondLst>
                                        </p:cTn>
                                        <p:tgtEl>
                                          <p:spTgt spid="17"/>
                                        </p:tgtEl>
                                        <p:attrNameLst>
                                          <p:attrName>r</p:attrName>
                                        </p:attrNameLst>
                                      </p:cBhvr>
                                    </p:animRot>
                                    <p:animRot by="120000">
                                      <p:cBhvr>
                                        <p:cTn id="24" dur="200" fill="hold">
                                          <p:stCondLst>
                                            <p:cond delay="800"/>
                                          </p:stCondLst>
                                        </p:cTn>
                                        <p:tgtEl>
                                          <p:spTgt spid="17"/>
                                        </p:tgtEl>
                                        <p:attrNameLst>
                                          <p:attrName>r</p:attrName>
                                        </p:attrNameLst>
                                      </p:cBhvr>
                                    </p:animRot>
                                  </p:childTnLst>
                                </p:cTn>
                              </p:par>
                              <p:par>
                                <p:cTn id="25"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26" dur="27000" fill="hold"/>
                                        <p:tgtEl>
                                          <p:spTgt spid="20"/>
                                        </p:tgtEl>
                                        <p:attrNameLst>
                                          <p:attrName>ppt_x</p:attrName>
                                          <p:attrName>ppt_y</p:attrName>
                                        </p:attrNameLst>
                                      </p:cBhvr>
                                      <p:rCtr x="56354" y="154"/>
                                    </p:animMotion>
                                  </p:childTnLst>
                                </p:cTn>
                              </p:par>
                              <p:par>
                                <p:cTn id="27" presetID="63" presetClass="path" presetSubtype="0" repeatCount="indefinite" accel="50000" decel="50000" fill="hold" nodeType="withEffect">
                                  <p:stCondLst>
                                    <p:cond delay="0"/>
                                  </p:stCondLst>
                                  <p:childTnLst>
                                    <p:animMotion origin="layout" path="M -1.38778E-17 0.02255 L 1.16667 0.00711 " pathEditMode="relative" rAng="0" ptsTypes="AA">
                                      <p:cBhvr>
                                        <p:cTn id="28" dur="37000" fill="hold"/>
                                        <p:tgtEl>
                                          <p:spTgt spid="1030"/>
                                        </p:tgtEl>
                                        <p:attrNameLst>
                                          <p:attrName>ppt_x</p:attrName>
                                          <p:attrName>ppt_y</p:attrName>
                                        </p:attrNameLst>
                                      </p:cBhvr>
                                      <p:rCtr x="58333" y="-772"/>
                                    </p:animMotion>
                                  </p:childTnLst>
                                </p:cTn>
                              </p:par>
                              <p:par>
                                <p:cTn id="29" presetID="35" presetClass="path" presetSubtype="0" repeatCount="indefinite" accel="50000" decel="50000" fill="hold" nodeType="withEffect">
                                  <p:stCondLst>
                                    <p:cond delay="0"/>
                                  </p:stCondLst>
                                  <p:childTnLst>
                                    <p:animMotion origin="layout" path="M -0.00156 -0.00583 L -1.14427 0.00528 " pathEditMode="relative" rAng="0" ptsTypes="AA">
                                      <p:cBhvr>
                                        <p:cTn id="30" dur="30000" fill="hold"/>
                                        <p:tgtEl>
                                          <p:spTgt spid="19"/>
                                        </p:tgtEl>
                                        <p:attrNameLst>
                                          <p:attrName>ppt_x</p:attrName>
                                          <p:attrName>ppt_y</p:attrName>
                                        </p:attrNameLst>
                                      </p:cBhvr>
                                      <p:rCtr x="-57135" y="555"/>
                                    </p:animMotion>
                                  </p:childTnLst>
                                </p:cTn>
                              </p:par>
                              <p:par>
                                <p:cTn id="31" presetID="35" presetClass="path" presetSubtype="0" repeatCount="indefinite" accel="50000" decel="50000" fill="hold" nodeType="withEffect">
                                  <p:stCondLst>
                                    <p:cond delay="0"/>
                                  </p:stCondLst>
                                  <p:childTnLst>
                                    <p:animMotion origin="layout" path="M 3.05556E-6 -1.61577E-6 L -1.15643 0.02443 " pathEditMode="relative" rAng="0" ptsTypes="AA">
                                      <p:cBhvr>
                                        <p:cTn id="32" dur="31000" fill="hold"/>
                                        <p:tgtEl>
                                          <p:spTgt spid="21"/>
                                        </p:tgtEl>
                                        <p:attrNameLst>
                                          <p:attrName>ppt_x</p:attrName>
                                          <p:attrName>ppt_y</p:attrName>
                                        </p:attrNameLst>
                                      </p:cBhvr>
                                      <p:rCtr x="-57830" y="1222"/>
                                    </p:animMotion>
                                  </p:childTnLst>
                                </p:cTn>
                              </p:par>
                              <p:par>
                                <p:cTn id="33" presetID="35" presetClass="path" presetSubtype="0" repeatCount="indefinite" accel="50000" decel="50000" fill="hold" nodeType="withEffect">
                                  <p:stCondLst>
                                    <p:cond delay="0"/>
                                  </p:stCondLst>
                                  <p:childTnLst>
                                    <p:animMotion origin="layout" path="M 0.08195 0.03306 L 1.19827 -0.04109 " pathEditMode="relative" rAng="0" ptsTypes="AA">
                                      <p:cBhvr>
                                        <p:cTn id="34" dur="31000" fill="hold"/>
                                        <p:tgtEl>
                                          <p:spTgt spid="22"/>
                                        </p:tgtEl>
                                        <p:attrNameLst>
                                          <p:attrName>ppt_x</p:attrName>
                                          <p:attrName>ppt_y</p:attrName>
                                        </p:attrNameLst>
                                      </p:cBhvr>
                                      <p:rCtr x="55816" y="-3707"/>
                                    </p:animMotion>
                                  </p:childTnLst>
                                </p:cTn>
                              </p:par>
                              <p:par>
                                <p:cTn id="35" presetID="10" presetClass="entr" presetSubtype="0" fill="hold" nodeType="with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xEl>
                                              <p:pRg st="1" end="1"/>
                                            </p:txEl>
                                          </p:spTgt>
                                        </p:tgtEl>
                                        <p:attrNameLst>
                                          <p:attrName>style.visibility</p:attrName>
                                        </p:attrNameLst>
                                      </p:cBhvr>
                                      <p:to>
                                        <p:strVal val="visible"/>
                                      </p:to>
                                    </p:set>
                                    <p:animEffect transition="in" filter="fade">
                                      <p:cBhvr>
                                        <p:cTn id="40" dur="500"/>
                                        <p:tgtEl>
                                          <p:spTgt spid="27">
                                            <p:txEl>
                                              <p:pRg st="1" end="1"/>
                                            </p:txEl>
                                          </p:spTgt>
                                        </p:tgtEl>
                                      </p:cBhvr>
                                    </p:animEffect>
                                  </p:childTnLst>
                                </p:cTn>
                              </p:par>
                            </p:childTnLst>
                          </p:cTn>
                        </p:par>
                        <p:par>
                          <p:cTn id="41" fill="hold">
                            <p:stCondLst>
                              <p:cond delay="37000"/>
                            </p:stCondLst>
                            <p:childTnLst>
                              <p:par>
                                <p:cTn id="42" presetID="27" presetClass="emph" presetSubtype="0" repeatCount="4000" fill="remove" nodeType="afterEffect">
                                  <p:stCondLst>
                                    <p:cond delay="0"/>
                                  </p:stCondLst>
                                  <p:childTnLst>
                                    <p:animClr clrSpc="rgb" dir="cw">
                                      <p:cBhvr override="childStyle">
                                        <p:cTn id="43" dur="250" autoRev="1" fill="remove"/>
                                        <p:tgtEl>
                                          <p:spTgt spid="27">
                                            <p:txEl>
                                              <p:pRg st="0" end="0"/>
                                            </p:txEl>
                                          </p:spTgt>
                                        </p:tgtEl>
                                        <p:attrNameLst>
                                          <p:attrName>style.color</p:attrName>
                                        </p:attrNameLst>
                                      </p:cBhvr>
                                      <p:to>
                                        <a:schemeClr val="bg1"/>
                                      </p:to>
                                    </p:animClr>
                                    <p:animClr clrSpc="rgb" dir="cw">
                                      <p:cBhvr>
                                        <p:cTn id="44" dur="250" autoRev="1" fill="remove"/>
                                        <p:tgtEl>
                                          <p:spTgt spid="27">
                                            <p:txEl>
                                              <p:pRg st="0" end="0"/>
                                            </p:txEl>
                                          </p:spTgt>
                                        </p:tgtEl>
                                        <p:attrNameLst>
                                          <p:attrName>fillcolor</p:attrName>
                                        </p:attrNameLst>
                                      </p:cBhvr>
                                      <p:to>
                                        <a:schemeClr val="bg1"/>
                                      </p:to>
                                    </p:animClr>
                                    <p:set>
                                      <p:cBhvr>
                                        <p:cTn id="45" dur="250" autoRev="1" fill="remove"/>
                                        <p:tgtEl>
                                          <p:spTgt spid="27">
                                            <p:txEl>
                                              <p:pRg st="0" end="0"/>
                                            </p:txEl>
                                          </p:spTgt>
                                        </p:tgtEl>
                                        <p:attrNameLst>
                                          <p:attrName>fill.type</p:attrName>
                                        </p:attrNameLst>
                                      </p:cBhvr>
                                      <p:to>
                                        <p:strVal val="solid"/>
                                      </p:to>
                                    </p:set>
                                    <p:set>
                                      <p:cBhvr>
                                        <p:cTn id="46" dur="250" autoRev="1" fill="remove"/>
                                        <p:tgtEl>
                                          <p:spTgt spid="27">
                                            <p:txEl>
                                              <p:pRg st="0" end="0"/>
                                            </p:txEl>
                                          </p:spTgt>
                                        </p:tgtEl>
                                        <p:attrNameLst>
                                          <p:attrName>fill.on</p:attrName>
                                        </p:attrNameLst>
                                      </p:cBhvr>
                                      <p:to>
                                        <p:strVal val="true"/>
                                      </p:to>
                                    </p:set>
                                  </p:childTnLst>
                                </p:cTn>
                              </p:par>
                              <p:par>
                                <p:cTn id="47" presetID="27" presetClass="emph" presetSubtype="0" repeatCount="4000" fill="remove" nodeType="withEffect">
                                  <p:stCondLst>
                                    <p:cond delay="0"/>
                                  </p:stCondLst>
                                  <p:childTnLst>
                                    <p:animClr clrSpc="rgb" dir="cw">
                                      <p:cBhvr override="childStyle">
                                        <p:cTn id="48" dur="250" autoRev="1" fill="remove"/>
                                        <p:tgtEl>
                                          <p:spTgt spid="27">
                                            <p:txEl>
                                              <p:pRg st="1" end="1"/>
                                            </p:txEl>
                                          </p:spTgt>
                                        </p:tgtEl>
                                        <p:attrNameLst>
                                          <p:attrName>style.color</p:attrName>
                                        </p:attrNameLst>
                                      </p:cBhvr>
                                      <p:to>
                                        <a:schemeClr val="bg1"/>
                                      </p:to>
                                    </p:animClr>
                                    <p:animClr clrSpc="rgb" dir="cw">
                                      <p:cBhvr>
                                        <p:cTn id="49" dur="250" autoRev="1" fill="remove"/>
                                        <p:tgtEl>
                                          <p:spTgt spid="27">
                                            <p:txEl>
                                              <p:pRg st="1" end="1"/>
                                            </p:txEl>
                                          </p:spTgt>
                                        </p:tgtEl>
                                        <p:attrNameLst>
                                          <p:attrName>fillcolor</p:attrName>
                                        </p:attrNameLst>
                                      </p:cBhvr>
                                      <p:to>
                                        <a:schemeClr val="bg1"/>
                                      </p:to>
                                    </p:animClr>
                                    <p:set>
                                      <p:cBhvr>
                                        <p:cTn id="50" dur="250" autoRev="1" fill="remove"/>
                                        <p:tgtEl>
                                          <p:spTgt spid="27">
                                            <p:txEl>
                                              <p:pRg st="1" end="1"/>
                                            </p:txEl>
                                          </p:spTgt>
                                        </p:tgtEl>
                                        <p:attrNameLst>
                                          <p:attrName>fill.type</p:attrName>
                                        </p:attrNameLst>
                                      </p:cBhvr>
                                      <p:to>
                                        <p:strVal val="solid"/>
                                      </p:to>
                                    </p:set>
                                    <p:set>
                                      <p:cBhvr>
                                        <p:cTn id="51" dur="250" autoRev="1" fill="remove"/>
                                        <p:tgtEl>
                                          <p:spTgt spid="2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1.38889E-6 3.98517E-7 C -0.01598 -0.00927 -0.02986 -0.02843 -0.04601 -0.03677 C -0.05972 -0.04387 -0.07257 -0.04758 -0.08577 -0.05654 C -0.09445 -0.06241 -0.09584 -0.05592 -0.10643 -0.06766 C -0.12327 -0.0862 -0.14254 -0.09546 -0.16042 -0.10998 C -0.17709 -0.12358 -0.19167 -0.13902 -0.20955 -0.14674 C -0.21823 -0.15756 -0.22865 -0.16157 -0.2382 -0.1693 C -0.25365 -0.18165 -0.26789 -0.19463 -0.2842 -0.20328 C -0.28941 -0.20884 -0.29445 -0.21594 -0.3 -0.22027 C -0.30712 -0.22583 -0.31511 -0.22645 -0.32223 -0.2317 C -0.33716 -0.24282 -0.3507 -0.25981 -0.36667 -0.26537 C -0.37275 -0.27958 -0.375 -0.27989 -0.3842 -0.28514 C -0.3915 -0.29843 -0.40226 -0.30368 -0.40955 -0.31635 C -0.42032 -0.33581 -0.41476 -0.33087 -0.42379 -0.33612 C -0.43177 -0.35064 -0.44202 -0.3633 -0.44931 -0.37844 C -0.46355 -0.40779 -0.44532 -0.37442 -0.45868 -0.39821 C -0.46302 -0.41737 -0.47049 -0.43158 -0.47622 -0.44919 C -0.47674 -0.45289 -0.47657 -0.45722 -0.47778 -0.46031 C -0.47882 -0.46309 -0.4816 -0.46278 -0.48264 -0.46587 C -0.48403 -0.47019 -0.48334 -0.47544 -0.4842 -0.48008 C -0.48646 -0.49151 -0.49271 -0.49676 -0.49532 -0.5085 C -0.49705 -0.51684 -0.49775 -0.5258 -0.5 -0.53383 C -0.50313 -0.54464 -0.5066 -0.55577 -0.50799 -0.56781 C -0.51164 -0.59778 -0.50764 -0.57368 -0.51111 -0.59315 C -0.51667 -0.67347 -0.51493 -0.64072 -0.51111 -0.80198 C -0.51094 -0.81187 -0.50261 -0.81928 -0.49844 -0.82175 C -0.48212 -0.85234 -0.46736 -0.81588 -0.454 -0.80785 C -0.44983 -0.80229 -0.44566 -0.79611 -0.44132 -0.79086 C -0.4382 -0.78715 -0.43177 -0.77943 -0.43177 -0.77943 C -0.42674 -0.76615 -0.41945 -0.75472 -0.41598 -0.73989 C -0.41198 -0.7229 -0.41424 -0.73031 -0.40955 -0.71734 C -0.40764 -0.69386 -0.40157 -0.67038 -0.40157 -0.6469 " pathEditMode="relative" ptsTypes="fffffffffffffffffffffffffffffffA">
                                      <p:cBhvr>
                                        <p:cTn id="56" dur="2000" fill="hold"/>
                                        <p:tgtEl>
                                          <p:spTgt spid="17"/>
                                        </p:tgtEl>
                                        <p:attrNameLst>
                                          <p:attrName>ppt_x</p:attrName>
                                          <p:attrName>ppt_y</p:attrName>
                                        </p:attrNameLst>
                                      </p:cBhvr>
                                    </p:animMotion>
                                  </p:childTnLst>
                                </p:cTn>
                              </p:par>
                            </p:childTnLst>
                          </p:cTn>
                        </p:par>
                        <p:par>
                          <p:cTn id="57" fill="hold">
                            <p:stCondLst>
                              <p:cond delay="2000"/>
                            </p:stCondLst>
                            <p:childTnLst>
                              <p:par>
                                <p:cTn id="58" presetID="1" presetClass="exit" presetSubtype="0" fill="hold" nodeType="afterEffect">
                                  <p:stCondLst>
                                    <p:cond delay="0"/>
                                  </p:stCondLst>
                                  <p:childTnLst>
                                    <p:set>
                                      <p:cBhvr>
                                        <p:cTn id="5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1.38889E-6 -5.02317E-6 C -0.00851 -0.02565 -0.01875 -0.04913 -0.02865 -0.07353 C -0.03507 -0.08898 -0.03959 -0.10628 -0.04601 -0.12142 C -0.05018 -0.14459 -0.04757 -0.13316 -0.054 -0.1554 C -0.05712 -0.17764 -0.05295 -0.15509 -0.06198 -0.18073 C -0.06285 -0.1832 -0.06268 -0.18691 -0.06354 -0.18938 C -0.0665 -0.19772 -0.06945 -0.20266 -0.07309 -0.20915 C -0.07657 -0.24004 -0.08889 -0.26599 -0.09688 -0.29411 C -0.09861 -0.30585 -0.10191 -0.31388 -0.10469 -0.32469 C -0.11059 -0.34786 -0.11545 -0.37196 -0.12066 -0.39544 C -0.12483 -0.41459 -0.12327 -0.43374 -0.12865 -0.45197 C -0.12917 -0.4566 -0.12952 -0.46155 -0.13021 -0.46618 C -0.13108 -0.47174 -0.13334 -0.48286 -0.13334 -0.48286 C -0.13247 -0.56349 -0.14219 -0.62281 -0.1191 -0.68645 C -0.1165 -0.70467 -0.10973 -0.71518 -0.10313 -0.72877 C -0.08455 -0.76708 -0.0717 -0.79488 -0.04289 -0.80785 C -0.00209 -0.80538 0.04045 -0.82021 0.07465 -0.77665 C 0.08906 -0.75812 0.1 -0.7334 0.11111 -0.709 C 0.11527 -0.69973 0.12066 -0.6778 0.12066 -0.6778 C 0.12448 -0.64412 0.12378 -0.65926 0.12378 -0.63269 " pathEditMode="relative" ptsTypes="fffffffffffffffffffA">
                                      <p:cBhvr>
                                        <p:cTn id="64" dur="2000" fill="hold"/>
                                        <p:tgtEl>
                                          <p:spTgt spid="18"/>
                                        </p:tgtEl>
                                        <p:attrNameLst>
                                          <p:attrName>ppt_x</p:attrName>
                                          <p:attrName>ppt_y</p:attrName>
                                        </p:attrNameLst>
                                      </p:cBhvr>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0.33194 0.02166 C -0.33316 0.04165 -0.33125 0.05192 -0.34149 0.06525 C -0.34427 0.07607 -0.34219 0.06941 -0.3493 0.08385 C -0.35226 0.08968 -0.34948 0.09106 -0.35417 0.09634 C -0.3559 0.09828 -0.35833 0.09884 -0.36042 0.10023 C -0.36389 0.11244 -0.36753 0.12466 -0.37326 0.13548 C -0.37552 0.14492 -0.37864 0.15575 -0.38264 0.16436 C -0.38455 0.16852 -0.38698 0.17269 -0.38906 0.17685 C -0.3901 0.17879 -0.39219 0.18324 -0.39219 0.18324 C -0.39392 0.1924 -0.39757 0.19878 -0.40017 0.20794 C -0.40347 0.21905 -0.41094 0.24348 -0.41771 0.25347 C -0.41944 0.25597 -0.42205 0.25708 -0.42396 0.25958 C -0.43177 0.26985 -0.43802 0.2829 -0.44774 0.29068 C -0.45642 0.29762 -0.46545 0.30012 -0.47483 0.30511 C -0.48542 0.31094 -0.49549 0.31872 -0.5066 0.32177 C -0.51424 0.32704 -0.52187 0.32788 -0.53038 0.3301 C -0.54028 0.33676 -0.55121 0.33843 -0.56215 0.34065 C -0.5743 0.33982 -0.58663 0.34037 -0.59861 0.33815 C -0.6158 0.33537 -0.63281 0.31705 -0.6493 0.30928 C -0.65642 0.30012 -0.6658 0.29428 -0.67483 0.28873 C -0.68264 0.27818 -0.68385 0.28179 -0.69062 0.2743 C -0.69566 0.26847 -0.70174 0.26319 -0.70486 0.2557 C -0.7059 0.25292 -0.7066 0.24959 -0.70816 0.24709 C -0.71285 0.23987 -0.71996 0.23487 -0.72396 0.22654 C -0.73038 0.2135 -0.73437 0.20073 -0.73993 0.18712 C -0.75555 0.14964 -0.73837 0.19406 -0.75104 0.16658 C -0.75295 0.16269 -0.75399 0.15825 -0.75573 0.15409 C -0.75764 0.14992 -0.76007 0.14576 -0.76215 0.14159 C -0.76267 0.13965 -0.76285 0.13715 -0.76371 0.13548 C -0.76649 0.12938 -0.77083 0.12493 -0.77326 0.11883 C -0.77656 0.11022 -0.77882 0.10245 -0.78264 0.09412 C -0.78698 0.0683 -0.78073 0.09662 -0.78906 0.07746 C -0.7901 0.07496 -0.78976 0.07163 -0.79062 0.06913 C -0.79184 0.06552 -0.79392 0.06219 -0.79549 0.05886 C -0.79965 0.0397 -0.80312 0.0186 -0.80972 0.00084 C -0.81371 -0.02637 -0.80781 0.00611 -0.81597 -0.01776 C -0.81753 -0.02221 -0.81858 -0.03914 -0.81927 -0.04247 C -0.8217 -0.05524 -0.82292 -0.05108 -0.82708 -0.06329 C -0.83351 -0.08134 -0.83437 -0.10133 -0.84149 -0.1191 C -0.84444 -0.14325 -0.84896 -0.16518 -0.85104 -0.18961 C -0.85069 -0.21599 -0.86094 -0.294 -0.84774 -0.34064 C -0.84479 -0.35063 -0.84097 -0.37229 -0.83507 -0.38006 C -0.82986 -0.38673 -0.82465 -0.3895 -0.81771 -0.39228 C -0.79861 -0.39172 -0.77951 -0.39172 -0.76042 -0.39033 C -0.75573 -0.39006 -0.75503 -0.38673 -0.75104 -0.38395 C -0.74739 -0.38145 -0.73976 -0.38062 -0.73663 -0.38006 C -0.7309 -0.37507 -0.72413 -0.37035 -0.71771 -0.36757 C -0.71354 -0.36229 -0.70868 -0.36063 -0.7033 -0.3573 C -0.69427 -0.34536 -0.69896 -0.34841 -0.69062 -0.3448 C -0.68542 -0.33814 -0.68003 -0.33092 -0.67483 -0.32398 C -0.67326 -0.32204 -0.67205 -0.31871 -0.66996 -0.31787 C -0.6684 -0.31732 -0.66528 -0.31593 -0.66528 -0.31565 " pathEditMode="relative" rAng="0" ptsTypes="fffffffffffffffffffffffffffffffffffffffffffffffffffA">
                                      <p:cBhvr>
                                        <p:cTn id="72" dur="2000" fill="hold"/>
                                        <p:tgtEl>
                                          <p:spTgt spid="19"/>
                                        </p:tgtEl>
                                        <p:attrNameLst>
                                          <p:attrName>ppt_x</p:attrName>
                                          <p:attrName>ppt_y</p:attrName>
                                        </p:attrNameLst>
                                      </p:cBhvr>
                                      <p:rCtr x="-26424" y="-4747"/>
                                    </p:animMotion>
                                  </p:childTnLst>
                                </p:cTn>
                              </p:par>
                            </p:childTnLst>
                          </p:cTn>
                        </p:par>
                        <p:par>
                          <p:cTn id="73" fill="hold">
                            <p:stCondLst>
                              <p:cond delay="2000"/>
                            </p:stCondLst>
                            <p:childTnLst>
                              <p:par>
                                <p:cTn id="74" presetID="1" presetClass="exit" presetSubtype="0" fill="hold" nodeType="afterEffect">
                                  <p:stCondLst>
                                    <p:cond delay="200"/>
                                  </p:stCondLst>
                                  <p:childTnLst>
                                    <p:set>
                                      <p:cBhvr>
                                        <p:cTn id="75"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6" restart="whenNotActive" fill="hold" evtFilter="cancelBubble" nodeType="interactiveSeq">
                <p:stCondLst>
                  <p:cond evt="onClick" delay="0">
                    <p:tgtEl>
                      <p:spTgt spid="21"/>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44844 -0.26568 C -0.45104 -0.25347 -0.44966 -0.23931 -0.45469 -0.22876 C -0.45712 -0.22154 -0.46007 -0.21516 -0.4625 -0.20849 C -0.4691 -0.17268 -0.46077 -0.21155 -0.47153 -0.17851 C -0.47327 -0.17268 -0.47448 -0.16574 -0.47639 -0.15991 C -0.47795 -0.15352 -0.48004 -0.14825 -0.48247 -0.1427 C -0.48907 -0.09939 -0.48177 -0.13159 -0.49827 -0.09411 C -0.51129 -0.06413 -0.52361 -0.0322 -0.53663 -0.00194 C -0.61476 0.11383 -0.57413 0.07496 -0.629 0.10439 C -0.65938 0.09217 -0.68733 0.06274 -0.71476 0.03193 C -0.73143 0.00333 -0.74948 -0.02443 -0.76545 -0.05497 C -0.77136 -0.06635 -0.77101 -0.09245 -0.77014 -0.1005 C -0.76528 -0.14409 -0.74948 -0.17212 -0.73368 -0.20461 C -0.70104 -0.24625 -0.69514 -0.28789 -0.65243 -0.26652 C -0.64427 -0.25708 -0.63368 -0.2457 -0.62431 -0.23376 C -0.60243 -0.19767 -0.57518 -0.17379 -0.57153 -0.12882 C -0.56302 -0.10661 -0.57188 -0.08662 -0.57761 -0.07024 C -0.60295 -0.03831 -0.62761 -0.00472 -0.65504 0.02388 C -0.66181 0.0311 -0.67153 0.03026 -0.67917 0.03554 C -0.7191 0.06247 -0.7592 0.09856 -0.80695 0.09995 C -0.8165 0.10022 -0.82587 0.09495 -0.83577 0.09273 C -0.84479 0.08495 -0.85365 0.0744 -0.86285 0.06719 C -0.8967 0.04053 -0.85365 0.0744 -0.88004 0.05775 C -0.8908 0.05108 -0.9007 0.03776 -0.91077 0.0261 C -0.93889 -0.01971 -0.98646 -0.0608 -0.99202 -0.11854 C -0.99809 -0.13381 -0.99809 -0.1452 -0.99966 -0.16324 C -1.00243 -0.19878 -0.99219 -0.21044 -0.98177 -0.23737 C -0.97275 -0.2593 -0.96337 -0.27957 -0.95573 -0.30233 C -0.94306 -0.32065 -0.9316 -0.34092 -0.91719 -0.35619 C -0.91424 -0.35897 -0.9092 -0.35563 -0.90469 -0.35702 C -0.89931 -0.35813 -0.8941 -0.36174 -0.88872 -0.36369 C -0.88247 -0.3623 -0.87882 -0.36424 -0.87275 -0.35841 C -0.85157 -0.3226 -0.83611 -0.31177 -0.8474 -0.27679 C -0.85417 -0.26735 -0.87188 -0.23126 -0.8882 -0.22349 C -0.89375 -0.22099 -0.9 -0.21877 -0.90625 -0.21766 C -0.9092 -0.21654 -0.91233 -0.21543 -0.91528 -0.2146 C -0.91841 -0.21516 -0.92136 -0.2121 -0.92118 -0.21183 C -0.94028 -0.23015 -0.94132 -0.22793 -0.96025 -0.27151 C -0.96285 -0.27679 -0.96111 -0.28345 -0.96181 -0.28789 C -0.96407 -0.30705 -0.96285 -0.31954 -0.96025 -0.33648 C -0.95851 -0.34814 -0.95452 -0.35924 -0.95313 -0.37146 C -0.95157 -0.37951 -0.95313 -0.38867 -0.95157 -0.39589 C -0.9507 -0.40089 -0.94827 -0.40394 -0.94653 -0.40866 C -0.93924 -0.42698 -0.93507 -0.44586 -0.92657 -0.46224 C -0.90417 -0.52804 -0.86684 -0.56746 -0.83299 -0.61965 C -0.82639 -0.6241 -0.82014 -0.62882 -0.81337 -0.63298 C -0.80747 -0.63631 -0.79288 -0.6352 -0.79254 -0.63492 C -0.77587 -0.62715 -0.8033 -0.63909 -0.77813 -0.63215 C -0.75886 -0.62687 -0.77153 -0.62854 -0.75851 -0.62188 C -0.74931 -0.6166 -0.73959 -0.61493 -0.73038 -0.60994 C -0.72066 -0.60355 -0.71059 -0.59578 -0.70104 -0.58856 " pathEditMode="relative" rAng="-2701046" ptsTypes="ffffffffffffffffffffffffffffffffffffffffffffffffffA">
                                      <p:cBhvr>
                                        <p:cTn id="80" dur="3000" fill="hold"/>
                                        <p:tgtEl>
                                          <p:spTgt spid="21"/>
                                        </p:tgtEl>
                                        <p:attrNameLst>
                                          <p:attrName>ppt_x</p:attrName>
                                          <p:attrName>ppt_y</p:attrName>
                                        </p:attrNameLst>
                                      </p:cBhvr>
                                      <p:rCtr x="-29965" y="5358"/>
                                    </p:animMotion>
                                  </p:childTnLst>
                                </p:cTn>
                              </p:par>
                            </p:childTnLst>
                          </p:cTn>
                        </p:par>
                        <p:par>
                          <p:cTn id="81" fill="hold">
                            <p:stCondLst>
                              <p:cond delay="3000"/>
                            </p:stCondLst>
                            <p:childTnLst>
                              <p:par>
                                <p:cTn id="82" presetID="1" presetClass="exit" presetSubtype="0" fill="hold" nodeType="afterEffect">
                                  <p:stCondLst>
                                    <p:cond delay="200"/>
                                  </p:stCondLst>
                                  <p:childTnLst>
                                    <p:set>
                                      <p:cBhvr>
                                        <p:cTn id="83"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4" restart="whenNotActive" fill="hold" evtFilter="cancelBubble" nodeType="interactiveSeq">
                <p:stCondLst>
                  <p:cond evt="onClick" delay="0">
                    <p:tgtEl>
                      <p:spTgt spid="20"/>
                    </p:tgtEl>
                  </p:cond>
                </p:stCondLst>
                <p:endSync evt="end" delay="0">
                  <p:rtn val="all"/>
                </p:endSync>
                <p:childTnLst>
                  <p:par>
                    <p:cTn id="85" fill="hold">
                      <p:stCondLst>
                        <p:cond delay="0"/>
                      </p:stCondLst>
                      <p:childTnLst>
                        <p:par>
                          <p:cTn id="86" fill="hold">
                            <p:stCondLst>
                              <p:cond delay="0"/>
                            </p:stCondLst>
                            <p:childTnLst>
                              <p:par>
                                <p:cTn id="87" presetID="0" presetClass="path" presetSubtype="0" accel="50000" decel="50000" fill="hold" nodeType="clickEffect">
                                  <p:stCondLst>
                                    <p:cond delay="0"/>
                                  </p:stCondLst>
                                  <p:childTnLst>
                                    <p:animMotion origin="layout" path="M 0.33733 -0.05004 C 0.33854 -0.03367 0.33924 -0.02039 0.34219 -0.00494 C 0.34375 0.01267 0.3474 0.02225 0.35174 0.03738 C 0.35642 0.05376 0.35295 0.04851 0.35799 0.06302 C 0.36181 0.07446 0.36649 0.08558 0.37066 0.0967 C 0.37517 0.10875 0.3816 0.10998 0.38819 0.11647 C 0.39531 0.12327 0.40174 0.13192 0.40885 0.13902 C 0.42101 0.15107 0.43663 0.15478 0.45017 0.15879 C 0.45868 0.16435 0.46823 0.16682 0.47708 0.17022 C 0.54427 0.16837 0.61146 0.16899 0.67865 0.16466 C 0.69688 0.16343 0.71476 0.14335 0.73264 0.13902 C 0.75313 0.12697 0.77396 0.11709 0.79462 0.10535 C 0.80017 0.10226 0.81042 0.09114 0.81042 0.09114 C 0.8125 0.08743 0.81441 0.0828 0.81684 0.07971 C 0.81823 0.07785 0.82014 0.07878 0.82153 0.07693 C 0.83229 0.06272 0.83507 0.05407 0.84844 0.04603 C 0.86528 0.02564 0.88003 0.00247 0.89774 -0.01606 C 0.9059 -0.0244 0.91076 -0.04016 0.9184 -0.05004 C 0.92587 -0.07043 0.92188 -0.0624 0.92951 -0.07538 C 0.93299 -0.09453 0.93021 -0.08155 0.94063 -0.11214 C 0.94288 -0.11893 0.9434 -0.12758 0.94531 -0.13469 C 0.94809 -0.14581 0.95191 -0.15755 0.95486 -0.16867 C 0.95885 -0.20512 0.95608 -0.18813 0.96285 -0.21964 C 0.96875 -0.30985 0.96719 -0.26475 0.96285 -0.40871 C 0.96233 -0.42323 0.9625 -0.42107 0.95799 -0.42848 C 0.9559 -0.45072 0.95243 -0.46895 0.94531 -0.48779 C 0.93993 -0.51776 0.93229 -0.54186 0.9184 -0.56132 C 0.9151 -0.56595 0.91458 -0.56935 0.91042 -0.57275 C 0.89792 -0.58263 0.88507 -0.59005 0.8724 -0.59808 C 0.85069 -0.61167 0.82882 -0.62496 0.80573 -0.62897 C 0.78264 -0.64597 0.75295 -0.6438 0.72795 -0.64597 C 0.65017 -0.64473 0.6 -0.6679 0.53733 -0.63206 C 0.53194 -0.62187 0.52465 -0.6231 0.5184 -0.61507 C 0.50799 -0.60179 0.51892 -0.60951 0.50885 -0.60364 C 0.50052 -0.58912 0.49878 -0.57584 0.49288 -0.55854 C 0.48542 -0.5366 0.47552 -0.51745 0.46753 -0.49644 C 0.46528 -0.4844 0.46285 -0.48501 0.45799 -0.47667 C 0.45486 -0.45968 0.44688 -0.46061 0.44688 -0.44269 " pathEditMode="relative" ptsTypes="fffffffffffffffffffffffffffffffffffffA">
                                      <p:cBhvr>
                                        <p:cTn id="88" dur="2000" fill="hold"/>
                                        <p:tgtEl>
                                          <p:spTgt spid="20"/>
                                        </p:tgtEl>
                                        <p:attrNameLst>
                                          <p:attrName>ppt_x</p:attrName>
                                          <p:attrName>ppt_y</p:attrName>
                                        </p:attrNameLst>
                                      </p:cBhvr>
                                    </p:animMotion>
                                  </p:childTnLst>
                                </p:cTn>
                              </p:par>
                            </p:childTnLst>
                          </p:cTn>
                        </p:par>
                        <p:par>
                          <p:cTn id="89" fill="hold">
                            <p:stCondLst>
                              <p:cond delay="2000"/>
                            </p:stCondLst>
                            <p:childTnLst>
                              <p:par>
                                <p:cTn id="90" presetID="1" presetClass="exit" presetSubtype="0" fill="hold" nodeType="afterEffect">
                                  <p:stCondLst>
                                    <p:cond delay="200"/>
                                  </p:stCondLst>
                                  <p:childTnLst>
                                    <p:set>
                                      <p:cBhvr>
                                        <p:cTn id="9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1030"/>
                    </p:tgtEl>
                  </p:cond>
                </p:stCondLst>
                <p:endSync evt="end" delay="0">
                  <p:rtn val="all"/>
                </p:endSync>
                <p:childTnLst>
                  <p:par>
                    <p:cTn id="93" fill="hold">
                      <p:stCondLst>
                        <p:cond delay="0"/>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4967 0.08187 C 0.4908 0.09762 0.48524 0.11091 0.47448 0.11585 C 0.46198 0.13222 0.44462 0.12975 0.43003 0.1384 C 0.40104 0.13747 0.36597 0.14705 0.33628 0.13006 C 0.32934 0.11739 0.32101 0.11647 0.3125 0.1072 C 0.3059 0.10009 0.29948 0.09299 0.29323 0.08465 C 0.29115 0.08156 0.28976 0.076 0.28715 0.07353 C 0.2842 0.07105 0.28073 0.07167 0.2776 0.07075 C 0.27292 0.06271 0.26962 0.05252 0.26476 0.0451 C 0.2592 0.03676 0.2474 0.02255 0.2474 0.02286 C 0.24358 0.00216 0.24965 0.02842 0.23785 0.00556 C 0.23038 -0.00927 0.22656 -0.03707 0.21736 -0.04788 C 0.20764 -0.07569 0.2125 -0.06395 0.20295 -0.08464 C 0.20087 -0.09608 0.19618 -0.10164 0.1934 -0.11307 C 0.18958 -0.12851 0.18924 -0.14643 0.18229 -0.15817 C 0.17726 -0.17701 0.175 -0.19771 0.17118 -0.21748 C 0.1651 -0.28916 0.15208 -0.38276 0.1776 -0.44331 C 0.17778 -0.44516 0.17969 -0.46772 0.18073 -0.47173 C 0.18142 -0.47451 0.18316 -0.47513 0.18403 -0.47729 C 0.18941 -0.48934 0.19253 -0.50262 0.19983 -0.51127 C 0.20903 -0.53568 0.19653 -0.50633 0.20781 -0.5224 C 0.20938 -0.52456 0.20938 -0.52919 0.21094 -0.53105 C 0.21979 -0.54217 0.22587 -0.54031 0.23472 -0.54804 C 0.24913 -0.5607 0.22865 -0.54618 0.24583 -0.55916 C 0.26198 -0.57152 0.2809 -0.57831 0.29826 -0.58171 C 0.32205 -0.58078 0.34566 -0.58109 0.36962 -0.57893 C 0.37813 -0.578 0.40608 -0.56657 0.4125 -0.55916 C 0.41563 -0.55545 0.41823 -0.54958 0.42188 -0.54804 C 0.42431 -0.54711 0.43073 -0.54464 0.43299 -0.54217 C 0.43958 -0.53537 0.44514 -0.52363 0.45226 -0.51962 C 0.46302 -0.50015 0.45799 -0.50695 0.46649 -0.49706 C 0.4684 -0.49212 0.47118 -0.4881 0.47292 -0.48285 C 0.48003 -0.46215 0.46684 -0.4881 0.47917 -0.46617 C 0.48542 -0.43126 0.50174 -0.40439 0.50938 -0.37009 C 0.5151 -0.34445 0.51563 -0.32159 0.51563 -0.29379 " pathEditMode="relative" rAng="0" ptsTypes="ffffffffffffffffffffffffffffffffffA">
                                      <p:cBhvr>
                                        <p:cTn id="96" dur="2000" fill="hold"/>
                                        <p:tgtEl>
                                          <p:spTgt spid="1030"/>
                                        </p:tgtEl>
                                        <p:attrNameLst>
                                          <p:attrName>ppt_x</p:attrName>
                                          <p:attrName>ppt_y</p:attrName>
                                        </p:attrNameLst>
                                      </p:cBhvr>
                                      <p:rCtr x="-16285" y="-29935"/>
                                    </p:animMotion>
                                  </p:childTnLst>
                                </p:cTn>
                              </p:par>
                            </p:childTnLst>
                          </p:cTn>
                        </p:par>
                        <p:par>
                          <p:cTn id="97" fill="hold">
                            <p:stCondLst>
                              <p:cond delay="2000"/>
                            </p:stCondLst>
                            <p:childTnLst>
                              <p:par>
                                <p:cTn id="98" presetID="1" presetClass="exit" presetSubtype="0" fill="hold" nodeType="afterEffect">
                                  <p:stCondLst>
                                    <p:cond delay="200"/>
                                  </p:stCondLst>
                                  <p:childTnLst>
                                    <p:set>
                                      <p:cBhvr>
                                        <p:cTn id="99" dur="1" fill="hold">
                                          <p:stCondLst>
                                            <p:cond delay="0"/>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5717 -0.06605 C 0.56805 -0.05 0.56805 -0.05154 0.5592 -0.04629 C 0.53819 -0.01635 0.50885 -0.01358 0.48281 -0.00926 C 0.47483 -0.00463 0.46701 -0.00493 0.4592 0.00062 C 0.45226 -0.0003 0.44531 -4.19753E-6 0.43819 -0.00185 C 0.42951 -0.00401 0.42187 -0.01543 0.41337 -0.01913 C 0.40781 -0.0216 0.40226 -0.02407 0.3967 -0.02654 C 0.37726 -0.04722 0.3566 -0.06543 0.33698 -0.0858 C 0.33437 -0.08858 0.32378 -0.09969 0.32031 -0.10555 C 0.3151 -0.11419 0.30503 -0.13271 0.30503 -0.13271 C 0.30312 -0.14938 0.29774 -0.15679 0.29253 -0.16975 C 0.29045 -0.1753 0.28941 -0.18209 0.28698 -0.18703 C 0.28351 -0.19382 0.27812 -0.19784 0.27448 -0.20432 C 0.26302 -0.26543 0.2401 -0.31697 0.23559 -0.38209 C 0.23507 -0.40586 0.23403 -0.42993 0.2342 -0.4537 C 0.23455 -0.49197 0.23646 -0.59351 0.25642 -0.62901 C 0.25798 -0.6429 0.26007 -0.64753 0.26476 -0.65864 C 0.2651 -0.66049 0.26875 -0.6895 0.27031 -0.69321 C 0.27778 -0.71142 0.28646 -0.71975 0.2967 -0.73024 C 0.30017 -0.73364 0.30278 -0.73981 0.30642 -0.74259 C 0.31545 -0.74969 0.32917 -0.75246 0.33837 -0.75493 C 0.35694 -0.75277 0.37292 -0.74629 0.39114 -0.74012 C 0.39548 -0.73858 0.40191 -0.73827 0.40642 -0.73518 C 0.41423 -0.72993 0.42187 -0.72654 0.42986 -0.72284 C 0.43802 -0.71944 0.44167 -0.71327 0.45087 -0.71049 C 0.4559 -0.70432 0.46996 -0.68426 0.47569 -0.68086 C 0.47899 -0.66944 0.48246 -0.6679 0.48698 -0.65864 C 0.49358 -0.64506 0.49774 -0.62777 0.50226 -0.61172 " pathEditMode="relative" ptsTypes="fffffffffffffffffffffffffffA">
                                      <p:cBhvr>
                                        <p:cTn id="104" dur="2000" fill="hold"/>
                                        <p:tgtEl>
                                          <p:spTgt spid="22"/>
                                        </p:tgtEl>
                                        <p:attrNameLst>
                                          <p:attrName>ppt_x</p:attrName>
                                          <p:attrName>ppt_y</p:attrName>
                                        </p:attrNameLst>
                                      </p:cBhvr>
                                    </p:animMotion>
                                  </p:childTnLst>
                                </p:cTn>
                              </p:par>
                            </p:childTnLst>
                          </p:cTn>
                        </p:par>
                        <p:par>
                          <p:cTn id="105" fill="hold">
                            <p:stCondLst>
                              <p:cond delay="2000"/>
                            </p:stCondLst>
                            <p:childTnLst>
                              <p:par>
                                <p:cTn id="106" presetID="1" presetClass="exit" presetSubtype="0" fill="hold" nodeType="afterEffect">
                                  <p:stCondLst>
                                    <p:cond delay="200"/>
                                  </p:stCondLst>
                                  <p:childTnLst>
                                    <p:set>
                                      <p:cBhvr>
                                        <p:cTn id="10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448629" y="2086429"/>
            <a:ext cx="2438400" cy="654594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1744" y="4483100"/>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32413" y="1230120"/>
            <a:ext cx="5558971" cy="954107"/>
          </a:xfrm>
          <a:prstGeom prst="rect">
            <a:avLst/>
          </a:prstGeom>
          <a:noFill/>
        </p:spPr>
        <p:txBody>
          <a:bodyPr wrap="square" rtlCol="0">
            <a:spAutoFit/>
          </a:bodyPr>
          <a:lstStyle/>
          <a:p>
            <a:pPr>
              <a:spcBef>
                <a:spcPct val="50000"/>
              </a:spcBef>
            </a:pPr>
            <a:r>
              <a:rPr lang="en-US" altLang="en-US" sz="2800" b="1" dirty="0" err="1" smtClean="0">
                <a:solidFill>
                  <a:srgbClr val="FF0000"/>
                </a:solidFill>
                <a:latin typeface="HP001 4 hàng" panose="020B0603050302020204" pitchFamily="34" charset="0"/>
              </a:rPr>
              <a:t>Trận</a:t>
            </a:r>
            <a:r>
              <a:rPr lang="en-US" altLang="en-US" sz="2800" b="1" dirty="0" smtClean="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địa</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mai</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phục</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của</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bọn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nhện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được</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bố</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trí</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như</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thế</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nào</a:t>
            </a:r>
            <a:r>
              <a:rPr lang="en-US" altLang="en-US" sz="2800" b="1" dirty="0">
                <a:solidFill>
                  <a:srgbClr val="FF0000"/>
                </a:solidFill>
                <a:latin typeface="HP001 4 hàng" panose="020B0603050302020204" pitchFamily="34" charset="0"/>
              </a:rPr>
              <a:t>?</a:t>
            </a:r>
          </a:p>
        </p:txBody>
      </p:sp>
      <p:sp>
        <p:nvSpPr>
          <p:cNvPr id="24" name="TextBox 23"/>
          <p:cNvSpPr txBox="1"/>
          <p:nvPr/>
        </p:nvSpPr>
        <p:spPr>
          <a:xfrm>
            <a:off x="2859314" y="4392561"/>
            <a:ext cx="5908329" cy="1815882"/>
          </a:xfrm>
          <a:prstGeom prst="rect">
            <a:avLst/>
          </a:prstGeom>
          <a:noFill/>
        </p:spPr>
        <p:txBody>
          <a:bodyPr wrap="square" rtlCol="0">
            <a:spAutoFit/>
          </a:bodyPr>
          <a:lstStyle/>
          <a:p>
            <a:r>
              <a:rPr lang="en-US" altLang="en-US" sz="2800" b="1" dirty="0" err="1" smtClean="0">
                <a:latin typeface="HP001 4 hàng" panose="020B0603050302020204" pitchFamily="34" charset="0"/>
              </a:rPr>
              <a:t>Bọn</a:t>
            </a:r>
            <a:r>
              <a:rPr lang="en-US" altLang="en-US" sz="2800" b="1" dirty="0" smtClean="0">
                <a:latin typeface="HP001 4 hàng" panose="020B0603050302020204" pitchFamily="34" charset="0"/>
              </a:rPr>
              <a:t> </a:t>
            </a:r>
            <a:r>
              <a:rPr lang="en-US" altLang="en-US" sz="2800" b="1" dirty="0" err="1">
                <a:latin typeface="HP001 4 hàng" panose="020B0603050302020204" pitchFamily="34" charset="0"/>
              </a:rPr>
              <a:t>nhện</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chăng</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tơ</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kín</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ngang</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đường</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bố</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trí</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nhện</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gộc</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canh</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gác</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tất</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cả</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nhà</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nhện</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núp</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kín</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trong</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các</a:t>
            </a:r>
            <a:r>
              <a:rPr lang="en-US" altLang="en-US" sz="2800" b="1" dirty="0">
                <a:latin typeface="HP001 4 hàng" panose="020B0603050302020204" pitchFamily="34" charset="0"/>
              </a:rPr>
              <a:t> hang </a:t>
            </a:r>
            <a:r>
              <a:rPr lang="en-US" altLang="en-US" sz="2800" b="1" dirty="0" err="1">
                <a:latin typeface="HP001 4 hàng" panose="020B0603050302020204" pitchFamily="34" charset="0"/>
              </a:rPr>
              <a:t>đá</a:t>
            </a:r>
            <a:r>
              <a:rPr lang="en-US" altLang="en-US" sz="2800" b="1" dirty="0">
                <a:latin typeface="HP001 4 hàng" panose="020B0603050302020204" pitchFamily="34" charset="0"/>
              </a:rPr>
              <a:t> </a:t>
            </a:r>
            <a:r>
              <a:rPr lang="en-US" altLang="en-US" sz="2800" b="1" dirty="0" err="1">
                <a:latin typeface="HP001 4 hàng" panose="020B0603050302020204" pitchFamily="34" charset="0"/>
              </a:rPr>
              <a:t>với</a:t>
            </a:r>
            <a:r>
              <a:rPr lang="en-US" altLang="en-US" sz="2800" b="1" dirty="0">
                <a:latin typeface="HP001 4 hàng" panose="020B0603050302020204" pitchFamily="34" charset="0"/>
              </a:rPr>
              <a:t> </a:t>
            </a:r>
            <a:r>
              <a:rPr lang="en-US" altLang="en-US" sz="2800" b="1" dirty="0" smtClean="0">
                <a:latin typeface="HP001 4 hàng" panose="020B0603050302020204" pitchFamily="34" charset="0"/>
              </a:rPr>
              <a:t>d</a:t>
            </a:r>
            <a:r>
              <a:rPr lang="vi-VN" altLang="en-US" sz="2800" b="1" dirty="0" smtClean="0">
                <a:latin typeface="HP001 4 hàng" panose="020B0603050302020204" pitchFamily="34" charset="0"/>
              </a:rPr>
              <a:t>á</a:t>
            </a:r>
            <a:r>
              <a:rPr lang="en-US" altLang="en-US" sz="2800" b="1" dirty="0" err="1" smtClean="0">
                <a:latin typeface="HP001 4 hàng" panose="020B0603050302020204" pitchFamily="34" charset="0"/>
              </a:rPr>
              <a:t>ng</a:t>
            </a:r>
            <a:r>
              <a:rPr lang="en-US" altLang="en-US" sz="2800" b="1" dirty="0" smtClean="0">
                <a:latin typeface="HP001 4 hàng" panose="020B0603050302020204" pitchFamily="34" charset="0"/>
              </a:rPr>
              <a:t> </a:t>
            </a:r>
            <a:r>
              <a:rPr lang="en-US" altLang="en-US" sz="2800" b="1" dirty="0" err="1">
                <a:latin typeface="HP001 4 hàng" panose="020B0603050302020204" pitchFamily="34" charset="0"/>
              </a:rPr>
              <a:t>vẻ</a:t>
            </a:r>
            <a:r>
              <a:rPr lang="en-US" altLang="en-US" sz="2800" b="1" dirty="0">
                <a:latin typeface="HP001 4 hàng" panose="020B0603050302020204" pitchFamily="34" charset="0"/>
              </a:rPr>
              <a:t> hung </a:t>
            </a:r>
            <a:r>
              <a:rPr lang="en-US" altLang="en-US" sz="2800" b="1" dirty="0" err="1">
                <a:latin typeface="HP001 4 hàng" panose="020B0603050302020204" pitchFamily="34" charset="0"/>
              </a:rPr>
              <a:t>dữ</a:t>
            </a:r>
            <a:r>
              <a:rPr lang="en-US" altLang="en-US" sz="2800" b="1" dirty="0">
                <a:latin typeface="HP001 4 hàng" panose="020B0603050302020204" pitchFamily="34" charset="0"/>
              </a:rPr>
              <a:t>.</a:t>
            </a:r>
          </a:p>
        </p:txBody>
      </p:sp>
    </p:spTree>
    <p:extLst>
      <p:ext uri="{BB962C8B-B14F-4D97-AF65-F5344CB8AC3E}">
        <p14:creationId xmlns:p14="http://schemas.microsoft.com/office/powerpoint/2010/main" val="41540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64517" y="1355809"/>
            <a:ext cx="4866167" cy="1477328"/>
          </a:xfrm>
          <a:prstGeom prst="rect">
            <a:avLst/>
          </a:prstGeom>
          <a:noFill/>
        </p:spPr>
        <p:txBody>
          <a:bodyPr wrap="square" rtlCol="0">
            <a:spAutoFit/>
          </a:bodyPr>
          <a:lstStyle/>
          <a:p>
            <a:r>
              <a:rPr lang="en-US" altLang="en-US" sz="3000" b="1" dirty="0">
                <a:solidFill>
                  <a:srgbClr val="FF0000"/>
                </a:solidFill>
                <a:latin typeface="HP001 4 hàng" panose="020B0603050302020204" pitchFamily="34" charset="0"/>
              </a:rPr>
              <a:t>Theo </a:t>
            </a:r>
            <a:r>
              <a:rPr lang="en-US" altLang="en-US" sz="3000" b="1" dirty="0" err="1">
                <a:solidFill>
                  <a:srgbClr val="FF0000"/>
                </a:solidFill>
                <a:latin typeface="HP001 4 hàng" panose="020B0603050302020204" pitchFamily="34" charset="0"/>
              </a:rPr>
              <a:t>em</a:t>
            </a:r>
            <a:r>
              <a:rPr lang="en-US" altLang="en-US" sz="3000" b="1" dirty="0">
                <a:solidFill>
                  <a:srgbClr val="FF0000"/>
                </a:solidFill>
                <a:latin typeface="HP001 4 hàng" panose="020B0603050302020204" pitchFamily="34" charset="0"/>
              </a:rPr>
              <a:t> </a:t>
            </a:r>
            <a:r>
              <a:rPr lang="vi-VN" altLang="en-US" sz="3000" b="1" dirty="0" smtClean="0">
                <a:solidFill>
                  <a:srgbClr val="FF0000"/>
                </a:solidFill>
                <a:latin typeface="HP001 4 hàng" panose="020B0603050302020204" pitchFamily="34" charset="0"/>
              </a:rPr>
              <a:t>chúng giăng trận địa như thế để làm gì?</a:t>
            </a:r>
            <a:endParaRPr lang="en-US" altLang="en-US" sz="3000" b="1" dirty="0">
              <a:solidFill>
                <a:srgbClr val="FF0000"/>
              </a:solidFill>
              <a:latin typeface="HP001 4 hàng" panose="020B0603050302020204" pitchFamily="34" charset="0"/>
            </a:endParaRPr>
          </a:p>
        </p:txBody>
      </p:sp>
      <p:sp>
        <p:nvSpPr>
          <p:cNvPr id="24" name="TextBox 23"/>
          <p:cNvSpPr txBox="1"/>
          <p:nvPr/>
        </p:nvSpPr>
        <p:spPr>
          <a:xfrm>
            <a:off x="4014936" y="4538982"/>
            <a:ext cx="4593925" cy="1754326"/>
          </a:xfrm>
          <a:prstGeom prst="rect">
            <a:avLst/>
          </a:prstGeom>
          <a:noFill/>
        </p:spPr>
        <p:txBody>
          <a:bodyPr wrap="square" rtlCol="0">
            <a:spAutoFit/>
          </a:bodyPr>
          <a:lstStyle/>
          <a:p>
            <a:pPr algn="just"/>
            <a:r>
              <a:rPr lang="nl-NL" sz="3600" b="1" dirty="0">
                <a:latin typeface="Times New Roman" pitchFamily="18" charset="0"/>
                <a:cs typeface="Times New Roman" pitchFamily="18" charset="0"/>
              </a:rPr>
              <a:t>Chúng mai phục như vậy để bắt Nhà Trò trả </a:t>
            </a:r>
            <a:r>
              <a:rPr lang="nl-NL" sz="3600" b="1" dirty="0" smtClean="0">
                <a:latin typeface="Times New Roman" pitchFamily="18" charset="0"/>
                <a:cs typeface="Times New Roman" pitchFamily="18" charset="0"/>
              </a:rPr>
              <a:t>nợ</a:t>
            </a:r>
            <a:r>
              <a:rPr lang="vi-VN" sz="3200" b="1" dirty="0" smtClean="0">
                <a:latin typeface="Times New Roman" pitchFamily="18" charset="0"/>
                <a:cs typeface="Times New Roman" pitchFamily="18" charset="0"/>
              </a:rPr>
              <a:t>.</a:t>
            </a:r>
            <a:endParaRPr lang="en-US"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7419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88263" y="1600201"/>
            <a:ext cx="4990469" cy="553998"/>
          </a:xfrm>
          <a:prstGeom prst="rect">
            <a:avLst/>
          </a:prstGeom>
          <a:noFill/>
        </p:spPr>
        <p:txBody>
          <a:bodyPr wrap="none" rtlCol="0">
            <a:spAutoFit/>
          </a:bodyPr>
          <a:lstStyle/>
          <a:p>
            <a:pPr algn="ctr" defTabSz="1219072"/>
            <a:r>
              <a:rPr lang="en-US" altLang="en-US" sz="3000" b="1" dirty="0" err="1">
                <a:solidFill>
                  <a:srgbClr val="FF0000"/>
                </a:solidFill>
                <a:latin typeface="HP001 4 hàng" panose="020B0603050302020204" pitchFamily="34" charset="0"/>
              </a:rPr>
              <a:t>Đoạn</a:t>
            </a:r>
            <a:r>
              <a:rPr lang="en-US" altLang="en-US" sz="3000" b="1" dirty="0">
                <a:solidFill>
                  <a:srgbClr val="FF0000"/>
                </a:solidFill>
                <a:latin typeface="HP001 4 hàng" panose="020B0603050302020204" pitchFamily="34" charset="0"/>
              </a:rPr>
              <a:t> 1 </a:t>
            </a:r>
            <a:r>
              <a:rPr lang="en-US" altLang="en-US" sz="3000" b="1" dirty="0" err="1">
                <a:solidFill>
                  <a:srgbClr val="FF0000"/>
                </a:solidFill>
                <a:latin typeface="HP001 4 hàng" panose="020B0603050302020204" pitchFamily="34" charset="0"/>
              </a:rPr>
              <a:t>nói</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lên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nội</a:t>
            </a:r>
            <a:r>
              <a:rPr lang="en-US" altLang="en-US" sz="3000" b="1" dirty="0">
                <a:solidFill>
                  <a:srgbClr val="FF0000"/>
                </a:solidFill>
                <a:latin typeface="HP001 4 hàng" panose="020B0603050302020204" pitchFamily="34" charset="0"/>
              </a:rPr>
              <a:t> dung </a:t>
            </a:r>
            <a:r>
              <a:rPr lang="en-US" altLang="en-US" sz="3000" b="1" dirty="0" err="1">
                <a:solidFill>
                  <a:srgbClr val="FF0000"/>
                </a:solidFill>
                <a:latin typeface="HP001 4 hàng" panose="020B0603050302020204" pitchFamily="34" charset="0"/>
              </a:rPr>
              <a:t>gì</a:t>
            </a:r>
            <a:r>
              <a:rPr lang="en-US" altLang="en-US" sz="3000" b="1" dirty="0">
                <a:solidFill>
                  <a:srgbClr val="FF0000"/>
                </a:solidFill>
                <a:latin typeface="HP001 4 hàng" panose="020B0603050302020204" pitchFamily="34" charset="0"/>
              </a:rPr>
              <a:t>?</a:t>
            </a:r>
            <a:endParaRPr lang="en-US" sz="3000" dirty="0">
              <a:solidFill>
                <a:srgbClr val="0033CC"/>
              </a:solidFill>
              <a:latin typeface="HP001 4 hàng" panose="020B0603050302020204" pitchFamily="34" charset="0"/>
            </a:endParaRPr>
          </a:p>
        </p:txBody>
      </p:sp>
      <p:sp>
        <p:nvSpPr>
          <p:cNvPr id="24" name="TextBox 23"/>
          <p:cNvSpPr txBox="1"/>
          <p:nvPr/>
        </p:nvSpPr>
        <p:spPr>
          <a:xfrm>
            <a:off x="4194629" y="4695103"/>
            <a:ext cx="4194628" cy="1477328"/>
          </a:xfrm>
          <a:prstGeom prst="rect">
            <a:avLst/>
          </a:prstGeom>
          <a:noFill/>
        </p:spPr>
        <p:txBody>
          <a:bodyPr wrap="square" rtlCol="0">
            <a:spAutoFit/>
          </a:bodyPr>
          <a:lstStyle/>
          <a:p>
            <a:pPr>
              <a:spcBef>
                <a:spcPct val="50000"/>
              </a:spcBef>
            </a:pPr>
            <a:r>
              <a:rPr lang="en-US" altLang="en-US" sz="3000" b="1" dirty="0" err="1">
                <a:latin typeface="HP001 4 hàng" panose="020B0603050302020204" pitchFamily="34" charset="0"/>
              </a:rPr>
              <a:t>Trận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địa</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mai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phục</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của</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bọn</a:t>
            </a:r>
            <a:r>
              <a:rPr lang="en-US" altLang="en-US" sz="3000" b="1" dirty="0">
                <a:latin typeface="HP001 4 hàng" panose="020B0603050302020204" pitchFamily="34" charset="0"/>
              </a:rPr>
              <a:t> </a:t>
            </a:r>
            <a:r>
              <a:rPr lang="en-US" altLang="en-US" sz="3000" b="1" dirty="0" err="1" smtClean="0">
                <a:latin typeface="HP001 4 hàng" panose="020B0603050302020204" pitchFamily="34" charset="0"/>
              </a:rPr>
              <a:t>nhện</a:t>
            </a:r>
            <a:r>
              <a:rPr lang="vi-VN" altLang="en-US" sz="3000" b="1" dirty="0">
                <a:latin typeface="HP001 4 hàng" panose="020B0603050302020204" pitchFamily="34" charset="0"/>
              </a:rPr>
              <a:t> </a:t>
            </a:r>
            <a:r>
              <a:rPr lang="vi-VN" altLang="en-US" sz="3000" b="1" dirty="0" smtClean="0">
                <a:latin typeface="HP001 4 hàng" panose="020B0603050302020204" pitchFamily="34" charset="0"/>
              </a:rPr>
              <a:t>rất đáng sợ.</a:t>
            </a:r>
            <a:endParaRPr lang="en-US" altLang="en-US" sz="3000" b="1" dirty="0">
              <a:latin typeface="HP001 4 hàng" panose="020B0603050302020204" pitchFamily="34" charset="0"/>
            </a:endParaRPr>
          </a:p>
        </p:txBody>
      </p:sp>
    </p:spTree>
    <p:extLst>
      <p:ext uri="{BB962C8B-B14F-4D97-AF65-F5344CB8AC3E}">
        <p14:creationId xmlns:p14="http://schemas.microsoft.com/office/powerpoint/2010/main" val="26909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03481" y="2610643"/>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3862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85871" y="-1964874"/>
            <a:ext cx="2623460"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135086" y="508005"/>
            <a:ext cx="3207656" cy="840377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4568" y="878754"/>
            <a:ext cx="4831623" cy="1015663"/>
          </a:xfrm>
          <a:prstGeom prst="rect">
            <a:avLst/>
          </a:prstGeom>
          <a:noFill/>
        </p:spPr>
        <p:txBody>
          <a:bodyPr wrap="square" rtlCol="0">
            <a:spAutoFit/>
          </a:bodyPr>
          <a:lstStyle/>
          <a:p>
            <a:r>
              <a:rPr lang="en-US" altLang="en-US" sz="3000" b="1" dirty="0" err="1">
                <a:solidFill>
                  <a:srgbClr val="FF0000"/>
                </a:solidFill>
                <a:latin typeface="HP001 4 hàng" panose="020B0603050302020204" pitchFamily="34" charset="0"/>
              </a:rPr>
              <a:t>Dế</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Mèn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đã</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làm</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cách</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nào</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để</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bọn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nhện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phải</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sợ</a:t>
            </a:r>
            <a:r>
              <a:rPr lang="en-US" altLang="en-US" sz="3000" b="1" dirty="0">
                <a:solidFill>
                  <a:srgbClr val="FF0000"/>
                </a:solidFill>
                <a:latin typeface="HP001 4 hàng" panose="020B0603050302020204" pitchFamily="34" charset="0"/>
              </a:rPr>
              <a:t>?</a:t>
            </a:r>
          </a:p>
        </p:txBody>
      </p:sp>
      <p:sp>
        <p:nvSpPr>
          <p:cNvPr id="9" name="Rectangle 1"/>
          <p:cNvSpPr>
            <a:spLocks noChangeArrowheads="1"/>
          </p:cNvSpPr>
          <p:nvPr/>
        </p:nvSpPr>
        <p:spPr bwMode="auto">
          <a:xfrm>
            <a:off x="1181100" y="3460751"/>
            <a:ext cx="711562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4800">
                <a:solidFill>
                  <a:schemeClr val="tx1"/>
                </a:solidFill>
                <a:latin typeface="Arial" panose="020B0604020202020204" pitchFamily="34" charset="0"/>
                <a:cs typeface="Arial" panose="020B0604020202020204" pitchFamily="34" charset="0"/>
              </a:defRPr>
            </a:lvl1pPr>
            <a:lvl2pPr marL="742950" indent="-285750" eaLnBrk="0" hangingPunct="0">
              <a:defRPr sz="4800">
                <a:solidFill>
                  <a:schemeClr val="tx1"/>
                </a:solidFill>
                <a:latin typeface="Arial" panose="020B0604020202020204" pitchFamily="34" charset="0"/>
                <a:cs typeface="Arial" panose="020B0604020202020204" pitchFamily="34" charset="0"/>
              </a:defRPr>
            </a:lvl2pPr>
            <a:lvl3pPr marL="1143000" indent="-228600" eaLnBrk="0" hangingPunct="0">
              <a:defRPr sz="4800">
                <a:solidFill>
                  <a:schemeClr val="tx1"/>
                </a:solidFill>
                <a:latin typeface="Arial" panose="020B0604020202020204" pitchFamily="34" charset="0"/>
                <a:cs typeface="Arial" panose="020B0604020202020204" pitchFamily="34" charset="0"/>
              </a:defRPr>
            </a:lvl3pPr>
            <a:lvl4pPr marL="1600200" indent="-228600" eaLnBrk="0" hangingPunct="0">
              <a:defRPr sz="4800">
                <a:solidFill>
                  <a:schemeClr val="tx1"/>
                </a:solidFill>
                <a:latin typeface="Arial" panose="020B0604020202020204" pitchFamily="34" charset="0"/>
                <a:cs typeface="Arial" panose="020B0604020202020204" pitchFamily="34" charset="0"/>
              </a:defRPr>
            </a:lvl4pPr>
            <a:lvl5pPr marL="2057400" indent="-228600" eaLnBrk="0" hangingPunct="0">
              <a:defRPr sz="4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9pPr>
          </a:lstStyle>
          <a:p>
            <a:r>
              <a:rPr lang="en-US" altLang="en-US" sz="3000" b="1" dirty="0" err="1" smtClean="0">
                <a:latin typeface="HP001 4 hàng" panose="020B0603050302020204" pitchFamily="34" charset="0"/>
              </a:rPr>
              <a:t>Dế</a:t>
            </a:r>
            <a:r>
              <a:rPr lang="en-US" altLang="en-US" sz="3000" b="1" dirty="0" smtClean="0">
                <a:latin typeface="HP001 4 hàng" panose="020B0603050302020204" pitchFamily="34" charset="0"/>
              </a:rPr>
              <a:t> </a:t>
            </a:r>
            <a:r>
              <a:rPr lang="en-US" altLang="en-US" sz="3000" b="1" dirty="0" err="1">
                <a:latin typeface="HP001 4 hàng" panose="020B0603050302020204" pitchFamily="34" charset="0"/>
              </a:rPr>
              <a:t>Mèn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chủ</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động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hỏi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lời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lẽ</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rất</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oai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phong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giọng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nói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mạnh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mẽ</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của</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một</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kẻ</a:t>
            </a:r>
            <a:r>
              <a:rPr lang="en-US" altLang="en-US" sz="3000" b="1" dirty="0">
                <a:latin typeface="HP001 4 hàng" panose="020B0603050302020204" pitchFamily="34" charset="0"/>
              </a:rPr>
              <a:t> </a:t>
            </a:r>
            <a:r>
              <a:rPr lang="en-US" altLang="en-US" sz="3000" b="1" dirty="0" err="1" smtClean="0">
                <a:latin typeface="HP001 4 hàng" panose="020B0603050302020204" pitchFamily="34" charset="0"/>
              </a:rPr>
              <a:t>mạnh</a:t>
            </a:r>
            <a:r>
              <a:rPr lang="en-US" altLang="en-US" sz="3000" b="1" dirty="0" smtClean="0">
                <a:latin typeface="HP001 4 hàng" panose="020B0603050302020204" pitchFamily="34" charset="0"/>
              </a:rPr>
              <a:t>.</a:t>
            </a:r>
            <a:endParaRPr lang="en-US" altLang="en-US" sz="3000" b="1" dirty="0">
              <a:latin typeface="HP001 4 hàng" panose="020B0603050302020204" pitchFamily="34" charset="0"/>
            </a:endParaRPr>
          </a:p>
          <a:p>
            <a:r>
              <a:rPr lang="en-US" altLang="en-US" sz="3000" b="1" dirty="0" smtClean="0">
                <a:latin typeface="HP001 4 hàng" panose="020B0603050302020204" pitchFamily="34" charset="0"/>
              </a:rPr>
              <a:t> </a:t>
            </a:r>
            <a:r>
              <a:rPr lang="en-US" altLang="en-US" sz="3000" b="1" dirty="0" err="1">
                <a:latin typeface="HP001 4 hàng" panose="020B0603050302020204" pitchFamily="34" charset="0"/>
              </a:rPr>
              <a:t>Hành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động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tỏ</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rõ</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sức</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mạnh</a:t>
            </a:r>
            <a:r>
              <a:rPr lang="en-US" altLang="en-US" sz="3000" b="1" dirty="0">
                <a:latin typeface="HP001 4 hàng" panose="020B0603050302020204" pitchFamily="34" charset="0"/>
              </a:rPr>
              <a:t> quay </a:t>
            </a:r>
            <a:r>
              <a:rPr lang="en-US" altLang="en-US" sz="3000" b="1" dirty="0" err="1">
                <a:latin typeface="HP001 4 hàng" panose="020B0603050302020204" pitchFamily="34" charset="0"/>
              </a:rPr>
              <a:t>phắt</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lưng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phóng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càng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đạp</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phanh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phách</a:t>
            </a:r>
            <a:r>
              <a:rPr lang="en-US" altLang="en-US" sz="3000" b="1" dirty="0">
                <a:latin typeface="HP001 4 hàng" panose="020B0603050302020204" pitchFamily="34" charset="0"/>
              </a:rPr>
              <a:t>. </a:t>
            </a:r>
          </a:p>
        </p:txBody>
      </p:sp>
    </p:spTree>
    <p:extLst>
      <p:ext uri="{BB962C8B-B14F-4D97-AF65-F5344CB8AC3E}">
        <p14:creationId xmlns:p14="http://schemas.microsoft.com/office/powerpoint/2010/main" val="32899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7"/>
                                        </p:tgtEl>
                                        <p:attrNameLst>
                                          <p:attrName>style.visibility</p:attrName>
                                        </p:attrNameLst>
                                      </p:cBhvr>
                                      <p:to>
                                        <p:strVal val="visible"/>
                                      </p:to>
                                    </p:set>
                                    <p:animEffect transition="in" filter="fade">
                                      <p:cBhvr>
                                        <p:cTn id="24" dur="1000"/>
                                        <p:tgtEl>
                                          <p:spTgt spid="1037"/>
                                        </p:tgtEl>
                                      </p:cBhvr>
                                    </p:animEffect>
                                    <p:anim calcmode="lin" valueType="num">
                                      <p:cBhvr>
                                        <p:cTn id="25" dur="1000" fill="hold"/>
                                        <p:tgtEl>
                                          <p:spTgt spid="1037"/>
                                        </p:tgtEl>
                                        <p:attrNameLst>
                                          <p:attrName>ppt_x</p:attrName>
                                        </p:attrNameLst>
                                      </p:cBhvr>
                                      <p:tavLst>
                                        <p:tav tm="0">
                                          <p:val>
                                            <p:strVal val="#ppt_x"/>
                                          </p:val>
                                        </p:tav>
                                        <p:tav tm="100000">
                                          <p:val>
                                            <p:strVal val="#ppt_x"/>
                                          </p:val>
                                        </p:tav>
                                      </p:tavLst>
                                    </p:anim>
                                    <p:anim calcmode="lin" valueType="num">
                                      <p:cBhvr>
                                        <p:cTn id="26"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290061" y="1927862"/>
            <a:ext cx="2860038" cy="644144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1015663"/>
          </a:xfrm>
          <a:prstGeom prst="rect">
            <a:avLst/>
          </a:prstGeom>
          <a:noFill/>
        </p:spPr>
        <p:txBody>
          <a:bodyPr wrap="square" rtlCol="0">
            <a:spAutoFit/>
          </a:bodyPr>
          <a:lstStyle/>
          <a:p>
            <a:r>
              <a:rPr lang="en-US" altLang="en-US" sz="3000" b="1" dirty="0" err="1">
                <a:solidFill>
                  <a:srgbClr val="FF0000"/>
                </a:solidFill>
                <a:latin typeface="HP001 4 hàng" panose="020B0603050302020204" pitchFamily="34" charset="0"/>
              </a:rPr>
              <a:t>Dế</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Mèn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đã</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nói</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thế</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nào</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để</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bọn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nhện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nhận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ra</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lẽ</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phải</a:t>
            </a:r>
            <a:r>
              <a:rPr lang="en-US" altLang="en-US" sz="3000" b="1" dirty="0">
                <a:solidFill>
                  <a:srgbClr val="FF0000"/>
                </a:solidFill>
                <a:latin typeface="HP001 4 hàng" panose="020B0603050302020204" pitchFamily="34" charset="0"/>
              </a:rPr>
              <a:t>?</a:t>
            </a:r>
          </a:p>
        </p:txBody>
      </p:sp>
      <p:sp>
        <p:nvSpPr>
          <p:cNvPr id="24" name="TextBox 23"/>
          <p:cNvSpPr txBox="1"/>
          <p:nvPr/>
        </p:nvSpPr>
        <p:spPr>
          <a:xfrm>
            <a:off x="3092232" y="4049919"/>
            <a:ext cx="5255696" cy="2400657"/>
          </a:xfrm>
          <a:prstGeom prst="rect">
            <a:avLst/>
          </a:prstGeom>
          <a:noFill/>
        </p:spPr>
        <p:txBody>
          <a:bodyPr wrap="square" rtlCol="0">
            <a:spAutoFit/>
          </a:bodyPr>
          <a:lstStyle/>
          <a:p>
            <a:r>
              <a:rPr lang="en-US" altLang="en-US" sz="3000" b="1" dirty="0" err="1">
                <a:latin typeface="HP001 4 hàng" panose="020B0603050302020204" pitchFamily="34" charset="0"/>
              </a:rPr>
              <a:t>Dế</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Mèn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phân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tích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theo</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cách</a:t>
            </a:r>
            <a:r>
              <a:rPr lang="en-US" altLang="en-US" sz="3000" b="1" dirty="0">
                <a:latin typeface="HP001 4 hàng" panose="020B0603050302020204" pitchFamily="34" charset="0"/>
              </a:rPr>
              <a:t> so </a:t>
            </a:r>
            <a:r>
              <a:rPr lang="en-US" altLang="en-US" sz="3000" b="1" dirty="0" err="1">
                <a:latin typeface="HP001 4 hàng" panose="020B0603050302020204" pitchFamily="34" charset="0"/>
              </a:rPr>
              <a:t>sánh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để</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bọn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nhện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thấy</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chúng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hành</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động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hèn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hạ</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không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quân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tử</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rất</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đáng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xấu</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hổ</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đồng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thời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đe</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dọa</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chúng</a:t>
            </a:r>
            <a:r>
              <a:rPr lang="en-US" altLang="en-US" sz="3000" b="1" dirty="0">
                <a:latin typeface="HP001 4 hàng" panose="020B0603050302020204" pitchFamily="34" charset="0"/>
              </a:rPr>
              <a:t>.</a:t>
            </a:r>
          </a:p>
        </p:txBody>
      </p:sp>
    </p:spTree>
    <p:extLst>
      <p:ext uri="{BB962C8B-B14F-4D97-AF65-F5344CB8AC3E}">
        <p14:creationId xmlns:p14="http://schemas.microsoft.com/office/powerpoint/2010/main" val="29963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58062" y="1803699"/>
            <a:ext cx="2367874" cy="6197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1015663"/>
          </a:xfrm>
          <a:prstGeom prst="rect">
            <a:avLst/>
          </a:prstGeom>
          <a:noFill/>
        </p:spPr>
        <p:txBody>
          <a:bodyPr wrap="square" rtlCol="0">
            <a:spAutoFit/>
          </a:bodyPr>
          <a:lstStyle/>
          <a:p>
            <a:r>
              <a:rPr lang="en-US" altLang="en-US" sz="3000" b="1" dirty="0" err="1">
                <a:solidFill>
                  <a:srgbClr val="FF0000"/>
                </a:solidFill>
                <a:latin typeface="HP001 4 hàng" panose="020B0603050302020204" pitchFamily="34" charset="0"/>
              </a:rPr>
              <a:t>Bọn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nhện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sau</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đó</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đã</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hành</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động</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như</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thế</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nào</a:t>
            </a:r>
            <a:r>
              <a:rPr lang="en-US" altLang="en-US" sz="3000" b="1" dirty="0">
                <a:solidFill>
                  <a:srgbClr val="FF0000"/>
                </a:solidFill>
                <a:latin typeface="HP001 4 hàng" panose="020B0603050302020204" pitchFamily="34" charset="0"/>
              </a:rPr>
              <a:t>?</a:t>
            </a:r>
          </a:p>
        </p:txBody>
      </p:sp>
      <p:sp>
        <p:nvSpPr>
          <p:cNvPr id="24" name="TextBox 23"/>
          <p:cNvSpPr txBox="1"/>
          <p:nvPr/>
        </p:nvSpPr>
        <p:spPr>
          <a:xfrm>
            <a:off x="3336072" y="4163835"/>
            <a:ext cx="5255696" cy="1477328"/>
          </a:xfrm>
          <a:prstGeom prst="rect">
            <a:avLst/>
          </a:prstGeom>
          <a:noFill/>
        </p:spPr>
        <p:txBody>
          <a:bodyPr wrap="square" rtlCol="0">
            <a:spAutoFit/>
          </a:bodyPr>
          <a:lstStyle/>
          <a:p>
            <a:r>
              <a:rPr lang="en-US" altLang="en-US" sz="3000" b="1" dirty="0" err="1">
                <a:latin typeface="HP001 4 hàng" panose="020B0603050302020204" pitchFamily="34" charset="0"/>
              </a:rPr>
              <a:t>Chúng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sợ</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hãi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cùng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dạ</a:t>
            </a:r>
            <a:r>
              <a:rPr lang="en-US" altLang="en-US" sz="3000" b="1" dirty="0">
                <a:latin typeface="HP001 4 hàng" panose="020B0603050302020204" pitchFamily="34" charset="0"/>
              </a:rPr>
              <a:t> ran, </a:t>
            </a:r>
            <a:r>
              <a:rPr lang="en-US" altLang="en-US" sz="3000" b="1" dirty="0" err="1">
                <a:latin typeface="HP001 4 hàng" panose="020B0603050302020204" pitchFamily="34" charset="0"/>
              </a:rPr>
              <a:t>cuống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cuồng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chạy</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dọc</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ngang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phá</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hết</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các</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dây</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tơ</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chăng</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lối</a:t>
            </a:r>
            <a:r>
              <a:rPr lang="en-US" altLang="en-US" sz="3000" b="1" dirty="0">
                <a:latin typeface="HP001 4 hàng" panose="020B0603050302020204" pitchFamily="34" charset="0"/>
              </a:rPr>
              <a:t>.</a:t>
            </a:r>
          </a:p>
        </p:txBody>
      </p:sp>
    </p:spTree>
    <p:extLst>
      <p:ext uri="{BB962C8B-B14F-4D97-AF65-F5344CB8AC3E}">
        <p14:creationId xmlns:p14="http://schemas.microsoft.com/office/powerpoint/2010/main" val="194028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58062" y="1803699"/>
            <a:ext cx="2367874" cy="6197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1077218"/>
          </a:xfrm>
          <a:prstGeom prst="rect">
            <a:avLst/>
          </a:prstGeom>
          <a:noFill/>
        </p:spPr>
        <p:txBody>
          <a:bodyPr wrap="square" rtlCol="0">
            <a:spAutoFit/>
          </a:bodyPr>
          <a:lstStyle/>
          <a:p>
            <a:pPr>
              <a:spcBef>
                <a:spcPct val="50000"/>
              </a:spcBef>
            </a:pPr>
            <a:r>
              <a:rPr lang="en-US" altLang="en-US" sz="3200" b="1" dirty="0" err="1">
                <a:solidFill>
                  <a:srgbClr val="FF0000"/>
                </a:solidFill>
                <a:latin typeface="HP001 4 hàng" panose="020B0603050302020204" pitchFamily="34" charset="0"/>
              </a:rPr>
              <a:t>Đoạn</a:t>
            </a:r>
            <a:r>
              <a:rPr lang="en-US" altLang="en-US" sz="3200" b="1" dirty="0">
                <a:solidFill>
                  <a:srgbClr val="FF0000"/>
                </a:solidFill>
                <a:latin typeface="HP001 4 hàng" panose="020B0603050302020204" pitchFamily="34" charset="0"/>
              </a:rPr>
              <a:t> 2 </a:t>
            </a:r>
            <a:r>
              <a:rPr lang="vi-VN" altLang="en-US" sz="3200" b="1" dirty="0" smtClean="0">
                <a:solidFill>
                  <a:srgbClr val="FF0000"/>
                </a:solidFill>
                <a:latin typeface="HP001 4 hàng" panose="020B0603050302020204" pitchFamily="34" charset="0"/>
              </a:rPr>
              <a:t>giúp em hình dung ra cảnh gì?</a:t>
            </a:r>
            <a:endParaRPr lang="en-US" altLang="en-US" sz="3200" b="1" dirty="0">
              <a:solidFill>
                <a:srgbClr val="FF0000"/>
              </a:solidFill>
              <a:latin typeface="HP001 4 hàng" panose="020B0603050302020204" pitchFamily="34" charset="0"/>
            </a:endParaRPr>
          </a:p>
        </p:txBody>
      </p:sp>
      <p:sp>
        <p:nvSpPr>
          <p:cNvPr id="24" name="TextBox 23"/>
          <p:cNvSpPr txBox="1"/>
          <p:nvPr/>
        </p:nvSpPr>
        <p:spPr>
          <a:xfrm>
            <a:off x="3336072" y="4163835"/>
            <a:ext cx="5255696" cy="553998"/>
          </a:xfrm>
          <a:prstGeom prst="rect">
            <a:avLst/>
          </a:prstGeom>
          <a:noFill/>
        </p:spPr>
        <p:txBody>
          <a:bodyPr wrap="square" rtlCol="0">
            <a:spAutoFit/>
          </a:bodyPr>
          <a:lstStyle/>
          <a:p>
            <a:pPr>
              <a:spcBef>
                <a:spcPct val="50000"/>
              </a:spcBef>
            </a:pPr>
            <a:r>
              <a:rPr lang="en-US" altLang="en-US" sz="3000" b="1" dirty="0" err="1">
                <a:latin typeface="HP001 4 hàng" panose="020B0603050302020204" pitchFamily="34" charset="0"/>
              </a:rPr>
              <a:t>Dế</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Mèn</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ra</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oai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với</a:t>
            </a:r>
            <a:r>
              <a:rPr lang="en-US" altLang="en-US" sz="3000" b="1" dirty="0">
                <a:latin typeface="HP001 4 hàng" panose="020B0603050302020204" pitchFamily="34" charset="0"/>
              </a:rPr>
              <a:t> </a:t>
            </a:r>
            <a:r>
              <a:rPr lang="en-US" altLang="en-US" sz="3000" b="1" dirty="0" err="1">
                <a:latin typeface="HP001 4 hàng" panose="020B0603050302020204" pitchFamily="34" charset="0"/>
              </a:rPr>
              <a:t>bọn</a:t>
            </a:r>
            <a:r>
              <a:rPr lang="en-US" altLang="en-US" sz="3000" b="1" dirty="0">
                <a:latin typeface="HP001 4 hàng" panose="020B0603050302020204" pitchFamily="34" charset="0"/>
              </a:rPr>
              <a:t> </a:t>
            </a:r>
            <a:r>
              <a:rPr lang="en-US" altLang="en-US" sz="3000" b="1" dirty="0" err="1" smtClean="0">
                <a:latin typeface="HP001 4 hàng" panose="020B0603050302020204" pitchFamily="34" charset="0"/>
              </a:rPr>
              <a:t>nhện</a:t>
            </a:r>
            <a:r>
              <a:rPr lang="en-US" altLang="en-US" sz="3000" b="1" dirty="0" smtClean="0">
                <a:latin typeface="HP001 4 hàng" panose="020B0603050302020204" pitchFamily="34" charset="0"/>
              </a:rPr>
              <a:t>.</a:t>
            </a:r>
          </a:p>
        </p:txBody>
      </p:sp>
    </p:spTree>
    <p:extLst>
      <p:ext uri="{BB962C8B-B14F-4D97-AF65-F5344CB8AC3E}">
        <p14:creationId xmlns:p14="http://schemas.microsoft.com/office/powerpoint/2010/main" val="15892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58062" y="1803699"/>
            <a:ext cx="2367874" cy="6197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1477328"/>
          </a:xfrm>
          <a:prstGeom prst="rect">
            <a:avLst/>
          </a:prstGeom>
          <a:noFill/>
        </p:spPr>
        <p:txBody>
          <a:bodyPr wrap="square" rtlCol="0">
            <a:spAutoFit/>
          </a:bodyPr>
          <a:lstStyle/>
          <a:p>
            <a:r>
              <a:rPr lang="vi-VN" altLang="en-US" sz="3000" b="1" dirty="0" smtClean="0">
                <a:solidFill>
                  <a:srgbClr val="FF0000"/>
                </a:solidFill>
                <a:latin typeface="HP001 4 hàng" panose="020B0603050302020204" pitchFamily="34" charset="0"/>
              </a:rPr>
              <a:t>Sau lời lẽ đanh thép của Dế Mèn, bọn nhện đã đã hành động như thế nào?</a:t>
            </a:r>
            <a:endParaRPr lang="en-US" altLang="en-US" sz="3000" b="1" dirty="0">
              <a:solidFill>
                <a:srgbClr val="FF0000"/>
              </a:solidFill>
              <a:latin typeface="HP001 4 hàng" panose="020B0603050302020204" pitchFamily="34" charset="0"/>
            </a:endParaRPr>
          </a:p>
        </p:txBody>
      </p:sp>
      <p:sp>
        <p:nvSpPr>
          <p:cNvPr id="24" name="TextBox 23"/>
          <p:cNvSpPr txBox="1"/>
          <p:nvPr/>
        </p:nvSpPr>
        <p:spPr>
          <a:xfrm>
            <a:off x="3214151" y="4024334"/>
            <a:ext cx="5255696" cy="2031325"/>
          </a:xfrm>
          <a:prstGeom prst="rect">
            <a:avLst/>
          </a:prstGeom>
          <a:noFill/>
        </p:spPr>
        <p:txBody>
          <a:bodyPr wrap="square" rtlCol="0">
            <a:spAutoFit/>
          </a:bodyPr>
          <a:lstStyle/>
          <a:p>
            <a:r>
              <a:rPr lang="vi-VN" sz="3200" dirty="0"/>
              <a:t> </a:t>
            </a:r>
            <a:r>
              <a:rPr lang="nl-NL" sz="3200" dirty="0" smtClean="0"/>
              <a:t>Chúng </a:t>
            </a:r>
            <a:r>
              <a:rPr lang="nl-NL" sz="3200" dirty="0"/>
              <a:t>sợ hãi dạ ran  cuống cuồng chạy, chạy ngang, phá hết các dây tơ chăng </a:t>
            </a:r>
            <a:r>
              <a:rPr lang="nl-NL" sz="3200" dirty="0" smtClean="0"/>
              <a:t>lối</a:t>
            </a:r>
            <a:r>
              <a:rPr lang="vi-VN" sz="3200" dirty="0" smtClean="0"/>
              <a:t>.</a:t>
            </a:r>
            <a:endParaRPr lang="en-SG" sz="3200" dirty="0"/>
          </a:p>
          <a:p>
            <a:endParaRPr lang="en-US" altLang="en-US" sz="3000" b="1" dirty="0">
              <a:latin typeface="HP001 4 hàng" panose="020B0603050302020204" pitchFamily="34" charset="0"/>
            </a:endParaRPr>
          </a:p>
        </p:txBody>
      </p:sp>
    </p:spTree>
    <p:extLst>
      <p:ext uri="{BB962C8B-B14F-4D97-AF65-F5344CB8AC3E}">
        <p14:creationId xmlns:p14="http://schemas.microsoft.com/office/powerpoint/2010/main" val="16682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58062" y="1803699"/>
            <a:ext cx="2367874" cy="6197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1015663"/>
          </a:xfrm>
          <a:prstGeom prst="rect">
            <a:avLst/>
          </a:prstGeom>
          <a:noFill/>
        </p:spPr>
        <p:txBody>
          <a:bodyPr wrap="square" rtlCol="0">
            <a:spAutoFit/>
          </a:bodyPr>
          <a:lstStyle/>
          <a:p>
            <a:r>
              <a:rPr lang="vi-VN" altLang="en-US" sz="3000" b="1" dirty="0" smtClean="0">
                <a:solidFill>
                  <a:srgbClr val="FF0000"/>
                </a:solidFill>
                <a:latin typeface="HP001 4 hàng" panose="020B0603050302020204" pitchFamily="34" charset="0"/>
              </a:rPr>
              <a:t>Nêu nội dung chính của đoạn?</a:t>
            </a:r>
            <a:endParaRPr lang="en-US" altLang="en-US" sz="3000" b="1" dirty="0">
              <a:solidFill>
                <a:srgbClr val="FF0000"/>
              </a:solidFill>
              <a:latin typeface="HP001 4 hàng" panose="020B0603050302020204" pitchFamily="34" charset="0"/>
            </a:endParaRPr>
          </a:p>
        </p:txBody>
      </p:sp>
      <p:sp>
        <p:nvSpPr>
          <p:cNvPr id="24" name="TextBox 23"/>
          <p:cNvSpPr txBox="1"/>
          <p:nvPr/>
        </p:nvSpPr>
        <p:spPr>
          <a:xfrm>
            <a:off x="3214151" y="4024334"/>
            <a:ext cx="5255696" cy="1538883"/>
          </a:xfrm>
          <a:prstGeom prst="rect">
            <a:avLst/>
          </a:prstGeom>
          <a:noFill/>
        </p:spPr>
        <p:txBody>
          <a:bodyPr wrap="square" rtlCol="0">
            <a:spAutoFit/>
          </a:bodyPr>
          <a:lstStyle/>
          <a:p>
            <a:r>
              <a:rPr lang="nl-NL" sz="3200" dirty="0"/>
              <a:t>Dế Mèn giảng giải để bọn nhện nhận ra lẽ </a:t>
            </a:r>
            <a:r>
              <a:rPr lang="nl-NL" sz="3200" dirty="0" smtClean="0"/>
              <a:t>phải</a:t>
            </a:r>
            <a:r>
              <a:rPr lang="vi-VN" sz="3200" dirty="0" smtClean="0"/>
              <a:t>.</a:t>
            </a:r>
            <a:endParaRPr lang="en-SG" sz="3200" dirty="0"/>
          </a:p>
          <a:p>
            <a:endParaRPr lang="en-US" altLang="en-US" sz="3000" b="1" dirty="0">
              <a:latin typeface="HP001 4 hàng" panose="020B0603050302020204" pitchFamily="34" charset="0"/>
            </a:endParaRPr>
          </a:p>
        </p:txBody>
      </p:sp>
    </p:spTree>
    <p:extLst>
      <p:ext uri="{BB962C8B-B14F-4D97-AF65-F5344CB8AC3E}">
        <p14:creationId xmlns:p14="http://schemas.microsoft.com/office/powerpoint/2010/main" val="42860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601569" y="-2588444"/>
            <a:ext cx="4724702" cy="114334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07971" y="1717099"/>
            <a:ext cx="2367874" cy="61976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516" y="4491566"/>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5830" y="1692971"/>
            <a:ext cx="6801633" cy="1815882"/>
          </a:xfrm>
          <a:prstGeom prst="rect">
            <a:avLst/>
          </a:prstGeom>
          <a:noFill/>
        </p:spPr>
        <p:txBody>
          <a:bodyPr wrap="square" rtlCol="0">
            <a:spAutoFit/>
          </a:bodyPr>
          <a:lstStyle/>
          <a:p>
            <a:pPr algn="just"/>
            <a:r>
              <a:rPr lang="vi-VN" altLang="en-US" sz="2800" b="1" dirty="0" smtClean="0">
                <a:solidFill>
                  <a:srgbClr val="FF0000"/>
                </a:solidFill>
                <a:latin typeface="HP001 4 hàng" panose="020B0603050302020204" pitchFamily="34" charset="0"/>
              </a:rPr>
              <a:t>	Em thấy có thể tặng Dế Mèn  danh hiệu nào trong số các danh hiêu sau đây: võ sĩ, tráng sĩ, hiệp sĩ, dũng sĩ, anh hùng?</a:t>
            </a:r>
            <a:endParaRPr lang="en-US" altLang="en-US" sz="2800" b="1" dirty="0">
              <a:solidFill>
                <a:srgbClr val="FF0000"/>
              </a:solidFill>
              <a:latin typeface="HP001 4 hàng" panose="020B0603050302020204" pitchFamily="34" charset="0"/>
            </a:endParaRPr>
          </a:p>
        </p:txBody>
      </p:sp>
      <p:sp>
        <p:nvSpPr>
          <p:cNvPr id="24" name="TextBox 23"/>
          <p:cNvSpPr txBox="1"/>
          <p:nvPr/>
        </p:nvSpPr>
        <p:spPr>
          <a:xfrm>
            <a:off x="3336072" y="4163835"/>
            <a:ext cx="5255696" cy="2554545"/>
          </a:xfrm>
          <a:prstGeom prst="rect">
            <a:avLst/>
          </a:prstGeom>
          <a:noFill/>
        </p:spPr>
        <p:txBody>
          <a:bodyPr wrap="square" rtlCol="0">
            <a:spAutoFit/>
          </a:bodyPr>
          <a:lstStyle/>
          <a:p>
            <a:r>
              <a:rPr lang="nl-NL" sz="3200" dirty="0"/>
              <a:t>Dế Mèn xứng đáng nhận danh hiệu hiệp sĩ vì Dế Mèn hành động mạnh mẽ, kiên quyết và hào hiệp…</a:t>
            </a:r>
            <a:endParaRPr lang="en-SG" sz="3200" dirty="0"/>
          </a:p>
          <a:p>
            <a:r>
              <a:rPr lang="nl-NL" sz="3200" dirty="0"/>
              <a:t> </a:t>
            </a:r>
            <a:endParaRPr lang="en-SG" sz="3200" dirty="0"/>
          </a:p>
        </p:txBody>
      </p:sp>
    </p:spTree>
    <p:extLst>
      <p:ext uri="{BB962C8B-B14F-4D97-AF65-F5344CB8AC3E}">
        <p14:creationId xmlns:p14="http://schemas.microsoft.com/office/powerpoint/2010/main" val="297902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 action="ppaction://noaction"/>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70119" y="-1849123"/>
            <a:ext cx="2854963"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051765" y="923151"/>
            <a:ext cx="2854719" cy="747185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5229" y="4491565"/>
            <a:ext cx="24384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9751" y="1066669"/>
            <a:ext cx="5135697" cy="553998"/>
          </a:xfrm>
          <a:prstGeom prst="rect">
            <a:avLst/>
          </a:prstGeom>
          <a:noFill/>
        </p:spPr>
        <p:txBody>
          <a:bodyPr wrap="square" rtlCol="0">
            <a:spAutoFit/>
          </a:bodyPr>
          <a:lstStyle/>
          <a:p>
            <a:r>
              <a:rPr lang="en-US" altLang="en-US" sz="3000" b="1" dirty="0" err="1">
                <a:solidFill>
                  <a:srgbClr val="FF0000"/>
                </a:solidFill>
                <a:latin typeface="HP001 4 hàng" panose="020B0603050302020204" pitchFamily="34" charset="0"/>
              </a:rPr>
              <a:t>Nội</a:t>
            </a:r>
            <a:r>
              <a:rPr lang="en-US" altLang="en-US" sz="3000" b="1" dirty="0">
                <a:solidFill>
                  <a:srgbClr val="FF0000"/>
                </a:solidFill>
                <a:latin typeface="HP001 4 hàng" panose="020B0603050302020204" pitchFamily="34" charset="0"/>
              </a:rPr>
              <a:t> dung </a:t>
            </a:r>
            <a:r>
              <a:rPr lang="en-US" altLang="en-US" sz="3000" b="1" dirty="0" err="1">
                <a:solidFill>
                  <a:srgbClr val="FF0000"/>
                </a:solidFill>
                <a:latin typeface="HP001 4 hàng" panose="020B0603050302020204" pitchFamily="34" charset="0"/>
              </a:rPr>
              <a:t>câu</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chuyện</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là</a:t>
            </a:r>
            <a:r>
              <a:rPr lang="en-US" altLang="en-US" sz="3000" b="1" dirty="0">
                <a:solidFill>
                  <a:srgbClr val="FF0000"/>
                </a:solidFill>
                <a:latin typeface="HP001 4 hàng" panose="020B0603050302020204" pitchFamily="34" charset="0"/>
              </a:rPr>
              <a:t> </a:t>
            </a:r>
            <a:r>
              <a:rPr lang="en-US" altLang="en-US" sz="3000" b="1" dirty="0" err="1">
                <a:solidFill>
                  <a:srgbClr val="FF0000"/>
                </a:solidFill>
                <a:latin typeface="HP001 4 hàng" panose="020B0603050302020204" pitchFamily="34" charset="0"/>
              </a:rPr>
              <a:t>gì</a:t>
            </a:r>
            <a:r>
              <a:rPr lang="en-US" altLang="en-US" sz="3000" b="1" dirty="0">
                <a:solidFill>
                  <a:srgbClr val="FF0000"/>
                </a:solidFill>
                <a:latin typeface="HP001 4 hàng" panose="020B0603050302020204" pitchFamily="34" charset="0"/>
              </a:rPr>
              <a:t>?</a:t>
            </a:r>
          </a:p>
        </p:txBody>
      </p:sp>
      <p:sp>
        <p:nvSpPr>
          <p:cNvPr id="24" name="TextBox 23"/>
          <p:cNvSpPr txBox="1"/>
          <p:nvPr/>
        </p:nvSpPr>
        <p:spPr>
          <a:xfrm>
            <a:off x="3382027" y="3522070"/>
            <a:ext cx="5882403" cy="1938992"/>
          </a:xfrm>
          <a:prstGeom prst="rect">
            <a:avLst/>
          </a:prstGeom>
          <a:noFill/>
        </p:spPr>
        <p:txBody>
          <a:bodyPr wrap="square" rtlCol="0">
            <a:spAutoFit/>
          </a:bodyPr>
          <a:lstStyle/>
          <a:p>
            <a:r>
              <a:rPr lang="vi-VN"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Ca</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ngợi</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Dế</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Mèn</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có</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tấm</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lòng</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nghĩa</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hiệp</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ghét</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áp</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bức</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bất</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công</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bênh</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vực</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chị</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Nhà</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Trò</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yếu</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đuối</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bất</a:t>
            </a:r>
            <a:r>
              <a:rPr lang="en-US" altLang="en-US" sz="3000" b="1" dirty="0" smtClean="0">
                <a:latin typeface="HP001 4 hàng" panose="020B0603050302020204" pitchFamily="34" charset="0"/>
              </a:rPr>
              <a:t> </a:t>
            </a:r>
            <a:r>
              <a:rPr lang="en-US" altLang="en-US" sz="3000" b="1" dirty="0" err="1" smtClean="0">
                <a:latin typeface="HP001 4 hàng" panose="020B0603050302020204" pitchFamily="34" charset="0"/>
              </a:rPr>
              <a:t>hạnh</a:t>
            </a:r>
            <a:r>
              <a:rPr lang="en-US" altLang="en-US" sz="3000" b="1" dirty="0" smtClean="0">
                <a:latin typeface="HP001 4 hàng" panose="020B0603050302020204" pitchFamily="34" charset="0"/>
              </a:rPr>
              <a:t>.</a:t>
            </a:r>
            <a:endParaRPr lang="en-US" altLang="en-US" sz="3000" b="1" dirty="0">
              <a:latin typeface="HP001 4 hàng" panose="020B0603050302020204" pitchFamily="34" charset="0"/>
            </a:endParaRPr>
          </a:p>
        </p:txBody>
      </p:sp>
    </p:spTree>
    <p:extLst>
      <p:ext uri="{BB962C8B-B14F-4D97-AF65-F5344CB8AC3E}">
        <p14:creationId xmlns:p14="http://schemas.microsoft.com/office/powerpoint/2010/main" val="31393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fade">
                                      <p:cBhvr>
                                        <p:cTn id="29" dur="1000"/>
                                        <p:tgtEl>
                                          <p:spTgt spid="1037"/>
                                        </p:tgtEl>
                                      </p:cBhvr>
                                    </p:animEffect>
                                    <p:anim calcmode="lin" valueType="num">
                                      <p:cBhvr>
                                        <p:cTn id="30" dur="1000" fill="hold"/>
                                        <p:tgtEl>
                                          <p:spTgt spid="1037"/>
                                        </p:tgtEl>
                                        <p:attrNameLst>
                                          <p:attrName>ppt_x</p:attrName>
                                        </p:attrNameLst>
                                      </p:cBhvr>
                                      <p:tavLst>
                                        <p:tav tm="0">
                                          <p:val>
                                            <p:strVal val="#ppt_x"/>
                                          </p:val>
                                        </p:tav>
                                        <p:tav tm="100000">
                                          <p:val>
                                            <p:strVal val="#ppt_x"/>
                                          </p:val>
                                        </p:tav>
                                      </p:tavLst>
                                    </p:anim>
                                    <p:anim calcmode="lin" valueType="num">
                                      <p:cBhvr>
                                        <p:cTn id="31"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828411" y="3006461"/>
            <a:ext cx="6976740" cy="807867"/>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4800" b="1" dirty="0" smtClean="0">
                <a:solidFill>
                  <a:srgbClr val="FF0000"/>
                </a:solidFill>
                <a:latin typeface="Arial-Rounded" panose="020B0604020202020204" pitchFamily="34" charset="0"/>
                <a:ea typeface="Arial-Rounded" panose="020B0604020202020204" pitchFamily="34" charset="0"/>
                <a:cs typeface="Arial-Rounded" panose="020B0604020202020204" pitchFamily="34" charset="0"/>
              </a:rPr>
              <a:t>LUYỆN ĐỌC DIỄN CẢM</a:t>
            </a:r>
            <a:endParaRPr lang="en-US" sz="48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28887" y="1889125"/>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40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493" y="1791222"/>
            <a:ext cx="8630433" cy="2246769"/>
          </a:xfrm>
          <a:prstGeom prst="rect">
            <a:avLst/>
          </a:prstGeom>
        </p:spPr>
        <p:txBody>
          <a:bodyPr wrap="square">
            <a:spAutoFit/>
          </a:bodyPr>
          <a:lstStyle/>
          <a:p>
            <a:r>
              <a:rPr lang="nl-NL" sz="2800" dirty="0"/>
              <a:t>Toàn bài đọc với giọng kể chuyện: rành mạch, rõ ràng, phân biệt lời nhân vật Dế Mèn: dõng dạc, oai phong</a:t>
            </a:r>
            <a:endParaRPr lang="en-SG" sz="2800" dirty="0"/>
          </a:p>
          <a:p>
            <a:r>
              <a:rPr lang="nl-NL" sz="2800" dirty="0"/>
              <a:t>- Nhấn giọng những từ ngữ miêu tả: sừng sững, lủng củng, chóp bu, co rúm, béo múp béo míp,....</a:t>
            </a:r>
            <a:endParaRPr lang="en-SG" sz="2800" dirty="0"/>
          </a:p>
        </p:txBody>
      </p:sp>
      <p:sp>
        <p:nvSpPr>
          <p:cNvPr id="3" name="Rectangle 2"/>
          <p:cNvSpPr/>
          <p:nvPr/>
        </p:nvSpPr>
        <p:spPr>
          <a:xfrm>
            <a:off x="2496855" y="649430"/>
            <a:ext cx="6096000" cy="646331"/>
          </a:xfrm>
          <a:prstGeom prst="rect">
            <a:avLst/>
          </a:prstGeom>
        </p:spPr>
        <p:txBody>
          <a:bodyPr>
            <a:spAutoFit/>
          </a:bodyPr>
          <a:lstStyle/>
          <a:p>
            <a:r>
              <a:rPr lang="vi-VN" sz="3600" b="1" dirty="0" smtClean="0">
                <a:solidFill>
                  <a:srgbClr val="FF0000"/>
                </a:solidFill>
                <a:latin typeface="Times New Roman" pitchFamily="18" charset="0"/>
                <a:cs typeface="Times New Roman" pitchFamily="18" charset="0"/>
              </a:rPr>
              <a:t>GIỌNG ĐỌC TOÀN BÀI</a:t>
            </a:r>
            <a:endParaRPr lang="en-SG"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8335047"/>
      </p:ext>
    </p:extLst>
  </p:cSld>
  <p:clrMapOvr>
    <a:masterClrMapping/>
  </p:clrMapOvr>
  <p:transition spd="slow" advTm="1000">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2465389" y="228601"/>
            <a:ext cx="7567048" cy="1076325"/>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Ô CHỮ KÌ DIỆU</a:t>
            </a:r>
            <a:endParaRPr lang="en-SG"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172081" name="Picture 49" descr="fg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524626"/>
            <a:ext cx="12192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hì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451" y="1527836"/>
            <a:ext cx="8273149" cy="420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
            <a:hlinkClick r:id="rId5" action="ppaction://hlinksldjump"/>
          </p:cNvPr>
          <p:cNvSpPr>
            <a:spLocks noChangeArrowheads="1"/>
          </p:cNvSpPr>
          <p:nvPr/>
        </p:nvSpPr>
        <p:spPr bwMode="auto">
          <a:xfrm>
            <a:off x="1690731" y="1527836"/>
            <a:ext cx="4236421" cy="420542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vi-VN" sz="8800" dirty="0" smtClean="0">
                <a:solidFill>
                  <a:srgbClr val="FF3300"/>
                </a:solidFill>
              </a:rPr>
              <a:t>1</a:t>
            </a:r>
            <a:endParaRPr lang="en-US" sz="8800" dirty="0">
              <a:solidFill>
                <a:srgbClr val="FF3300"/>
              </a:solidFill>
            </a:endParaRPr>
          </a:p>
        </p:txBody>
      </p:sp>
      <p:sp>
        <p:nvSpPr>
          <p:cNvPr id="15" name="2">
            <a:hlinkClick r:id="rId6" action="ppaction://hlinksldjump"/>
          </p:cNvPr>
          <p:cNvSpPr>
            <a:spLocks noChangeArrowheads="1"/>
          </p:cNvSpPr>
          <p:nvPr/>
        </p:nvSpPr>
        <p:spPr bwMode="auto">
          <a:xfrm>
            <a:off x="5927152" y="1527836"/>
            <a:ext cx="4105285" cy="42054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FF0000"/>
                </a:solidFill>
              </a:rPr>
              <a:t>2</a:t>
            </a:r>
          </a:p>
        </p:txBody>
      </p:sp>
    </p:spTree>
    <p:extLst>
      <p:ext uri="{BB962C8B-B14F-4D97-AF65-F5344CB8AC3E}">
        <p14:creationId xmlns:p14="http://schemas.microsoft.com/office/powerpoint/2010/main" val="29806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2034"/>
                                        </p:tgtEl>
                                        <p:attrNameLst>
                                          <p:attrName>style.visibility</p:attrName>
                                        </p:attrNameLst>
                                      </p:cBhvr>
                                      <p:to>
                                        <p:strVal val="visible"/>
                                      </p:to>
                                    </p:set>
                                    <p:animEffect transition="in" filter="barn(inVertical)">
                                      <p:cBhvr>
                                        <p:cTn id="10"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2034" grpId="0"/>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393450" y="1240652"/>
            <a:ext cx="1019386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panose="020B0604020202020204" pitchFamily="34" charset="0"/>
                <a:cs typeface="Arial" panose="020B0604020202020204" pitchFamily="34" charset="0"/>
              </a:defRPr>
            </a:lvl1pPr>
            <a:lvl2pPr marL="742950" indent="-285750" eaLnBrk="0" hangingPunct="0">
              <a:defRPr sz="4800">
                <a:solidFill>
                  <a:schemeClr val="tx1"/>
                </a:solidFill>
                <a:latin typeface="Arial" panose="020B0604020202020204" pitchFamily="34" charset="0"/>
                <a:cs typeface="Arial" panose="020B0604020202020204" pitchFamily="34" charset="0"/>
              </a:defRPr>
            </a:lvl2pPr>
            <a:lvl3pPr marL="1143000" indent="-228600" eaLnBrk="0" hangingPunct="0">
              <a:defRPr sz="4800">
                <a:solidFill>
                  <a:schemeClr val="tx1"/>
                </a:solidFill>
                <a:latin typeface="Arial" panose="020B0604020202020204" pitchFamily="34" charset="0"/>
                <a:cs typeface="Arial" panose="020B0604020202020204" pitchFamily="34" charset="0"/>
              </a:defRPr>
            </a:lvl3pPr>
            <a:lvl4pPr marL="1600200" indent="-228600" eaLnBrk="0" hangingPunct="0">
              <a:defRPr sz="4800">
                <a:solidFill>
                  <a:schemeClr val="tx1"/>
                </a:solidFill>
                <a:latin typeface="Arial" panose="020B0604020202020204" pitchFamily="34" charset="0"/>
                <a:cs typeface="Arial" panose="020B0604020202020204" pitchFamily="34" charset="0"/>
              </a:defRPr>
            </a:lvl4pPr>
            <a:lvl5pPr marL="2057400" indent="-228600" eaLnBrk="0" hangingPunct="0">
              <a:defRPr sz="4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mn-lt"/>
              </a:rPr>
              <a:t> </a:t>
            </a:r>
            <a:r>
              <a:rPr lang="en-US" altLang="en-US" sz="3600" b="1" dirty="0" err="1">
                <a:solidFill>
                  <a:srgbClr val="00B050"/>
                </a:solidFill>
                <a:latin typeface="+mn-lt"/>
              </a:rPr>
              <a:t>Lời</a:t>
            </a:r>
            <a:r>
              <a:rPr lang="en-US" altLang="en-US" sz="3600" b="1" dirty="0">
                <a:solidFill>
                  <a:srgbClr val="00B050"/>
                </a:solidFill>
                <a:latin typeface="+mn-lt"/>
              </a:rPr>
              <a:t> </a:t>
            </a:r>
            <a:r>
              <a:rPr lang="en-US" altLang="en-US" sz="3600" b="1" dirty="0" err="1">
                <a:solidFill>
                  <a:srgbClr val="00B050"/>
                </a:solidFill>
                <a:latin typeface="+mn-lt"/>
              </a:rPr>
              <a:t>nói</a:t>
            </a:r>
            <a:r>
              <a:rPr lang="en-US" altLang="en-US" sz="3600" b="1" dirty="0">
                <a:solidFill>
                  <a:srgbClr val="00B050"/>
                </a:solidFill>
                <a:latin typeface="+mn-lt"/>
              </a:rPr>
              <a:t> </a:t>
            </a:r>
            <a:r>
              <a:rPr lang="en-US" altLang="en-US" sz="3600" b="1" dirty="0" err="1">
                <a:solidFill>
                  <a:srgbClr val="00B050"/>
                </a:solidFill>
                <a:latin typeface="+mn-lt"/>
              </a:rPr>
              <a:t>của</a:t>
            </a:r>
            <a:r>
              <a:rPr lang="en-US" altLang="en-US" sz="3600" b="1" dirty="0">
                <a:solidFill>
                  <a:srgbClr val="00B050"/>
                </a:solidFill>
                <a:latin typeface="+mn-lt"/>
              </a:rPr>
              <a:t> </a:t>
            </a:r>
            <a:r>
              <a:rPr lang="en-US" altLang="en-US" sz="3600" b="1" dirty="0" err="1">
                <a:solidFill>
                  <a:srgbClr val="00B050"/>
                </a:solidFill>
                <a:latin typeface="+mn-lt"/>
              </a:rPr>
              <a:t>Dế</a:t>
            </a:r>
            <a:r>
              <a:rPr lang="en-US" altLang="en-US" sz="3600" b="1" dirty="0">
                <a:solidFill>
                  <a:srgbClr val="00B050"/>
                </a:solidFill>
                <a:latin typeface="+mn-lt"/>
              </a:rPr>
              <a:t> </a:t>
            </a:r>
            <a:r>
              <a:rPr lang="en-US" altLang="en-US" sz="3600" b="1" dirty="0" err="1">
                <a:solidFill>
                  <a:srgbClr val="00B050"/>
                </a:solidFill>
                <a:latin typeface="+mn-lt"/>
              </a:rPr>
              <a:t>Mèn</a:t>
            </a:r>
            <a:endParaRPr lang="en-US" altLang="en-US" sz="3600" b="1" dirty="0">
              <a:solidFill>
                <a:srgbClr val="00B050"/>
              </a:solidFill>
              <a:latin typeface="+mn-lt"/>
            </a:endParaRPr>
          </a:p>
          <a:p>
            <a:pPr eaLnBrk="1" hangingPunct="1"/>
            <a:r>
              <a:rPr lang="en-US" altLang="en-US" sz="3600" b="1" dirty="0">
                <a:latin typeface="+mn-lt"/>
              </a:rPr>
              <a:t>+ Ai </a:t>
            </a:r>
            <a:r>
              <a:rPr lang="en-US" altLang="en-US" sz="3600" b="1" dirty="0" err="1">
                <a:latin typeface="+mn-lt"/>
              </a:rPr>
              <a:t>đứng</a:t>
            </a:r>
            <a:r>
              <a:rPr lang="en-US" altLang="en-US" sz="3600" b="1" dirty="0">
                <a:latin typeface="+mn-lt"/>
              </a:rPr>
              <a:t> </a:t>
            </a:r>
            <a:r>
              <a:rPr lang="en-US" altLang="en-US" sz="3600" b="1" dirty="0" err="1">
                <a:latin typeface="+mn-lt"/>
              </a:rPr>
              <a:t>chóp</a:t>
            </a:r>
            <a:r>
              <a:rPr lang="en-US" altLang="en-US" sz="3600" b="1" dirty="0">
                <a:latin typeface="+mn-lt"/>
              </a:rPr>
              <a:t> </a:t>
            </a:r>
            <a:r>
              <a:rPr lang="en-US" altLang="en-US" sz="3600" b="1" dirty="0" err="1">
                <a:latin typeface="+mn-lt"/>
              </a:rPr>
              <a:t>bu</a:t>
            </a:r>
            <a:r>
              <a:rPr lang="en-US" altLang="en-US" sz="3600" b="1" dirty="0">
                <a:latin typeface="+mn-lt"/>
              </a:rPr>
              <a:t> </a:t>
            </a:r>
            <a:r>
              <a:rPr lang="en-US" altLang="en-US" sz="3600" b="1" dirty="0" err="1">
                <a:latin typeface="+mn-lt"/>
              </a:rPr>
              <a:t>bọn</a:t>
            </a:r>
            <a:r>
              <a:rPr lang="en-US" altLang="en-US" sz="3600" b="1" dirty="0">
                <a:latin typeface="+mn-lt"/>
              </a:rPr>
              <a:t> </a:t>
            </a:r>
            <a:r>
              <a:rPr lang="en-US" altLang="en-US" sz="3600" b="1" dirty="0" err="1">
                <a:latin typeface="+mn-lt"/>
              </a:rPr>
              <a:t>này</a:t>
            </a:r>
            <a:r>
              <a:rPr lang="en-US" altLang="en-US" sz="3600" b="1" dirty="0">
                <a:latin typeface="+mn-lt"/>
              </a:rPr>
              <a:t>? Ra </a:t>
            </a:r>
            <a:r>
              <a:rPr lang="en-US" altLang="en-US" sz="3600" b="1" dirty="0" err="1">
                <a:latin typeface="+mn-lt"/>
              </a:rPr>
              <a:t>đây</a:t>
            </a:r>
            <a:r>
              <a:rPr lang="en-US" altLang="en-US" sz="3600" b="1" dirty="0">
                <a:latin typeface="+mn-lt"/>
              </a:rPr>
              <a:t> ta </a:t>
            </a:r>
            <a:r>
              <a:rPr lang="en-US" altLang="en-US" sz="3600" b="1" dirty="0" err="1">
                <a:latin typeface="+mn-lt"/>
              </a:rPr>
              <a:t>nói</a:t>
            </a:r>
            <a:r>
              <a:rPr lang="en-US" altLang="en-US" sz="3600" b="1" dirty="0">
                <a:latin typeface="+mn-lt"/>
              </a:rPr>
              <a:t> </a:t>
            </a:r>
            <a:r>
              <a:rPr lang="en-US" altLang="en-US" sz="3600" b="1" dirty="0" err="1">
                <a:latin typeface="+mn-lt"/>
              </a:rPr>
              <a:t>chuyện</a:t>
            </a:r>
            <a:r>
              <a:rPr lang="en-US" altLang="en-US" sz="3600" b="1" dirty="0">
                <a:latin typeface="+mn-lt"/>
              </a:rPr>
              <a:t>.</a:t>
            </a:r>
          </a:p>
          <a:p>
            <a:pPr eaLnBrk="1" hangingPunct="1"/>
            <a:r>
              <a:rPr lang="en-US" altLang="en-US" sz="3600" b="1" dirty="0">
                <a:latin typeface="+mn-lt"/>
              </a:rPr>
              <a:t>+ </a:t>
            </a:r>
            <a:r>
              <a:rPr lang="en-US" altLang="en-US" sz="3600" b="1" dirty="0" err="1">
                <a:latin typeface="+mn-lt"/>
              </a:rPr>
              <a:t>Các</a:t>
            </a:r>
            <a:r>
              <a:rPr lang="en-US" altLang="en-US" sz="3600" b="1" dirty="0">
                <a:latin typeface="+mn-lt"/>
              </a:rPr>
              <a:t> </a:t>
            </a:r>
            <a:r>
              <a:rPr lang="en-US" altLang="en-US" sz="3600" b="1" dirty="0" err="1">
                <a:latin typeface="+mn-lt"/>
              </a:rPr>
              <a:t>người</a:t>
            </a:r>
            <a:r>
              <a:rPr lang="en-US" altLang="en-US" sz="3600" b="1" dirty="0">
                <a:latin typeface="+mn-lt"/>
              </a:rPr>
              <a:t> </a:t>
            </a:r>
            <a:r>
              <a:rPr lang="en-US" altLang="en-US" sz="3600" b="1" dirty="0" err="1">
                <a:latin typeface="+mn-lt"/>
              </a:rPr>
              <a:t>có</a:t>
            </a:r>
            <a:r>
              <a:rPr lang="en-US" altLang="en-US" sz="3600" b="1" dirty="0">
                <a:latin typeface="+mn-lt"/>
              </a:rPr>
              <a:t> </a:t>
            </a:r>
            <a:r>
              <a:rPr lang="en-US" altLang="en-US" sz="3600" b="1" dirty="0" err="1">
                <a:latin typeface="+mn-lt"/>
              </a:rPr>
              <a:t>của</a:t>
            </a:r>
            <a:r>
              <a:rPr lang="en-US" altLang="en-US" sz="3600" b="1" dirty="0">
                <a:latin typeface="+mn-lt"/>
              </a:rPr>
              <a:t> </a:t>
            </a:r>
            <a:r>
              <a:rPr lang="en-US" altLang="en-US" sz="3600" b="1" dirty="0" err="1">
                <a:latin typeface="+mn-lt"/>
              </a:rPr>
              <a:t>ăn</a:t>
            </a:r>
            <a:r>
              <a:rPr lang="en-US" altLang="en-US" sz="3600" b="1" dirty="0">
                <a:latin typeface="+mn-lt"/>
              </a:rPr>
              <a:t> </a:t>
            </a:r>
            <a:r>
              <a:rPr lang="en-US" altLang="en-US" sz="3600" b="1" dirty="0" err="1">
                <a:latin typeface="+mn-lt"/>
              </a:rPr>
              <a:t>của</a:t>
            </a:r>
            <a:r>
              <a:rPr lang="en-US" altLang="en-US" sz="3600" b="1" dirty="0">
                <a:latin typeface="+mn-lt"/>
              </a:rPr>
              <a:t> </a:t>
            </a:r>
            <a:r>
              <a:rPr lang="en-US" altLang="en-US" sz="3600" b="1" dirty="0" err="1">
                <a:latin typeface="+mn-lt"/>
              </a:rPr>
              <a:t>để</a:t>
            </a:r>
            <a:r>
              <a:rPr lang="en-US" altLang="en-US" sz="3600" b="1" dirty="0">
                <a:latin typeface="+mn-lt"/>
              </a:rPr>
              <a:t>, </a:t>
            </a:r>
            <a:r>
              <a:rPr lang="en-US" altLang="en-US" sz="3600" b="1" dirty="0" err="1">
                <a:latin typeface="+mn-lt"/>
              </a:rPr>
              <a:t>béo</a:t>
            </a:r>
            <a:r>
              <a:rPr lang="en-US" altLang="en-US" sz="3600" b="1" dirty="0">
                <a:latin typeface="+mn-lt"/>
              </a:rPr>
              <a:t> </a:t>
            </a:r>
            <a:r>
              <a:rPr lang="en-US" altLang="en-US" sz="3600" b="1" dirty="0" err="1">
                <a:latin typeface="+mn-lt"/>
              </a:rPr>
              <a:t>múp</a:t>
            </a:r>
            <a:r>
              <a:rPr lang="en-US" altLang="en-US" sz="3600" b="1" dirty="0">
                <a:latin typeface="+mn-lt"/>
              </a:rPr>
              <a:t> </a:t>
            </a:r>
            <a:r>
              <a:rPr lang="en-US" altLang="en-US" sz="3600" b="1" dirty="0" err="1">
                <a:latin typeface="+mn-lt"/>
              </a:rPr>
              <a:t>béo</a:t>
            </a:r>
            <a:r>
              <a:rPr lang="en-US" altLang="en-US" sz="3600" b="1" dirty="0">
                <a:latin typeface="+mn-lt"/>
              </a:rPr>
              <a:t> </a:t>
            </a:r>
            <a:r>
              <a:rPr lang="en-US" altLang="en-US" sz="3600" b="1" dirty="0" err="1">
                <a:latin typeface="+mn-lt"/>
              </a:rPr>
              <a:t>míp</a:t>
            </a:r>
            <a:r>
              <a:rPr lang="en-US" altLang="en-US" sz="3600" b="1" dirty="0">
                <a:latin typeface="+mn-lt"/>
              </a:rPr>
              <a:t> </a:t>
            </a:r>
            <a:r>
              <a:rPr lang="en-US" altLang="en-US" sz="3600" b="1" dirty="0" err="1">
                <a:latin typeface="+mn-lt"/>
              </a:rPr>
              <a:t>mà</a:t>
            </a:r>
            <a:r>
              <a:rPr lang="en-US" altLang="en-US" sz="3600" b="1" dirty="0">
                <a:latin typeface="+mn-lt"/>
              </a:rPr>
              <a:t> </a:t>
            </a:r>
            <a:r>
              <a:rPr lang="en-US" altLang="en-US" sz="3600" b="1" dirty="0" err="1">
                <a:latin typeface="+mn-lt"/>
              </a:rPr>
              <a:t>cứ</a:t>
            </a:r>
            <a:r>
              <a:rPr lang="en-US" altLang="en-US" sz="3600" b="1" dirty="0">
                <a:latin typeface="+mn-lt"/>
              </a:rPr>
              <a:t> </a:t>
            </a:r>
            <a:r>
              <a:rPr lang="en-US" altLang="en-US" sz="3600" b="1" dirty="0" err="1">
                <a:latin typeface="+mn-lt"/>
              </a:rPr>
              <a:t>đòi</a:t>
            </a:r>
            <a:r>
              <a:rPr lang="en-US" altLang="en-US" sz="3600" b="1" dirty="0">
                <a:latin typeface="+mn-lt"/>
              </a:rPr>
              <a:t> </a:t>
            </a:r>
            <a:r>
              <a:rPr lang="en-US" altLang="en-US" sz="3600" b="1" dirty="0" err="1">
                <a:latin typeface="+mn-lt"/>
              </a:rPr>
              <a:t>mãi</a:t>
            </a:r>
            <a:r>
              <a:rPr lang="en-US" altLang="en-US" sz="3600" b="1" dirty="0">
                <a:latin typeface="+mn-lt"/>
              </a:rPr>
              <a:t> </a:t>
            </a:r>
            <a:r>
              <a:rPr lang="en-US" altLang="en-US" sz="3600" b="1" dirty="0" err="1">
                <a:latin typeface="+mn-lt"/>
              </a:rPr>
              <a:t>một</a:t>
            </a:r>
            <a:r>
              <a:rPr lang="en-US" altLang="en-US" sz="3600" b="1" dirty="0">
                <a:latin typeface="+mn-lt"/>
              </a:rPr>
              <a:t> </a:t>
            </a:r>
            <a:r>
              <a:rPr lang="en-US" altLang="en-US" sz="3600" b="1" dirty="0" err="1">
                <a:latin typeface="+mn-lt"/>
              </a:rPr>
              <a:t>tí</a:t>
            </a:r>
            <a:r>
              <a:rPr lang="en-US" altLang="en-US" sz="3600" b="1" dirty="0">
                <a:latin typeface="+mn-lt"/>
              </a:rPr>
              <a:t> </a:t>
            </a:r>
            <a:r>
              <a:rPr lang="en-US" altLang="en-US" sz="3600" b="1" dirty="0" err="1">
                <a:latin typeface="+mn-lt"/>
              </a:rPr>
              <a:t>tẹo</a:t>
            </a:r>
            <a:r>
              <a:rPr lang="en-US" altLang="en-US" sz="3600" b="1" dirty="0">
                <a:latin typeface="+mn-lt"/>
              </a:rPr>
              <a:t> </a:t>
            </a:r>
            <a:r>
              <a:rPr lang="en-US" altLang="en-US" sz="3600" b="1" dirty="0" err="1">
                <a:latin typeface="+mn-lt"/>
              </a:rPr>
              <a:t>nợ</a:t>
            </a:r>
            <a:r>
              <a:rPr lang="en-US" altLang="en-US" sz="3600" b="1" dirty="0">
                <a:latin typeface="+mn-lt"/>
              </a:rPr>
              <a:t> </a:t>
            </a:r>
            <a:r>
              <a:rPr lang="en-US" altLang="en-US" sz="3600" b="1" dirty="0" err="1">
                <a:latin typeface="+mn-lt"/>
              </a:rPr>
              <a:t>đã</a:t>
            </a:r>
            <a:r>
              <a:rPr lang="en-US" altLang="en-US" sz="3600" b="1" dirty="0">
                <a:latin typeface="+mn-lt"/>
              </a:rPr>
              <a:t> </a:t>
            </a:r>
            <a:r>
              <a:rPr lang="en-US" altLang="en-US" sz="3600" b="1" dirty="0" err="1">
                <a:latin typeface="+mn-lt"/>
              </a:rPr>
              <a:t>mấy</a:t>
            </a:r>
            <a:r>
              <a:rPr lang="en-US" altLang="en-US" sz="3600" b="1" dirty="0">
                <a:latin typeface="+mn-lt"/>
              </a:rPr>
              <a:t> </a:t>
            </a:r>
            <a:r>
              <a:rPr lang="en-US" altLang="en-US" sz="3600" b="1" dirty="0" err="1">
                <a:latin typeface="+mn-lt"/>
              </a:rPr>
              <a:t>đời</a:t>
            </a:r>
            <a:r>
              <a:rPr lang="en-US" altLang="en-US" sz="3600" b="1" dirty="0">
                <a:latin typeface="+mn-lt"/>
              </a:rPr>
              <a:t> </a:t>
            </a:r>
            <a:r>
              <a:rPr lang="en-US" altLang="en-US" sz="3600" b="1" dirty="0" err="1">
                <a:latin typeface="+mn-lt"/>
              </a:rPr>
              <a:t>rồi</a:t>
            </a:r>
            <a:r>
              <a:rPr lang="en-US" altLang="en-US" sz="3600" b="1" dirty="0">
                <a:latin typeface="+mn-lt"/>
              </a:rPr>
              <a:t>. </a:t>
            </a:r>
            <a:r>
              <a:rPr lang="en-US" altLang="en-US" sz="3600" b="1" dirty="0" err="1">
                <a:latin typeface="+mn-lt"/>
              </a:rPr>
              <a:t>Lại</a:t>
            </a:r>
            <a:r>
              <a:rPr lang="en-US" altLang="en-US" sz="3600" b="1" dirty="0">
                <a:latin typeface="+mn-lt"/>
              </a:rPr>
              <a:t> </a:t>
            </a:r>
            <a:r>
              <a:rPr lang="en-US" altLang="en-US" sz="3600" b="1" dirty="0" err="1">
                <a:latin typeface="+mn-lt"/>
              </a:rPr>
              <a:t>còn</a:t>
            </a:r>
            <a:r>
              <a:rPr lang="en-US" altLang="en-US" sz="3600" b="1" dirty="0">
                <a:latin typeface="+mn-lt"/>
              </a:rPr>
              <a:t> </a:t>
            </a:r>
            <a:r>
              <a:rPr lang="en-US" altLang="en-US" sz="3600" b="1" dirty="0" err="1">
                <a:latin typeface="+mn-lt"/>
              </a:rPr>
              <a:t>kéo</a:t>
            </a:r>
            <a:r>
              <a:rPr lang="en-US" altLang="en-US" sz="3600" b="1" dirty="0">
                <a:latin typeface="+mn-lt"/>
              </a:rPr>
              <a:t> </a:t>
            </a:r>
            <a:r>
              <a:rPr lang="en-US" altLang="en-US" sz="3600" b="1" dirty="0" err="1">
                <a:latin typeface="+mn-lt"/>
              </a:rPr>
              <a:t>bè</a:t>
            </a:r>
            <a:r>
              <a:rPr lang="en-US" altLang="en-US" sz="3600" b="1" dirty="0">
                <a:latin typeface="+mn-lt"/>
              </a:rPr>
              <a:t> </a:t>
            </a:r>
            <a:r>
              <a:rPr lang="en-US" altLang="en-US" sz="3600" b="1" dirty="0" err="1">
                <a:latin typeface="+mn-lt"/>
              </a:rPr>
              <a:t>kéo</a:t>
            </a:r>
            <a:r>
              <a:rPr lang="en-US" altLang="en-US" sz="3600" b="1" dirty="0">
                <a:latin typeface="+mn-lt"/>
              </a:rPr>
              <a:t> </a:t>
            </a:r>
            <a:r>
              <a:rPr lang="en-US" altLang="en-US" sz="3600" b="1" dirty="0" err="1">
                <a:latin typeface="+mn-lt"/>
              </a:rPr>
              <a:t>cánh</a:t>
            </a:r>
            <a:r>
              <a:rPr lang="en-US" altLang="en-US" sz="3600" b="1" dirty="0">
                <a:latin typeface="+mn-lt"/>
              </a:rPr>
              <a:t> </a:t>
            </a:r>
            <a:r>
              <a:rPr lang="en-US" altLang="en-US" sz="3600" b="1" dirty="0" err="1">
                <a:latin typeface="+mn-lt"/>
              </a:rPr>
              <a:t>đánh</a:t>
            </a:r>
            <a:r>
              <a:rPr lang="en-US" altLang="en-US" sz="3600" b="1" dirty="0">
                <a:latin typeface="+mn-lt"/>
              </a:rPr>
              <a:t> </a:t>
            </a:r>
            <a:r>
              <a:rPr lang="en-US" altLang="en-US" sz="3600" b="1" dirty="0" err="1">
                <a:latin typeface="+mn-lt"/>
              </a:rPr>
              <a:t>đập</a:t>
            </a:r>
            <a:r>
              <a:rPr lang="en-US" altLang="en-US" sz="3600" b="1" dirty="0">
                <a:latin typeface="+mn-lt"/>
              </a:rPr>
              <a:t> </a:t>
            </a:r>
            <a:r>
              <a:rPr lang="en-US" altLang="en-US" sz="3600" b="1" dirty="0" err="1">
                <a:latin typeface="+mn-lt"/>
              </a:rPr>
              <a:t>một</a:t>
            </a:r>
            <a:r>
              <a:rPr lang="en-US" altLang="en-US" sz="3600" b="1" dirty="0">
                <a:latin typeface="+mn-lt"/>
              </a:rPr>
              <a:t> </a:t>
            </a:r>
            <a:r>
              <a:rPr lang="en-US" altLang="en-US" sz="3600" b="1" dirty="0" err="1">
                <a:latin typeface="+mn-lt"/>
              </a:rPr>
              <a:t>cô</a:t>
            </a:r>
            <a:r>
              <a:rPr lang="en-US" altLang="en-US" sz="3600" b="1" dirty="0">
                <a:latin typeface="+mn-lt"/>
              </a:rPr>
              <a:t> </a:t>
            </a:r>
            <a:r>
              <a:rPr lang="en-US" altLang="en-US" sz="3600" b="1" dirty="0" err="1">
                <a:latin typeface="+mn-lt"/>
              </a:rPr>
              <a:t>gái</a:t>
            </a:r>
            <a:r>
              <a:rPr lang="en-US" altLang="en-US" sz="3600" b="1" dirty="0">
                <a:latin typeface="+mn-lt"/>
              </a:rPr>
              <a:t> </a:t>
            </a:r>
            <a:r>
              <a:rPr lang="en-US" altLang="en-US" sz="3600" b="1" dirty="0" err="1">
                <a:latin typeface="+mn-lt"/>
              </a:rPr>
              <a:t>yếu</a:t>
            </a:r>
            <a:r>
              <a:rPr lang="en-US" altLang="en-US" sz="3600" b="1" dirty="0">
                <a:latin typeface="+mn-lt"/>
              </a:rPr>
              <a:t> </a:t>
            </a:r>
            <a:r>
              <a:rPr lang="en-US" altLang="en-US" sz="3600" b="1" dirty="0" err="1">
                <a:latin typeface="+mn-lt"/>
              </a:rPr>
              <a:t>ớt</a:t>
            </a:r>
            <a:r>
              <a:rPr lang="en-US" altLang="en-US" sz="3600" b="1" dirty="0">
                <a:latin typeface="+mn-lt"/>
              </a:rPr>
              <a:t> </a:t>
            </a:r>
            <a:r>
              <a:rPr lang="en-US" altLang="en-US" sz="3600" b="1" dirty="0" err="1">
                <a:latin typeface="+mn-lt"/>
              </a:rPr>
              <a:t>thế</a:t>
            </a:r>
            <a:r>
              <a:rPr lang="en-US" altLang="en-US" sz="3600" b="1" dirty="0">
                <a:latin typeface="+mn-lt"/>
              </a:rPr>
              <a:t> </a:t>
            </a:r>
            <a:r>
              <a:rPr lang="en-US" altLang="en-US" sz="3600" b="1" dirty="0" err="1">
                <a:latin typeface="+mn-lt"/>
              </a:rPr>
              <a:t>này</a:t>
            </a:r>
            <a:r>
              <a:rPr lang="en-US" altLang="en-US" sz="3600" b="1" dirty="0">
                <a:latin typeface="+mn-lt"/>
              </a:rPr>
              <a:t>. </a:t>
            </a:r>
            <a:r>
              <a:rPr lang="en-US" altLang="en-US" sz="3600" b="1" dirty="0" err="1">
                <a:latin typeface="+mn-lt"/>
              </a:rPr>
              <a:t>Thật</a:t>
            </a:r>
            <a:r>
              <a:rPr lang="en-US" altLang="en-US" sz="3600" b="1" dirty="0">
                <a:latin typeface="+mn-lt"/>
              </a:rPr>
              <a:t> </a:t>
            </a:r>
            <a:r>
              <a:rPr lang="en-US" altLang="en-US" sz="3600" b="1" dirty="0" err="1">
                <a:latin typeface="+mn-lt"/>
              </a:rPr>
              <a:t>đáng</a:t>
            </a:r>
            <a:r>
              <a:rPr lang="en-US" altLang="en-US" sz="3600" b="1" dirty="0">
                <a:latin typeface="+mn-lt"/>
              </a:rPr>
              <a:t> </a:t>
            </a:r>
            <a:r>
              <a:rPr lang="en-US" altLang="en-US" sz="3600" b="1" dirty="0" err="1">
                <a:latin typeface="+mn-lt"/>
              </a:rPr>
              <a:t>xấu</a:t>
            </a:r>
            <a:r>
              <a:rPr lang="en-US" altLang="en-US" sz="3600" b="1" dirty="0">
                <a:latin typeface="+mn-lt"/>
              </a:rPr>
              <a:t> </a:t>
            </a:r>
            <a:r>
              <a:rPr lang="en-US" altLang="en-US" sz="3600" b="1" dirty="0" err="1">
                <a:latin typeface="+mn-lt"/>
              </a:rPr>
              <a:t>hổ</a:t>
            </a:r>
            <a:r>
              <a:rPr lang="en-US" altLang="en-US" sz="3600" b="1" dirty="0">
                <a:latin typeface="+mn-lt"/>
              </a:rPr>
              <a:t>! </a:t>
            </a:r>
            <a:r>
              <a:rPr lang="en-US" altLang="en-US" sz="3600" b="1" dirty="0" err="1">
                <a:latin typeface="+mn-lt"/>
              </a:rPr>
              <a:t>Có</a:t>
            </a:r>
            <a:r>
              <a:rPr lang="en-US" altLang="en-US" sz="3600" b="1" dirty="0">
                <a:latin typeface="+mn-lt"/>
              </a:rPr>
              <a:t> </a:t>
            </a:r>
            <a:r>
              <a:rPr lang="en-US" altLang="en-US" sz="3600" b="1" dirty="0" err="1">
                <a:latin typeface="+mn-lt"/>
              </a:rPr>
              <a:t>phá</a:t>
            </a:r>
            <a:r>
              <a:rPr lang="en-US" altLang="en-US" sz="3600" b="1" dirty="0">
                <a:latin typeface="+mn-lt"/>
              </a:rPr>
              <a:t> </a:t>
            </a:r>
            <a:r>
              <a:rPr lang="en-US" altLang="en-US" sz="3600" b="1" dirty="0" err="1">
                <a:latin typeface="+mn-lt"/>
              </a:rPr>
              <a:t>hết</a:t>
            </a:r>
            <a:r>
              <a:rPr lang="en-US" altLang="en-US" sz="3600" b="1" dirty="0">
                <a:latin typeface="+mn-lt"/>
              </a:rPr>
              <a:t> </a:t>
            </a:r>
            <a:r>
              <a:rPr lang="en-US" altLang="en-US" sz="3600" b="1" dirty="0" err="1">
                <a:latin typeface="+mn-lt"/>
              </a:rPr>
              <a:t>các</a:t>
            </a:r>
            <a:r>
              <a:rPr lang="en-US" altLang="en-US" sz="3600" b="1" dirty="0">
                <a:latin typeface="+mn-lt"/>
              </a:rPr>
              <a:t> </a:t>
            </a:r>
            <a:r>
              <a:rPr lang="en-US" altLang="en-US" sz="3600" b="1" dirty="0" err="1">
                <a:latin typeface="+mn-lt"/>
              </a:rPr>
              <a:t>vòng</a:t>
            </a:r>
            <a:r>
              <a:rPr lang="en-US" altLang="en-US" sz="3600" b="1" dirty="0">
                <a:latin typeface="+mn-lt"/>
              </a:rPr>
              <a:t> </a:t>
            </a:r>
            <a:r>
              <a:rPr lang="en-US" altLang="en-US" sz="3600" b="1" dirty="0" err="1">
                <a:latin typeface="+mn-lt"/>
              </a:rPr>
              <a:t>vây</a:t>
            </a:r>
            <a:r>
              <a:rPr lang="en-US" altLang="en-US" sz="3600" b="1" dirty="0">
                <a:latin typeface="+mn-lt"/>
              </a:rPr>
              <a:t> </a:t>
            </a:r>
            <a:r>
              <a:rPr lang="en-US" altLang="en-US" sz="3600" b="1" dirty="0" err="1">
                <a:latin typeface="+mn-lt"/>
              </a:rPr>
              <a:t>đi</a:t>
            </a:r>
            <a:r>
              <a:rPr lang="en-US" altLang="en-US" sz="3600" b="1" dirty="0">
                <a:latin typeface="+mn-lt"/>
              </a:rPr>
              <a:t> </a:t>
            </a:r>
            <a:r>
              <a:rPr lang="en-US" altLang="en-US" sz="3600" b="1" dirty="0" err="1">
                <a:latin typeface="+mn-lt"/>
              </a:rPr>
              <a:t>không</a:t>
            </a:r>
            <a:r>
              <a:rPr lang="en-US" altLang="en-US" sz="3600" b="1" dirty="0">
                <a:latin typeface="+mn-lt"/>
              </a:rPr>
              <a:t>?</a:t>
            </a:r>
            <a:endParaRPr lang="en-US" altLang="en-US" sz="3600" dirty="0">
              <a:latin typeface="+mn-lt"/>
            </a:endParaRPr>
          </a:p>
        </p:txBody>
      </p:sp>
      <p:sp>
        <p:nvSpPr>
          <p:cNvPr id="2" name="TextBox 1"/>
          <p:cNvSpPr txBox="1"/>
          <p:nvPr/>
        </p:nvSpPr>
        <p:spPr>
          <a:xfrm>
            <a:off x="1585179" y="400030"/>
            <a:ext cx="6254045" cy="707886"/>
          </a:xfrm>
          <a:prstGeom prst="rect">
            <a:avLst/>
          </a:prstGeom>
          <a:noFill/>
        </p:spPr>
        <p:txBody>
          <a:bodyPr wrap="square" rtlCol="0">
            <a:spAutoFit/>
          </a:bodyPr>
          <a:lstStyle/>
          <a:p>
            <a:r>
              <a:rPr lang="en-US" sz="4000" b="1" dirty="0">
                <a:solidFill>
                  <a:srgbClr val="FF0000"/>
                </a:solidFill>
              </a:rPr>
              <a:t>LUYỆN ĐỌC DIỄN CẢM</a:t>
            </a:r>
          </a:p>
        </p:txBody>
      </p:sp>
      <p:sp>
        <p:nvSpPr>
          <p:cNvPr id="4" name="TextBox 1">
            <a:extLst>
              <a:ext uri="{FF2B5EF4-FFF2-40B4-BE49-F238E27FC236}">
                <a16:creationId xmlns:a16="http://schemas.microsoft.com/office/drawing/2014/main" xmlns="" id="{F43C0435-FBC8-45E1-A856-A3FA38AC599F}"/>
              </a:ext>
            </a:extLst>
          </p:cNvPr>
          <p:cNvSpPr txBox="1">
            <a:spLocks noChangeArrowheads="1"/>
          </p:cNvSpPr>
          <p:nvPr/>
        </p:nvSpPr>
        <p:spPr bwMode="auto">
          <a:xfrm>
            <a:off x="1393450" y="5842816"/>
            <a:ext cx="10193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panose="020B0604020202020204" pitchFamily="34" charset="0"/>
                <a:cs typeface="Arial" panose="020B0604020202020204" pitchFamily="34" charset="0"/>
              </a:defRPr>
            </a:lvl1pPr>
            <a:lvl2pPr marL="742950" indent="-285750" eaLnBrk="0" hangingPunct="0">
              <a:defRPr sz="4800">
                <a:solidFill>
                  <a:schemeClr val="tx1"/>
                </a:solidFill>
                <a:latin typeface="Arial" panose="020B0604020202020204" pitchFamily="34" charset="0"/>
                <a:cs typeface="Arial" panose="020B0604020202020204" pitchFamily="34" charset="0"/>
              </a:defRPr>
            </a:lvl2pPr>
            <a:lvl3pPr marL="1143000" indent="-228600" eaLnBrk="0" hangingPunct="0">
              <a:defRPr sz="4800">
                <a:solidFill>
                  <a:schemeClr val="tx1"/>
                </a:solidFill>
                <a:latin typeface="Arial" panose="020B0604020202020204" pitchFamily="34" charset="0"/>
                <a:cs typeface="Arial" panose="020B0604020202020204" pitchFamily="34" charset="0"/>
              </a:defRPr>
            </a:lvl3pPr>
            <a:lvl4pPr marL="1600200" indent="-228600" eaLnBrk="0" hangingPunct="0">
              <a:defRPr sz="4800">
                <a:solidFill>
                  <a:schemeClr val="tx1"/>
                </a:solidFill>
                <a:latin typeface="Arial" panose="020B0604020202020204" pitchFamily="34" charset="0"/>
                <a:cs typeface="Arial" panose="020B0604020202020204" pitchFamily="34" charset="0"/>
              </a:defRPr>
            </a:lvl4pPr>
            <a:lvl5pPr marL="2057400" indent="-228600" eaLnBrk="0" hangingPunct="0">
              <a:defRPr sz="4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err="1" smtClean="0">
                <a:solidFill>
                  <a:srgbClr val="7030A0"/>
                </a:solidFill>
                <a:latin typeface="Times New Roman" pitchFamily="18" charset="0"/>
                <a:cs typeface="Times New Roman" pitchFamily="18" charset="0"/>
              </a:rPr>
              <a:t>Các</a:t>
            </a:r>
            <a:r>
              <a:rPr lang="en-US" altLang="en-US" sz="3600" b="1" dirty="0" smtClean="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em</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chọn</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đoạn</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em</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thích</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để</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đọc</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diễn</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cảm</a:t>
            </a:r>
            <a:r>
              <a:rPr lang="en-US" altLang="en-US" sz="3600" b="1" dirty="0">
                <a:solidFill>
                  <a:srgbClr val="7030A0"/>
                </a:solidFill>
                <a:latin typeface="Times New Roman" pitchFamily="18" charset="0"/>
                <a:cs typeface="Times New Roman" pitchFamily="18" charset="0"/>
              </a:rPr>
              <a:t>.</a:t>
            </a:r>
            <a:endParaRPr lang="en-US" alt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335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810781" y="3006461"/>
            <a:ext cx="7012006" cy="807867"/>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4800" b="1" dirty="0" smtClean="0">
                <a:solidFill>
                  <a:srgbClr val="FF0000"/>
                </a:solidFill>
                <a:latin typeface="Arial-Rounded" panose="020B0604020202020204" pitchFamily="34" charset="0"/>
                <a:ea typeface="Arial-Rounded" panose="020B0604020202020204" pitchFamily="34" charset="0"/>
                <a:cs typeface="Arial-Rounded" panose="020B0604020202020204" pitchFamily="34" charset="0"/>
              </a:rPr>
              <a:t>VẬN DỤNG, SÁNG TẠO</a:t>
            </a:r>
            <a:endParaRPr lang="en-US" sz="48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29606" y="4656137"/>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6154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sp>
        <p:nvSpPr>
          <p:cNvPr id="12" name="TextBox 11"/>
          <p:cNvSpPr txBox="1"/>
          <p:nvPr/>
        </p:nvSpPr>
        <p:spPr>
          <a:xfrm>
            <a:off x="1181378" y="929185"/>
            <a:ext cx="9417756" cy="1077218"/>
          </a:xfrm>
          <a:prstGeom prst="rect">
            <a:avLst/>
          </a:prstGeom>
          <a:noFill/>
        </p:spPr>
        <p:txBody>
          <a:bodyPr wrap="square">
            <a:spAutoFit/>
          </a:bodyPr>
          <a:lstStyle/>
          <a:p>
            <a:pPr marL="0" lvl="5">
              <a:defRPr/>
            </a:pPr>
            <a:r>
              <a:rPr lang="en-US" sz="3200" b="1" dirty="0">
                <a:solidFill>
                  <a:srgbClr val="00B0F0"/>
                </a:solidFill>
                <a:latin typeface="HP001 4 hàng" panose="020B0603050302020204" pitchFamily="34" charset="0"/>
                <a:cs typeface="Arial" charset="0"/>
              </a:rPr>
              <a:t>Qua </a:t>
            </a:r>
            <a:r>
              <a:rPr lang="en-US" sz="3200" b="1" dirty="0" err="1">
                <a:solidFill>
                  <a:srgbClr val="00B0F0"/>
                </a:solidFill>
                <a:latin typeface="HP001 4 hàng" panose="020B0603050302020204" pitchFamily="34" charset="0"/>
                <a:cs typeface="Arial" charset="0"/>
              </a:rPr>
              <a:t>bài</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học</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hôm</a:t>
            </a:r>
            <a:r>
              <a:rPr lang="en-US" sz="3200" b="1" dirty="0">
                <a:solidFill>
                  <a:srgbClr val="00B0F0"/>
                </a:solidFill>
                <a:latin typeface="HP001 4 hàng" panose="020B0603050302020204" pitchFamily="34" charset="0"/>
                <a:cs typeface="Arial" charset="0"/>
              </a:rPr>
              <a:t> nay, </a:t>
            </a:r>
            <a:r>
              <a:rPr lang="en-US" sz="3200" b="1" dirty="0" err="1">
                <a:solidFill>
                  <a:srgbClr val="00B0F0"/>
                </a:solidFill>
                <a:latin typeface="HP001 4 hàng" panose="020B0603050302020204" pitchFamily="34" charset="0"/>
                <a:cs typeface="Arial" charset="0"/>
              </a:rPr>
              <a:t>em</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học</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được</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đức</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tính</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gì</a:t>
            </a:r>
            <a:r>
              <a:rPr lang="en-US" sz="3200" b="1" dirty="0">
                <a:solidFill>
                  <a:srgbClr val="00B0F0"/>
                </a:solidFill>
                <a:latin typeface="HP001 4 hàng" panose="020B0603050302020204" pitchFamily="34" charset="0"/>
                <a:cs typeface="Arial" charset="0"/>
              </a:rPr>
              <a:t> ở </a:t>
            </a:r>
            <a:r>
              <a:rPr lang="en-US" sz="3200" b="1" dirty="0" err="1">
                <a:solidFill>
                  <a:srgbClr val="00B0F0"/>
                </a:solidFill>
                <a:latin typeface="HP001 4 hàng" panose="020B0603050302020204" pitchFamily="34" charset="0"/>
                <a:cs typeface="Arial" charset="0"/>
              </a:rPr>
              <a:t>nhân</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vật</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Dế</a:t>
            </a:r>
            <a:r>
              <a:rPr lang="en-US" sz="3200" b="1" dirty="0">
                <a:solidFill>
                  <a:srgbClr val="00B0F0"/>
                </a:solidFill>
                <a:latin typeface="HP001 4 hàng" panose="020B0603050302020204" pitchFamily="34" charset="0"/>
                <a:cs typeface="Arial" charset="0"/>
              </a:rPr>
              <a:t> </a:t>
            </a:r>
            <a:r>
              <a:rPr lang="en-US" sz="3200" b="1" dirty="0" err="1">
                <a:solidFill>
                  <a:srgbClr val="00B0F0"/>
                </a:solidFill>
                <a:latin typeface="HP001 4 hàng" panose="020B0603050302020204" pitchFamily="34" charset="0"/>
                <a:cs typeface="Arial" charset="0"/>
              </a:rPr>
              <a:t>Mèn</a:t>
            </a:r>
            <a:r>
              <a:rPr lang="en-US" sz="3200" b="1" dirty="0">
                <a:solidFill>
                  <a:srgbClr val="00B0F0"/>
                </a:solidFill>
                <a:latin typeface="HP001 4 hàng" panose="020B0603050302020204" pitchFamily="34" charset="0"/>
                <a:cs typeface="Arial" charset="0"/>
              </a:rPr>
              <a:t>?</a:t>
            </a:r>
            <a:endParaRPr lang="vi-VN" sz="3200" b="1" dirty="0">
              <a:solidFill>
                <a:srgbClr val="00B0F0"/>
              </a:solidFill>
              <a:latin typeface="HP001 4 hàng" panose="020B0603050302020204" pitchFamily="34" charset="0"/>
              <a:cs typeface="Arial" charset="0"/>
            </a:endParaRPr>
          </a:p>
        </p:txBody>
      </p:sp>
      <p:sp>
        <p:nvSpPr>
          <p:cNvPr id="16" name="TextBox 1"/>
          <p:cNvSpPr txBox="1"/>
          <p:nvPr/>
        </p:nvSpPr>
        <p:spPr>
          <a:xfrm>
            <a:off x="1792863" y="2825369"/>
            <a:ext cx="8473163" cy="2062103"/>
          </a:xfrm>
          <a:prstGeom prst="rect">
            <a:avLst/>
          </a:prstGeom>
          <a:noFill/>
        </p:spPr>
        <p:txBody>
          <a:bodyPr wrap="square">
            <a:spAutoFit/>
          </a:bodyPr>
          <a:lstStyle/>
          <a:p>
            <a:pPr marL="0" lvl="5">
              <a:defRPr/>
            </a:pPr>
            <a:r>
              <a:rPr lang="en-US" sz="3200" b="1" dirty="0">
                <a:latin typeface="HP001 4 hàng" panose="020B0603050302020204" pitchFamily="34" charset="0"/>
                <a:cs typeface="Arial" charset="0"/>
              </a:rPr>
              <a:t>Qua </a:t>
            </a:r>
            <a:r>
              <a:rPr lang="en-US" sz="3200" b="1" dirty="0" err="1">
                <a:latin typeface="HP001 4 hàng" panose="020B0603050302020204" pitchFamily="34" charset="0"/>
                <a:cs typeface="Arial" charset="0"/>
              </a:rPr>
              <a:t>bài</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học</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hôm</a:t>
            </a:r>
            <a:r>
              <a:rPr lang="en-US" sz="3200" b="1" dirty="0">
                <a:latin typeface="HP001 4 hàng" panose="020B0603050302020204" pitchFamily="34" charset="0"/>
                <a:cs typeface="Arial" charset="0"/>
              </a:rPr>
              <a:t> nay, </a:t>
            </a:r>
            <a:r>
              <a:rPr lang="en-US" sz="3200" b="1" dirty="0" err="1" smtClean="0">
                <a:latin typeface="HP001 4 hàng" panose="020B0603050302020204" pitchFamily="34" charset="0"/>
                <a:cs typeface="Arial" charset="0"/>
              </a:rPr>
              <a:t>chúng</a:t>
            </a:r>
            <a:r>
              <a:rPr lang="en-US" sz="3200" b="1" dirty="0" smtClean="0">
                <a:latin typeface="HP001 4 hàng" panose="020B0603050302020204" pitchFamily="34" charset="0"/>
                <a:cs typeface="Arial" charset="0"/>
              </a:rPr>
              <a:t> ta </a:t>
            </a:r>
            <a:r>
              <a:rPr lang="en-US" sz="3200" b="1" dirty="0" err="1">
                <a:latin typeface="HP001 4 hàng" panose="020B0603050302020204" pitchFamily="34" charset="0"/>
                <a:cs typeface="Arial" charset="0"/>
              </a:rPr>
              <a:t>học</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được</a:t>
            </a:r>
            <a:r>
              <a:rPr lang="en-US" sz="3200" b="1" dirty="0">
                <a:latin typeface="HP001 4 hàng" panose="020B0603050302020204" pitchFamily="34" charset="0"/>
                <a:cs typeface="Arial" charset="0"/>
              </a:rPr>
              <a:t>:  </a:t>
            </a:r>
            <a:r>
              <a:rPr lang="en-US" sz="3200" b="1" i="1" dirty="0" err="1">
                <a:latin typeface="HP001 4 hàng" panose="020B0603050302020204" pitchFamily="34" charset="0"/>
              </a:rPr>
              <a:t>lòng</a:t>
            </a:r>
            <a:r>
              <a:rPr lang="en-US" sz="3200" b="1" i="1" dirty="0">
                <a:latin typeface="HP001 4 hàng" panose="020B0603050302020204" pitchFamily="34" charset="0"/>
              </a:rPr>
              <a:t> </a:t>
            </a:r>
            <a:r>
              <a:rPr lang="en-US" sz="3200" b="1" i="1" dirty="0" err="1">
                <a:latin typeface="HP001 4 hàng" panose="020B0603050302020204" pitchFamily="34" charset="0"/>
              </a:rPr>
              <a:t>nghĩa</a:t>
            </a:r>
            <a:r>
              <a:rPr lang="en-US" sz="3200" b="1" i="1" dirty="0">
                <a:latin typeface="HP001 4 hàng" panose="020B0603050302020204" pitchFamily="34" charset="0"/>
              </a:rPr>
              <a:t> </a:t>
            </a:r>
            <a:r>
              <a:rPr lang="en-US" sz="3200" b="1" i="1" dirty="0" err="1">
                <a:latin typeface="HP001 4 hàng" panose="020B0603050302020204" pitchFamily="34" charset="0"/>
              </a:rPr>
              <a:t>hiệp</a:t>
            </a:r>
            <a:r>
              <a:rPr lang="en-US" sz="3200" b="1" i="1" dirty="0">
                <a:latin typeface="HP001 4 hàng" panose="020B0603050302020204" pitchFamily="34" charset="0"/>
              </a:rPr>
              <a:t>, </a:t>
            </a:r>
            <a:r>
              <a:rPr lang="en-US" sz="3200" b="1" i="1" dirty="0" err="1">
                <a:latin typeface="HP001 4 hàng" panose="020B0603050302020204" pitchFamily="34" charset="0"/>
              </a:rPr>
              <a:t>ghét</a:t>
            </a:r>
            <a:r>
              <a:rPr lang="en-US" sz="3200" b="1" i="1" dirty="0">
                <a:latin typeface="HP001 4 hàng" panose="020B0603050302020204" pitchFamily="34" charset="0"/>
              </a:rPr>
              <a:t> </a:t>
            </a:r>
            <a:r>
              <a:rPr lang="en-US" sz="3200" b="1" i="1" dirty="0" err="1">
                <a:latin typeface="HP001 4 hàng" panose="020B0603050302020204" pitchFamily="34" charset="0"/>
              </a:rPr>
              <a:t>áp</a:t>
            </a:r>
            <a:r>
              <a:rPr lang="en-US" sz="3200" b="1" i="1" dirty="0">
                <a:latin typeface="HP001 4 hàng" panose="020B0603050302020204" pitchFamily="34" charset="0"/>
              </a:rPr>
              <a:t> </a:t>
            </a:r>
            <a:r>
              <a:rPr lang="en-US" sz="3200" b="1" i="1" dirty="0" err="1">
                <a:latin typeface="HP001 4 hàng" panose="020B0603050302020204" pitchFamily="34" charset="0"/>
              </a:rPr>
              <a:t>bức</a:t>
            </a:r>
            <a:r>
              <a:rPr lang="en-US" sz="3200" b="1" i="1" dirty="0">
                <a:latin typeface="HP001 4 hàng" panose="020B0603050302020204" pitchFamily="34" charset="0"/>
              </a:rPr>
              <a:t>, </a:t>
            </a:r>
            <a:r>
              <a:rPr lang="en-US" sz="3200" b="1" i="1" dirty="0" err="1">
                <a:latin typeface="HP001 4 hàng" panose="020B0603050302020204" pitchFamily="34" charset="0"/>
              </a:rPr>
              <a:t>bất</a:t>
            </a:r>
            <a:r>
              <a:rPr lang="en-US" sz="3200" b="1" i="1" dirty="0">
                <a:latin typeface="HP001 4 hàng" panose="020B0603050302020204" pitchFamily="34" charset="0"/>
              </a:rPr>
              <a:t> </a:t>
            </a:r>
            <a:r>
              <a:rPr lang="en-US" sz="3200" b="1" i="1" dirty="0" err="1">
                <a:latin typeface="HP001 4 hàng" panose="020B0603050302020204" pitchFamily="34" charset="0"/>
              </a:rPr>
              <a:t>công</a:t>
            </a:r>
            <a:r>
              <a:rPr lang="en-US" sz="3200" b="1" i="1" dirty="0">
                <a:latin typeface="HP001 4 hàng" panose="020B0603050302020204" pitchFamily="34" charset="0"/>
              </a:rPr>
              <a:t>, </a:t>
            </a:r>
            <a:r>
              <a:rPr lang="en-US" sz="3200" b="1" i="1" dirty="0" err="1">
                <a:latin typeface="HP001 4 hàng" panose="020B0603050302020204" pitchFamily="34" charset="0"/>
              </a:rPr>
              <a:t>bênh</a:t>
            </a:r>
            <a:r>
              <a:rPr lang="en-US" sz="3200" b="1" i="1" dirty="0">
                <a:latin typeface="HP001 4 hàng" panose="020B0603050302020204" pitchFamily="34" charset="0"/>
              </a:rPr>
              <a:t> </a:t>
            </a:r>
            <a:r>
              <a:rPr lang="en-US" sz="3200" b="1" i="1" dirty="0" err="1">
                <a:latin typeface="HP001 4 hàng" panose="020B0603050302020204" pitchFamily="34" charset="0"/>
              </a:rPr>
              <a:t>vực</a:t>
            </a:r>
            <a:r>
              <a:rPr lang="en-US" sz="3200" b="1" i="1" dirty="0">
                <a:latin typeface="HP001 4 hàng" panose="020B0603050302020204" pitchFamily="34" charset="0"/>
              </a:rPr>
              <a:t> </a:t>
            </a:r>
            <a:r>
              <a:rPr lang="en-US" sz="3200" b="1" i="1" dirty="0" err="1">
                <a:latin typeface="HP001 4 hàng" panose="020B0603050302020204" pitchFamily="34" charset="0"/>
              </a:rPr>
              <a:t>những</a:t>
            </a:r>
            <a:r>
              <a:rPr lang="en-US" sz="3200" b="1" i="1" dirty="0">
                <a:latin typeface="HP001 4 hàng" panose="020B0603050302020204" pitchFamily="34" charset="0"/>
              </a:rPr>
              <a:t> ng</a:t>
            </a:r>
            <a:r>
              <a:rPr lang="vi-VN" sz="3200" b="1" i="1" dirty="0">
                <a:latin typeface="HP001 4 hàng" panose="020B0603050302020204" pitchFamily="34" charset="0"/>
              </a:rPr>
              <a:t>ười</a:t>
            </a:r>
            <a:r>
              <a:rPr lang="en-US" sz="3200" b="1" i="1" dirty="0">
                <a:latin typeface="HP001 4 hàng" panose="020B0603050302020204" pitchFamily="34" charset="0"/>
              </a:rPr>
              <a:t> </a:t>
            </a:r>
            <a:r>
              <a:rPr lang="en-US" sz="3200" b="1" i="1" dirty="0" err="1">
                <a:latin typeface="HP001 4 hàng" panose="020B0603050302020204" pitchFamily="34" charset="0"/>
              </a:rPr>
              <a:t>yếu</a:t>
            </a:r>
            <a:r>
              <a:rPr lang="en-US" sz="3200" b="1" i="1" dirty="0">
                <a:latin typeface="HP001 4 hàng" panose="020B0603050302020204" pitchFamily="34" charset="0"/>
              </a:rPr>
              <a:t> </a:t>
            </a:r>
            <a:r>
              <a:rPr lang="en-US" sz="3200" b="1" i="1" dirty="0" err="1">
                <a:latin typeface="HP001 4 hàng" panose="020B0603050302020204" pitchFamily="34" charset="0"/>
              </a:rPr>
              <a:t>đuối</a:t>
            </a:r>
            <a:r>
              <a:rPr lang="en-US" sz="3200" b="1" i="1" dirty="0">
                <a:latin typeface="HP001 4 hàng" panose="020B0603050302020204" pitchFamily="34" charset="0"/>
              </a:rPr>
              <a:t>, </a:t>
            </a:r>
            <a:r>
              <a:rPr lang="en-US" sz="3200" b="1" i="1" dirty="0" err="1">
                <a:latin typeface="HP001 4 hàng" panose="020B0603050302020204" pitchFamily="34" charset="0"/>
              </a:rPr>
              <a:t>bất</a:t>
            </a:r>
            <a:r>
              <a:rPr lang="en-US" sz="3200" b="1" i="1" dirty="0">
                <a:latin typeface="HP001 4 hàng" panose="020B0603050302020204" pitchFamily="34" charset="0"/>
              </a:rPr>
              <a:t> </a:t>
            </a:r>
            <a:r>
              <a:rPr lang="en-US" sz="3200" b="1" i="1" dirty="0" err="1">
                <a:latin typeface="HP001 4 hàng" panose="020B0603050302020204" pitchFamily="34" charset="0"/>
              </a:rPr>
              <a:t>hạnh</a:t>
            </a:r>
            <a:r>
              <a:rPr lang="en-US" sz="3200" b="1" dirty="0">
                <a:latin typeface="HP001 4 hàng" panose="020B0603050302020204" pitchFamily="34" charset="0"/>
                <a:cs typeface="Arial" charset="0"/>
              </a:rPr>
              <a:t> ở </a:t>
            </a:r>
            <a:r>
              <a:rPr lang="en-US" sz="3200" b="1" dirty="0" err="1">
                <a:latin typeface="HP001 4 hàng" panose="020B0603050302020204" pitchFamily="34" charset="0"/>
                <a:cs typeface="Arial" charset="0"/>
              </a:rPr>
              <a:t>nhân</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vật</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Dế</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Mèn</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ngộ</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nghĩnh</a:t>
            </a:r>
            <a:r>
              <a:rPr lang="en-US" sz="3200" b="1" dirty="0">
                <a:latin typeface="HP001 4 hàng" panose="020B0603050302020204" pitchFamily="34" charset="0"/>
                <a:cs typeface="Arial" charset="0"/>
              </a:rPr>
              <a:t>, </a:t>
            </a:r>
            <a:r>
              <a:rPr lang="vi-VN" sz="3200" b="1" dirty="0">
                <a:latin typeface="HP001 4 hàng" panose="020B0603050302020204" pitchFamily="34" charset="0"/>
                <a:cs typeface="Arial" charset="0"/>
              </a:rPr>
              <a:t>đáng</a:t>
            </a:r>
            <a:r>
              <a:rPr lang="en-US" sz="3200" b="1" dirty="0">
                <a:latin typeface="HP001 4 hàng" panose="020B0603050302020204" pitchFamily="34" charset="0"/>
                <a:cs typeface="Arial" charset="0"/>
              </a:rPr>
              <a:t> </a:t>
            </a:r>
            <a:r>
              <a:rPr lang="en-US" sz="3200" b="1" dirty="0" err="1">
                <a:latin typeface="HP001 4 hàng" panose="020B0603050302020204" pitchFamily="34" charset="0"/>
                <a:cs typeface="Arial" charset="0"/>
              </a:rPr>
              <a:t>yêu</a:t>
            </a:r>
            <a:r>
              <a:rPr lang="en-US" sz="3200" b="1" dirty="0">
                <a:latin typeface="HP001 4 hàng" panose="020B0603050302020204" pitchFamily="34" charset="0"/>
                <a:cs typeface="Arial" charset="0"/>
              </a:rPr>
              <a:t>.</a:t>
            </a:r>
            <a:endParaRPr lang="vi-VN" sz="3200" b="1" dirty="0">
              <a:latin typeface="HP001 4 hàng" panose="020B0603050302020204" pitchFamily="34" charset="0"/>
              <a:cs typeface="Arial" charset="0"/>
            </a:endParaRPr>
          </a:p>
        </p:txBody>
      </p:sp>
      <p:pic>
        <p:nvPicPr>
          <p:cNvPr id="17"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30487"/>
            <a:ext cx="1388754" cy="1409859"/>
          </a:xfrm>
          <a:prstGeom prst="rect">
            <a:avLst/>
          </a:prstGeom>
        </p:spPr>
      </p:pic>
      <p:grpSp>
        <p:nvGrpSpPr>
          <p:cNvPr id="18" name="组合 15"/>
          <p:cNvGrpSpPr/>
          <p:nvPr/>
        </p:nvGrpSpPr>
        <p:grpSpPr>
          <a:xfrm>
            <a:off x="1388755" y="4714971"/>
            <a:ext cx="607686" cy="1920915"/>
            <a:chOff x="3291738" y="1328057"/>
            <a:chExt cx="1202284" cy="3800458"/>
          </a:xfrm>
        </p:grpSpPr>
        <p:pic>
          <p:nvPicPr>
            <p:cNvPr id="19"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3023">
              <a:off x="3291738" y="1328057"/>
              <a:ext cx="793484" cy="805543"/>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694509" y="2825247"/>
              <a:ext cx="793484" cy="805543"/>
            </a:xfrm>
            <a:prstGeom prst="rect">
              <a:avLst/>
            </a:prstGeom>
          </p:spPr>
        </p:pic>
        <p:pic>
          <p:nvPicPr>
            <p:cNvPr id="21"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992919">
              <a:off x="3532081" y="4329001"/>
              <a:ext cx="793484" cy="805543"/>
            </a:xfrm>
            <a:prstGeom prst="rect">
              <a:avLst/>
            </a:prstGeom>
          </p:spPr>
        </p:pic>
      </p:grpSp>
    </p:spTree>
    <p:extLst>
      <p:ext uri="{BB962C8B-B14F-4D97-AF65-F5344CB8AC3E}">
        <p14:creationId xmlns:p14="http://schemas.microsoft.com/office/powerpoint/2010/main" val="3669867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4)">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sp>
        <p:nvSpPr>
          <p:cNvPr id="15" name="TextBox 14"/>
          <p:cNvSpPr txBox="1"/>
          <p:nvPr/>
        </p:nvSpPr>
        <p:spPr>
          <a:xfrm>
            <a:off x="3740833" y="2057517"/>
            <a:ext cx="6217543" cy="2308324"/>
          </a:xfrm>
          <a:prstGeom prst="rect">
            <a:avLst/>
          </a:prstGeom>
          <a:noFill/>
        </p:spPr>
        <p:txBody>
          <a:bodyPr wrap="square" rtlCol="0">
            <a:spAutoFit/>
          </a:bodyPr>
          <a:lstStyle/>
          <a:p>
            <a:r>
              <a:rPr lang="en-US" sz="3600" b="1" dirty="0" smtClean="0">
                <a:latin typeface="HP001 4 hàng" panose="020B0603050302020204" pitchFamily="34" charset="0"/>
              </a:rPr>
              <a:t>- </a:t>
            </a:r>
            <a:r>
              <a:rPr lang="en-US" sz="3600" b="1" dirty="0" err="1" smtClean="0">
                <a:latin typeface="HP001 4 hàng" panose="020B0603050302020204" pitchFamily="34" charset="0"/>
              </a:rPr>
              <a:t>Đọc</a:t>
            </a:r>
            <a:r>
              <a:rPr lang="en-US" sz="3600" b="1" dirty="0" smtClean="0">
                <a:latin typeface="HP001 4 hàng" panose="020B0603050302020204" pitchFamily="34" charset="0"/>
              </a:rPr>
              <a:t> </a:t>
            </a:r>
            <a:r>
              <a:rPr lang="en-US" sz="3600" b="1" dirty="0" err="1" smtClean="0">
                <a:latin typeface="HP001 4 hàng" panose="020B0603050302020204" pitchFamily="34" charset="0"/>
              </a:rPr>
              <a:t>lại</a:t>
            </a:r>
            <a:r>
              <a:rPr lang="en-US" sz="3600" b="1" dirty="0" smtClean="0">
                <a:latin typeface="HP001 4 hàng" panose="020B0603050302020204" pitchFamily="34" charset="0"/>
              </a:rPr>
              <a:t> </a:t>
            </a:r>
            <a:r>
              <a:rPr lang="en-US" sz="3600" b="1" dirty="0" err="1" smtClean="0">
                <a:latin typeface="HP001 4 hàng" panose="020B0603050302020204" pitchFamily="34" charset="0"/>
              </a:rPr>
              <a:t>bài</a:t>
            </a:r>
            <a:r>
              <a:rPr lang="en-US" sz="3600" b="1" dirty="0" smtClean="0">
                <a:latin typeface="HP001 4 hàng" panose="020B0603050302020204" pitchFamily="34" charset="0"/>
              </a:rPr>
              <a:t> </a:t>
            </a:r>
            <a:r>
              <a:rPr lang="en-US" sz="3600" b="1" dirty="0" err="1" smtClean="0">
                <a:latin typeface="HP001 4 hàng" panose="020B0603050302020204" pitchFamily="34" charset="0"/>
              </a:rPr>
              <a:t>theo</a:t>
            </a:r>
            <a:r>
              <a:rPr lang="en-US" sz="3600" b="1" dirty="0" smtClean="0">
                <a:latin typeface="HP001 4 hàng" panose="020B0603050302020204" pitchFamily="34" charset="0"/>
              </a:rPr>
              <a:t> </a:t>
            </a:r>
            <a:r>
              <a:rPr lang="en-US" sz="3600" b="1" dirty="0" err="1" smtClean="0">
                <a:latin typeface="HP001 4 hàng" panose="020B0603050302020204" pitchFamily="34" charset="0"/>
              </a:rPr>
              <a:t>lỗi</a:t>
            </a:r>
            <a:r>
              <a:rPr lang="en-US" sz="3600" b="1" dirty="0" smtClean="0">
                <a:latin typeface="HP001 4 hàng" panose="020B0603050302020204" pitchFamily="34" charset="0"/>
              </a:rPr>
              <a:t> </a:t>
            </a:r>
            <a:r>
              <a:rPr lang="en-US" sz="3600" b="1" dirty="0" err="1" smtClean="0">
                <a:latin typeface="HP001 4 hàng" panose="020B0603050302020204" pitchFamily="34" charset="0"/>
              </a:rPr>
              <a:t>diễn</a:t>
            </a:r>
            <a:r>
              <a:rPr lang="en-US" sz="3600" b="1" dirty="0" smtClean="0">
                <a:latin typeface="HP001 4 hàng" panose="020B0603050302020204" pitchFamily="34" charset="0"/>
              </a:rPr>
              <a:t> </a:t>
            </a:r>
            <a:r>
              <a:rPr lang="en-US" sz="3600" b="1" dirty="0" err="1" smtClean="0">
                <a:latin typeface="HP001 4 hàng" panose="020B0603050302020204" pitchFamily="34" charset="0"/>
              </a:rPr>
              <a:t>cảm</a:t>
            </a:r>
            <a:r>
              <a:rPr lang="en-US" sz="3600" b="1" dirty="0" smtClean="0">
                <a:latin typeface="HP001 4 hàng" panose="020B0603050302020204" pitchFamily="34" charset="0"/>
              </a:rPr>
              <a:t>.</a:t>
            </a:r>
          </a:p>
          <a:p>
            <a:r>
              <a:rPr lang="en-US" sz="3600" b="1" dirty="0" smtClean="0">
                <a:latin typeface="HP001 4 hàng" panose="020B0603050302020204" pitchFamily="34" charset="0"/>
              </a:rPr>
              <a:t>- </a:t>
            </a:r>
            <a:r>
              <a:rPr lang="en-US" sz="3600" b="1" dirty="0" err="1" smtClean="0">
                <a:latin typeface="HP001 4 hàng" panose="020B0603050302020204" pitchFamily="34" charset="0"/>
              </a:rPr>
              <a:t>Xem</a:t>
            </a:r>
            <a:r>
              <a:rPr lang="en-US" sz="3600" b="1" dirty="0" smtClean="0">
                <a:latin typeface="HP001 4 hàng" panose="020B0603050302020204" pitchFamily="34" charset="0"/>
              </a:rPr>
              <a:t> </a:t>
            </a:r>
            <a:r>
              <a:rPr lang="en-US" sz="3600" b="1" dirty="0" err="1" smtClean="0">
                <a:latin typeface="HP001 4 hàng" panose="020B0603050302020204" pitchFamily="34" charset="0"/>
              </a:rPr>
              <a:t>bài</a:t>
            </a:r>
            <a:r>
              <a:rPr lang="en-US" sz="3600" b="1" dirty="0" smtClean="0">
                <a:latin typeface="HP001 4 hàng" panose="020B0603050302020204" pitchFamily="34" charset="0"/>
              </a:rPr>
              <a:t> </a:t>
            </a:r>
            <a:r>
              <a:rPr lang="en-US" sz="3600" b="1" dirty="0" err="1" smtClean="0">
                <a:latin typeface="HP001 4 hàng" panose="020B0603050302020204" pitchFamily="34" charset="0"/>
              </a:rPr>
              <a:t>tập</a:t>
            </a:r>
            <a:r>
              <a:rPr lang="en-US" sz="3600" b="1" dirty="0" smtClean="0">
                <a:latin typeface="HP001 4 hàng" panose="020B0603050302020204" pitchFamily="34" charset="0"/>
              </a:rPr>
              <a:t> </a:t>
            </a:r>
            <a:r>
              <a:rPr lang="en-US" sz="3600" b="1" dirty="0" err="1" smtClean="0">
                <a:latin typeface="HP001 4 hàng" panose="020B0603050302020204" pitchFamily="34" charset="0"/>
              </a:rPr>
              <a:t>đọc</a:t>
            </a:r>
            <a:r>
              <a:rPr lang="en-US" sz="3600" b="1" dirty="0" smtClean="0">
                <a:latin typeface="HP001 4 hàng" panose="020B0603050302020204" pitchFamily="34" charset="0"/>
              </a:rPr>
              <a:t> </a:t>
            </a:r>
            <a:r>
              <a:rPr lang="en-US" sz="3600" b="1" dirty="0" err="1" smtClean="0">
                <a:latin typeface="HP001 4 hàng" panose="020B0603050302020204" pitchFamily="34" charset="0"/>
              </a:rPr>
              <a:t>tiếp</a:t>
            </a:r>
            <a:r>
              <a:rPr lang="en-US" sz="3600" b="1" dirty="0" smtClean="0">
                <a:latin typeface="HP001 4 hàng" panose="020B0603050302020204" pitchFamily="34" charset="0"/>
              </a:rPr>
              <a:t> </a:t>
            </a:r>
            <a:r>
              <a:rPr lang="en-US" sz="3600" b="1" dirty="0" err="1" smtClean="0">
                <a:latin typeface="HP001 4 hàng" panose="020B0603050302020204" pitchFamily="34" charset="0"/>
              </a:rPr>
              <a:t>theo</a:t>
            </a:r>
            <a:r>
              <a:rPr lang="en-US" sz="3600" b="1" dirty="0" smtClean="0">
                <a:latin typeface="HP001 4 hàng" panose="020B0603050302020204" pitchFamily="34" charset="0"/>
              </a:rPr>
              <a:t>: </a:t>
            </a:r>
            <a:r>
              <a:rPr lang="en-US" sz="3600" b="1" dirty="0" err="1" smtClean="0">
                <a:latin typeface="HP001 4 hàng" panose="020B0603050302020204" pitchFamily="34" charset="0"/>
              </a:rPr>
              <a:t>Truyện</a:t>
            </a:r>
            <a:r>
              <a:rPr lang="en-US" sz="3600" b="1" dirty="0" smtClean="0">
                <a:latin typeface="HP001 4 hàng" panose="020B0603050302020204" pitchFamily="34" charset="0"/>
              </a:rPr>
              <a:t> </a:t>
            </a:r>
            <a:r>
              <a:rPr lang="en-US" sz="3600" b="1" dirty="0" err="1" smtClean="0">
                <a:latin typeface="HP001 4 hàng" panose="020B0603050302020204" pitchFamily="34" charset="0"/>
              </a:rPr>
              <a:t>cổ</a:t>
            </a:r>
            <a:r>
              <a:rPr lang="en-US" sz="3600" b="1" dirty="0" smtClean="0">
                <a:latin typeface="HP001 4 hàng" panose="020B0603050302020204" pitchFamily="34" charset="0"/>
              </a:rPr>
              <a:t> </a:t>
            </a:r>
            <a:r>
              <a:rPr lang="en-US" sz="3600" b="1" dirty="0" err="1" smtClean="0">
                <a:latin typeface="HP001 4 hàng" panose="020B0603050302020204" pitchFamily="34" charset="0"/>
              </a:rPr>
              <a:t>nước</a:t>
            </a:r>
            <a:r>
              <a:rPr lang="en-US" sz="3600" b="1" dirty="0" smtClean="0">
                <a:latin typeface="HP001 4 hàng" panose="020B0603050302020204" pitchFamily="34" charset="0"/>
              </a:rPr>
              <a:t> </a:t>
            </a:r>
            <a:r>
              <a:rPr lang="en-US" sz="3600" b="1" dirty="0" err="1" smtClean="0">
                <a:latin typeface="HP001 4 hàng" panose="020B0603050302020204" pitchFamily="34" charset="0"/>
              </a:rPr>
              <a:t>mình</a:t>
            </a:r>
            <a:endParaRPr lang="en-US" sz="3600" b="1" dirty="0">
              <a:latin typeface="HP001 4 hàng" panose="020B0603050302020204" pitchFamily="34" charset="0"/>
            </a:endParaRPr>
          </a:p>
        </p:txBody>
      </p:sp>
      <p:pic>
        <p:nvPicPr>
          <p:cNvPr id="12"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736" y="2481553"/>
            <a:ext cx="2312921" cy="1507968"/>
          </a:xfrm>
          <a:prstGeom prst="rect">
            <a:avLst/>
          </a:prstGeom>
        </p:spPr>
      </p:pic>
    </p:spTree>
    <p:extLst>
      <p:ext uri="{BB962C8B-B14F-4D97-AF65-F5344CB8AC3E}">
        <p14:creationId xmlns:p14="http://schemas.microsoft.com/office/powerpoint/2010/main" val="2160674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8788" y="140676"/>
            <a:ext cx="6583679" cy="523220"/>
          </a:xfrm>
          <a:prstGeom prst="rect">
            <a:avLst/>
          </a:prstGeom>
          <a:noFill/>
        </p:spPr>
        <p:txBody>
          <a:bodyPr wrap="square" rtlCol="0">
            <a:spAutoFit/>
          </a:bodyPr>
          <a:lstStyle/>
          <a:p>
            <a:pPr algn="ctr"/>
            <a:r>
              <a:rPr lang="en-US" sz="2800" b="1" dirty="0" err="1" smtClean="0">
                <a:latin typeface="HP001 4 hàng" panose="020B0603050302020204" pitchFamily="34" charset="0"/>
              </a:rPr>
              <a:t>Thứ</a:t>
            </a:r>
            <a:r>
              <a:rPr lang="vi-VN" sz="2800" b="1" dirty="0" smtClean="0">
                <a:latin typeface="HP001 4 hàng" panose="020B0603050302020204" pitchFamily="34" charset="0"/>
              </a:rPr>
              <a:t> tư </a:t>
            </a:r>
            <a:r>
              <a:rPr lang="en-US" sz="2800" b="1" dirty="0" err="1" smtClean="0">
                <a:latin typeface="HP001 4 hàng" panose="020B0603050302020204" pitchFamily="34" charset="0"/>
              </a:rPr>
              <a:t>ngày</a:t>
            </a:r>
            <a:r>
              <a:rPr lang="en-US" sz="2800" b="1" dirty="0" smtClean="0">
                <a:latin typeface="HP001 4 hàng" panose="020B0603050302020204" pitchFamily="34" charset="0"/>
              </a:rPr>
              <a:t> </a:t>
            </a:r>
            <a:r>
              <a:rPr lang="vi-VN" sz="2800" b="1" smtClean="0">
                <a:latin typeface="HP001 4 hàng" panose="020B0603050302020204" pitchFamily="34" charset="0"/>
              </a:rPr>
              <a:t>8</a:t>
            </a:r>
            <a:r>
              <a:rPr lang="en-US" sz="2800" b="1" smtClean="0">
                <a:latin typeface="HP001 4 hàng" panose="020B0603050302020204" pitchFamily="34" charset="0"/>
              </a:rPr>
              <a:t> </a:t>
            </a:r>
            <a:r>
              <a:rPr lang="en-US" sz="2800" b="1" dirty="0" err="1" smtClean="0">
                <a:latin typeface="HP001 4 hàng" panose="020B0603050302020204" pitchFamily="34" charset="0"/>
              </a:rPr>
              <a:t>tháng</a:t>
            </a:r>
            <a:r>
              <a:rPr lang="en-US" sz="2800" b="1" dirty="0" smtClean="0">
                <a:latin typeface="HP001 4 hàng" panose="020B0603050302020204" pitchFamily="34" charset="0"/>
              </a:rPr>
              <a:t> 9 </a:t>
            </a:r>
            <a:r>
              <a:rPr lang="en-US" sz="2800" b="1" dirty="0" err="1" smtClean="0">
                <a:latin typeface="HP001 4 hàng" panose="020B0603050302020204" pitchFamily="34" charset="0"/>
              </a:rPr>
              <a:t>năm</a:t>
            </a:r>
            <a:r>
              <a:rPr lang="en-US" sz="2800" b="1" dirty="0" smtClean="0">
                <a:latin typeface="HP001 4 hàng" panose="020B0603050302020204" pitchFamily="34" charset="0"/>
              </a:rPr>
              <a:t> 2021</a:t>
            </a:r>
            <a:endParaRPr lang="en-US" sz="2800" b="1" dirty="0">
              <a:latin typeface="HP001 4 hàng" panose="020B0603050302020204" pitchFamily="34" charset="0"/>
            </a:endParaRPr>
          </a:p>
        </p:txBody>
      </p:sp>
      <p:sp>
        <p:nvSpPr>
          <p:cNvPr id="3" name="TextBox 2"/>
          <p:cNvSpPr txBox="1"/>
          <p:nvPr/>
        </p:nvSpPr>
        <p:spPr>
          <a:xfrm>
            <a:off x="5759548" y="785445"/>
            <a:ext cx="1803010" cy="523220"/>
          </a:xfrm>
          <a:prstGeom prst="rect">
            <a:avLst/>
          </a:prstGeom>
          <a:noFill/>
        </p:spPr>
        <p:txBody>
          <a:bodyPr wrap="square" rtlCol="0">
            <a:spAutoFit/>
          </a:bodyPr>
          <a:lstStyle/>
          <a:p>
            <a:pPr algn="ctr"/>
            <a:r>
              <a:rPr lang="en-US" sz="2800" b="1" dirty="0" err="1" smtClean="0">
                <a:latin typeface="HP001 4 hàng" panose="020B0603050302020204" pitchFamily="34" charset="0"/>
              </a:rPr>
              <a:t>Tập</a:t>
            </a:r>
            <a:r>
              <a:rPr lang="en-US" sz="2800" b="1" dirty="0" smtClean="0">
                <a:latin typeface="HP001 4 hàng" panose="020B0603050302020204" pitchFamily="34" charset="0"/>
              </a:rPr>
              <a:t> </a:t>
            </a:r>
            <a:r>
              <a:rPr lang="en-US" sz="2800" b="1" dirty="0" err="1" smtClean="0">
                <a:latin typeface="HP001 4 hàng" panose="020B0603050302020204" pitchFamily="34" charset="0"/>
              </a:rPr>
              <a:t>đọc</a:t>
            </a:r>
            <a:endParaRPr lang="en-US" sz="2800" b="1" dirty="0">
              <a:latin typeface="HP001 4 hàng" panose="020B0603050302020204" pitchFamily="34" charset="0"/>
            </a:endParaRPr>
          </a:p>
        </p:txBody>
      </p:sp>
      <p:cxnSp>
        <p:nvCxnSpPr>
          <p:cNvPr id="4" name="Straight Connector 3"/>
          <p:cNvCxnSpPr/>
          <p:nvPr/>
        </p:nvCxnSpPr>
        <p:spPr>
          <a:xfrm>
            <a:off x="4881490" y="663896"/>
            <a:ext cx="3559126" cy="0"/>
          </a:xfrm>
          <a:prstGeom prst="line">
            <a:avLst/>
          </a:prstGeom>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4349848" y="1187116"/>
            <a:ext cx="4622409" cy="523220"/>
          </a:xfrm>
          <a:prstGeom prst="rect">
            <a:avLst/>
          </a:prstGeom>
          <a:noFill/>
        </p:spPr>
        <p:txBody>
          <a:bodyPr wrap="square" rtlCol="0">
            <a:spAutoFit/>
          </a:bodyPr>
          <a:lstStyle/>
          <a:p>
            <a:pPr algn="ctr"/>
            <a:r>
              <a:rPr lang="en-US" sz="2800" b="1" dirty="0" err="1" smtClean="0">
                <a:solidFill>
                  <a:srgbClr val="FF0000"/>
                </a:solidFill>
                <a:latin typeface="HP001 4 hàng" panose="020B0603050302020204" pitchFamily="34" charset="0"/>
              </a:rPr>
              <a:t>Dế</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Mèn</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bênh</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vực</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kẻ</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yếu</a:t>
            </a:r>
            <a:endParaRPr lang="en-US" sz="2800" b="1" dirty="0">
              <a:solidFill>
                <a:srgbClr val="FF0000"/>
              </a:solidFill>
              <a:latin typeface="HP001 4 hàng" panose="020B0603050302020204"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cxnSp>
        <p:nvCxnSpPr>
          <p:cNvPr id="12" name="Straight Connector 11"/>
          <p:cNvCxnSpPr/>
          <p:nvPr/>
        </p:nvCxnSpPr>
        <p:spPr bwMode="auto">
          <a:xfrm rot="5400000">
            <a:off x="4472782" y="4497330"/>
            <a:ext cx="3786187" cy="31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0"/>
          <p:cNvSpPr txBox="1">
            <a:spLocks noChangeArrowheads="1"/>
          </p:cNvSpPr>
          <p:nvPr/>
        </p:nvSpPr>
        <p:spPr bwMode="auto">
          <a:xfrm>
            <a:off x="1560091" y="3698354"/>
            <a:ext cx="2904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latin typeface="HP001 4 hàng" panose="020B0603050302020204" pitchFamily="34" charset="0"/>
              </a:rPr>
              <a:t>I. </a:t>
            </a:r>
            <a:r>
              <a:rPr lang="en-US" altLang="en-US" sz="3000" b="1" dirty="0" err="1" smtClean="0">
                <a:latin typeface="HP001 4 hàng" panose="020B0603050302020204" pitchFamily="34" charset="0"/>
              </a:rPr>
              <a:t>Luyện</a:t>
            </a:r>
            <a:r>
              <a:rPr lang="en-US" altLang="en-US" sz="3000" b="1" dirty="0" smtClean="0">
                <a:latin typeface="HP001 4 hàng" panose="020B0603050302020204" pitchFamily="34" charset="0"/>
              </a:rPr>
              <a:t> </a:t>
            </a:r>
            <a:r>
              <a:rPr lang="en-US" altLang="en-US" sz="3000" b="1" dirty="0" err="1">
                <a:latin typeface="HP001 4 hàng" panose="020B0603050302020204" pitchFamily="34" charset="0"/>
              </a:rPr>
              <a:t>đọc</a:t>
            </a:r>
            <a:endParaRPr lang="vi-VN" altLang="en-US" sz="3000" b="1" dirty="0">
              <a:latin typeface="HP001 4 hàng" panose="020B0603050302020204" pitchFamily="34" charset="0"/>
            </a:endParaRPr>
          </a:p>
        </p:txBody>
      </p:sp>
      <p:sp>
        <p:nvSpPr>
          <p:cNvPr id="17" name="TextBox 11"/>
          <p:cNvSpPr txBox="1">
            <a:spLocks noChangeArrowheads="1"/>
          </p:cNvSpPr>
          <p:nvPr/>
        </p:nvSpPr>
        <p:spPr bwMode="auto">
          <a:xfrm>
            <a:off x="6545763" y="3683571"/>
            <a:ext cx="2426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latin typeface="HP001 4 hàng" panose="020B0603050302020204" pitchFamily="34" charset="0"/>
              </a:rPr>
              <a:t>1.</a:t>
            </a:r>
            <a:r>
              <a:rPr lang="en-US" altLang="en-US" sz="3000" b="1" dirty="0" err="1" smtClean="0">
                <a:latin typeface="HP001 4 hàng" panose="020B0603050302020204" pitchFamily="34" charset="0"/>
              </a:rPr>
              <a:t>Từ</a:t>
            </a:r>
            <a:r>
              <a:rPr lang="en-US" altLang="en-US" sz="3000" b="1" dirty="0" smtClean="0">
                <a:latin typeface="HP001 4 hàng" panose="020B0603050302020204" pitchFamily="34" charset="0"/>
              </a:rPr>
              <a:t> </a:t>
            </a:r>
            <a:r>
              <a:rPr lang="en-US" altLang="en-US" sz="3000" b="1" dirty="0" err="1">
                <a:latin typeface="HP001 4 hàng" panose="020B0603050302020204" pitchFamily="34" charset="0"/>
              </a:rPr>
              <a:t>ngữ</a:t>
            </a:r>
            <a:endParaRPr lang="vi-VN" altLang="en-US" sz="3000" b="1" dirty="0">
              <a:latin typeface="HP001 4 hàng" panose="020B0603050302020204" pitchFamily="34" charset="0"/>
            </a:endParaRPr>
          </a:p>
        </p:txBody>
      </p:sp>
      <p:sp>
        <p:nvSpPr>
          <p:cNvPr id="19" name="TextBox 10"/>
          <p:cNvSpPr txBox="1">
            <a:spLocks noChangeArrowheads="1"/>
          </p:cNvSpPr>
          <p:nvPr/>
        </p:nvSpPr>
        <p:spPr bwMode="auto">
          <a:xfrm>
            <a:off x="6977097" y="4218801"/>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solidFill>
                  <a:srgbClr val="FF0000"/>
                </a:solidFill>
                <a:latin typeface="HP001 4 hàng" panose="020B0603050302020204" pitchFamily="34" charset="0"/>
              </a:rPr>
              <a:t>co rúm,</a:t>
            </a:r>
            <a:endParaRPr lang="vi-VN" altLang="en-US" sz="3000" b="1" dirty="0">
              <a:solidFill>
                <a:srgbClr val="FF0000"/>
              </a:solidFill>
              <a:latin typeface="HP001 4 hàng" panose="020B0603050302020204" pitchFamily="34" charset="0"/>
            </a:endParaRPr>
          </a:p>
        </p:txBody>
      </p:sp>
      <p:sp>
        <p:nvSpPr>
          <p:cNvPr id="21" name="TextBox 10"/>
          <p:cNvSpPr txBox="1">
            <a:spLocks noChangeArrowheads="1"/>
          </p:cNvSpPr>
          <p:nvPr/>
        </p:nvSpPr>
        <p:spPr bwMode="auto">
          <a:xfrm>
            <a:off x="8590160" y="4268561"/>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a:solidFill>
                  <a:srgbClr val="FF0000"/>
                </a:solidFill>
                <a:latin typeface="HP001 4 hàng" panose="020B0603050302020204" pitchFamily="34" charset="0"/>
              </a:rPr>
              <a:t>h</a:t>
            </a:r>
            <a:r>
              <a:rPr lang="vi-VN" altLang="en-US" sz="3000" b="1" dirty="0" smtClean="0">
                <a:solidFill>
                  <a:srgbClr val="FF0000"/>
                </a:solidFill>
                <a:latin typeface="HP001 4 hàng" panose="020B0603050302020204" pitchFamily="34" charset="0"/>
              </a:rPr>
              <a:t>iệp sĩ</a:t>
            </a:r>
            <a:endParaRPr lang="vi-VN" altLang="en-US" sz="3000" b="1" dirty="0">
              <a:solidFill>
                <a:srgbClr val="FF0000"/>
              </a:solidFill>
              <a:latin typeface="HP001 4 hàng" panose="020B0603050302020204" pitchFamily="34" charset="0"/>
            </a:endParaRPr>
          </a:p>
        </p:txBody>
      </p:sp>
      <p:sp>
        <p:nvSpPr>
          <p:cNvPr id="22" name="TextBox 10"/>
          <p:cNvSpPr txBox="1">
            <a:spLocks noChangeArrowheads="1"/>
          </p:cNvSpPr>
          <p:nvPr/>
        </p:nvSpPr>
        <p:spPr bwMode="auto">
          <a:xfrm>
            <a:off x="1685351" y="2121797"/>
            <a:ext cx="83231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sz="2800" b="1" dirty="0" smtClean="0">
                <a:latin typeface="HP001 4 hàng" panose="020B0603050302020204" pitchFamily="34" charset="0"/>
              </a:rPr>
              <a:t>Ý nghĩa: </a:t>
            </a:r>
            <a:r>
              <a:rPr lang="nl-NL" sz="2800" dirty="0"/>
              <a:t>Ca ngợi Dế Mèn có tấm lòng nghĩa hiệp, ghét áp bức, bất công, bênh vực chị Nhà Trò yếu đuối</a:t>
            </a:r>
            <a:r>
              <a:rPr lang="nl-NL" sz="2800" dirty="0" smtClean="0"/>
              <a:t>.</a:t>
            </a:r>
            <a:endParaRPr lang="en-SG" sz="2800" dirty="0"/>
          </a:p>
        </p:txBody>
      </p:sp>
      <p:sp>
        <p:nvSpPr>
          <p:cNvPr id="18" name="TextBox 10"/>
          <p:cNvSpPr txBox="1">
            <a:spLocks noChangeArrowheads="1"/>
          </p:cNvSpPr>
          <p:nvPr/>
        </p:nvSpPr>
        <p:spPr bwMode="auto">
          <a:xfrm>
            <a:off x="1685351" y="4570742"/>
            <a:ext cx="2904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latin typeface="HP001 4 hàng" panose="020B0603050302020204" pitchFamily="34" charset="0"/>
              </a:rPr>
              <a:t>1. Từ </a:t>
            </a:r>
            <a:endParaRPr lang="vi-VN" altLang="en-US" sz="3000" b="1" dirty="0">
              <a:latin typeface="HP001 4 hàng" panose="020B0603050302020204" pitchFamily="34" charset="0"/>
            </a:endParaRPr>
          </a:p>
        </p:txBody>
      </p:sp>
      <p:sp>
        <p:nvSpPr>
          <p:cNvPr id="20" name="TextBox 10"/>
          <p:cNvSpPr txBox="1">
            <a:spLocks noChangeArrowheads="1"/>
          </p:cNvSpPr>
          <p:nvPr/>
        </p:nvSpPr>
        <p:spPr bwMode="auto">
          <a:xfrm>
            <a:off x="1860715" y="5555549"/>
            <a:ext cx="2904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latin typeface="HP001 4 hàng" panose="020B0603050302020204" pitchFamily="34" charset="0"/>
              </a:rPr>
              <a:t>2. Câu</a:t>
            </a:r>
            <a:endParaRPr lang="vi-VN" altLang="en-US" sz="3000" b="1" dirty="0">
              <a:latin typeface="HP001 4 hàng" panose="020B0603050302020204" pitchFamily="34" charset="0"/>
            </a:endParaRPr>
          </a:p>
        </p:txBody>
      </p:sp>
      <p:sp>
        <p:nvSpPr>
          <p:cNvPr id="23" name="TextBox 11"/>
          <p:cNvSpPr txBox="1">
            <a:spLocks noChangeArrowheads="1"/>
          </p:cNvSpPr>
          <p:nvPr/>
        </p:nvSpPr>
        <p:spPr bwMode="auto">
          <a:xfrm>
            <a:off x="6367463" y="3229793"/>
            <a:ext cx="37050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smtClean="0">
                <a:latin typeface="HP001 4 hàng" panose="020B0603050302020204" pitchFamily="34" charset="0"/>
              </a:rPr>
              <a:t>II.Tìm hiểu bài</a:t>
            </a:r>
            <a:endParaRPr lang="vi-VN" altLang="en-US" sz="3000" b="1" dirty="0">
              <a:latin typeface="HP001 4 hàng" panose="020B0603050302020204" pitchFamily="34" charset="0"/>
            </a:endParaRPr>
          </a:p>
        </p:txBody>
      </p:sp>
      <p:sp>
        <p:nvSpPr>
          <p:cNvPr id="24" name="TextBox 11"/>
          <p:cNvSpPr txBox="1">
            <a:spLocks noChangeArrowheads="1"/>
          </p:cNvSpPr>
          <p:nvPr/>
        </p:nvSpPr>
        <p:spPr bwMode="auto">
          <a:xfrm>
            <a:off x="6545763" y="4850917"/>
            <a:ext cx="2426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a:latin typeface="HP001 4 hàng" panose="020B0603050302020204" pitchFamily="34" charset="0"/>
              </a:rPr>
              <a:t>2</a:t>
            </a:r>
            <a:r>
              <a:rPr lang="vi-VN" altLang="en-US" sz="3000" b="1" dirty="0" smtClean="0">
                <a:latin typeface="HP001 4 hàng" panose="020B0603050302020204" pitchFamily="34" charset="0"/>
              </a:rPr>
              <a:t>. Ý đoạn</a:t>
            </a:r>
            <a:endParaRPr lang="vi-VN" altLang="en-US" sz="3000" b="1" dirty="0">
              <a:latin typeface="HP001 4 hàng" panose="020B0603050302020204" pitchFamily="34" charset="0"/>
            </a:endParaRPr>
          </a:p>
        </p:txBody>
      </p:sp>
      <p:sp>
        <p:nvSpPr>
          <p:cNvPr id="25" name="TextBox 11"/>
          <p:cNvSpPr txBox="1">
            <a:spLocks noChangeArrowheads="1"/>
          </p:cNvSpPr>
          <p:nvPr/>
        </p:nvSpPr>
        <p:spPr bwMode="auto">
          <a:xfrm>
            <a:off x="6780627" y="5555549"/>
            <a:ext cx="2426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b="1" dirty="0" smtClean="0">
                <a:latin typeface="HP001 4 hàng" panose="020B0603050302020204" pitchFamily="34" charset="0"/>
              </a:rPr>
              <a:t>Ý 1</a:t>
            </a:r>
            <a:endParaRPr lang="vi-VN" altLang="en-US" sz="3000" b="1" dirty="0">
              <a:latin typeface="HP001 4 hàng" panose="020B0603050302020204" pitchFamily="34" charset="0"/>
            </a:endParaRPr>
          </a:p>
        </p:txBody>
      </p:sp>
    </p:spTree>
    <p:extLst>
      <p:ext uri="{BB962C8B-B14F-4D97-AF65-F5344CB8AC3E}">
        <p14:creationId xmlns:p14="http://schemas.microsoft.com/office/powerpoint/2010/main" val="2472770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79320" y="363253"/>
            <a:ext cx="7302675" cy="4860099"/>
          </a:xfrm>
          <a:prstGeom prst="rect">
            <a:avLst/>
          </a:prstGeom>
          <a:noFill/>
        </p:spPr>
      </p:pic>
      <p:pic>
        <p:nvPicPr>
          <p:cNvPr id="8" name="Picture 6" descr="scan0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574" y="2561660"/>
            <a:ext cx="2004165" cy="12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15"/>
          <p:cNvSpPr>
            <a:spLocks/>
          </p:cNvSpPr>
          <p:nvPr/>
        </p:nvSpPr>
        <p:spPr bwMode="auto">
          <a:xfrm>
            <a:off x="1288845" y="3940880"/>
            <a:ext cx="2374265" cy="2258060"/>
          </a:xfrm>
          <a:custGeom>
            <a:avLst/>
            <a:gdLst>
              <a:gd name="G0" fmla="+- 0 0 0"/>
              <a:gd name="G1" fmla="+- 0 0 0"/>
              <a:gd name="G2" fmla="+- 0 0 0"/>
              <a:gd name="G3" fmla="+- 10800 0 0"/>
              <a:gd name="G4" fmla="+- 0 0 0"/>
              <a:gd name="T0" fmla="*/ 360 256 1"/>
              <a:gd name="T1" fmla="*/ 0 256 1"/>
              <a:gd name="G5" fmla="+- G2 T0 T1"/>
              <a:gd name="G6" fmla="?: G2 G2 G5"/>
              <a:gd name="G7" fmla="+- 0 0 G6"/>
              <a:gd name="G8" fmla="+- 0 0 0"/>
              <a:gd name="G9" fmla="+- 0 0 0"/>
              <a:gd name="G10" fmla="+- 0 0 2700"/>
              <a:gd name="G11" fmla="cos G10 0"/>
              <a:gd name="G12" fmla="sin G10 0"/>
              <a:gd name="G13" fmla="cos 13500 0"/>
              <a:gd name="G14" fmla="sin 13500 0"/>
              <a:gd name="G15" fmla="+- G11 10800 0"/>
              <a:gd name="G16" fmla="+- G12 10800 0"/>
              <a:gd name="G17" fmla="+- G13 10800 0"/>
              <a:gd name="G18" fmla="+- G14 10800 0"/>
              <a:gd name="G19" fmla="*/ 0 1 2"/>
              <a:gd name="G20" fmla="+- G19 5400 0"/>
              <a:gd name="G21" fmla="cos G20 0"/>
              <a:gd name="G22" fmla="sin G20 0"/>
              <a:gd name="G23" fmla="+- G21 10800 0"/>
              <a:gd name="G24" fmla="+- G12 G23 G22"/>
              <a:gd name="G25" fmla="+- G22 G23 G11"/>
              <a:gd name="G26" fmla="cos 10800 0"/>
              <a:gd name="G27" fmla="sin 10800 0"/>
              <a:gd name="G28" fmla="cos 0 0"/>
              <a:gd name="G29" fmla="sin 0 0"/>
              <a:gd name="G30" fmla="+- G26 10800 0"/>
              <a:gd name="G31" fmla="+- G27 10800 0"/>
              <a:gd name="G32" fmla="+- G28 10800 0"/>
              <a:gd name="G33" fmla="+- G29 10800 0"/>
              <a:gd name="G34" fmla="+- G19 5400 0"/>
              <a:gd name="G35" fmla="cos G34 0"/>
              <a:gd name="G36" fmla="sin G34 0"/>
              <a:gd name="G37" fmla="+/ 0 0 2"/>
              <a:gd name="T2" fmla="*/ 180 256 1"/>
              <a:gd name="T3" fmla="*/ 0 256 1"/>
              <a:gd name="G38" fmla="+- G37 T2 T3"/>
              <a:gd name="G39" fmla="?: G2 G37 G38"/>
              <a:gd name="G40" fmla="cos 10800 G39"/>
              <a:gd name="G41" fmla="sin 10800 G39"/>
              <a:gd name="G42" fmla="cos 0 G39"/>
              <a:gd name="G43" fmla="sin 0 G39"/>
              <a:gd name="G44" fmla="+- G40 10800 0"/>
              <a:gd name="G45" fmla="+- G41 10800 0"/>
              <a:gd name="G46" fmla="+- G42 10800 0"/>
              <a:gd name="G47" fmla="+- G43 10800 0"/>
              <a:gd name="G48" fmla="+- G35 10800 0"/>
              <a:gd name="G49" fmla="+- G36 10800 0"/>
              <a:gd name="T4" fmla="*/ 320244 w 43200"/>
              <a:gd name="T5" fmla="*/ 1413859 h 43200"/>
              <a:gd name="T6" fmla="*/ 147396 w 43200"/>
              <a:gd name="T7" fmla="*/ 1370811 h 43200"/>
              <a:gd name="T8" fmla="*/ 472757 w 43200"/>
              <a:gd name="T9" fmla="*/ 1884947 h 43200"/>
              <a:gd name="T10" fmla="*/ 397149 w 43200"/>
              <a:gd name="T11" fmla="*/ 1905525 h 43200"/>
              <a:gd name="T12" fmla="*/ 1124437 w 43200"/>
              <a:gd name="T13" fmla="*/ 2111309 h 43200"/>
              <a:gd name="T14" fmla="*/ 1078853 w 43200"/>
              <a:gd name="T15" fmla="*/ 2017329 h 43200"/>
              <a:gd name="T16" fmla="*/ 1967116 w 43200"/>
              <a:gd name="T17" fmla="*/ 1876953 h 43200"/>
              <a:gd name="T18" fmla="*/ 1948896 w 43200"/>
              <a:gd name="T19" fmla="*/ 1980061 h 43200"/>
              <a:gd name="T20" fmla="*/ 2328917 w 43200"/>
              <a:gd name="T21" fmla="*/ 1239780 h 43200"/>
              <a:gd name="T22" fmla="*/ 2550761 w 43200"/>
              <a:gd name="T23" fmla="*/ 1625205 h 43200"/>
              <a:gd name="T24" fmla="*/ 2852239 w 43200"/>
              <a:gd name="T25" fmla="*/ 829292 h 43200"/>
              <a:gd name="T26" fmla="*/ 2753430 w 43200"/>
              <a:gd name="T27" fmla="*/ 973827 h 43200"/>
              <a:gd name="T28" fmla="*/ 2615178 w 43200"/>
              <a:gd name="T29" fmla="*/ 293066 h 43200"/>
              <a:gd name="T30" fmla="*/ 2620364 w 43200"/>
              <a:gd name="T31" fmla="*/ 361337 h 43200"/>
              <a:gd name="T32" fmla="*/ 1984244 w 43200"/>
              <a:gd name="T33" fmla="*/ 213453 h 43200"/>
              <a:gd name="T34" fmla="*/ 2034877 w 43200"/>
              <a:gd name="T35" fmla="*/ 126387 h 43200"/>
              <a:gd name="T36" fmla="*/ 1510872 w 43200"/>
              <a:gd name="T37" fmla="*/ 254934 h 43200"/>
              <a:gd name="T38" fmla="*/ 1535370 w 43200"/>
              <a:gd name="T39" fmla="*/ 179858 h 43200"/>
              <a:gd name="T40" fmla="*/ 955341 w 43200"/>
              <a:gd name="T41" fmla="*/ 280428 h 43200"/>
              <a:gd name="T42" fmla="*/ 1044051 w 43200"/>
              <a:gd name="T43" fmla="*/ 353235 h 43200"/>
              <a:gd name="T44" fmla="*/ 281621 w 43200"/>
              <a:gd name="T45" fmla="*/ 852787 h 43200"/>
              <a:gd name="T46" fmla="*/ 266131 w 43200"/>
              <a:gd name="T47" fmla="*/ 776145 h 43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3163 w 43200"/>
              <a:gd name="T71" fmla="*/ 3163 h 43200"/>
              <a:gd name="T72" fmla="*/ 18437 w 43200"/>
              <a:gd name="T73" fmla="*/ 18437 h 43200"/>
            </a:gdLst>
            <a:ahLst/>
            <a:cxnLst>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 ang="T69">
                <a:pos x="T46" y="T47"/>
              </a:cxn>
            </a:cxnLst>
            <a:rect l="T70" t="T71" r="T72" b="T73"/>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CF31A2"/>
            </a:solidFill>
            <a:round/>
            <a:headEnd/>
            <a:tailEnd/>
          </a:ln>
        </p:spPr>
        <p:txBody>
          <a:bodyPr rot="0" vert="horz" wrap="square" lIns="91440" tIns="45720" rIns="91440" bIns="45720" anchor="ctr" anchorCtr="0" upright="1">
            <a:noAutofit/>
          </a:bodyPr>
          <a:lstStyle/>
          <a:p>
            <a:endParaRPr lang="en-SG"/>
          </a:p>
        </p:txBody>
      </p:sp>
      <p:sp>
        <p:nvSpPr>
          <p:cNvPr id="10" name="Cloud 16"/>
          <p:cNvSpPr>
            <a:spLocks/>
          </p:cNvSpPr>
          <p:nvPr/>
        </p:nvSpPr>
        <p:spPr bwMode="auto">
          <a:xfrm rot="992637">
            <a:off x="7508241" y="4220654"/>
            <a:ext cx="2619486" cy="2005396"/>
          </a:xfrm>
          <a:custGeom>
            <a:avLst/>
            <a:gdLst>
              <a:gd name="G0" fmla="+- 0 0 0"/>
              <a:gd name="G1" fmla="+- 0 0 0"/>
              <a:gd name="G2" fmla="+- 0 0 0"/>
              <a:gd name="G3" fmla="+- 10800 0 0"/>
              <a:gd name="G4" fmla="+- 0 0 0"/>
              <a:gd name="T0" fmla="*/ 360 256 1"/>
              <a:gd name="T1" fmla="*/ 0 256 1"/>
              <a:gd name="G5" fmla="+- G2 T0 T1"/>
              <a:gd name="G6" fmla="?: G2 G2 G5"/>
              <a:gd name="G7" fmla="+- 0 0 G6"/>
              <a:gd name="G8" fmla="+- 0 0 0"/>
              <a:gd name="G9" fmla="+- 0 0 0"/>
              <a:gd name="G10" fmla="+- 0 0 2700"/>
              <a:gd name="G11" fmla="cos G10 0"/>
              <a:gd name="G12" fmla="sin G10 0"/>
              <a:gd name="G13" fmla="cos 13500 0"/>
              <a:gd name="G14" fmla="sin 13500 0"/>
              <a:gd name="G15" fmla="+- G11 10800 0"/>
              <a:gd name="G16" fmla="+- G12 10800 0"/>
              <a:gd name="G17" fmla="+- G13 10800 0"/>
              <a:gd name="G18" fmla="+- G14 10800 0"/>
              <a:gd name="G19" fmla="*/ 0 1 2"/>
              <a:gd name="G20" fmla="+- G19 5400 0"/>
              <a:gd name="G21" fmla="cos G20 0"/>
              <a:gd name="G22" fmla="sin G20 0"/>
              <a:gd name="G23" fmla="+- G21 10800 0"/>
              <a:gd name="G24" fmla="+- G12 G23 G22"/>
              <a:gd name="G25" fmla="+- G22 G23 G11"/>
              <a:gd name="G26" fmla="cos 10800 0"/>
              <a:gd name="G27" fmla="sin 10800 0"/>
              <a:gd name="G28" fmla="cos 0 0"/>
              <a:gd name="G29" fmla="sin 0 0"/>
              <a:gd name="G30" fmla="+- G26 10800 0"/>
              <a:gd name="G31" fmla="+- G27 10800 0"/>
              <a:gd name="G32" fmla="+- G28 10800 0"/>
              <a:gd name="G33" fmla="+- G29 10800 0"/>
              <a:gd name="G34" fmla="+- G19 5400 0"/>
              <a:gd name="G35" fmla="cos G34 0"/>
              <a:gd name="G36" fmla="sin G34 0"/>
              <a:gd name="G37" fmla="+/ 0 0 2"/>
              <a:gd name="T2" fmla="*/ 180 256 1"/>
              <a:gd name="T3" fmla="*/ 0 256 1"/>
              <a:gd name="G38" fmla="+- G37 T2 T3"/>
              <a:gd name="G39" fmla="?: G2 G37 G38"/>
              <a:gd name="G40" fmla="cos 10800 G39"/>
              <a:gd name="G41" fmla="sin 10800 G39"/>
              <a:gd name="G42" fmla="cos 0 G39"/>
              <a:gd name="G43" fmla="sin 0 G39"/>
              <a:gd name="G44" fmla="+- G40 10800 0"/>
              <a:gd name="G45" fmla="+- G41 10800 0"/>
              <a:gd name="G46" fmla="+- G42 10800 0"/>
              <a:gd name="G47" fmla="+- G43 10800 0"/>
              <a:gd name="G48" fmla="+- G35 10800 0"/>
              <a:gd name="G49" fmla="+- G36 10800 0"/>
              <a:gd name="T4" fmla="*/ 301122 w 43200"/>
              <a:gd name="T5" fmla="*/ 1203691 h 43200"/>
              <a:gd name="T6" fmla="*/ 138594 w 43200"/>
              <a:gd name="T7" fmla="*/ 1167042 h 43200"/>
              <a:gd name="T8" fmla="*/ 444529 w 43200"/>
              <a:gd name="T9" fmla="*/ 1604752 h 43200"/>
              <a:gd name="T10" fmla="*/ 373435 w 43200"/>
              <a:gd name="T11" fmla="*/ 1622272 h 43200"/>
              <a:gd name="T12" fmla="*/ 1057295 w 43200"/>
              <a:gd name="T13" fmla="*/ 1797466 h 43200"/>
              <a:gd name="T14" fmla="*/ 1014434 w 43200"/>
              <a:gd name="T15" fmla="*/ 1717456 h 43200"/>
              <a:gd name="T16" fmla="*/ 1849657 w 43200"/>
              <a:gd name="T17" fmla="*/ 1597947 h 43200"/>
              <a:gd name="T18" fmla="*/ 1832525 w 43200"/>
              <a:gd name="T19" fmla="*/ 1685728 h 43200"/>
              <a:gd name="T20" fmla="*/ 2189855 w 43200"/>
              <a:gd name="T21" fmla="*/ 1055488 h 43200"/>
              <a:gd name="T22" fmla="*/ 2398452 w 43200"/>
              <a:gd name="T23" fmla="*/ 1383621 h 43200"/>
              <a:gd name="T24" fmla="*/ 2681929 w 43200"/>
              <a:gd name="T25" fmla="*/ 706019 h 43200"/>
              <a:gd name="T26" fmla="*/ 2589019 w 43200"/>
              <a:gd name="T27" fmla="*/ 829069 h 43200"/>
              <a:gd name="T28" fmla="*/ 2459023 w 43200"/>
              <a:gd name="T29" fmla="*/ 249502 h 43200"/>
              <a:gd name="T30" fmla="*/ 2463900 w 43200"/>
              <a:gd name="T31" fmla="*/ 307625 h 43200"/>
              <a:gd name="T32" fmla="*/ 1865762 w 43200"/>
              <a:gd name="T33" fmla="*/ 181724 h 43200"/>
              <a:gd name="T34" fmla="*/ 1913372 w 43200"/>
              <a:gd name="T35" fmla="*/ 107600 h 43200"/>
              <a:gd name="T36" fmla="*/ 1420656 w 43200"/>
              <a:gd name="T37" fmla="*/ 217039 h 43200"/>
              <a:gd name="T38" fmla="*/ 1443691 w 43200"/>
              <a:gd name="T39" fmla="*/ 153123 h 43200"/>
              <a:gd name="T40" fmla="*/ 898297 w 43200"/>
              <a:gd name="T41" fmla="*/ 238742 h 43200"/>
              <a:gd name="T42" fmla="*/ 981710 w 43200"/>
              <a:gd name="T43" fmla="*/ 300727 h 43200"/>
              <a:gd name="T44" fmla="*/ 264805 w 43200"/>
              <a:gd name="T45" fmla="*/ 726022 h 43200"/>
              <a:gd name="T46" fmla="*/ 250240 w 43200"/>
              <a:gd name="T47" fmla="*/ 660772 h 43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3163 w 43200"/>
              <a:gd name="T71" fmla="*/ 3163 h 43200"/>
              <a:gd name="T72" fmla="*/ 18437 w 43200"/>
              <a:gd name="T73" fmla="*/ 18437 h 43200"/>
            </a:gdLst>
            <a:ahLst/>
            <a:cxnLst>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 ang="T69">
                <a:pos x="T46" y="T47"/>
              </a:cxn>
            </a:cxnLst>
            <a:rect l="T70" t="T71" r="T72" b="T73"/>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round/>
            <a:headEnd/>
            <a:tailEnd/>
          </a:ln>
        </p:spPr>
        <p:txBody>
          <a:bodyPr rot="0" vert="horz" wrap="square" lIns="91440" tIns="45720" rIns="91440" bIns="45720" anchor="ctr" anchorCtr="0" upright="1">
            <a:noAutofit/>
          </a:bodyPr>
          <a:lstStyle/>
          <a:p>
            <a:endParaRPr lang="en-SG"/>
          </a:p>
        </p:txBody>
      </p:sp>
    </p:spTree>
    <p:extLst>
      <p:ext uri="{BB962C8B-B14F-4D97-AF65-F5344CB8AC3E}">
        <p14:creationId xmlns:p14="http://schemas.microsoft.com/office/powerpoint/2010/main" val="95199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1"/>
            <a:ext cx="12192000" cy="333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3064" name="Object 8"/>
          <p:cNvGraphicFramePr>
            <a:graphicFrameLocks noGrp="1" noChangeAspect="1"/>
          </p:cNvGraphicFramePr>
          <p:nvPr>
            <p:ph/>
          </p:nvPr>
        </p:nvGraphicFramePr>
        <p:xfrm>
          <a:off x="0" y="1"/>
          <a:ext cx="1703917" cy="1274763"/>
        </p:xfrm>
        <a:graphic>
          <a:graphicData uri="http://schemas.openxmlformats.org/presentationml/2006/ole">
            <mc:AlternateContent xmlns:mc="http://schemas.openxmlformats.org/markup-compatibility/2006">
              <mc:Choice xmlns:v="urn:schemas-microsoft-com:vml" Requires="v">
                <p:oleObj spid="_x0000_s1070" name="Clip" r:id="rId4" imgW="1278360" imgH="1274040" progId="MS_ClipArt_Gallery.2">
                  <p:embed/>
                </p:oleObj>
              </mc:Choice>
              <mc:Fallback>
                <p:oleObj name="Clip" r:id="rId4" imgW="1278360" imgH="1274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703917"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3065" name="Picture 9" descr="FSTV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993048" y="-203464"/>
            <a:ext cx="1995488" cy="240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9868" y="1167059"/>
            <a:ext cx="9229284"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Đọc đoạn 1 và 2 Bài Dế Mèn phưu lưu kí và trả lời câu hỏi sau:</a:t>
            </a:r>
          </a:p>
          <a:p>
            <a:pPr algn="ctr"/>
            <a:r>
              <a:rPr lang="vi-VN" sz="2800" dirty="0" smtClean="0">
                <a:solidFill>
                  <a:srgbClr val="FF0000"/>
                </a:solidFill>
                <a:latin typeface="+mj-lt"/>
              </a:rPr>
              <a:t>Tìm những chi tiết cho thấy chị Nhà Trò rất yếu ớt?</a:t>
            </a:r>
            <a:endParaRPr lang="en-SG" sz="2800" dirty="0">
              <a:solidFill>
                <a:srgbClr val="FF0000"/>
              </a:solidFill>
              <a:latin typeface="+mj-lt"/>
            </a:endParaRPr>
          </a:p>
        </p:txBody>
      </p:sp>
      <p:sp>
        <p:nvSpPr>
          <p:cNvPr id="12" name="Right Arrow 11">
            <a:hlinkClick r:id="rId7" action="ppaction://hlinksldjump"/>
          </p:cNvPr>
          <p:cNvSpPr/>
          <p:nvPr/>
        </p:nvSpPr>
        <p:spPr>
          <a:xfrm>
            <a:off x="9744406" y="5130018"/>
            <a:ext cx="2446169" cy="1035287"/>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FF0000"/>
                </a:solidFill>
                <a:latin typeface="+mj-lt"/>
              </a:rPr>
              <a:t>GO HOME</a:t>
            </a:r>
            <a:endParaRPr lang="en-SG" sz="2000" b="1" dirty="0">
              <a:solidFill>
                <a:srgbClr val="FF0000"/>
              </a:solidFill>
              <a:latin typeface="+mj-lt"/>
            </a:endParaRPr>
          </a:p>
        </p:txBody>
      </p:sp>
    </p:spTree>
    <p:extLst>
      <p:ext uri="{BB962C8B-B14F-4D97-AF65-F5344CB8AC3E}">
        <p14:creationId xmlns:p14="http://schemas.microsoft.com/office/powerpoint/2010/main" val="302410583"/>
      </p:ext>
    </p:extLst>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1"/>
            <a:ext cx="12192000" cy="333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3064" name="Object 8"/>
          <p:cNvGraphicFramePr>
            <a:graphicFrameLocks noGrp="1" noChangeAspect="1"/>
          </p:cNvGraphicFramePr>
          <p:nvPr>
            <p:ph/>
          </p:nvPr>
        </p:nvGraphicFramePr>
        <p:xfrm>
          <a:off x="0" y="1"/>
          <a:ext cx="1703917" cy="1274763"/>
        </p:xfrm>
        <a:graphic>
          <a:graphicData uri="http://schemas.openxmlformats.org/presentationml/2006/ole">
            <mc:AlternateContent xmlns:mc="http://schemas.openxmlformats.org/markup-compatibility/2006">
              <mc:Choice xmlns:v="urn:schemas-microsoft-com:vml" Requires="v">
                <p:oleObj spid="_x0000_s2094" name="Clip" r:id="rId4" imgW="1278360" imgH="1274040" progId="MS_ClipArt_Gallery.2">
                  <p:embed/>
                </p:oleObj>
              </mc:Choice>
              <mc:Fallback>
                <p:oleObj name="Clip" r:id="rId4" imgW="1278360" imgH="1274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703917"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3065" name="Picture 9" descr="FSTV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993048" y="-203464"/>
            <a:ext cx="1995488" cy="24024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4917" y="5108019"/>
            <a:ext cx="2487084"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9349" y="916538"/>
            <a:ext cx="10369152"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solidFill>
                <a:schemeClr val="tx1"/>
              </a:solidFill>
              <a:latin typeface="+mj-lt"/>
            </a:endParaRPr>
          </a:p>
        </p:txBody>
      </p:sp>
      <p:sp>
        <p:nvSpPr>
          <p:cNvPr id="7" name="Rectangle 6"/>
          <p:cNvSpPr/>
          <p:nvPr/>
        </p:nvSpPr>
        <p:spPr>
          <a:xfrm>
            <a:off x="677187" y="1786326"/>
            <a:ext cx="108376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Đọc đoạn còn lại của Bài Dế Mèn phưu lưu kí và trả lời câu hỏi sau</a:t>
            </a:r>
          </a:p>
          <a:p>
            <a:pPr algn="ctr"/>
            <a:r>
              <a:rPr lang="vi-VN" sz="2800" dirty="0" smtClean="0">
                <a:solidFill>
                  <a:srgbClr val="FF0000"/>
                </a:solidFill>
              </a:rPr>
              <a:t>Nội dung của câu chuyện trên là gì?</a:t>
            </a:r>
            <a:endParaRPr lang="en-SG" sz="2800" dirty="0">
              <a:solidFill>
                <a:srgbClr val="FF0000"/>
              </a:solidFill>
            </a:endParaRPr>
          </a:p>
        </p:txBody>
      </p:sp>
    </p:spTree>
    <p:extLst>
      <p:ext uri="{BB962C8B-B14F-4D97-AF65-F5344CB8AC3E}">
        <p14:creationId xmlns:p14="http://schemas.microsoft.com/office/powerpoint/2010/main" val="3705066603"/>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8788" y="140676"/>
            <a:ext cx="6583679" cy="523220"/>
          </a:xfrm>
          <a:prstGeom prst="rect">
            <a:avLst/>
          </a:prstGeom>
          <a:noFill/>
        </p:spPr>
        <p:txBody>
          <a:bodyPr wrap="square" rtlCol="0">
            <a:spAutoFit/>
          </a:bodyPr>
          <a:lstStyle/>
          <a:p>
            <a:pPr algn="ctr"/>
            <a:r>
              <a:rPr lang="en-US" sz="2800" b="1" dirty="0" err="1" smtClean="0">
                <a:latin typeface="HP001 4 hàng" panose="020B0603050302020204" pitchFamily="34" charset="0"/>
              </a:rPr>
              <a:t>Thứ</a:t>
            </a:r>
            <a:r>
              <a:rPr lang="en-US" sz="2800" b="1" dirty="0" smtClean="0">
                <a:latin typeface="HP001 4 hàng" panose="020B0603050302020204" pitchFamily="34" charset="0"/>
              </a:rPr>
              <a:t> </a:t>
            </a:r>
            <a:r>
              <a:rPr lang="vi-VN" sz="2800" b="1" dirty="0" smtClean="0">
                <a:latin typeface="HP001 4 hàng" panose="020B0603050302020204" pitchFamily="34" charset="0"/>
              </a:rPr>
              <a:t>hai</a:t>
            </a:r>
            <a:r>
              <a:rPr lang="en-US" sz="2800" b="1" dirty="0" smtClean="0">
                <a:latin typeface="HP001 4 hàng" panose="020B0603050302020204" pitchFamily="34" charset="0"/>
              </a:rPr>
              <a:t> </a:t>
            </a:r>
            <a:r>
              <a:rPr lang="en-US" sz="2800" b="1" dirty="0" err="1" smtClean="0">
                <a:latin typeface="HP001 4 hàng" panose="020B0603050302020204" pitchFamily="34" charset="0"/>
              </a:rPr>
              <a:t>ngày</a:t>
            </a:r>
            <a:r>
              <a:rPr lang="en-US" sz="2800" b="1" dirty="0" smtClean="0">
                <a:latin typeface="HP001 4 hàng" panose="020B0603050302020204" pitchFamily="34" charset="0"/>
              </a:rPr>
              <a:t> </a:t>
            </a:r>
            <a:r>
              <a:rPr lang="vi-VN" sz="2800" b="1" dirty="0" smtClean="0">
                <a:latin typeface="HP001 4 hàng" panose="020B0603050302020204" pitchFamily="34" charset="0"/>
              </a:rPr>
              <a:t>13 </a:t>
            </a:r>
            <a:r>
              <a:rPr lang="en-US" sz="2800" b="1" dirty="0" err="1" smtClean="0">
                <a:latin typeface="HP001 4 hàng" panose="020B0603050302020204" pitchFamily="34" charset="0"/>
              </a:rPr>
              <a:t>tháng</a:t>
            </a:r>
            <a:r>
              <a:rPr lang="en-US" sz="2800" b="1" dirty="0" smtClean="0">
                <a:latin typeface="HP001 4 hàng" panose="020B0603050302020204" pitchFamily="34" charset="0"/>
              </a:rPr>
              <a:t> 9 </a:t>
            </a:r>
            <a:r>
              <a:rPr lang="en-US" sz="2800" b="1" dirty="0" err="1" smtClean="0">
                <a:latin typeface="HP001 4 hàng" panose="020B0603050302020204" pitchFamily="34" charset="0"/>
              </a:rPr>
              <a:t>năm</a:t>
            </a:r>
            <a:r>
              <a:rPr lang="en-US" sz="2800" b="1" dirty="0" smtClean="0">
                <a:latin typeface="HP001 4 hàng" panose="020B0603050302020204" pitchFamily="34" charset="0"/>
              </a:rPr>
              <a:t> 2021</a:t>
            </a:r>
            <a:endParaRPr lang="en-US" sz="2800" b="1" dirty="0">
              <a:latin typeface="HP001 4 hàng" panose="020B0603050302020204" pitchFamily="34" charset="0"/>
            </a:endParaRPr>
          </a:p>
        </p:txBody>
      </p:sp>
      <p:sp>
        <p:nvSpPr>
          <p:cNvPr id="3" name="TextBox 2"/>
          <p:cNvSpPr txBox="1"/>
          <p:nvPr/>
        </p:nvSpPr>
        <p:spPr>
          <a:xfrm>
            <a:off x="5759548" y="785445"/>
            <a:ext cx="1803010" cy="523220"/>
          </a:xfrm>
          <a:prstGeom prst="rect">
            <a:avLst/>
          </a:prstGeom>
          <a:noFill/>
        </p:spPr>
        <p:txBody>
          <a:bodyPr wrap="square" rtlCol="0">
            <a:spAutoFit/>
          </a:bodyPr>
          <a:lstStyle/>
          <a:p>
            <a:pPr algn="ctr"/>
            <a:r>
              <a:rPr lang="en-US" sz="2800" b="1" u="sng" dirty="0" err="1" smtClean="0">
                <a:latin typeface="HP001 4 hàng" panose="020B0603050302020204" pitchFamily="34" charset="0"/>
              </a:rPr>
              <a:t>Tập</a:t>
            </a:r>
            <a:r>
              <a:rPr lang="en-US" sz="2800" b="1" u="sng" dirty="0" smtClean="0">
                <a:latin typeface="HP001 4 hàng" panose="020B0603050302020204" pitchFamily="34" charset="0"/>
              </a:rPr>
              <a:t> </a:t>
            </a:r>
            <a:r>
              <a:rPr lang="en-US" sz="2800" b="1" u="sng" dirty="0" err="1" smtClean="0">
                <a:latin typeface="HP001 4 hàng" panose="020B0603050302020204" pitchFamily="34" charset="0"/>
              </a:rPr>
              <a:t>đọc</a:t>
            </a:r>
            <a:endParaRPr lang="en-US" sz="2800" b="1" u="sng" dirty="0">
              <a:latin typeface="HP001 4 hàng" panose="020B0603050302020204" pitchFamily="34" charset="0"/>
            </a:endParaRPr>
          </a:p>
        </p:txBody>
      </p:sp>
      <p:sp>
        <p:nvSpPr>
          <p:cNvPr id="5" name="TextBox 4"/>
          <p:cNvSpPr txBox="1"/>
          <p:nvPr/>
        </p:nvSpPr>
        <p:spPr>
          <a:xfrm>
            <a:off x="4349848" y="1187116"/>
            <a:ext cx="4622409" cy="523220"/>
          </a:xfrm>
          <a:prstGeom prst="rect">
            <a:avLst/>
          </a:prstGeom>
          <a:noFill/>
        </p:spPr>
        <p:txBody>
          <a:bodyPr wrap="square" rtlCol="0">
            <a:spAutoFit/>
          </a:bodyPr>
          <a:lstStyle/>
          <a:p>
            <a:pPr algn="ctr"/>
            <a:r>
              <a:rPr lang="en-US" sz="2800" b="1" dirty="0" err="1" smtClean="0">
                <a:solidFill>
                  <a:srgbClr val="FF0000"/>
                </a:solidFill>
                <a:latin typeface="HP001 4 hàng" panose="020B0603050302020204" pitchFamily="34" charset="0"/>
              </a:rPr>
              <a:t>Dế</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Mèn</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bênh</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vực</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kẻ</a:t>
            </a:r>
            <a:r>
              <a:rPr lang="en-US" sz="2800" b="1" dirty="0" smtClean="0">
                <a:solidFill>
                  <a:srgbClr val="FF0000"/>
                </a:solidFill>
                <a:latin typeface="HP001 4 hàng" panose="020B0603050302020204" pitchFamily="34" charset="0"/>
              </a:rPr>
              <a:t> </a:t>
            </a:r>
            <a:r>
              <a:rPr lang="en-US" sz="2800" b="1" dirty="0" err="1" smtClean="0">
                <a:solidFill>
                  <a:srgbClr val="FF0000"/>
                </a:solidFill>
                <a:latin typeface="HP001 4 hàng" panose="020B0603050302020204" pitchFamily="34" charset="0"/>
              </a:rPr>
              <a:t>yếu</a:t>
            </a:r>
            <a:endParaRPr lang="en-US" sz="2800" b="1" dirty="0">
              <a:solidFill>
                <a:srgbClr val="FF0000"/>
              </a:solidFill>
              <a:latin typeface="HP001 4 hàng" panose="020B0603050302020204" pitchFamily="34" charset="0"/>
            </a:endParaRPr>
          </a:p>
        </p:txBody>
      </p:sp>
      <p:sp>
        <p:nvSpPr>
          <p:cNvPr id="6" name="TextBox 5"/>
          <p:cNvSpPr txBox="1"/>
          <p:nvPr/>
        </p:nvSpPr>
        <p:spPr>
          <a:xfrm>
            <a:off x="8070752" y="1634860"/>
            <a:ext cx="1803010" cy="523220"/>
          </a:xfrm>
          <a:prstGeom prst="rect">
            <a:avLst/>
          </a:prstGeom>
          <a:noFill/>
        </p:spPr>
        <p:txBody>
          <a:bodyPr wrap="square" rtlCol="0">
            <a:spAutoFit/>
          </a:bodyPr>
          <a:lstStyle/>
          <a:p>
            <a:pPr algn="ctr"/>
            <a:r>
              <a:rPr lang="en-US" sz="2800" b="1" dirty="0" err="1" smtClean="0">
                <a:latin typeface="HP001 4 hàng" panose="020B0603050302020204" pitchFamily="34" charset="0"/>
              </a:rPr>
              <a:t>Tô</a:t>
            </a:r>
            <a:r>
              <a:rPr lang="en-US" sz="2800" b="1" dirty="0" smtClean="0">
                <a:latin typeface="HP001 4 hàng" panose="020B0603050302020204" pitchFamily="34" charset="0"/>
              </a:rPr>
              <a:t> </a:t>
            </a:r>
            <a:r>
              <a:rPr lang="en-US" sz="2800" b="1" dirty="0" err="1" smtClean="0">
                <a:latin typeface="HP001 4 hàng" panose="020B0603050302020204" pitchFamily="34" charset="0"/>
              </a:rPr>
              <a:t>Hoài</a:t>
            </a:r>
            <a:endParaRPr lang="en-US" sz="2800" b="1" dirty="0">
              <a:latin typeface="HP001 4 hàng" panose="020B0603050302020204"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pic>
        <p:nvPicPr>
          <p:cNvPr id="16" name="Picture 6" descr="scan00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3000" y="1710337"/>
            <a:ext cx="8273026" cy="48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STV1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0597323" y="-241036"/>
            <a:ext cx="1710337" cy="20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5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25" y="3954463"/>
            <a:ext cx="1716088" cy="17160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800" y="4090988"/>
            <a:ext cx="1577975" cy="1579562"/>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38" y="2879725"/>
            <a:ext cx="1211262" cy="1211263"/>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a:grpSpLocks/>
          </p:cNvGrpSpPr>
          <p:nvPr/>
        </p:nvGrpSpPr>
        <p:grpSpPr bwMode="auto">
          <a:xfrm>
            <a:off x="3595688" y="492125"/>
            <a:ext cx="5156200" cy="4895850"/>
            <a:chOff x="3084810" y="-335112"/>
            <a:chExt cx="5809496" cy="5760000"/>
          </a:xfrm>
        </p:grpSpPr>
        <p:grpSp>
          <p:nvGrpSpPr>
            <p:cNvPr id="6156" name="组合 16"/>
            <p:cNvGrpSpPr>
              <a:grpSpLocks/>
            </p:cNvGrpSpPr>
            <p:nvPr/>
          </p:nvGrpSpPr>
          <p:grpSpPr bwMode="auto">
            <a:xfrm>
              <a:off x="3297693" y="-335112"/>
              <a:ext cx="5596613" cy="5760000"/>
              <a:chOff x="3297693" y="-335112"/>
              <a:chExt cx="5596613" cy="5760000"/>
            </a:xfrm>
          </p:grpSpPr>
          <p:cxnSp>
            <p:nvCxnSpPr>
              <p:cNvPr id="16" name="直接连接符 15"/>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6159" name="图片 12"/>
              <p:cNvPicPr>
                <a:picLocks noChangeAspect="1"/>
              </p:cNvPicPr>
              <p:nvPr/>
            </p:nvPicPr>
            <p:blipFill>
              <a:blip r:embed="rId3">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p:cNvSpPr/>
          <p:nvPr/>
        </p:nvSpPr>
        <p:spPr>
          <a:xfrm>
            <a:off x="9039225" y="3259138"/>
            <a:ext cx="1239838" cy="123983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8588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p:cNvSpPr/>
          <p:nvPr/>
        </p:nvSpPr>
        <p:spPr>
          <a:xfrm>
            <a:off x="1216025" y="598488"/>
            <a:ext cx="889000" cy="88741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525" y="1216025"/>
            <a:ext cx="538163" cy="53816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00580" y="3006461"/>
            <a:ext cx="423239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vi-VN" sz="6600" b="1" dirty="0" smtClean="0">
                <a:solidFill>
                  <a:srgbClr val="FF0000"/>
                </a:solidFill>
                <a:latin typeface="Arial-Rounded" panose="020B0604020202020204" pitchFamily="34" charset="0"/>
                <a:ea typeface="Arial-Rounded" panose="020B0604020202020204" pitchFamily="34" charset="0"/>
                <a:cs typeface="Arial-Rounded" panose="020B0604020202020204" pitchFamily="34" charset="0"/>
              </a:rPr>
              <a:t>Khám phá</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155" name="Picture 2" descr="在走动的火车 852x480 | Pics, Animation, Trave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64569" y="2331036"/>
            <a:ext cx="7818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6759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694330" y="511139"/>
            <a:ext cx="9453834" cy="6278642"/>
          </a:xfrm>
          <a:prstGeom prst="rect">
            <a:avLst/>
          </a:prstGeom>
          <a:noFill/>
        </p:spPr>
        <p:txBody>
          <a:bodyPr wrap="square" rtlCol="0">
            <a:spAutoFit/>
          </a:bodyPr>
          <a:lstStyle/>
          <a:p>
            <a:pPr algn="just"/>
            <a:r>
              <a:rPr lang="en-US" sz="2600" b="1" dirty="0" smtClean="0">
                <a:latin typeface="HP001 4 hàng" panose="020B0603050302020204" pitchFamily="34" charset="0"/>
              </a:rPr>
              <a:t>	</a:t>
            </a:r>
            <a:r>
              <a:rPr lang="en-US" sz="2000" b="1" dirty="0">
                <a:latin typeface="HP001 4 hàng" panose="020B0603050302020204" pitchFamily="34" charset="0"/>
              </a:rPr>
              <a:t> </a:t>
            </a:r>
            <a:endParaRPr lang="vi-VN" sz="2000" b="1" dirty="0" smtClean="0">
              <a:latin typeface="HP001 4 hàng" panose="020B0603050302020204" pitchFamily="34" charset="0"/>
            </a:endParaRPr>
          </a:p>
          <a:p>
            <a:pPr algn="just"/>
            <a:r>
              <a:rPr lang="vi-VN" sz="2000" b="1" dirty="0" smtClean="0">
                <a:latin typeface="HP001 4 hàng" panose="020B0603050302020204" pitchFamily="34" charset="0"/>
              </a:rPr>
              <a:t>	Bọn </a:t>
            </a:r>
            <a:r>
              <a:rPr lang="vi-VN" sz="2000" b="1" dirty="0">
                <a:latin typeface="HP001 4 hàng" panose="020B0603050302020204" pitchFamily="34" charset="0"/>
              </a:rPr>
              <a:t>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endParaRPr lang="vi-VN" sz="2000" b="1" dirty="0" smtClean="0">
              <a:latin typeface="HP001 4 hàng" panose="020B0603050302020204" pitchFamily="34" charset="0"/>
            </a:endParaRPr>
          </a:p>
          <a:p>
            <a:pPr algn="just"/>
            <a:r>
              <a:rPr lang="vi-VN" sz="2000" b="1" dirty="0">
                <a:latin typeface="HP001 4 hàng" panose="020B0603050302020204" pitchFamily="34" charset="0"/>
              </a:rPr>
              <a:t>	</a:t>
            </a:r>
            <a:r>
              <a:rPr lang="vi-VN" sz="2000" b="1" dirty="0" smtClean="0">
                <a:latin typeface="HP001 4 hàng" panose="020B0603050302020204" pitchFamily="34" charset="0"/>
              </a:rPr>
              <a:t>Tôi </a:t>
            </a:r>
            <a:r>
              <a:rPr lang="vi-VN" sz="2000" b="1" dirty="0">
                <a:latin typeface="HP001 4 hàng" panose="020B0603050302020204" pitchFamily="34" charset="0"/>
              </a:rPr>
              <a:t>cất tiếng hỏi </a:t>
            </a:r>
            <a:r>
              <a:rPr lang="vi-VN" sz="2000" b="1" dirty="0" smtClean="0">
                <a:latin typeface="HP001 4 hàng" panose="020B0603050302020204" pitchFamily="34" charset="0"/>
              </a:rPr>
              <a:t>lớn:</a:t>
            </a:r>
            <a:r>
              <a:rPr lang="vi-VN" sz="2000" b="1" dirty="0">
                <a:latin typeface="HP001 4 hàng" panose="020B0603050302020204" pitchFamily="34" charset="0"/>
              </a:rPr>
              <a:t>	</a:t>
            </a:r>
            <a:endParaRPr lang="vi-VN" sz="2000" b="1" dirty="0" smtClean="0">
              <a:latin typeface="HP001 4 hàng" panose="020B0603050302020204" pitchFamily="34" charset="0"/>
            </a:endParaRPr>
          </a:p>
          <a:p>
            <a:pPr algn="just"/>
            <a:r>
              <a:rPr lang="vi-VN" sz="2000" b="1" dirty="0">
                <a:latin typeface="HP001 4 hàng" panose="020B0603050302020204" pitchFamily="34" charset="0"/>
              </a:rPr>
              <a:t>	</a:t>
            </a:r>
            <a:r>
              <a:rPr lang="vi-VN" sz="2000" b="1" dirty="0" smtClean="0">
                <a:latin typeface="HP001 4 hàng" panose="020B0603050302020204" pitchFamily="34" charset="0"/>
              </a:rPr>
              <a:t>- Ai </a:t>
            </a:r>
            <a:r>
              <a:rPr lang="vi-VN" sz="2000" b="1" dirty="0">
                <a:latin typeface="HP001 4 hàng" panose="020B0603050302020204" pitchFamily="34" charset="0"/>
              </a:rPr>
              <a:t>đứng chóp bu bọn mày? Ra đây ta nói chuyện</a:t>
            </a:r>
            <a:r>
              <a:rPr lang="vi-VN" sz="2000" b="1" dirty="0" smtClean="0">
                <a:latin typeface="HP001 4 hàng" panose="020B0603050302020204" pitchFamily="34" charset="0"/>
              </a:rPr>
              <a:t>.</a:t>
            </a:r>
          </a:p>
          <a:p>
            <a:pPr algn="just"/>
            <a:r>
              <a:rPr lang="vi-VN" sz="2000" b="1" dirty="0" smtClean="0">
                <a:latin typeface="HP001 4 hàng" panose="020B0603050302020204" pitchFamily="34" charset="0"/>
              </a:rPr>
              <a:t>	Từ </a:t>
            </a:r>
            <a:r>
              <a:rPr lang="vi-VN" sz="2000" b="1" dirty="0">
                <a:latin typeface="HP001 4 hàng" panose="020B0603050302020204" pitchFamily="34" charset="0"/>
              </a:rPr>
              <a:t>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a:t>
            </a:r>
            <a:r>
              <a:rPr lang="vi-VN" sz="2000" b="1" dirty="0" smtClean="0">
                <a:latin typeface="HP001 4 hàng" panose="020B0603050302020204" pitchFamily="34" charset="0"/>
              </a:rPr>
              <a:t>thét:</a:t>
            </a:r>
          </a:p>
          <a:p>
            <a:pPr algn="just"/>
            <a:r>
              <a:rPr lang="vi-VN" sz="2000" b="1" dirty="0">
                <a:latin typeface="HP001 4 hàng" panose="020B0603050302020204" pitchFamily="34" charset="0"/>
              </a:rPr>
              <a:t>	</a:t>
            </a:r>
            <a:r>
              <a:rPr lang="vi-VN" sz="2000" b="1" dirty="0" smtClean="0">
                <a:latin typeface="HP001 4 hàng" panose="020B0603050302020204" pitchFamily="34" charset="0"/>
              </a:rPr>
              <a:t>Các </a:t>
            </a:r>
            <a:r>
              <a:rPr lang="vi-VN" sz="2000" b="1" dirty="0">
                <a:latin typeface="HP001 4 hàng" panose="020B0603050302020204" pitchFamily="34" charset="0"/>
              </a:rPr>
              <a:t>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r>
              <a:rPr lang="vi-VN" sz="2000" b="1" dirty="0" smtClean="0">
                <a:latin typeface="HP001 4 hàng" panose="020B0603050302020204" pitchFamily="34" charset="0"/>
              </a:rPr>
              <a:t>?</a:t>
            </a:r>
          </a:p>
          <a:p>
            <a:pPr algn="just"/>
            <a:r>
              <a:rPr lang="vi-VN" sz="2000" b="1" dirty="0" smtClean="0">
                <a:latin typeface="HP001 4 hàng" panose="020B0603050302020204" pitchFamily="34" charset="0"/>
              </a:rPr>
              <a:t>	Bọn </a:t>
            </a:r>
            <a:r>
              <a:rPr lang="vi-VN" sz="2000" b="1" dirty="0">
                <a:latin typeface="HP001 4 hàng" panose="020B0603050302020204" pitchFamily="34" charset="0"/>
              </a:rPr>
              <a:t>nhện sợ hãi, cùng dạ ran. Cả bọn cuống cuồng chạy dọc chạy ngang, phá hết các dây tơ chăng lối. Con đường về tổ Nhà Trò quang hẳn.</a:t>
            </a:r>
          </a:p>
          <a:p>
            <a:pPr algn="just"/>
            <a:endParaRPr lang="vi-VN" sz="2000" b="1" dirty="0">
              <a:latin typeface="HP001 4 hàng" panose="020B0603050302020204" pitchFamily="34" charset="0"/>
            </a:endParaRPr>
          </a:p>
          <a:p>
            <a:pPr marL="285750" indent="-285750" algn="just">
              <a:buFontTx/>
              <a:buChar char="-"/>
            </a:pPr>
            <a:endParaRPr lang="vi-VN" b="1" dirty="0">
              <a:latin typeface="HP001 4 hàng" panose="020B0603050302020204" pitchFamily="34" charset="0"/>
            </a:endParaRPr>
          </a:p>
          <a:p>
            <a:pPr marL="285750" indent="-285750" algn="just">
              <a:buFontTx/>
              <a:buChar char="-"/>
            </a:pPr>
            <a:endParaRPr lang="vi-VN" b="1" dirty="0">
              <a:latin typeface="HP001 4 hàng" panose="020B0603050302020204" pitchFamily="34" charset="0"/>
            </a:endParaRPr>
          </a:p>
          <a:p>
            <a:pPr algn="just"/>
            <a:endParaRPr lang="en-US" sz="2000" b="1" dirty="0">
              <a:latin typeface="HP001 4 hàng" panose="020B0603050302020204" pitchFamily="34" charset="0"/>
            </a:endParaRPr>
          </a:p>
        </p:txBody>
      </p:sp>
      <p:sp>
        <p:nvSpPr>
          <p:cNvPr id="9" name="TextBox 8"/>
          <p:cNvSpPr txBox="1"/>
          <p:nvPr/>
        </p:nvSpPr>
        <p:spPr>
          <a:xfrm>
            <a:off x="217714" y="4965435"/>
            <a:ext cx="11767301" cy="492443"/>
          </a:xfrm>
          <a:prstGeom prst="rect">
            <a:avLst/>
          </a:prstGeom>
          <a:noFill/>
        </p:spPr>
        <p:txBody>
          <a:bodyPr wrap="square" rtlCol="0">
            <a:spAutoFit/>
          </a:bodyPr>
          <a:lstStyle/>
          <a:p>
            <a:r>
              <a:rPr lang="en-US" sz="2600" b="1" dirty="0" smtClean="0">
                <a:latin typeface="HP001 4 hàng" panose="020B0603050302020204" pitchFamily="34" charset="0"/>
              </a:rPr>
              <a:t>	</a:t>
            </a:r>
            <a:endParaRPr lang="vi-VN" sz="2600" b="1" dirty="0">
              <a:latin typeface="HP001 4 hàng" panose="020B0603050302020204" pitchFamily="34" charset="0"/>
            </a:endParaRPr>
          </a:p>
        </p:txBody>
      </p:sp>
      <p:sp>
        <p:nvSpPr>
          <p:cNvPr id="11" name="TextBox 10"/>
          <p:cNvSpPr txBox="1"/>
          <p:nvPr/>
        </p:nvSpPr>
        <p:spPr>
          <a:xfrm>
            <a:off x="863110" y="7729274"/>
            <a:ext cx="11767301" cy="1569660"/>
          </a:xfrm>
          <a:prstGeom prst="rect">
            <a:avLst/>
          </a:prstGeom>
          <a:noFill/>
        </p:spPr>
        <p:txBody>
          <a:bodyPr wrap="square" rtlCol="0">
            <a:spAutoFit/>
          </a:bodyPr>
          <a:lstStyle/>
          <a:p>
            <a:r>
              <a:rPr lang="en-US" sz="2600" b="1" dirty="0" smtClean="0">
                <a:latin typeface="HP001 4 hàng" panose="020B0603050302020204" pitchFamily="34" charset="0"/>
              </a:rPr>
              <a:t>	</a:t>
            </a:r>
            <a:r>
              <a:rPr lang="vi-VN" sz="2600" b="1" dirty="0">
                <a:latin typeface="HP001 4 hàng" panose="020B0603050302020204" pitchFamily="34" charset="0"/>
              </a:rPr>
              <a:t> </a:t>
            </a:r>
            <a:r>
              <a:rPr lang="vi-VN" b="1" dirty="0">
                <a:latin typeface="HP001 4 hàng" panose="020B0603050302020204" pitchFamily="34" charset="0"/>
              </a:rPr>
              <a:t>Bọn nhện sợ hãi, cùng dạ ran. Cả bọn cuống cuồng chạy dọc chạy ngang, phá hết các dây tơ chăng lối. Con đường về tổ Nhà Trò quang hẳn.</a:t>
            </a:r>
          </a:p>
          <a:p>
            <a:endParaRPr lang="vi-VN" sz="2600" b="1" dirty="0">
              <a:latin typeface="HP001 4 hàng" panose="020B0603050302020204" pitchFamily="34" charset="0"/>
            </a:endParaRPr>
          </a:p>
          <a:p>
            <a:r>
              <a:rPr lang="en-US" sz="2600" b="1" dirty="0">
                <a:latin typeface="HP001 4 hàng" panose="020B0603050302020204" pitchFamily="34" charset="0"/>
              </a:rPr>
              <a:t>                                                                        </a:t>
            </a:r>
            <a:r>
              <a:rPr lang="vi-VN" sz="2600" b="1" dirty="0" smtClean="0">
                <a:latin typeface="HP001 4 hàng" panose="020B0603050302020204" pitchFamily="34" charset="0"/>
              </a:rPr>
              <a:t>Theo </a:t>
            </a:r>
            <a:r>
              <a:rPr lang="vi-VN" sz="2600" b="1" dirty="0">
                <a:latin typeface="HP001 4 hàng" panose="020B0603050302020204" pitchFamily="34" charset="0"/>
              </a:rPr>
              <a:t>Tô Hoài</a:t>
            </a:r>
          </a:p>
        </p:txBody>
      </p:sp>
      <p:sp>
        <p:nvSpPr>
          <p:cNvPr id="12" name="TextBox 11"/>
          <p:cNvSpPr txBox="1"/>
          <p:nvPr/>
        </p:nvSpPr>
        <p:spPr>
          <a:xfrm>
            <a:off x="3648390" y="352126"/>
            <a:ext cx="4622409" cy="461665"/>
          </a:xfrm>
          <a:prstGeom prst="rect">
            <a:avLst/>
          </a:prstGeom>
          <a:noFill/>
        </p:spPr>
        <p:txBody>
          <a:bodyPr wrap="square" rtlCol="0">
            <a:spAutoFit/>
          </a:bodyPr>
          <a:lstStyle/>
          <a:p>
            <a:pPr algn="ctr"/>
            <a:r>
              <a:rPr lang="en-US" sz="2400" b="1" dirty="0" err="1" smtClean="0">
                <a:solidFill>
                  <a:srgbClr val="FF0000"/>
                </a:solidFill>
                <a:latin typeface="HP001 4 hàng" panose="020B0603050302020204" pitchFamily="34" charset="0"/>
              </a:rPr>
              <a:t>Dế</a:t>
            </a:r>
            <a:r>
              <a:rPr lang="en-US" sz="2400" b="1" dirty="0" smtClean="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Mèn</a:t>
            </a:r>
            <a:r>
              <a:rPr lang="en-US" sz="2400" b="1" dirty="0" smtClean="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bênh</a:t>
            </a:r>
            <a:r>
              <a:rPr lang="en-US" sz="2400" b="1" dirty="0" smtClean="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vực</a:t>
            </a:r>
            <a:r>
              <a:rPr lang="en-US" sz="2400" b="1" dirty="0" smtClean="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kẻ</a:t>
            </a:r>
            <a:r>
              <a:rPr lang="en-US" sz="2400" b="1" dirty="0" smtClean="0">
                <a:solidFill>
                  <a:srgbClr val="FF0000"/>
                </a:solidFill>
                <a:latin typeface="HP001 4 hàng" panose="020B0603050302020204" pitchFamily="34" charset="0"/>
              </a:rPr>
              <a:t> </a:t>
            </a:r>
            <a:r>
              <a:rPr lang="en-US" sz="2400" b="1" dirty="0" err="1" smtClean="0">
                <a:solidFill>
                  <a:srgbClr val="FF0000"/>
                </a:solidFill>
                <a:latin typeface="HP001 4 hàng" panose="020B0603050302020204" pitchFamily="34" charset="0"/>
              </a:rPr>
              <a:t>yếu</a:t>
            </a:r>
            <a:endParaRPr lang="en-US" sz="2400" b="1" dirty="0">
              <a:solidFill>
                <a:srgbClr val="FF0000"/>
              </a:solidFill>
              <a:latin typeface="HP001 4 hàng" panose="020B0603050302020204" pitchFamily="34" charset="0"/>
            </a:endParaRPr>
          </a:p>
        </p:txBody>
      </p:sp>
      <p:sp>
        <p:nvSpPr>
          <p:cNvPr id="13" name="TextBox 12"/>
          <p:cNvSpPr txBox="1"/>
          <p:nvPr/>
        </p:nvSpPr>
        <p:spPr>
          <a:xfrm>
            <a:off x="5959594" y="5625583"/>
            <a:ext cx="4622409" cy="461665"/>
          </a:xfrm>
          <a:prstGeom prst="rect">
            <a:avLst/>
          </a:prstGeom>
          <a:noFill/>
        </p:spPr>
        <p:txBody>
          <a:bodyPr wrap="square" rtlCol="0">
            <a:spAutoFit/>
          </a:bodyPr>
          <a:lstStyle/>
          <a:p>
            <a:pPr algn="ctr"/>
            <a:r>
              <a:rPr lang="vi-VN" sz="2400" b="1" i="1" dirty="0" smtClean="0">
                <a:solidFill>
                  <a:srgbClr val="FF0000"/>
                </a:solidFill>
                <a:latin typeface="Times New Roman" pitchFamily="18" charset="0"/>
                <a:cs typeface="Times New Roman" pitchFamily="18" charset="0"/>
              </a:rPr>
              <a:t>Theo </a:t>
            </a:r>
            <a:r>
              <a:rPr lang="vi-VN" sz="2400" b="1" dirty="0" smtClean="0">
                <a:solidFill>
                  <a:srgbClr val="FF0000"/>
                </a:solidFill>
                <a:latin typeface="Times New Roman" pitchFamily="18" charset="0"/>
                <a:cs typeface="Times New Roman" pitchFamily="18" charset="0"/>
              </a:rPr>
              <a:t>Tô Hoài</a:t>
            </a:r>
            <a:endParaRPr lang="en-US" sz="2400" b="1" dirty="0">
              <a:solidFill>
                <a:srgbClr val="FF0000"/>
              </a:solidFill>
              <a:latin typeface="Times New Roman" pitchFamily="18" charset="0"/>
              <a:cs typeface="Times New Roman" pitchFamily="18" charset="0"/>
            </a:endParaRPr>
          </a:p>
        </p:txBody>
      </p:sp>
      <p:pic>
        <p:nvPicPr>
          <p:cNvPr id="8" name="Picture 9" descr="FSTV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042087" y="-199882"/>
            <a:ext cx="1306728" cy="157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4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9" presetClass="exit" presetSubtype="0" fill="hold" grpId="1"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9" presetClass="exit" presetSubtype="0" fill="hold" grpId="1" nodeType="with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1" grpId="0"/>
      <p:bldP spid="11" grpId="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Callout 7"/>
          <p:cNvSpPr/>
          <p:nvPr/>
        </p:nvSpPr>
        <p:spPr>
          <a:xfrm rot="20905560">
            <a:off x="481788" y="1269276"/>
            <a:ext cx="4676329" cy="2836003"/>
          </a:xfrm>
          <a:prstGeom prst="cloudCallout">
            <a:avLst>
              <a:gd name="adj1" fmla="val -37392"/>
              <a:gd name="adj2" fmla="val 63649"/>
            </a:avLst>
          </a:prstGeom>
          <a:solidFill>
            <a:schemeClr val="accent4">
              <a:lumMod val="60000"/>
              <a:lumOff val="40000"/>
              <a:alpha val="4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sp>
        <p:nvSpPr>
          <p:cNvPr id="11" name="Cloud Callout 10"/>
          <p:cNvSpPr/>
          <p:nvPr/>
        </p:nvSpPr>
        <p:spPr>
          <a:xfrm rot="910988">
            <a:off x="5322905" y="1270004"/>
            <a:ext cx="5200726" cy="3752538"/>
          </a:xfrm>
          <a:prstGeom prst="cloudCallout">
            <a:avLst>
              <a:gd name="adj1" fmla="val 56321"/>
              <a:gd name="adj2" fmla="val 32777"/>
            </a:avLst>
          </a:prstGeom>
          <a:solidFill>
            <a:schemeClr val="accent1">
              <a:alpha val="4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04554" y="2546108"/>
            <a:ext cx="4037428" cy="1200329"/>
          </a:xfrm>
          <a:prstGeom prst="rect">
            <a:avLst/>
          </a:prstGeom>
          <a:noFill/>
        </p:spPr>
        <p:txBody>
          <a:bodyPr wrap="square" rtlCol="0">
            <a:spAutoFit/>
          </a:bodyPr>
          <a:lstStyle/>
          <a:p>
            <a:pPr algn="ctr"/>
            <a:r>
              <a:rPr lang="en-US" sz="3600" b="1" dirty="0" err="1" smtClean="0">
                <a:latin typeface="HP001 4 hàng" panose="020B0603050302020204" pitchFamily="34" charset="0"/>
              </a:rPr>
              <a:t>Bài</a:t>
            </a:r>
            <a:r>
              <a:rPr lang="en-US" sz="3600" b="1" dirty="0" smtClean="0">
                <a:latin typeface="HP001 4 hàng" panose="020B0603050302020204" pitchFamily="34" charset="0"/>
              </a:rPr>
              <a:t> </a:t>
            </a:r>
            <a:r>
              <a:rPr lang="en-US" sz="3600" b="1" dirty="0" err="1" smtClean="0">
                <a:latin typeface="HP001 4 hàng" panose="020B0603050302020204" pitchFamily="34" charset="0"/>
              </a:rPr>
              <a:t>văn</a:t>
            </a:r>
            <a:r>
              <a:rPr lang="en-US" sz="3600" b="1" dirty="0" smtClean="0">
                <a:latin typeface="HP001 4 hàng" panose="020B0603050302020204" pitchFamily="34" charset="0"/>
              </a:rPr>
              <a:t> </a:t>
            </a:r>
            <a:r>
              <a:rPr lang="en-US" sz="3600" b="1" dirty="0" err="1" smtClean="0">
                <a:latin typeface="HP001 4 hàng" panose="020B0603050302020204" pitchFamily="34" charset="0"/>
              </a:rPr>
              <a:t>được</a:t>
            </a:r>
            <a:r>
              <a:rPr lang="en-US" sz="3600" b="1" dirty="0" smtClean="0">
                <a:latin typeface="HP001 4 hàng" panose="020B0603050302020204" pitchFamily="34" charset="0"/>
              </a:rPr>
              <a:t> chia </a:t>
            </a:r>
            <a:r>
              <a:rPr lang="en-US" sz="3600" b="1" dirty="0" err="1" smtClean="0">
                <a:latin typeface="HP001 4 hàng" panose="020B0603050302020204" pitchFamily="34" charset="0"/>
              </a:rPr>
              <a:t>thành</a:t>
            </a:r>
            <a:r>
              <a:rPr lang="en-US" sz="3600" b="1" dirty="0" smtClean="0">
                <a:latin typeface="HP001 4 hàng" panose="020B0603050302020204" pitchFamily="34" charset="0"/>
              </a:rPr>
              <a:t> </a:t>
            </a:r>
            <a:r>
              <a:rPr lang="en-US" sz="3600" b="1" dirty="0" err="1" smtClean="0">
                <a:latin typeface="HP001 4 hàng" panose="020B0603050302020204" pitchFamily="34" charset="0"/>
              </a:rPr>
              <a:t>mấy</a:t>
            </a:r>
            <a:r>
              <a:rPr lang="en-US" sz="3600" b="1" dirty="0" smtClean="0">
                <a:latin typeface="HP001 4 hàng" panose="020B0603050302020204" pitchFamily="34" charset="0"/>
              </a:rPr>
              <a:t> </a:t>
            </a:r>
            <a:r>
              <a:rPr lang="en-US" sz="3600" b="1" dirty="0" err="1" smtClean="0">
                <a:latin typeface="HP001 4 hàng" panose="020B0603050302020204" pitchFamily="34" charset="0"/>
              </a:rPr>
              <a:t>đoạn</a:t>
            </a:r>
            <a:r>
              <a:rPr lang="en-US" sz="3600" b="1" dirty="0" smtClean="0">
                <a:latin typeface="HP001 4 hàng" panose="020B0603050302020204" pitchFamily="34" charset="0"/>
              </a:rPr>
              <a:t>?</a:t>
            </a:r>
            <a:endParaRPr lang="en-US" sz="3600" b="1" dirty="0">
              <a:latin typeface="HP001 4 hàng" panose="020B0603050302020204" pitchFamily="34" charset="0"/>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sp>
        <p:nvSpPr>
          <p:cNvPr id="15" name="TextBox 14"/>
          <p:cNvSpPr txBox="1"/>
          <p:nvPr/>
        </p:nvSpPr>
        <p:spPr>
          <a:xfrm>
            <a:off x="884841" y="1945943"/>
            <a:ext cx="4037428" cy="1200329"/>
          </a:xfrm>
          <a:prstGeom prst="rect">
            <a:avLst/>
          </a:prstGeom>
          <a:noFill/>
        </p:spPr>
        <p:txBody>
          <a:bodyPr wrap="square" rtlCol="0">
            <a:spAutoFit/>
          </a:bodyPr>
          <a:lstStyle/>
          <a:p>
            <a:pPr algn="ctr"/>
            <a:r>
              <a:rPr lang="en-US" sz="3600" b="1" dirty="0" err="1" smtClean="0">
                <a:latin typeface="HP001 4 hàng" panose="020B0603050302020204" pitchFamily="34" charset="0"/>
              </a:rPr>
              <a:t>Bài</a:t>
            </a:r>
            <a:r>
              <a:rPr lang="en-US" sz="3600" b="1" dirty="0" smtClean="0">
                <a:latin typeface="HP001 4 hàng" panose="020B0603050302020204" pitchFamily="34" charset="0"/>
              </a:rPr>
              <a:t> </a:t>
            </a:r>
            <a:r>
              <a:rPr lang="en-US" sz="3600" b="1" dirty="0" err="1" smtClean="0">
                <a:latin typeface="HP001 4 hàng" panose="020B0603050302020204" pitchFamily="34" charset="0"/>
              </a:rPr>
              <a:t>này</a:t>
            </a:r>
            <a:r>
              <a:rPr lang="en-US" sz="3600" b="1" dirty="0" smtClean="0">
                <a:latin typeface="HP001 4 hàng" panose="020B0603050302020204" pitchFamily="34" charset="0"/>
              </a:rPr>
              <a:t> </a:t>
            </a:r>
            <a:r>
              <a:rPr lang="en-US" sz="3600" b="1" dirty="0" err="1" smtClean="0">
                <a:latin typeface="HP001 4 hàng" panose="020B0603050302020204" pitchFamily="34" charset="0"/>
              </a:rPr>
              <a:t>được</a:t>
            </a:r>
            <a:r>
              <a:rPr lang="en-US" sz="3600" b="1" dirty="0" smtClean="0">
                <a:latin typeface="HP001 4 hàng" panose="020B0603050302020204" pitchFamily="34" charset="0"/>
              </a:rPr>
              <a:t> chia </a:t>
            </a:r>
            <a:r>
              <a:rPr lang="en-US" sz="3600" b="1" dirty="0" err="1" smtClean="0">
                <a:latin typeface="HP001 4 hàng" panose="020B0603050302020204" pitchFamily="34" charset="0"/>
              </a:rPr>
              <a:t>thành</a:t>
            </a:r>
            <a:r>
              <a:rPr lang="en-US" sz="3600" b="1" dirty="0" smtClean="0">
                <a:latin typeface="HP001 4 hàng" panose="020B0603050302020204" pitchFamily="34" charset="0"/>
              </a:rPr>
              <a:t> 3 </a:t>
            </a:r>
            <a:r>
              <a:rPr lang="en-US" sz="3600" b="1" dirty="0" err="1" smtClean="0">
                <a:latin typeface="HP001 4 hàng" panose="020B0603050302020204" pitchFamily="34" charset="0"/>
              </a:rPr>
              <a:t>đoạn</a:t>
            </a:r>
            <a:r>
              <a:rPr lang="en-US" sz="3600" b="1" dirty="0" smtClean="0">
                <a:latin typeface="HP001 4 hàng" panose="020B0603050302020204" pitchFamily="34" charset="0"/>
              </a:rPr>
              <a:t>.</a:t>
            </a:r>
            <a:endParaRPr lang="en-US" sz="3600" b="1" dirty="0">
              <a:latin typeface="HP001 4 hàng" panose="020B0603050302020204" pitchFamily="34" charset="0"/>
            </a:endParaRPr>
          </a:p>
        </p:txBody>
      </p:sp>
      <p:pic>
        <p:nvPicPr>
          <p:cNvPr id="16" name="Picture 9" descr="FSTV1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0597323" y="-241036"/>
            <a:ext cx="1710337" cy="20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91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1042</Words>
  <Application>Microsoft Office PowerPoint</Application>
  <PresentationFormat>Custom</PresentationFormat>
  <Paragraphs>120</Paragraphs>
  <Slides>35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主题</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GIAO VIỆC – SỐ 1</vt:lpstr>
      <vt:lpstr>PowerPoint Presentation</vt:lpstr>
      <vt:lpstr>PowerPoint Presentation</vt:lpstr>
      <vt:lpstr>PHIẾU GIAO VIỆC –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dc:description>www.051661.com</dc:description>
  <cp:lastModifiedBy>HP</cp:lastModifiedBy>
  <cp:revision>70</cp:revision>
  <dcterms:created xsi:type="dcterms:W3CDTF">2017-06-26T03:23:00Z</dcterms:created>
  <dcterms:modified xsi:type="dcterms:W3CDTF">2021-09-14T15:14:01Z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