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8"/>
  </p:notesMasterIdLst>
  <p:sldIdLst>
    <p:sldId id="257" r:id="rId4"/>
    <p:sldId id="258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60" r:id="rId13"/>
    <p:sldId id="261" r:id="rId14"/>
    <p:sldId id="262" r:id="rId15"/>
    <p:sldId id="263" r:id="rId16"/>
    <p:sldId id="280" r:id="rId17"/>
    <p:sldId id="264" r:id="rId18"/>
    <p:sldId id="265" r:id="rId19"/>
    <p:sldId id="266" r:id="rId20"/>
    <p:sldId id="267" r:id="rId21"/>
    <p:sldId id="268" r:id="rId22"/>
    <p:sldId id="269" r:id="rId23"/>
    <p:sldId id="281" r:id="rId24"/>
    <p:sldId id="270" r:id="rId25"/>
    <p:sldId id="271" r:id="rId26"/>
    <p:sldId id="28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D65659-36BB-42D9-BC21-5806BBC4E5B6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70828-BBCF-4B34-8AA0-D4245629A7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54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D0CD44-42E6-4EBA-BEA4-78D0AB1183C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732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0ACE0D-A94C-409F-802D-1084ED53987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8889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2EF747-BD7A-4091-BCF4-7D1C1F4ABA5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014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4744ED-4CC0-41AA-92D4-0BD7EBB038F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905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1797B2-8E1F-4A7C-B4F2-AD8ED4E7288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8047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52CF67-35A2-45FE-A63B-EA25511B76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1370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7C20A5-C4E3-40D0-8EE6-5F2FE5B4B2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258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05EA4F-11CD-49D3-B374-955C388049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40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CBEDD4-937B-4AD3-8540-9AB005EB8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2747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EDE9C0-3A08-4448-9D64-8B5CA3B8DA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0475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7EDD4C-49CD-49FD-836D-F3E463B6BC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08535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E9902B-0B61-42BA-97A3-DD8322936A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50975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CDB771-4C01-42CD-ABFD-E32194679B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988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E7DC06-4515-4F09-ACBC-7D39938DBAC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7645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834E23-0EFC-4F38-925D-539A753ACD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85106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618A86-4664-4197-BA5C-DBF17F9877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45606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0F8821-79D8-4CD5-80C0-0C1FA2FE53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68007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1EDF14-9474-41C6-9319-2345718929E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C9B403-B91B-4216-B1E5-5AD4DE66315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92435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1EDF14-9474-41C6-9319-2345718929E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C9B403-B91B-4216-B1E5-5AD4DE66315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6702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1EDF14-9474-41C6-9319-2345718929E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C9B403-B91B-4216-B1E5-5AD4DE66315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74552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1EDF14-9474-41C6-9319-2345718929E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C9B403-B91B-4216-B1E5-5AD4DE66315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7493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1EDF14-9474-41C6-9319-2345718929E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C9B403-B91B-4216-B1E5-5AD4DE66315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76127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1EDF14-9474-41C6-9319-2345718929E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C9B403-B91B-4216-B1E5-5AD4DE66315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65724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1EDF14-9474-41C6-9319-2345718929E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C9B403-B91B-4216-B1E5-5AD4DE66315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534321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AD7CC0-14FE-4934-AE3B-4315293FB4B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93308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1EDF14-9474-41C6-9319-2345718929E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C9B403-B91B-4216-B1E5-5AD4DE66315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678005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1EDF14-9474-41C6-9319-2345718929E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C9B403-B91B-4216-B1E5-5AD4DE66315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70425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1EDF14-9474-41C6-9319-2345718929E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C9B403-B91B-4216-B1E5-5AD4DE66315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36094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1EDF14-9474-41C6-9319-2345718929E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C9B403-B91B-4216-B1E5-5AD4DE66315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8442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1EDF14-9474-41C6-9319-2345718929E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C9B403-B91B-4216-B1E5-5AD4DE66315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21024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1EDF14-9474-41C6-9319-2345718929E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C9B403-B91B-4216-B1E5-5AD4DE66315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1EDF14-9474-41C6-9319-2345718929E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C9B403-B91B-4216-B1E5-5AD4DE66315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15926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1EDF14-9474-41C6-9319-2345718929E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C9B403-B91B-4216-B1E5-5AD4DE66315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04873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1EDF14-9474-41C6-9319-2345718929E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C9B403-B91B-4216-B1E5-5AD4DE66315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6125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1EDF14-9474-41C6-9319-2345718929E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C9B403-B91B-4216-B1E5-5AD4DE66315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053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FD0E67-7F35-4392-A2D9-2CCC94CDF0A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5920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089F31-EB93-4849-B545-60FFBA01E5C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835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29DD41-B3F3-4607-AE8D-1334D49FA24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6111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5DE3EE-9207-4C73-9148-4FCBC1A073B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5207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0AD18A-A4F4-4C36-9889-121DEB3513E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4936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E05F90-A8A8-41CF-A63D-0DABC599AC3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2535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5A9F17-A216-4A43-9E98-F1A482DA769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2895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1B6863-611C-4713-919E-498E52CBA5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536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9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1EDF14-9474-41C6-9319-2345718929E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C9B403-B91B-4216-B1E5-5AD4DE66315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221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13" Type="http://schemas.openxmlformats.org/officeDocument/2006/relationships/image" Target="../media/image19.gif"/><Relationship Id="rId18" Type="http://schemas.openxmlformats.org/officeDocument/2006/relationships/slide" Target="slide5.xml"/><Relationship Id="rId26" Type="http://schemas.openxmlformats.org/officeDocument/2006/relationships/slide" Target="slide9.xml"/><Relationship Id="rId3" Type="http://schemas.openxmlformats.org/officeDocument/2006/relationships/audio" Target="../media/audio2.wav"/><Relationship Id="rId21" Type="http://schemas.openxmlformats.org/officeDocument/2006/relationships/image" Target="../media/image25.png"/><Relationship Id="rId7" Type="http://schemas.microsoft.com/office/2007/relationships/hdphoto" Target="../media/hdphoto1.wdp"/><Relationship Id="rId12" Type="http://schemas.openxmlformats.org/officeDocument/2006/relationships/image" Target="../media/image18.gif"/><Relationship Id="rId17" Type="http://schemas.openxmlformats.org/officeDocument/2006/relationships/image" Target="../media/image23.gif"/><Relationship Id="rId25" Type="http://schemas.openxmlformats.org/officeDocument/2006/relationships/image" Target="../media/image27.png"/><Relationship Id="rId2" Type="http://schemas.openxmlformats.org/officeDocument/2006/relationships/audio" Target="../media/audio1.wav"/><Relationship Id="rId16" Type="http://schemas.openxmlformats.org/officeDocument/2006/relationships/image" Target="../media/image22.gif"/><Relationship Id="rId20" Type="http://schemas.openxmlformats.org/officeDocument/2006/relationships/slide" Target="slide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4.png"/><Relationship Id="rId11" Type="http://schemas.openxmlformats.org/officeDocument/2006/relationships/image" Target="../media/image17.gif"/><Relationship Id="rId24" Type="http://schemas.openxmlformats.org/officeDocument/2006/relationships/slide" Target="slide8.xml"/><Relationship Id="rId5" Type="http://schemas.openxmlformats.org/officeDocument/2006/relationships/image" Target="../media/image13.png"/><Relationship Id="rId15" Type="http://schemas.openxmlformats.org/officeDocument/2006/relationships/image" Target="../media/image21.gif"/><Relationship Id="rId23" Type="http://schemas.openxmlformats.org/officeDocument/2006/relationships/image" Target="../media/image26.png"/><Relationship Id="rId10" Type="http://schemas.microsoft.com/office/2007/relationships/hdphoto" Target="../media/hdphoto2.wdp"/><Relationship Id="rId19" Type="http://schemas.openxmlformats.org/officeDocument/2006/relationships/image" Target="../media/image24.png"/><Relationship Id="rId4" Type="http://schemas.openxmlformats.org/officeDocument/2006/relationships/image" Target="../media/image12.gif"/><Relationship Id="rId9" Type="http://schemas.openxmlformats.org/officeDocument/2006/relationships/image" Target="../media/image16.png"/><Relationship Id="rId14" Type="http://schemas.openxmlformats.org/officeDocument/2006/relationships/image" Target="../media/image20.gif"/><Relationship Id="rId22" Type="http://schemas.openxmlformats.org/officeDocument/2006/relationships/slide" Target="slide7.xml"/><Relationship Id="rId27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30.png"/><Relationship Id="rId12" Type="http://schemas.openxmlformats.org/officeDocument/2006/relationships/image" Target="../media/image33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9.png"/><Relationship Id="rId11" Type="http://schemas.openxmlformats.org/officeDocument/2006/relationships/image" Target="../media/image32.jpeg"/><Relationship Id="rId5" Type="http://schemas.openxmlformats.org/officeDocument/2006/relationships/audio" Target="../media/audio4.wav"/><Relationship Id="rId10" Type="http://schemas.openxmlformats.org/officeDocument/2006/relationships/image" Target="../media/image11.gif"/><Relationship Id="rId4" Type="http://schemas.openxmlformats.org/officeDocument/2006/relationships/audio" Target="../media/audio3.wav"/><Relationship Id="rId9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30.png"/><Relationship Id="rId12" Type="http://schemas.openxmlformats.org/officeDocument/2006/relationships/image" Target="../media/image33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9.png"/><Relationship Id="rId11" Type="http://schemas.openxmlformats.org/officeDocument/2006/relationships/image" Target="../media/image32.jpeg"/><Relationship Id="rId5" Type="http://schemas.openxmlformats.org/officeDocument/2006/relationships/audio" Target="../media/audio3.wav"/><Relationship Id="rId10" Type="http://schemas.openxmlformats.org/officeDocument/2006/relationships/image" Target="../media/image11.gif"/><Relationship Id="rId4" Type="http://schemas.openxmlformats.org/officeDocument/2006/relationships/audio" Target="../media/audio4.wav"/><Relationship Id="rId9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30.png"/><Relationship Id="rId12" Type="http://schemas.openxmlformats.org/officeDocument/2006/relationships/image" Target="../media/image33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9.png"/><Relationship Id="rId11" Type="http://schemas.openxmlformats.org/officeDocument/2006/relationships/image" Target="../media/image32.jpeg"/><Relationship Id="rId5" Type="http://schemas.openxmlformats.org/officeDocument/2006/relationships/audio" Target="../media/audio3.wav"/><Relationship Id="rId10" Type="http://schemas.openxmlformats.org/officeDocument/2006/relationships/image" Target="../media/image11.gif"/><Relationship Id="rId4" Type="http://schemas.openxmlformats.org/officeDocument/2006/relationships/audio" Target="../media/audio4.wav"/><Relationship Id="rId9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30.png"/><Relationship Id="rId12" Type="http://schemas.openxmlformats.org/officeDocument/2006/relationships/image" Target="../media/image33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9.png"/><Relationship Id="rId11" Type="http://schemas.openxmlformats.org/officeDocument/2006/relationships/image" Target="../media/image32.jpeg"/><Relationship Id="rId5" Type="http://schemas.openxmlformats.org/officeDocument/2006/relationships/audio" Target="../media/audio3.wav"/><Relationship Id="rId10" Type="http://schemas.openxmlformats.org/officeDocument/2006/relationships/image" Target="../media/image11.gif"/><Relationship Id="rId4" Type="http://schemas.openxmlformats.org/officeDocument/2006/relationships/audio" Target="../media/audio4.wav"/><Relationship Id="rId9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1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256755">
            <a:off x="558800" y="1062038"/>
            <a:ext cx="1138238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3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394384">
            <a:off x="10050463" y="1042988"/>
            <a:ext cx="11366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66913" y="2887663"/>
            <a:ext cx="7848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 - Lớp 4 - Tuần 2 - Trang 8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0" y="1166813"/>
            <a:ext cx="215900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4824413"/>
            <a:ext cx="9145588" cy="203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92529" y="915135"/>
            <a:ext cx="9225941" cy="6858000"/>
          </a:xfrm>
          <a:custGeom>
            <a:avLst/>
            <a:gdLst>
              <a:gd name="connsiteX0" fmla="*/ 0 w 10448694"/>
              <a:gd name="connsiteY0" fmla="*/ 0 h 707886"/>
              <a:gd name="connsiteX1" fmla="*/ 10448694 w 10448694"/>
              <a:gd name="connsiteY1" fmla="*/ 0 h 707886"/>
              <a:gd name="connsiteX2" fmla="*/ 10448694 w 10448694"/>
              <a:gd name="connsiteY2" fmla="*/ 707886 h 707886"/>
              <a:gd name="connsiteX3" fmla="*/ 0 w 10448694"/>
              <a:gd name="connsiteY3" fmla="*/ 707886 h 707886"/>
              <a:gd name="connsiteX4" fmla="*/ 0 w 10448694"/>
              <a:gd name="connsiteY4" fmla="*/ 0 h 707886"/>
              <a:gd name="connsiteX0" fmla="*/ 0 w 10448694"/>
              <a:gd name="connsiteY0" fmla="*/ 436445 h 1144358"/>
              <a:gd name="connsiteX1" fmla="*/ 10448694 w 10448694"/>
              <a:gd name="connsiteY1" fmla="*/ 436445 h 1144358"/>
              <a:gd name="connsiteX2" fmla="*/ 10448694 w 10448694"/>
              <a:gd name="connsiteY2" fmla="*/ 1144331 h 1144358"/>
              <a:gd name="connsiteX3" fmla="*/ 4708259 w 10448694"/>
              <a:gd name="connsiteY3" fmla="*/ 27 h 1144358"/>
              <a:gd name="connsiteX4" fmla="*/ 0 w 10448694"/>
              <a:gd name="connsiteY4" fmla="*/ 1144331 h 1144358"/>
              <a:gd name="connsiteX5" fmla="*/ 0 w 10448694"/>
              <a:gd name="connsiteY5" fmla="*/ 436445 h 1144358"/>
              <a:gd name="connsiteX0" fmla="*/ 0 w 10448694"/>
              <a:gd name="connsiteY0" fmla="*/ 755094 h 1463001"/>
              <a:gd name="connsiteX1" fmla="*/ 10448694 w 10448694"/>
              <a:gd name="connsiteY1" fmla="*/ 755094 h 1463001"/>
              <a:gd name="connsiteX2" fmla="*/ 10448694 w 10448694"/>
              <a:gd name="connsiteY2" fmla="*/ 1462980 h 1463001"/>
              <a:gd name="connsiteX3" fmla="*/ 4666695 w 10448694"/>
              <a:gd name="connsiteY3" fmla="*/ 21 h 1463001"/>
              <a:gd name="connsiteX4" fmla="*/ 0 w 10448694"/>
              <a:gd name="connsiteY4" fmla="*/ 1462980 h 1463001"/>
              <a:gd name="connsiteX5" fmla="*/ 0 w 10448694"/>
              <a:gd name="connsiteY5" fmla="*/ 755094 h 1463001"/>
              <a:gd name="connsiteX0" fmla="*/ 0 w 10448694"/>
              <a:gd name="connsiteY0" fmla="*/ 0 h 707886"/>
              <a:gd name="connsiteX1" fmla="*/ 10448694 w 10448694"/>
              <a:gd name="connsiteY1" fmla="*/ 0 h 707886"/>
              <a:gd name="connsiteX2" fmla="*/ 10448694 w 10448694"/>
              <a:gd name="connsiteY2" fmla="*/ 707886 h 707886"/>
              <a:gd name="connsiteX3" fmla="*/ 4722113 w 10448694"/>
              <a:gd name="connsiteY3" fmla="*/ 671945 h 707886"/>
              <a:gd name="connsiteX4" fmla="*/ 0 w 10448694"/>
              <a:gd name="connsiteY4" fmla="*/ 707886 h 707886"/>
              <a:gd name="connsiteX5" fmla="*/ 0 w 10448694"/>
              <a:gd name="connsiteY5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48694" h="707886">
                <a:moveTo>
                  <a:pt x="0" y="0"/>
                </a:moveTo>
                <a:lnTo>
                  <a:pt x="10448694" y="0"/>
                </a:lnTo>
                <a:lnTo>
                  <a:pt x="10448694" y="707886"/>
                </a:lnTo>
                <a:lnTo>
                  <a:pt x="4722113" y="671945"/>
                </a:lnTo>
                <a:lnTo>
                  <a:pt x="0" y="707886"/>
                </a:lnTo>
                <a:lnTo>
                  <a:pt x="0" y="0"/>
                </a:lnTo>
                <a:close/>
              </a:path>
            </a:pathLst>
          </a:cu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19050"/>
          </a:sp3d>
        </p:spPr>
        <p:txBody>
          <a:bodyPr spcFirstLastPara="1" wrap="none">
            <a:prstTxWarp prst="textArchUp">
              <a:avLst/>
            </a:prstTxWarp>
            <a:spAutoFit/>
            <a:sp3d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63500" dir="2000400" sy="-30000" kx="-800400" algn="bl" rotWithShape="0">
                    <a:srgbClr val="FF3399">
                      <a:alpha val="2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 MỪNG CÁC EM ĐẾN VỚI TIẾT HỌC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66913" y="3513138"/>
            <a:ext cx="80914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48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SỐ CÓ SÁU CHỮ SỐ</a:t>
            </a:r>
            <a:endParaRPr kumimoji="0" lang="en-US" altLang="en-US" sz="48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4553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>
            <a:off x="2453640" y="1566182"/>
            <a:ext cx="7696200" cy="1447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 số có sáu chữ số </a:t>
            </a:r>
          </a:p>
        </p:txBody>
      </p:sp>
      <p:sp>
        <p:nvSpPr>
          <p:cNvPr id="4100" name="WordArt 3"/>
          <p:cNvSpPr>
            <a:spLocks noChangeArrowheads="1" noChangeShapeType="1" noTextEdit="1"/>
          </p:cNvSpPr>
          <p:nvPr/>
        </p:nvSpPr>
        <p:spPr bwMode="auto">
          <a:xfrm>
            <a:off x="6044293" y="3283131"/>
            <a:ext cx="3848100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19194D"/>
                </a:solidFill>
                <a:effectLst>
                  <a:outerShdw dist="38100" dir="2700000" algn="tl" rotWithShape="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      (Trang 8)</a:t>
            </a:r>
          </a:p>
        </p:txBody>
      </p:sp>
    </p:spTree>
    <p:extLst>
      <p:ext uri="{BB962C8B-B14F-4D97-AF65-F5344CB8AC3E}">
        <p14:creationId xmlns:p14="http://schemas.microsoft.com/office/powerpoint/2010/main" val="125130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ounded Rectangle 160"/>
          <p:cNvSpPr/>
          <p:nvPr/>
        </p:nvSpPr>
        <p:spPr bwMode="auto">
          <a:xfrm>
            <a:off x="1992313" y="431801"/>
            <a:ext cx="8191500" cy="487363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47" name="Rectangle 34" descr="B32"/>
          <p:cNvSpPr>
            <a:spLocks noChangeArrowheads="1" noChangeShapeType="1" noTextEdit="1"/>
          </p:cNvSpPr>
          <p:nvPr/>
        </p:nvSpPr>
        <p:spPr bwMode="auto">
          <a:xfrm>
            <a:off x="2038350" y="1479550"/>
            <a:ext cx="508635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0" cap="none" spc="0" normalizeH="0" baseline="0" noProof="0" smtClean="0">
              <a:ln w="28575">
                <a:solidFill>
                  <a:srgbClr val="800000"/>
                </a:solidFill>
                <a:round/>
                <a:headEnd/>
                <a:tailEnd/>
              </a:ln>
              <a:blipFill dpi="0" rotWithShape="1">
                <a:blip r:embed="rId3"/>
                <a:srcRect/>
                <a:stretch>
                  <a:fillRect/>
                </a:stretch>
              </a:blipFill>
              <a:effectLst>
                <a:outerShdw dist="107763" dir="18900000" algn="ctr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057400" y="457201"/>
            <a:ext cx="388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Đơn vị - Chục - Trăm</a:t>
            </a:r>
            <a:endParaRPr kumimoji="0" lang="en-US" altLang="zh-CN" sz="2400" b="1" i="0" u="none" strike="noStrike" kern="1200" cap="none" spc="0" normalizeH="0" baseline="0" noProof="0" smtClean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2209800" y="1820864"/>
            <a:ext cx="249238" cy="2508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8732"/>
          <p:cNvGrpSpPr>
            <a:grpSpLocks/>
          </p:cNvGrpSpPr>
          <p:nvPr/>
        </p:nvGrpSpPr>
        <p:grpSpPr bwMode="auto">
          <a:xfrm>
            <a:off x="4643439" y="1695450"/>
            <a:ext cx="2160587" cy="965200"/>
            <a:chOff x="1519" y="2251"/>
            <a:chExt cx="1361" cy="608"/>
          </a:xfrm>
        </p:grpSpPr>
        <p:sp>
          <p:nvSpPr>
            <p:cNvPr id="5127" name="Text Box 8603"/>
            <p:cNvSpPr txBox="1">
              <a:spLocks noChangeArrowheads="1"/>
            </p:cNvSpPr>
            <p:nvPr/>
          </p:nvSpPr>
          <p:spPr bwMode="auto">
            <a:xfrm>
              <a:off x="1701" y="2568"/>
              <a:ext cx="77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SimSun" panose="02010600030101010101" pitchFamily="2" charset="-122"/>
                  <a:cs typeface="+mn-cs"/>
                </a:rPr>
                <a:t>1 chục</a:t>
              </a:r>
            </a:p>
          </p:txBody>
        </p:sp>
        <p:grpSp>
          <p:nvGrpSpPr>
            <p:cNvPr id="5128" name="Group 8618"/>
            <p:cNvGrpSpPr>
              <a:grpSpLocks/>
            </p:cNvGrpSpPr>
            <p:nvPr/>
          </p:nvGrpSpPr>
          <p:grpSpPr bwMode="auto">
            <a:xfrm>
              <a:off x="1519" y="2251"/>
              <a:ext cx="1361" cy="181"/>
              <a:chOff x="1474" y="2704"/>
              <a:chExt cx="1406" cy="181"/>
            </a:xfrm>
          </p:grpSpPr>
          <p:sp>
            <p:nvSpPr>
              <p:cNvPr id="16" name="AutoShape 7"/>
              <p:cNvSpPr>
                <a:spLocks noChangeArrowheads="1"/>
              </p:cNvSpPr>
              <p:nvPr/>
            </p:nvSpPr>
            <p:spPr bwMode="auto">
              <a:xfrm>
                <a:off x="1474" y="2704"/>
                <a:ext cx="181" cy="181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AutoShape 7"/>
              <p:cNvSpPr>
                <a:spLocks noChangeArrowheads="1"/>
              </p:cNvSpPr>
              <p:nvPr/>
            </p:nvSpPr>
            <p:spPr bwMode="auto">
              <a:xfrm>
                <a:off x="1610" y="2704"/>
                <a:ext cx="181" cy="181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AutoShape 7"/>
              <p:cNvSpPr>
                <a:spLocks noChangeArrowheads="1"/>
              </p:cNvSpPr>
              <p:nvPr/>
            </p:nvSpPr>
            <p:spPr bwMode="auto">
              <a:xfrm>
                <a:off x="1746" y="2704"/>
                <a:ext cx="182" cy="181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AutoShape 7"/>
              <p:cNvSpPr>
                <a:spLocks noChangeArrowheads="1"/>
              </p:cNvSpPr>
              <p:nvPr/>
            </p:nvSpPr>
            <p:spPr bwMode="auto">
              <a:xfrm>
                <a:off x="1882" y="2704"/>
                <a:ext cx="181" cy="181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AutoShape 7"/>
              <p:cNvSpPr>
                <a:spLocks noChangeArrowheads="1"/>
              </p:cNvSpPr>
              <p:nvPr/>
            </p:nvSpPr>
            <p:spPr bwMode="auto">
              <a:xfrm>
                <a:off x="2018" y="2704"/>
                <a:ext cx="181" cy="181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AutoShape 7"/>
              <p:cNvSpPr>
                <a:spLocks noChangeArrowheads="1"/>
              </p:cNvSpPr>
              <p:nvPr/>
            </p:nvSpPr>
            <p:spPr bwMode="auto">
              <a:xfrm>
                <a:off x="2154" y="2704"/>
                <a:ext cx="181" cy="181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AutoShape 7"/>
              <p:cNvSpPr>
                <a:spLocks noChangeArrowheads="1"/>
              </p:cNvSpPr>
              <p:nvPr/>
            </p:nvSpPr>
            <p:spPr bwMode="auto">
              <a:xfrm>
                <a:off x="2290" y="2704"/>
                <a:ext cx="181" cy="181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AutoShape 7"/>
              <p:cNvSpPr>
                <a:spLocks noChangeArrowheads="1"/>
              </p:cNvSpPr>
              <p:nvPr/>
            </p:nvSpPr>
            <p:spPr bwMode="auto">
              <a:xfrm>
                <a:off x="2426" y="2704"/>
                <a:ext cx="181" cy="181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AutoShape 7"/>
              <p:cNvSpPr>
                <a:spLocks noChangeArrowheads="1"/>
              </p:cNvSpPr>
              <p:nvPr/>
            </p:nvSpPr>
            <p:spPr bwMode="auto">
              <a:xfrm>
                <a:off x="2563" y="2704"/>
                <a:ext cx="181" cy="181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AutoShape 7"/>
              <p:cNvSpPr>
                <a:spLocks noChangeArrowheads="1"/>
              </p:cNvSpPr>
              <p:nvPr/>
            </p:nvSpPr>
            <p:spPr bwMode="auto">
              <a:xfrm>
                <a:off x="2699" y="2704"/>
                <a:ext cx="181" cy="181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" name="Group 8733"/>
          <p:cNvGrpSpPr>
            <a:grpSpLocks/>
          </p:cNvGrpSpPr>
          <p:nvPr/>
        </p:nvGrpSpPr>
        <p:grpSpPr bwMode="auto">
          <a:xfrm>
            <a:off x="7202489" y="1371600"/>
            <a:ext cx="2879725" cy="1398588"/>
            <a:chOff x="2744" y="3022"/>
            <a:chExt cx="1814" cy="881"/>
          </a:xfrm>
        </p:grpSpPr>
        <p:sp>
          <p:nvSpPr>
            <p:cNvPr id="5140" name="Text Box 8605"/>
            <p:cNvSpPr txBox="1">
              <a:spLocks noChangeArrowheads="1"/>
            </p:cNvSpPr>
            <p:nvPr/>
          </p:nvSpPr>
          <p:spPr bwMode="auto">
            <a:xfrm>
              <a:off x="3107" y="3612"/>
              <a:ext cx="77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SimSun" panose="02010600030101010101" pitchFamily="2" charset="-122"/>
                  <a:cs typeface="+mn-cs"/>
                </a:rPr>
                <a:t>1 trăm</a:t>
              </a:r>
            </a:p>
          </p:txBody>
        </p:sp>
        <p:grpSp>
          <p:nvGrpSpPr>
            <p:cNvPr id="5141" name="Group 8730"/>
            <p:cNvGrpSpPr>
              <a:grpSpLocks/>
            </p:cNvGrpSpPr>
            <p:nvPr/>
          </p:nvGrpSpPr>
          <p:grpSpPr bwMode="auto">
            <a:xfrm>
              <a:off x="2744" y="3022"/>
              <a:ext cx="1814" cy="589"/>
              <a:chOff x="2835" y="2523"/>
              <a:chExt cx="1814" cy="589"/>
            </a:xfrm>
          </p:grpSpPr>
          <p:grpSp>
            <p:nvGrpSpPr>
              <p:cNvPr id="5142" name="Group 8619"/>
              <p:cNvGrpSpPr>
                <a:grpSpLocks/>
              </p:cNvGrpSpPr>
              <p:nvPr/>
            </p:nvGrpSpPr>
            <p:grpSpPr bwMode="auto">
              <a:xfrm>
                <a:off x="3243" y="2523"/>
                <a:ext cx="1406" cy="181"/>
                <a:chOff x="1474" y="2704"/>
                <a:chExt cx="1406" cy="181"/>
              </a:xfrm>
            </p:grpSpPr>
            <p:sp>
              <p:nvSpPr>
                <p:cNvPr id="130" name="AutoShape 7"/>
                <p:cNvSpPr>
                  <a:spLocks noChangeArrowheads="1"/>
                </p:cNvSpPr>
                <p:nvPr/>
              </p:nvSpPr>
              <p:spPr bwMode="auto">
                <a:xfrm>
                  <a:off x="1474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1" name="AutoShape 7"/>
                <p:cNvSpPr>
                  <a:spLocks noChangeArrowheads="1"/>
                </p:cNvSpPr>
                <p:nvPr/>
              </p:nvSpPr>
              <p:spPr bwMode="auto">
                <a:xfrm>
                  <a:off x="1610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2" name="AutoShape 7"/>
                <p:cNvSpPr>
                  <a:spLocks noChangeArrowheads="1"/>
                </p:cNvSpPr>
                <p:nvPr/>
              </p:nvSpPr>
              <p:spPr bwMode="auto">
                <a:xfrm>
                  <a:off x="1746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3" name="AutoShape 7"/>
                <p:cNvSpPr>
                  <a:spLocks noChangeArrowheads="1"/>
                </p:cNvSpPr>
                <p:nvPr/>
              </p:nvSpPr>
              <p:spPr bwMode="auto">
                <a:xfrm>
                  <a:off x="1882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4" name="AutoShape 7"/>
                <p:cNvSpPr>
                  <a:spLocks noChangeArrowheads="1"/>
                </p:cNvSpPr>
                <p:nvPr/>
              </p:nvSpPr>
              <p:spPr bwMode="auto">
                <a:xfrm>
                  <a:off x="2018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5" name="AutoShape 7"/>
                <p:cNvSpPr>
                  <a:spLocks noChangeArrowheads="1"/>
                </p:cNvSpPr>
                <p:nvPr/>
              </p:nvSpPr>
              <p:spPr bwMode="auto">
                <a:xfrm>
                  <a:off x="2154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6" name="AutoShape 7"/>
                <p:cNvSpPr>
                  <a:spLocks noChangeArrowheads="1"/>
                </p:cNvSpPr>
                <p:nvPr/>
              </p:nvSpPr>
              <p:spPr bwMode="auto">
                <a:xfrm>
                  <a:off x="2290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7" name="AutoShape 7"/>
                <p:cNvSpPr>
                  <a:spLocks noChangeArrowheads="1"/>
                </p:cNvSpPr>
                <p:nvPr/>
              </p:nvSpPr>
              <p:spPr bwMode="auto">
                <a:xfrm>
                  <a:off x="2426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8" name="AutoShape 7"/>
                <p:cNvSpPr>
                  <a:spLocks noChangeArrowheads="1"/>
                </p:cNvSpPr>
                <p:nvPr/>
              </p:nvSpPr>
              <p:spPr bwMode="auto">
                <a:xfrm>
                  <a:off x="2563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9" name="AutoShape 7"/>
                <p:cNvSpPr>
                  <a:spLocks noChangeArrowheads="1"/>
                </p:cNvSpPr>
                <p:nvPr/>
              </p:nvSpPr>
              <p:spPr bwMode="auto">
                <a:xfrm>
                  <a:off x="2699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153" name="Group 8630"/>
              <p:cNvGrpSpPr>
                <a:grpSpLocks/>
              </p:cNvGrpSpPr>
              <p:nvPr/>
            </p:nvGrpSpPr>
            <p:grpSpPr bwMode="auto">
              <a:xfrm>
                <a:off x="3198" y="2568"/>
                <a:ext cx="1406" cy="181"/>
                <a:chOff x="1474" y="2704"/>
                <a:chExt cx="1406" cy="181"/>
              </a:xfrm>
            </p:grpSpPr>
            <p:sp>
              <p:nvSpPr>
                <p:cNvPr id="120" name="AutoShape 7"/>
                <p:cNvSpPr>
                  <a:spLocks noChangeArrowheads="1"/>
                </p:cNvSpPr>
                <p:nvPr/>
              </p:nvSpPr>
              <p:spPr bwMode="auto">
                <a:xfrm>
                  <a:off x="1474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1" name="AutoShape 7"/>
                <p:cNvSpPr>
                  <a:spLocks noChangeArrowheads="1"/>
                </p:cNvSpPr>
                <p:nvPr/>
              </p:nvSpPr>
              <p:spPr bwMode="auto">
                <a:xfrm>
                  <a:off x="1610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2" name="AutoShape 7"/>
                <p:cNvSpPr>
                  <a:spLocks noChangeArrowheads="1"/>
                </p:cNvSpPr>
                <p:nvPr/>
              </p:nvSpPr>
              <p:spPr bwMode="auto">
                <a:xfrm>
                  <a:off x="1746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3" name="AutoShape 7"/>
                <p:cNvSpPr>
                  <a:spLocks noChangeArrowheads="1"/>
                </p:cNvSpPr>
                <p:nvPr/>
              </p:nvSpPr>
              <p:spPr bwMode="auto">
                <a:xfrm>
                  <a:off x="1882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4" name="AutoShape 7"/>
                <p:cNvSpPr>
                  <a:spLocks noChangeArrowheads="1"/>
                </p:cNvSpPr>
                <p:nvPr/>
              </p:nvSpPr>
              <p:spPr bwMode="auto">
                <a:xfrm>
                  <a:off x="2018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5" name="AutoShape 7"/>
                <p:cNvSpPr>
                  <a:spLocks noChangeArrowheads="1"/>
                </p:cNvSpPr>
                <p:nvPr/>
              </p:nvSpPr>
              <p:spPr bwMode="auto">
                <a:xfrm>
                  <a:off x="2154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6" name="AutoShape 7"/>
                <p:cNvSpPr>
                  <a:spLocks noChangeArrowheads="1"/>
                </p:cNvSpPr>
                <p:nvPr/>
              </p:nvSpPr>
              <p:spPr bwMode="auto">
                <a:xfrm>
                  <a:off x="2290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7" name="AutoShape 7"/>
                <p:cNvSpPr>
                  <a:spLocks noChangeArrowheads="1"/>
                </p:cNvSpPr>
                <p:nvPr/>
              </p:nvSpPr>
              <p:spPr bwMode="auto">
                <a:xfrm>
                  <a:off x="2426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8" name="AutoShape 7"/>
                <p:cNvSpPr>
                  <a:spLocks noChangeArrowheads="1"/>
                </p:cNvSpPr>
                <p:nvPr/>
              </p:nvSpPr>
              <p:spPr bwMode="auto">
                <a:xfrm>
                  <a:off x="2563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9" name="AutoShape 7"/>
                <p:cNvSpPr>
                  <a:spLocks noChangeArrowheads="1"/>
                </p:cNvSpPr>
                <p:nvPr/>
              </p:nvSpPr>
              <p:spPr bwMode="auto">
                <a:xfrm>
                  <a:off x="2699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164" name="Group 8641"/>
              <p:cNvGrpSpPr>
                <a:grpSpLocks/>
              </p:cNvGrpSpPr>
              <p:nvPr/>
            </p:nvGrpSpPr>
            <p:grpSpPr bwMode="auto">
              <a:xfrm>
                <a:off x="3152" y="2614"/>
                <a:ext cx="1406" cy="181"/>
                <a:chOff x="1474" y="2704"/>
                <a:chExt cx="1406" cy="181"/>
              </a:xfrm>
            </p:grpSpPr>
            <p:sp>
              <p:nvSpPr>
                <p:cNvPr id="110" name="AutoShape 7"/>
                <p:cNvSpPr>
                  <a:spLocks noChangeArrowheads="1"/>
                </p:cNvSpPr>
                <p:nvPr/>
              </p:nvSpPr>
              <p:spPr bwMode="auto">
                <a:xfrm>
                  <a:off x="1474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AutoShape 7"/>
                <p:cNvSpPr>
                  <a:spLocks noChangeArrowheads="1"/>
                </p:cNvSpPr>
                <p:nvPr/>
              </p:nvSpPr>
              <p:spPr bwMode="auto">
                <a:xfrm>
                  <a:off x="1610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AutoShape 7"/>
                <p:cNvSpPr>
                  <a:spLocks noChangeArrowheads="1"/>
                </p:cNvSpPr>
                <p:nvPr/>
              </p:nvSpPr>
              <p:spPr bwMode="auto">
                <a:xfrm>
                  <a:off x="1746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3" name="AutoShape 7"/>
                <p:cNvSpPr>
                  <a:spLocks noChangeArrowheads="1"/>
                </p:cNvSpPr>
                <p:nvPr/>
              </p:nvSpPr>
              <p:spPr bwMode="auto">
                <a:xfrm>
                  <a:off x="1882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AutoShape 7"/>
                <p:cNvSpPr>
                  <a:spLocks noChangeArrowheads="1"/>
                </p:cNvSpPr>
                <p:nvPr/>
              </p:nvSpPr>
              <p:spPr bwMode="auto">
                <a:xfrm>
                  <a:off x="2018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AutoShape 7"/>
                <p:cNvSpPr>
                  <a:spLocks noChangeArrowheads="1"/>
                </p:cNvSpPr>
                <p:nvPr/>
              </p:nvSpPr>
              <p:spPr bwMode="auto">
                <a:xfrm>
                  <a:off x="2154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AutoShape 7"/>
                <p:cNvSpPr>
                  <a:spLocks noChangeArrowheads="1"/>
                </p:cNvSpPr>
                <p:nvPr/>
              </p:nvSpPr>
              <p:spPr bwMode="auto">
                <a:xfrm>
                  <a:off x="2290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AutoShape 7"/>
                <p:cNvSpPr>
                  <a:spLocks noChangeArrowheads="1"/>
                </p:cNvSpPr>
                <p:nvPr/>
              </p:nvSpPr>
              <p:spPr bwMode="auto">
                <a:xfrm>
                  <a:off x="2426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8" name="AutoShape 7"/>
                <p:cNvSpPr>
                  <a:spLocks noChangeArrowheads="1"/>
                </p:cNvSpPr>
                <p:nvPr/>
              </p:nvSpPr>
              <p:spPr bwMode="auto">
                <a:xfrm>
                  <a:off x="2563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9" name="AutoShape 7"/>
                <p:cNvSpPr>
                  <a:spLocks noChangeArrowheads="1"/>
                </p:cNvSpPr>
                <p:nvPr/>
              </p:nvSpPr>
              <p:spPr bwMode="auto">
                <a:xfrm>
                  <a:off x="2699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175" name="Group 8652"/>
              <p:cNvGrpSpPr>
                <a:grpSpLocks/>
              </p:cNvGrpSpPr>
              <p:nvPr/>
            </p:nvGrpSpPr>
            <p:grpSpPr bwMode="auto">
              <a:xfrm>
                <a:off x="3107" y="2659"/>
                <a:ext cx="1406" cy="181"/>
                <a:chOff x="1474" y="2704"/>
                <a:chExt cx="1406" cy="181"/>
              </a:xfrm>
            </p:grpSpPr>
            <p:sp>
              <p:nvSpPr>
                <p:cNvPr id="100" name="AutoShape 7"/>
                <p:cNvSpPr>
                  <a:spLocks noChangeArrowheads="1"/>
                </p:cNvSpPr>
                <p:nvPr/>
              </p:nvSpPr>
              <p:spPr bwMode="auto">
                <a:xfrm>
                  <a:off x="1474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AutoShape 7"/>
                <p:cNvSpPr>
                  <a:spLocks noChangeArrowheads="1"/>
                </p:cNvSpPr>
                <p:nvPr/>
              </p:nvSpPr>
              <p:spPr bwMode="auto">
                <a:xfrm>
                  <a:off x="1610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AutoShape 7"/>
                <p:cNvSpPr>
                  <a:spLocks noChangeArrowheads="1"/>
                </p:cNvSpPr>
                <p:nvPr/>
              </p:nvSpPr>
              <p:spPr bwMode="auto">
                <a:xfrm>
                  <a:off x="1746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AutoShape 7"/>
                <p:cNvSpPr>
                  <a:spLocks noChangeArrowheads="1"/>
                </p:cNvSpPr>
                <p:nvPr/>
              </p:nvSpPr>
              <p:spPr bwMode="auto">
                <a:xfrm>
                  <a:off x="1882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AutoShape 7"/>
                <p:cNvSpPr>
                  <a:spLocks noChangeArrowheads="1"/>
                </p:cNvSpPr>
                <p:nvPr/>
              </p:nvSpPr>
              <p:spPr bwMode="auto">
                <a:xfrm>
                  <a:off x="2018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5" name="AutoShape 7"/>
                <p:cNvSpPr>
                  <a:spLocks noChangeArrowheads="1"/>
                </p:cNvSpPr>
                <p:nvPr/>
              </p:nvSpPr>
              <p:spPr bwMode="auto">
                <a:xfrm>
                  <a:off x="2154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6" name="AutoShape 7"/>
                <p:cNvSpPr>
                  <a:spLocks noChangeArrowheads="1"/>
                </p:cNvSpPr>
                <p:nvPr/>
              </p:nvSpPr>
              <p:spPr bwMode="auto">
                <a:xfrm>
                  <a:off x="2290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7" name="AutoShape 7"/>
                <p:cNvSpPr>
                  <a:spLocks noChangeArrowheads="1"/>
                </p:cNvSpPr>
                <p:nvPr/>
              </p:nvSpPr>
              <p:spPr bwMode="auto">
                <a:xfrm>
                  <a:off x="2426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AutoShape 7"/>
                <p:cNvSpPr>
                  <a:spLocks noChangeArrowheads="1"/>
                </p:cNvSpPr>
                <p:nvPr/>
              </p:nvSpPr>
              <p:spPr bwMode="auto">
                <a:xfrm>
                  <a:off x="2563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AutoShape 7"/>
                <p:cNvSpPr>
                  <a:spLocks noChangeArrowheads="1"/>
                </p:cNvSpPr>
                <p:nvPr/>
              </p:nvSpPr>
              <p:spPr bwMode="auto">
                <a:xfrm>
                  <a:off x="2699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186" name="Group 8663"/>
              <p:cNvGrpSpPr>
                <a:grpSpLocks/>
              </p:cNvGrpSpPr>
              <p:nvPr/>
            </p:nvGrpSpPr>
            <p:grpSpPr bwMode="auto">
              <a:xfrm>
                <a:off x="3066" y="2704"/>
                <a:ext cx="1406" cy="181"/>
                <a:chOff x="1474" y="2704"/>
                <a:chExt cx="1406" cy="181"/>
              </a:xfrm>
            </p:grpSpPr>
            <p:sp>
              <p:nvSpPr>
                <p:cNvPr id="90" name="AutoShape 7"/>
                <p:cNvSpPr>
                  <a:spLocks noChangeArrowheads="1"/>
                </p:cNvSpPr>
                <p:nvPr/>
              </p:nvSpPr>
              <p:spPr bwMode="auto">
                <a:xfrm>
                  <a:off x="1474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AutoShape 7"/>
                <p:cNvSpPr>
                  <a:spLocks noChangeArrowheads="1"/>
                </p:cNvSpPr>
                <p:nvPr/>
              </p:nvSpPr>
              <p:spPr bwMode="auto">
                <a:xfrm>
                  <a:off x="1610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AutoShape 7"/>
                <p:cNvSpPr>
                  <a:spLocks noChangeArrowheads="1"/>
                </p:cNvSpPr>
                <p:nvPr/>
              </p:nvSpPr>
              <p:spPr bwMode="auto">
                <a:xfrm>
                  <a:off x="1746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AutoShape 7"/>
                <p:cNvSpPr>
                  <a:spLocks noChangeArrowheads="1"/>
                </p:cNvSpPr>
                <p:nvPr/>
              </p:nvSpPr>
              <p:spPr bwMode="auto">
                <a:xfrm>
                  <a:off x="1882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AutoShape 7"/>
                <p:cNvSpPr>
                  <a:spLocks noChangeArrowheads="1"/>
                </p:cNvSpPr>
                <p:nvPr/>
              </p:nvSpPr>
              <p:spPr bwMode="auto">
                <a:xfrm>
                  <a:off x="2018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AutoShape 7"/>
                <p:cNvSpPr>
                  <a:spLocks noChangeArrowheads="1"/>
                </p:cNvSpPr>
                <p:nvPr/>
              </p:nvSpPr>
              <p:spPr bwMode="auto">
                <a:xfrm>
                  <a:off x="2154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AutoShape 7"/>
                <p:cNvSpPr>
                  <a:spLocks noChangeArrowheads="1"/>
                </p:cNvSpPr>
                <p:nvPr/>
              </p:nvSpPr>
              <p:spPr bwMode="auto">
                <a:xfrm>
                  <a:off x="2290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AutoShape 7"/>
                <p:cNvSpPr>
                  <a:spLocks noChangeArrowheads="1"/>
                </p:cNvSpPr>
                <p:nvPr/>
              </p:nvSpPr>
              <p:spPr bwMode="auto">
                <a:xfrm>
                  <a:off x="2426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8" name="AutoShape 7"/>
                <p:cNvSpPr>
                  <a:spLocks noChangeArrowheads="1"/>
                </p:cNvSpPr>
                <p:nvPr/>
              </p:nvSpPr>
              <p:spPr bwMode="auto">
                <a:xfrm>
                  <a:off x="2563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9" name="AutoShape 7"/>
                <p:cNvSpPr>
                  <a:spLocks noChangeArrowheads="1"/>
                </p:cNvSpPr>
                <p:nvPr/>
              </p:nvSpPr>
              <p:spPr bwMode="auto">
                <a:xfrm>
                  <a:off x="2699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197" name="Group 8674"/>
              <p:cNvGrpSpPr>
                <a:grpSpLocks/>
              </p:cNvGrpSpPr>
              <p:nvPr/>
            </p:nvGrpSpPr>
            <p:grpSpPr bwMode="auto">
              <a:xfrm>
                <a:off x="3026" y="2750"/>
                <a:ext cx="1406" cy="181"/>
                <a:chOff x="1474" y="2704"/>
                <a:chExt cx="1406" cy="181"/>
              </a:xfrm>
            </p:grpSpPr>
            <p:sp>
              <p:nvSpPr>
                <p:cNvPr id="80" name="AutoShape 7"/>
                <p:cNvSpPr>
                  <a:spLocks noChangeArrowheads="1"/>
                </p:cNvSpPr>
                <p:nvPr/>
              </p:nvSpPr>
              <p:spPr bwMode="auto">
                <a:xfrm>
                  <a:off x="1474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AutoShape 7"/>
                <p:cNvSpPr>
                  <a:spLocks noChangeArrowheads="1"/>
                </p:cNvSpPr>
                <p:nvPr/>
              </p:nvSpPr>
              <p:spPr bwMode="auto">
                <a:xfrm>
                  <a:off x="1610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AutoShape 7"/>
                <p:cNvSpPr>
                  <a:spLocks noChangeArrowheads="1"/>
                </p:cNvSpPr>
                <p:nvPr/>
              </p:nvSpPr>
              <p:spPr bwMode="auto">
                <a:xfrm>
                  <a:off x="1746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AutoShape 7"/>
                <p:cNvSpPr>
                  <a:spLocks noChangeArrowheads="1"/>
                </p:cNvSpPr>
                <p:nvPr/>
              </p:nvSpPr>
              <p:spPr bwMode="auto">
                <a:xfrm>
                  <a:off x="1882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AutoShape 7"/>
                <p:cNvSpPr>
                  <a:spLocks noChangeArrowheads="1"/>
                </p:cNvSpPr>
                <p:nvPr/>
              </p:nvSpPr>
              <p:spPr bwMode="auto">
                <a:xfrm>
                  <a:off x="2018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AutoShape 7"/>
                <p:cNvSpPr>
                  <a:spLocks noChangeArrowheads="1"/>
                </p:cNvSpPr>
                <p:nvPr/>
              </p:nvSpPr>
              <p:spPr bwMode="auto">
                <a:xfrm>
                  <a:off x="2154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AutoShape 7"/>
                <p:cNvSpPr>
                  <a:spLocks noChangeArrowheads="1"/>
                </p:cNvSpPr>
                <p:nvPr/>
              </p:nvSpPr>
              <p:spPr bwMode="auto">
                <a:xfrm>
                  <a:off x="2290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AutoShape 7"/>
                <p:cNvSpPr>
                  <a:spLocks noChangeArrowheads="1"/>
                </p:cNvSpPr>
                <p:nvPr/>
              </p:nvSpPr>
              <p:spPr bwMode="auto">
                <a:xfrm>
                  <a:off x="2426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AutoShape 7"/>
                <p:cNvSpPr>
                  <a:spLocks noChangeArrowheads="1"/>
                </p:cNvSpPr>
                <p:nvPr/>
              </p:nvSpPr>
              <p:spPr bwMode="auto">
                <a:xfrm>
                  <a:off x="2563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AutoShape 7"/>
                <p:cNvSpPr>
                  <a:spLocks noChangeArrowheads="1"/>
                </p:cNvSpPr>
                <p:nvPr/>
              </p:nvSpPr>
              <p:spPr bwMode="auto">
                <a:xfrm>
                  <a:off x="2699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208" name="Group 8685"/>
              <p:cNvGrpSpPr>
                <a:grpSpLocks/>
              </p:cNvGrpSpPr>
              <p:nvPr/>
            </p:nvGrpSpPr>
            <p:grpSpPr bwMode="auto">
              <a:xfrm>
                <a:off x="2975" y="2795"/>
                <a:ext cx="1406" cy="181"/>
                <a:chOff x="1474" y="2704"/>
                <a:chExt cx="1406" cy="181"/>
              </a:xfrm>
            </p:grpSpPr>
            <p:sp>
              <p:nvSpPr>
                <p:cNvPr id="70" name="AutoShape 7"/>
                <p:cNvSpPr>
                  <a:spLocks noChangeArrowheads="1"/>
                </p:cNvSpPr>
                <p:nvPr/>
              </p:nvSpPr>
              <p:spPr bwMode="auto">
                <a:xfrm>
                  <a:off x="1474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AutoShape 7"/>
                <p:cNvSpPr>
                  <a:spLocks noChangeArrowheads="1"/>
                </p:cNvSpPr>
                <p:nvPr/>
              </p:nvSpPr>
              <p:spPr bwMode="auto">
                <a:xfrm>
                  <a:off x="1610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AutoShape 7"/>
                <p:cNvSpPr>
                  <a:spLocks noChangeArrowheads="1"/>
                </p:cNvSpPr>
                <p:nvPr/>
              </p:nvSpPr>
              <p:spPr bwMode="auto">
                <a:xfrm>
                  <a:off x="1746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AutoShape 7"/>
                <p:cNvSpPr>
                  <a:spLocks noChangeArrowheads="1"/>
                </p:cNvSpPr>
                <p:nvPr/>
              </p:nvSpPr>
              <p:spPr bwMode="auto">
                <a:xfrm>
                  <a:off x="1882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AutoShape 7"/>
                <p:cNvSpPr>
                  <a:spLocks noChangeArrowheads="1"/>
                </p:cNvSpPr>
                <p:nvPr/>
              </p:nvSpPr>
              <p:spPr bwMode="auto">
                <a:xfrm>
                  <a:off x="2018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AutoShape 7"/>
                <p:cNvSpPr>
                  <a:spLocks noChangeArrowheads="1"/>
                </p:cNvSpPr>
                <p:nvPr/>
              </p:nvSpPr>
              <p:spPr bwMode="auto">
                <a:xfrm>
                  <a:off x="2154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AutoShape 7"/>
                <p:cNvSpPr>
                  <a:spLocks noChangeArrowheads="1"/>
                </p:cNvSpPr>
                <p:nvPr/>
              </p:nvSpPr>
              <p:spPr bwMode="auto">
                <a:xfrm>
                  <a:off x="2290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AutoShape 7"/>
                <p:cNvSpPr>
                  <a:spLocks noChangeArrowheads="1"/>
                </p:cNvSpPr>
                <p:nvPr/>
              </p:nvSpPr>
              <p:spPr bwMode="auto">
                <a:xfrm>
                  <a:off x="2426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AutoShape 7"/>
                <p:cNvSpPr>
                  <a:spLocks noChangeArrowheads="1"/>
                </p:cNvSpPr>
                <p:nvPr/>
              </p:nvSpPr>
              <p:spPr bwMode="auto">
                <a:xfrm>
                  <a:off x="2563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AutoShape 7"/>
                <p:cNvSpPr>
                  <a:spLocks noChangeArrowheads="1"/>
                </p:cNvSpPr>
                <p:nvPr/>
              </p:nvSpPr>
              <p:spPr bwMode="auto">
                <a:xfrm>
                  <a:off x="2699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219" name="Group 8696"/>
              <p:cNvGrpSpPr>
                <a:grpSpLocks/>
              </p:cNvGrpSpPr>
              <p:nvPr/>
            </p:nvGrpSpPr>
            <p:grpSpPr bwMode="auto">
              <a:xfrm>
                <a:off x="2925" y="2840"/>
                <a:ext cx="1406" cy="181"/>
                <a:chOff x="1474" y="2704"/>
                <a:chExt cx="1406" cy="181"/>
              </a:xfrm>
            </p:grpSpPr>
            <p:sp>
              <p:nvSpPr>
                <p:cNvPr id="60" name="AutoShape 7"/>
                <p:cNvSpPr>
                  <a:spLocks noChangeArrowheads="1"/>
                </p:cNvSpPr>
                <p:nvPr/>
              </p:nvSpPr>
              <p:spPr bwMode="auto">
                <a:xfrm>
                  <a:off x="1474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AutoShape 7"/>
                <p:cNvSpPr>
                  <a:spLocks noChangeArrowheads="1"/>
                </p:cNvSpPr>
                <p:nvPr/>
              </p:nvSpPr>
              <p:spPr bwMode="auto">
                <a:xfrm>
                  <a:off x="1610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AutoShape 7"/>
                <p:cNvSpPr>
                  <a:spLocks noChangeArrowheads="1"/>
                </p:cNvSpPr>
                <p:nvPr/>
              </p:nvSpPr>
              <p:spPr bwMode="auto">
                <a:xfrm>
                  <a:off x="1746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AutoShape 7"/>
                <p:cNvSpPr>
                  <a:spLocks noChangeArrowheads="1"/>
                </p:cNvSpPr>
                <p:nvPr/>
              </p:nvSpPr>
              <p:spPr bwMode="auto">
                <a:xfrm>
                  <a:off x="1882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AutoShape 7"/>
                <p:cNvSpPr>
                  <a:spLocks noChangeArrowheads="1"/>
                </p:cNvSpPr>
                <p:nvPr/>
              </p:nvSpPr>
              <p:spPr bwMode="auto">
                <a:xfrm>
                  <a:off x="2018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AutoShape 7"/>
                <p:cNvSpPr>
                  <a:spLocks noChangeArrowheads="1"/>
                </p:cNvSpPr>
                <p:nvPr/>
              </p:nvSpPr>
              <p:spPr bwMode="auto">
                <a:xfrm>
                  <a:off x="2154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AutoShape 7"/>
                <p:cNvSpPr>
                  <a:spLocks noChangeArrowheads="1"/>
                </p:cNvSpPr>
                <p:nvPr/>
              </p:nvSpPr>
              <p:spPr bwMode="auto">
                <a:xfrm>
                  <a:off x="2290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AutoShape 7"/>
                <p:cNvSpPr>
                  <a:spLocks noChangeArrowheads="1"/>
                </p:cNvSpPr>
                <p:nvPr/>
              </p:nvSpPr>
              <p:spPr bwMode="auto">
                <a:xfrm>
                  <a:off x="2426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AutoShape 7"/>
                <p:cNvSpPr>
                  <a:spLocks noChangeArrowheads="1"/>
                </p:cNvSpPr>
                <p:nvPr/>
              </p:nvSpPr>
              <p:spPr bwMode="auto">
                <a:xfrm>
                  <a:off x="2563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AutoShape 7"/>
                <p:cNvSpPr>
                  <a:spLocks noChangeArrowheads="1"/>
                </p:cNvSpPr>
                <p:nvPr/>
              </p:nvSpPr>
              <p:spPr bwMode="auto">
                <a:xfrm>
                  <a:off x="2699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230" name="Group 8707"/>
              <p:cNvGrpSpPr>
                <a:grpSpLocks/>
              </p:cNvGrpSpPr>
              <p:nvPr/>
            </p:nvGrpSpPr>
            <p:grpSpPr bwMode="auto">
              <a:xfrm>
                <a:off x="2880" y="2886"/>
                <a:ext cx="1406" cy="181"/>
                <a:chOff x="1474" y="2704"/>
                <a:chExt cx="1406" cy="181"/>
              </a:xfrm>
            </p:grpSpPr>
            <p:sp>
              <p:nvSpPr>
                <p:cNvPr id="50" name="AutoShape 7"/>
                <p:cNvSpPr>
                  <a:spLocks noChangeArrowheads="1"/>
                </p:cNvSpPr>
                <p:nvPr/>
              </p:nvSpPr>
              <p:spPr bwMode="auto">
                <a:xfrm>
                  <a:off x="1474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AutoShape 7"/>
                <p:cNvSpPr>
                  <a:spLocks noChangeArrowheads="1"/>
                </p:cNvSpPr>
                <p:nvPr/>
              </p:nvSpPr>
              <p:spPr bwMode="auto">
                <a:xfrm>
                  <a:off x="1610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AutoShape 7"/>
                <p:cNvSpPr>
                  <a:spLocks noChangeArrowheads="1"/>
                </p:cNvSpPr>
                <p:nvPr/>
              </p:nvSpPr>
              <p:spPr bwMode="auto">
                <a:xfrm>
                  <a:off x="1746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AutoShape 7"/>
                <p:cNvSpPr>
                  <a:spLocks noChangeArrowheads="1"/>
                </p:cNvSpPr>
                <p:nvPr/>
              </p:nvSpPr>
              <p:spPr bwMode="auto">
                <a:xfrm>
                  <a:off x="1882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AutoShape 7"/>
                <p:cNvSpPr>
                  <a:spLocks noChangeArrowheads="1"/>
                </p:cNvSpPr>
                <p:nvPr/>
              </p:nvSpPr>
              <p:spPr bwMode="auto">
                <a:xfrm>
                  <a:off x="2018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AutoShape 7"/>
                <p:cNvSpPr>
                  <a:spLocks noChangeArrowheads="1"/>
                </p:cNvSpPr>
                <p:nvPr/>
              </p:nvSpPr>
              <p:spPr bwMode="auto">
                <a:xfrm>
                  <a:off x="2154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AutoShape 7"/>
                <p:cNvSpPr>
                  <a:spLocks noChangeArrowheads="1"/>
                </p:cNvSpPr>
                <p:nvPr/>
              </p:nvSpPr>
              <p:spPr bwMode="auto">
                <a:xfrm>
                  <a:off x="2290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AutoShape 7"/>
                <p:cNvSpPr>
                  <a:spLocks noChangeArrowheads="1"/>
                </p:cNvSpPr>
                <p:nvPr/>
              </p:nvSpPr>
              <p:spPr bwMode="auto">
                <a:xfrm>
                  <a:off x="2426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AutoShape 7"/>
                <p:cNvSpPr>
                  <a:spLocks noChangeArrowheads="1"/>
                </p:cNvSpPr>
                <p:nvPr/>
              </p:nvSpPr>
              <p:spPr bwMode="auto">
                <a:xfrm>
                  <a:off x="2563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AutoShape 7"/>
                <p:cNvSpPr>
                  <a:spLocks noChangeArrowheads="1"/>
                </p:cNvSpPr>
                <p:nvPr/>
              </p:nvSpPr>
              <p:spPr bwMode="auto">
                <a:xfrm>
                  <a:off x="2699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241" name="Group 8718"/>
              <p:cNvGrpSpPr>
                <a:grpSpLocks/>
              </p:cNvGrpSpPr>
              <p:nvPr/>
            </p:nvGrpSpPr>
            <p:grpSpPr bwMode="auto">
              <a:xfrm>
                <a:off x="2835" y="2931"/>
                <a:ext cx="1406" cy="181"/>
                <a:chOff x="1474" y="2704"/>
                <a:chExt cx="1406" cy="181"/>
              </a:xfrm>
            </p:grpSpPr>
            <p:sp>
              <p:nvSpPr>
                <p:cNvPr id="40" name="AutoShape 7"/>
                <p:cNvSpPr>
                  <a:spLocks noChangeArrowheads="1"/>
                </p:cNvSpPr>
                <p:nvPr/>
              </p:nvSpPr>
              <p:spPr bwMode="auto">
                <a:xfrm>
                  <a:off x="1474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AutoShape 7"/>
                <p:cNvSpPr>
                  <a:spLocks noChangeArrowheads="1"/>
                </p:cNvSpPr>
                <p:nvPr/>
              </p:nvSpPr>
              <p:spPr bwMode="auto">
                <a:xfrm>
                  <a:off x="1610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AutoShape 7"/>
                <p:cNvSpPr>
                  <a:spLocks noChangeArrowheads="1"/>
                </p:cNvSpPr>
                <p:nvPr/>
              </p:nvSpPr>
              <p:spPr bwMode="auto">
                <a:xfrm>
                  <a:off x="1746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AutoShape 7"/>
                <p:cNvSpPr>
                  <a:spLocks noChangeArrowheads="1"/>
                </p:cNvSpPr>
                <p:nvPr/>
              </p:nvSpPr>
              <p:spPr bwMode="auto">
                <a:xfrm>
                  <a:off x="1882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AutoShape 7"/>
                <p:cNvSpPr>
                  <a:spLocks noChangeArrowheads="1"/>
                </p:cNvSpPr>
                <p:nvPr/>
              </p:nvSpPr>
              <p:spPr bwMode="auto">
                <a:xfrm>
                  <a:off x="2018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AutoShape 7"/>
                <p:cNvSpPr>
                  <a:spLocks noChangeArrowheads="1"/>
                </p:cNvSpPr>
                <p:nvPr/>
              </p:nvSpPr>
              <p:spPr bwMode="auto">
                <a:xfrm>
                  <a:off x="2154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AutoShape 7"/>
                <p:cNvSpPr>
                  <a:spLocks noChangeArrowheads="1"/>
                </p:cNvSpPr>
                <p:nvPr/>
              </p:nvSpPr>
              <p:spPr bwMode="auto">
                <a:xfrm>
                  <a:off x="2290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AutoShape 7"/>
                <p:cNvSpPr>
                  <a:spLocks noChangeArrowheads="1"/>
                </p:cNvSpPr>
                <p:nvPr/>
              </p:nvSpPr>
              <p:spPr bwMode="auto">
                <a:xfrm>
                  <a:off x="2426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AutoShape 7"/>
                <p:cNvSpPr>
                  <a:spLocks noChangeArrowheads="1"/>
                </p:cNvSpPr>
                <p:nvPr/>
              </p:nvSpPr>
              <p:spPr bwMode="auto">
                <a:xfrm>
                  <a:off x="2563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AutoShape 7"/>
                <p:cNvSpPr>
                  <a:spLocks noChangeArrowheads="1"/>
                </p:cNvSpPr>
                <p:nvPr/>
              </p:nvSpPr>
              <p:spPr bwMode="auto">
                <a:xfrm>
                  <a:off x="2699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652714" y="1590676"/>
            <a:ext cx="1463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1 đơn vị.</a:t>
            </a:r>
          </a:p>
        </p:txBody>
      </p:sp>
      <p:sp>
        <p:nvSpPr>
          <p:cNvPr id="140" name="Rectangle 139"/>
          <p:cNvSpPr>
            <a:spLocks noChangeArrowheads="1"/>
          </p:cNvSpPr>
          <p:nvPr/>
        </p:nvSpPr>
        <p:spPr bwMode="auto">
          <a:xfrm>
            <a:off x="2619375" y="2058988"/>
            <a:ext cx="1631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Viết số : </a:t>
            </a: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1</a:t>
            </a:r>
          </a:p>
        </p:txBody>
      </p:sp>
      <p:sp>
        <p:nvSpPr>
          <p:cNvPr id="141" name="Rectangle 140"/>
          <p:cNvSpPr>
            <a:spLocks noChangeArrowheads="1"/>
          </p:cNvSpPr>
          <p:nvPr/>
        </p:nvSpPr>
        <p:spPr bwMode="auto">
          <a:xfrm>
            <a:off x="4695825" y="2660651"/>
            <a:ext cx="1803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Viết số : </a:t>
            </a: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10</a:t>
            </a:r>
          </a:p>
        </p:txBody>
      </p:sp>
      <p:sp>
        <p:nvSpPr>
          <p:cNvPr id="162" name="Rectangle 161"/>
          <p:cNvSpPr>
            <a:spLocks noChangeArrowheads="1"/>
          </p:cNvSpPr>
          <p:nvPr/>
        </p:nvSpPr>
        <p:spPr bwMode="auto">
          <a:xfrm>
            <a:off x="7581900" y="2662238"/>
            <a:ext cx="1974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Viết số : </a:t>
            </a: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409438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2" grpId="0"/>
      <p:bldP spid="12" grpId="0" animBg="1"/>
      <p:bldP spid="5" grpId="0"/>
      <p:bldP spid="140" grpId="0"/>
      <p:bldP spid="141" grpId="0"/>
      <p:bldP spid="1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Picture 8" descr="100 nghi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336550"/>
            <a:ext cx="7770813" cy="667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" name="Rounded Rectangle 160"/>
          <p:cNvSpPr/>
          <p:nvPr/>
        </p:nvSpPr>
        <p:spPr bwMode="auto">
          <a:xfrm>
            <a:off x="1992313" y="431801"/>
            <a:ext cx="8191500" cy="944563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057400" y="457201"/>
            <a:ext cx="388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Đơn vị - Chục - Trăm</a:t>
            </a:r>
            <a:endParaRPr kumimoji="0" lang="en-US" altLang="zh-CN" sz="2400" b="1" i="0" u="none" strike="noStrike" kern="1200" cap="none" spc="0" normalizeH="0" baseline="0" noProof="0" smtClean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42" name="Rectangle 141"/>
          <p:cNvSpPr>
            <a:spLocks noChangeArrowheads="1"/>
          </p:cNvSpPr>
          <p:nvPr/>
        </p:nvSpPr>
        <p:spPr bwMode="auto">
          <a:xfrm>
            <a:off x="2019300" y="914401"/>
            <a:ext cx="5773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b) Nghìn - Chục nghìn - Trăm nghìn</a:t>
            </a:r>
            <a:endParaRPr kumimoji="0" lang="en-US" altLang="zh-CN" sz="2400" b="1" i="0" u="none" strike="noStrike" kern="1200" cap="none" spc="0" normalizeH="0" baseline="0" noProof="0" smtClean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43" name="Text Box 379"/>
          <p:cNvSpPr txBox="1">
            <a:spLocks noChangeArrowheads="1"/>
          </p:cNvSpPr>
          <p:nvPr/>
        </p:nvSpPr>
        <p:spPr bwMode="auto">
          <a:xfrm>
            <a:off x="1946276" y="2509838"/>
            <a:ext cx="3387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10 trăm = 1 nghìn</a:t>
            </a:r>
          </a:p>
        </p:txBody>
      </p:sp>
      <p:sp>
        <p:nvSpPr>
          <p:cNvPr id="144" name="Text Box 751"/>
          <p:cNvSpPr txBox="1">
            <a:spLocks noChangeArrowheads="1"/>
          </p:cNvSpPr>
          <p:nvPr/>
        </p:nvSpPr>
        <p:spPr bwMode="auto">
          <a:xfrm>
            <a:off x="5743576" y="2581276"/>
            <a:ext cx="4848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10 nghìn = 1 chục nghìn</a:t>
            </a:r>
          </a:p>
        </p:txBody>
      </p:sp>
      <p:sp>
        <p:nvSpPr>
          <p:cNvPr id="145" name="AutoShape 7" descr="Small grid"/>
          <p:cNvSpPr>
            <a:spLocks noChangeArrowheads="1"/>
          </p:cNvSpPr>
          <p:nvPr/>
        </p:nvSpPr>
        <p:spPr bwMode="auto">
          <a:xfrm>
            <a:off x="2335213" y="1492251"/>
            <a:ext cx="792162" cy="792163"/>
          </a:xfrm>
          <a:prstGeom prst="cube">
            <a:avLst>
              <a:gd name="adj" fmla="val 25000"/>
            </a:avLst>
          </a:prstGeom>
          <a:pattFill prst="smGrid">
            <a:fgClr>
              <a:schemeClr val="accent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SimSun" panose="02010600030101010101" pitchFamily="2" charset="-122"/>
              <a:cs typeface="+mn-cs"/>
            </a:endParaRPr>
          </a:p>
        </p:txBody>
      </p:sp>
      <p:grpSp>
        <p:nvGrpSpPr>
          <p:cNvPr id="146" name="Group 5612"/>
          <p:cNvGrpSpPr>
            <a:grpSpLocks/>
          </p:cNvGrpSpPr>
          <p:nvPr/>
        </p:nvGrpSpPr>
        <p:grpSpPr bwMode="auto">
          <a:xfrm>
            <a:off x="4695825" y="1504951"/>
            <a:ext cx="5384800" cy="792163"/>
            <a:chOff x="476" y="2795"/>
            <a:chExt cx="3392" cy="499"/>
          </a:xfrm>
        </p:grpSpPr>
        <p:sp>
          <p:nvSpPr>
            <p:cNvPr id="6153" name="AutoShape 7" descr="Small grid"/>
            <p:cNvSpPr>
              <a:spLocks noChangeArrowheads="1"/>
            </p:cNvSpPr>
            <p:nvPr/>
          </p:nvSpPr>
          <p:spPr bwMode="auto">
            <a:xfrm>
              <a:off x="476" y="2795"/>
              <a:ext cx="499" cy="499"/>
            </a:xfrm>
            <a:prstGeom prst="cube">
              <a:avLst>
                <a:gd name="adj" fmla="val 25000"/>
              </a:avLst>
            </a:prstGeom>
            <a:pattFill prst="smGrid">
              <a:fgClr>
                <a:schemeClr val="accent1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6154" name="AutoShape 7" descr="Small grid"/>
            <p:cNvSpPr>
              <a:spLocks noChangeArrowheads="1"/>
            </p:cNvSpPr>
            <p:nvPr/>
          </p:nvSpPr>
          <p:spPr bwMode="auto">
            <a:xfrm>
              <a:off x="839" y="2795"/>
              <a:ext cx="499" cy="499"/>
            </a:xfrm>
            <a:prstGeom prst="cube">
              <a:avLst>
                <a:gd name="adj" fmla="val 25000"/>
              </a:avLst>
            </a:prstGeom>
            <a:pattFill prst="smGrid">
              <a:fgClr>
                <a:schemeClr val="accent1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6155" name="AutoShape 7" descr="Small grid"/>
            <p:cNvSpPr>
              <a:spLocks noChangeArrowheads="1"/>
            </p:cNvSpPr>
            <p:nvPr/>
          </p:nvSpPr>
          <p:spPr bwMode="auto">
            <a:xfrm>
              <a:off x="1202" y="2795"/>
              <a:ext cx="499" cy="499"/>
            </a:xfrm>
            <a:prstGeom prst="cube">
              <a:avLst>
                <a:gd name="adj" fmla="val 25000"/>
              </a:avLst>
            </a:prstGeom>
            <a:pattFill prst="smGrid">
              <a:fgClr>
                <a:schemeClr val="accent1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6156" name="AutoShape 7" descr="Small grid"/>
            <p:cNvSpPr>
              <a:spLocks noChangeArrowheads="1"/>
            </p:cNvSpPr>
            <p:nvPr/>
          </p:nvSpPr>
          <p:spPr bwMode="auto">
            <a:xfrm>
              <a:off x="1565" y="2795"/>
              <a:ext cx="499" cy="499"/>
            </a:xfrm>
            <a:prstGeom prst="cube">
              <a:avLst>
                <a:gd name="adj" fmla="val 25000"/>
              </a:avLst>
            </a:prstGeom>
            <a:pattFill prst="smGrid">
              <a:fgClr>
                <a:schemeClr val="accent1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6157" name="AutoShape 7" descr="Small grid"/>
            <p:cNvSpPr>
              <a:spLocks noChangeArrowheads="1"/>
            </p:cNvSpPr>
            <p:nvPr/>
          </p:nvSpPr>
          <p:spPr bwMode="auto">
            <a:xfrm>
              <a:off x="1917" y="2795"/>
              <a:ext cx="499" cy="499"/>
            </a:xfrm>
            <a:prstGeom prst="cube">
              <a:avLst>
                <a:gd name="adj" fmla="val 25000"/>
              </a:avLst>
            </a:prstGeom>
            <a:pattFill prst="smGrid">
              <a:fgClr>
                <a:schemeClr val="accent1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6158" name="AutoShape 7" descr="Small grid"/>
            <p:cNvSpPr>
              <a:spLocks noChangeArrowheads="1"/>
            </p:cNvSpPr>
            <p:nvPr/>
          </p:nvSpPr>
          <p:spPr bwMode="auto">
            <a:xfrm>
              <a:off x="2290" y="2795"/>
              <a:ext cx="499" cy="499"/>
            </a:xfrm>
            <a:prstGeom prst="cube">
              <a:avLst>
                <a:gd name="adj" fmla="val 25000"/>
              </a:avLst>
            </a:prstGeom>
            <a:pattFill prst="smGrid">
              <a:fgClr>
                <a:schemeClr val="accent1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6159" name="AutoShape 7" descr="Small grid"/>
            <p:cNvSpPr>
              <a:spLocks noChangeArrowheads="1"/>
            </p:cNvSpPr>
            <p:nvPr/>
          </p:nvSpPr>
          <p:spPr bwMode="auto">
            <a:xfrm>
              <a:off x="2643" y="2795"/>
              <a:ext cx="499" cy="499"/>
            </a:xfrm>
            <a:prstGeom prst="cube">
              <a:avLst>
                <a:gd name="adj" fmla="val 25000"/>
              </a:avLst>
            </a:prstGeom>
            <a:pattFill prst="smGrid">
              <a:fgClr>
                <a:schemeClr val="accent1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6160" name="AutoShape 7" descr="Small grid"/>
            <p:cNvSpPr>
              <a:spLocks noChangeArrowheads="1"/>
            </p:cNvSpPr>
            <p:nvPr/>
          </p:nvSpPr>
          <p:spPr bwMode="auto">
            <a:xfrm>
              <a:off x="3016" y="2795"/>
              <a:ext cx="499" cy="499"/>
            </a:xfrm>
            <a:prstGeom prst="cube">
              <a:avLst>
                <a:gd name="adj" fmla="val 25000"/>
              </a:avLst>
            </a:prstGeom>
            <a:pattFill prst="smGrid">
              <a:fgClr>
                <a:schemeClr val="accent1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6161" name="AutoShape 7" descr="Small grid"/>
            <p:cNvSpPr>
              <a:spLocks noChangeArrowheads="1"/>
            </p:cNvSpPr>
            <p:nvPr/>
          </p:nvSpPr>
          <p:spPr bwMode="auto">
            <a:xfrm>
              <a:off x="3369" y="2795"/>
              <a:ext cx="499" cy="499"/>
            </a:xfrm>
            <a:prstGeom prst="cube">
              <a:avLst>
                <a:gd name="adj" fmla="val 25000"/>
              </a:avLst>
            </a:prstGeom>
            <a:pattFill prst="smGrid">
              <a:fgClr>
                <a:schemeClr val="accent1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SimSun" panose="02010600030101010101" pitchFamily="2" charset="-122"/>
                <a:cs typeface="+mn-cs"/>
              </a:endParaRPr>
            </a:p>
          </p:txBody>
        </p:sp>
      </p:grpSp>
      <p:sp>
        <p:nvSpPr>
          <p:cNvPr id="156" name="Rectangle 155"/>
          <p:cNvSpPr>
            <a:spLocks noChangeArrowheads="1"/>
          </p:cNvSpPr>
          <p:nvPr/>
        </p:nvSpPr>
        <p:spPr bwMode="auto">
          <a:xfrm>
            <a:off x="1981200" y="3043238"/>
            <a:ext cx="2230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Viết số : </a:t>
            </a: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1 000</a:t>
            </a:r>
          </a:p>
        </p:txBody>
      </p:sp>
      <p:sp>
        <p:nvSpPr>
          <p:cNvPr id="157" name="Rectangle 156"/>
          <p:cNvSpPr>
            <a:spLocks noChangeArrowheads="1"/>
          </p:cNvSpPr>
          <p:nvPr/>
        </p:nvSpPr>
        <p:spPr bwMode="auto">
          <a:xfrm>
            <a:off x="6359525" y="3119438"/>
            <a:ext cx="2401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Viết số : </a:t>
            </a: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10 000</a:t>
            </a:r>
          </a:p>
        </p:txBody>
      </p:sp>
      <p:sp>
        <p:nvSpPr>
          <p:cNvPr id="159" name="Text Box 751"/>
          <p:cNvSpPr txBox="1">
            <a:spLocks noChangeArrowheads="1"/>
          </p:cNvSpPr>
          <p:nvPr/>
        </p:nvSpPr>
        <p:spPr bwMode="auto">
          <a:xfrm>
            <a:off x="7265989" y="4038601"/>
            <a:ext cx="48482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10 chục nghìn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= 100    nghìn</a:t>
            </a:r>
          </a:p>
        </p:txBody>
      </p:sp>
      <p:sp>
        <p:nvSpPr>
          <p:cNvPr id="160" name="Rectangle 159"/>
          <p:cNvSpPr>
            <a:spLocks noChangeArrowheads="1"/>
          </p:cNvSpPr>
          <p:nvPr/>
        </p:nvSpPr>
        <p:spPr bwMode="auto">
          <a:xfrm>
            <a:off x="7713664" y="5029201"/>
            <a:ext cx="2573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Viết số : </a:t>
            </a: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100 000</a:t>
            </a:r>
          </a:p>
        </p:txBody>
      </p:sp>
    </p:spTree>
    <p:extLst>
      <p:ext uri="{BB962C8B-B14F-4D97-AF65-F5344CB8AC3E}">
        <p14:creationId xmlns:p14="http://schemas.microsoft.com/office/powerpoint/2010/main" val="182168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2" grpId="0"/>
      <p:bldP spid="142" grpId="0"/>
      <p:bldP spid="143" grpId="0"/>
      <p:bldP spid="144" grpId="0"/>
      <p:bldP spid="145" grpId="0" animBg="1"/>
      <p:bldP spid="156" grpId="0"/>
      <p:bldP spid="157" grpId="0"/>
      <p:bldP spid="159" grpId="0"/>
      <p:bldP spid="1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8" name="Group 1101"/>
          <p:cNvGraphicFramePr/>
          <p:nvPr/>
        </p:nvGraphicFramePr>
        <p:xfrm>
          <a:off x="2133601" y="609600"/>
          <a:ext cx="8077199" cy="4343400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9539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020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Trăm nghìn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Chục nghìn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Nghìn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Trăm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Chục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Đơn vị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7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62" name="AutoShape 1075"/>
          <p:cNvSpPr>
            <a:spLocks noChangeArrowheads="1"/>
          </p:cNvSpPr>
          <p:nvPr/>
        </p:nvSpPr>
        <p:spPr bwMode="auto">
          <a:xfrm>
            <a:off x="2362200" y="2209800"/>
            <a:ext cx="1219200" cy="457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100 000</a:t>
            </a:r>
          </a:p>
        </p:txBody>
      </p:sp>
      <p:sp>
        <p:nvSpPr>
          <p:cNvPr id="163" name="AutoShape 1076"/>
          <p:cNvSpPr>
            <a:spLocks noChangeArrowheads="1"/>
          </p:cNvSpPr>
          <p:nvPr/>
        </p:nvSpPr>
        <p:spPr bwMode="auto">
          <a:xfrm>
            <a:off x="2362200" y="2743200"/>
            <a:ext cx="1219200" cy="457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100 000</a:t>
            </a:r>
          </a:p>
        </p:txBody>
      </p:sp>
      <p:sp>
        <p:nvSpPr>
          <p:cNvPr id="164" name="AutoShape 1077"/>
          <p:cNvSpPr>
            <a:spLocks noChangeArrowheads="1"/>
          </p:cNvSpPr>
          <p:nvPr/>
        </p:nvSpPr>
        <p:spPr bwMode="auto">
          <a:xfrm>
            <a:off x="2362200" y="3276600"/>
            <a:ext cx="1219200" cy="457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100 000</a:t>
            </a:r>
          </a:p>
        </p:txBody>
      </p:sp>
      <p:sp>
        <p:nvSpPr>
          <p:cNvPr id="165" name="AutoShape 1078"/>
          <p:cNvSpPr>
            <a:spLocks noChangeArrowheads="1"/>
          </p:cNvSpPr>
          <p:nvPr/>
        </p:nvSpPr>
        <p:spPr bwMode="auto">
          <a:xfrm>
            <a:off x="2362200" y="3810000"/>
            <a:ext cx="1219200" cy="457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100 000</a:t>
            </a:r>
          </a:p>
        </p:txBody>
      </p:sp>
      <p:sp>
        <p:nvSpPr>
          <p:cNvPr id="166" name="AutoShape 1079"/>
          <p:cNvSpPr>
            <a:spLocks noChangeArrowheads="1"/>
          </p:cNvSpPr>
          <p:nvPr/>
        </p:nvSpPr>
        <p:spPr bwMode="auto">
          <a:xfrm>
            <a:off x="3886200" y="2743200"/>
            <a:ext cx="1219200" cy="457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10 000</a:t>
            </a:r>
          </a:p>
        </p:txBody>
      </p:sp>
      <p:sp>
        <p:nvSpPr>
          <p:cNvPr id="167" name="AutoShape 1080"/>
          <p:cNvSpPr>
            <a:spLocks noChangeArrowheads="1"/>
          </p:cNvSpPr>
          <p:nvPr/>
        </p:nvSpPr>
        <p:spPr bwMode="auto">
          <a:xfrm>
            <a:off x="3886200" y="3810000"/>
            <a:ext cx="1219200" cy="457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10 000</a:t>
            </a:r>
          </a:p>
        </p:txBody>
      </p:sp>
      <p:sp>
        <p:nvSpPr>
          <p:cNvPr id="168" name="AutoShape 1081"/>
          <p:cNvSpPr>
            <a:spLocks noChangeArrowheads="1"/>
          </p:cNvSpPr>
          <p:nvPr/>
        </p:nvSpPr>
        <p:spPr bwMode="auto">
          <a:xfrm>
            <a:off x="3886200" y="3276600"/>
            <a:ext cx="1219200" cy="457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10 000</a:t>
            </a:r>
          </a:p>
        </p:txBody>
      </p:sp>
      <p:sp>
        <p:nvSpPr>
          <p:cNvPr id="169" name="AutoShape 1082"/>
          <p:cNvSpPr>
            <a:spLocks noChangeArrowheads="1"/>
          </p:cNvSpPr>
          <p:nvPr/>
        </p:nvSpPr>
        <p:spPr bwMode="auto">
          <a:xfrm>
            <a:off x="5410200" y="3200400"/>
            <a:ext cx="1219200" cy="457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1 000</a:t>
            </a:r>
          </a:p>
        </p:txBody>
      </p:sp>
      <p:sp>
        <p:nvSpPr>
          <p:cNvPr id="170" name="AutoShape 1083"/>
          <p:cNvSpPr>
            <a:spLocks noChangeArrowheads="1"/>
          </p:cNvSpPr>
          <p:nvPr/>
        </p:nvSpPr>
        <p:spPr bwMode="auto">
          <a:xfrm>
            <a:off x="5410200" y="3733800"/>
            <a:ext cx="1219200" cy="457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1 000</a:t>
            </a:r>
          </a:p>
        </p:txBody>
      </p:sp>
      <p:sp>
        <p:nvSpPr>
          <p:cNvPr id="171" name="Oval 1088"/>
          <p:cNvSpPr>
            <a:spLocks noChangeArrowheads="1"/>
          </p:cNvSpPr>
          <p:nvPr/>
        </p:nvSpPr>
        <p:spPr bwMode="auto">
          <a:xfrm>
            <a:off x="9144000" y="1371600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1</a:t>
            </a:r>
          </a:p>
        </p:txBody>
      </p:sp>
      <p:sp>
        <p:nvSpPr>
          <p:cNvPr id="172" name="Oval 1089"/>
          <p:cNvSpPr>
            <a:spLocks noChangeArrowheads="1"/>
          </p:cNvSpPr>
          <p:nvPr/>
        </p:nvSpPr>
        <p:spPr bwMode="auto">
          <a:xfrm>
            <a:off x="9144000" y="1905000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1</a:t>
            </a:r>
          </a:p>
        </p:txBody>
      </p:sp>
      <p:sp>
        <p:nvSpPr>
          <p:cNvPr id="173" name="Oval 1090"/>
          <p:cNvSpPr>
            <a:spLocks noChangeArrowheads="1"/>
          </p:cNvSpPr>
          <p:nvPr/>
        </p:nvSpPr>
        <p:spPr bwMode="auto">
          <a:xfrm>
            <a:off x="9144000" y="2362200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1</a:t>
            </a:r>
          </a:p>
        </p:txBody>
      </p:sp>
      <p:sp>
        <p:nvSpPr>
          <p:cNvPr id="174" name="Oval 1091"/>
          <p:cNvSpPr>
            <a:spLocks noChangeArrowheads="1"/>
          </p:cNvSpPr>
          <p:nvPr/>
        </p:nvSpPr>
        <p:spPr bwMode="auto">
          <a:xfrm>
            <a:off x="9144000" y="2819400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1</a:t>
            </a:r>
          </a:p>
        </p:txBody>
      </p:sp>
      <p:sp>
        <p:nvSpPr>
          <p:cNvPr id="175" name="Oval 1092"/>
          <p:cNvSpPr>
            <a:spLocks noChangeArrowheads="1"/>
          </p:cNvSpPr>
          <p:nvPr/>
        </p:nvSpPr>
        <p:spPr bwMode="auto">
          <a:xfrm>
            <a:off x="9144000" y="3276600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1</a:t>
            </a:r>
          </a:p>
        </p:txBody>
      </p:sp>
      <p:sp>
        <p:nvSpPr>
          <p:cNvPr id="176" name="Oval 1093"/>
          <p:cNvSpPr>
            <a:spLocks noChangeArrowheads="1"/>
          </p:cNvSpPr>
          <p:nvPr/>
        </p:nvSpPr>
        <p:spPr bwMode="auto">
          <a:xfrm>
            <a:off x="7924800" y="3733800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10</a:t>
            </a:r>
          </a:p>
        </p:txBody>
      </p:sp>
      <p:sp>
        <p:nvSpPr>
          <p:cNvPr id="177" name="Oval 1094"/>
          <p:cNvSpPr>
            <a:spLocks noChangeArrowheads="1"/>
          </p:cNvSpPr>
          <p:nvPr/>
        </p:nvSpPr>
        <p:spPr bwMode="auto">
          <a:xfrm>
            <a:off x="6858000" y="1676400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100</a:t>
            </a:r>
          </a:p>
        </p:txBody>
      </p:sp>
      <p:sp>
        <p:nvSpPr>
          <p:cNvPr id="178" name="Oval 1095"/>
          <p:cNvSpPr>
            <a:spLocks noChangeArrowheads="1"/>
          </p:cNvSpPr>
          <p:nvPr/>
        </p:nvSpPr>
        <p:spPr bwMode="auto">
          <a:xfrm>
            <a:off x="6858000" y="2209800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100</a:t>
            </a:r>
          </a:p>
        </p:txBody>
      </p:sp>
      <p:sp>
        <p:nvSpPr>
          <p:cNvPr id="179" name="Oval 1096"/>
          <p:cNvSpPr>
            <a:spLocks noChangeArrowheads="1"/>
          </p:cNvSpPr>
          <p:nvPr/>
        </p:nvSpPr>
        <p:spPr bwMode="auto">
          <a:xfrm>
            <a:off x="6858000" y="2743200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100</a:t>
            </a:r>
          </a:p>
        </p:txBody>
      </p:sp>
      <p:sp>
        <p:nvSpPr>
          <p:cNvPr id="180" name="Oval 1097"/>
          <p:cNvSpPr>
            <a:spLocks noChangeArrowheads="1"/>
          </p:cNvSpPr>
          <p:nvPr/>
        </p:nvSpPr>
        <p:spPr bwMode="auto">
          <a:xfrm>
            <a:off x="6858000" y="3276600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100</a:t>
            </a:r>
          </a:p>
        </p:txBody>
      </p:sp>
      <p:sp>
        <p:nvSpPr>
          <p:cNvPr id="191" name="Rectangle 190"/>
          <p:cNvSpPr>
            <a:spLocks noChangeArrowheads="1"/>
          </p:cNvSpPr>
          <p:nvPr/>
        </p:nvSpPr>
        <p:spPr bwMode="auto">
          <a:xfrm>
            <a:off x="2501900" y="4495801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4</a:t>
            </a:r>
          </a:p>
        </p:txBody>
      </p:sp>
      <p:sp>
        <p:nvSpPr>
          <p:cNvPr id="192" name="Rectangle 191"/>
          <p:cNvSpPr>
            <a:spLocks noChangeArrowheads="1"/>
          </p:cNvSpPr>
          <p:nvPr/>
        </p:nvSpPr>
        <p:spPr bwMode="auto">
          <a:xfrm>
            <a:off x="4318000" y="4495801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3</a:t>
            </a:r>
          </a:p>
        </p:txBody>
      </p:sp>
      <p:sp>
        <p:nvSpPr>
          <p:cNvPr id="193" name="Rectangle 192"/>
          <p:cNvSpPr>
            <a:spLocks noChangeArrowheads="1"/>
          </p:cNvSpPr>
          <p:nvPr/>
        </p:nvSpPr>
        <p:spPr bwMode="auto">
          <a:xfrm>
            <a:off x="5664200" y="4495801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2</a:t>
            </a:r>
          </a:p>
        </p:txBody>
      </p:sp>
      <p:sp>
        <p:nvSpPr>
          <p:cNvPr id="194" name="Rectangle 193"/>
          <p:cNvSpPr>
            <a:spLocks noChangeArrowheads="1"/>
          </p:cNvSpPr>
          <p:nvPr/>
        </p:nvSpPr>
        <p:spPr bwMode="auto">
          <a:xfrm>
            <a:off x="7099300" y="4495801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5</a:t>
            </a:r>
          </a:p>
        </p:txBody>
      </p:sp>
      <p:sp>
        <p:nvSpPr>
          <p:cNvPr id="195" name="Rectangle 194"/>
          <p:cNvSpPr>
            <a:spLocks noChangeArrowheads="1"/>
          </p:cNvSpPr>
          <p:nvPr/>
        </p:nvSpPr>
        <p:spPr bwMode="auto">
          <a:xfrm>
            <a:off x="8166100" y="4495801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1</a:t>
            </a:r>
          </a:p>
        </p:txBody>
      </p:sp>
      <p:sp>
        <p:nvSpPr>
          <p:cNvPr id="196" name="Rectangle 195"/>
          <p:cNvSpPr>
            <a:spLocks noChangeArrowheads="1"/>
          </p:cNvSpPr>
          <p:nvPr/>
        </p:nvSpPr>
        <p:spPr bwMode="auto">
          <a:xfrm>
            <a:off x="9385300" y="4495801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6</a:t>
            </a:r>
          </a:p>
        </p:txBody>
      </p:sp>
      <p:sp>
        <p:nvSpPr>
          <p:cNvPr id="197" name="Rectangle 196"/>
          <p:cNvSpPr/>
          <p:nvPr/>
        </p:nvSpPr>
        <p:spPr>
          <a:xfrm>
            <a:off x="2089151" y="5186363"/>
            <a:ext cx="2690813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Viết số:…………..</a:t>
            </a:r>
          </a:p>
        </p:txBody>
      </p:sp>
      <p:sp>
        <p:nvSpPr>
          <p:cNvPr id="198" name="Rectangle 197"/>
          <p:cNvSpPr>
            <a:spLocks noChangeArrowheads="1"/>
          </p:cNvSpPr>
          <p:nvPr/>
        </p:nvSpPr>
        <p:spPr bwMode="auto">
          <a:xfrm>
            <a:off x="3246439" y="5181601"/>
            <a:ext cx="1298575" cy="4619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432 516</a:t>
            </a:r>
          </a:p>
        </p:txBody>
      </p:sp>
      <p:sp>
        <p:nvSpPr>
          <p:cNvPr id="199" name="Rectangle 198"/>
          <p:cNvSpPr/>
          <p:nvPr/>
        </p:nvSpPr>
        <p:spPr>
          <a:xfrm>
            <a:off x="1981201" y="5795963"/>
            <a:ext cx="271462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Đọc số:…………..</a:t>
            </a:r>
          </a:p>
        </p:txBody>
      </p:sp>
      <p:sp>
        <p:nvSpPr>
          <p:cNvPr id="200" name="Rectangle 199"/>
          <p:cNvSpPr/>
          <p:nvPr/>
        </p:nvSpPr>
        <p:spPr>
          <a:xfrm>
            <a:off x="3186114" y="5795963"/>
            <a:ext cx="7375525" cy="461962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Bốn trăm ba mươi hai nghìn năm trăm mười sáu.</a:t>
            </a:r>
          </a:p>
        </p:txBody>
      </p:sp>
      <p:sp>
        <p:nvSpPr>
          <p:cNvPr id="201" name="Oval 1097"/>
          <p:cNvSpPr>
            <a:spLocks noChangeArrowheads="1"/>
          </p:cNvSpPr>
          <p:nvPr/>
        </p:nvSpPr>
        <p:spPr bwMode="auto">
          <a:xfrm>
            <a:off x="6858000" y="3810000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100</a:t>
            </a:r>
          </a:p>
        </p:txBody>
      </p:sp>
      <p:sp>
        <p:nvSpPr>
          <p:cNvPr id="202" name="Oval 1092"/>
          <p:cNvSpPr>
            <a:spLocks noChangeArrowheads="1"/>
          </p:cNvSpPr>
          <p:nvPr/>
        </p:nvSpPr>
        <p:spPr bwMode="auto">
          <a:xfrm>
            <a:off x="9144000" y="3810000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9493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91" grpId="0"/>
      <p:bldP spid="192" grpId="0"/>
      <p:bldP spid="193" grpId="0"/>
      <p:bldP spid="194" grpId="0"/>
      <p:bldP spid="195" grpId="0"/>
      <p:bldP spid="196" grpId="0"/>
      <p:bldP spid="197" grpId="0"/>
      <p:bldP spid="198" grpId="0" animBg="1"/>
      <p:bldP spid="199" grpId="0"/>
      <p:bldP spid="200" grpId="0" animBg="1"/>
      <p:bldP spid="201" grpId="0" animBg="1"/>
      <p:bldP spid="20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188" y="758063"/>
            <a:ext cx="72532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A6D5E53-4DA9-4671-9C39-6BD20806C05B}"/>
              </a:ext>
            </a:extLst>
          </p:cNvPr>
          <p:cNvSpPr/>
          <p:nvPr/>
        </p:nvSpPr>
        <p:spPr>
          <a:xfrm>
            <a:off x="4611189" y="2312126"/>
            <a:ext cx="425849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0" b="1" i="0" u="none" strike="noStrike" kern="1200" cap="none" spc="0" normalizeH="0" baseline="0" noProof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THỰC HÀNH</a:t>
            </a:r>
            <a:endParaRPr kumimoji="0" lang="en-US" sz="5200" b="1" i="0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696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81200" y="481013"/>
            <a:ext cx="8153400" cy="4619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057401" y="457201"/>
            <a:ext cx="4932363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1</a:t>
            </a: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Viết theo mẫu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 9</a:t>
            </a: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37" name="Group 80"/>
          <p:cNvGraphicFramePr/>
          <p:nvPr/>
        </p:nvGraphicFramePr>
        <p:xfrm>
          <a:off x="2133601" y="1460500"/>
          <a:ext cx="8000999" cy="33401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4299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Trăm nghìn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Chục nghìn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Nghìn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Trăm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Chục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Đơn vị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73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8" name="Oval 45"/>
          <p:cNvSpPr>
            <a:spLocks noChangeArrowheads="1"/>
          </p:cNvSpPr>
          <p:nvPr/>
        </p:nvSpPr>
        <p:spPr bwMode="auto">
          <a:xfrm>
            <a:off x="9144000" y="2286000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1</a:t>
            </a:r>
            <a:endParaRPr kumimoji="0" lang="en-US" altLang="zh-CN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9" name="Oval 46"/>
          <p:cNvSpPr>
            <a:spLocks noChangeArrowheads="1"/>
          </p:cNvSpPr>
          <p:nvPr/>
        </p:nvSpPr>
        <p:spPr bwMode="auto">
          <a:xfrm>
            <a:off x="9144000" y="2819400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1</a:t>
            </a:r>
            <a:endParaRPr kumimoji="0" lang="en-US" altLang="zh-CN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0" name="Oval 47"/>
          <p:cNvSpPr>
            <a:spLocks noChangeArrowheads="1"/>
          </p:cNvSpPr>
          <p:nvPr/>
        </p:nvSpPr>
        <p:spPr bwMode="auto">
          <a:xfrm>
            <a:off x="9144000" y="3352800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1</a:t>
            </a:r>
            <a:endParaRPr kumimoji="0" lang="en-US" altLang="zh-CN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1" name="Oval 48"/>
          <p:cNvSpPr>
            <a:spLocks noChangeArrowheads="1"/>
          </p:cNvSpPr>
          <p:nvPr/>
        </p:nvSpPr>
        <p:spPr bwMode="auto">
          <a:xfrm>
            <a:off x="9144000" y="3886200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1</a:t>
            </a:r>
            <a:endParaRPr kumimoji="0" lang="en-US" altLang="zh-CN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2" name="Oval 54"/>
          <p:cNvSpPr>
            <a:spLocks noChangeArrowheads="1"/>
          </p:cNvSpPr>
          <p:nvPr/>
        </p:nvSpPr>
        <p:spPr bwMode="auto">
          <a:xfrm>
            <a:off x="7924800" y="3886200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10</a:t>
            </a:r>
            <a:endParaRPr kumimoji="0" lang="en-US" altLang="zh-CN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3" name="Oval 59"/>
          <p:cNvSpPr>
            <a:spLocks noChangeArrowheads="1"/>
          </p:cNvSpPr>
          <p:nvPr/>
        </p:nvSpPr>
        <p:spPr bwMode="auto">
          <a:xfrm>
            <a:off x="6781800" y="3352800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100</a:t>
            </a:r>
            <a:endParaRPr kumimoji="0" lang="en-US" altLang="zh-CN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4" name="Oval 60"/>
          <p:cNvSpPr>
            <a:spLocks noChangeArrowheads="1"/>
          </p:cNvSpPr>
          <p:nvPr/>
        </p:nvSpPr>
        <p:spPr bwMode="auto">
          <a:xfrm>
            <a:off x="6781800" y="3886200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100</a:t>
            </a:r>
            <a:endParaRPr kumimoji="0" lang="en-US" altLang="zh-CN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5" name="AutoShape 63"/>
          <p:cNvSpPr>
            <a:spLocks noChangeArrowheads="1"/>
          </p:cNvSpPr>
          <p:nvPr/>
        </p:nvSpPr>
        <p:spPr bwMode="auto">
          <a:xfrm>
            <a:off x="5334000" y="3292475"/>
            <a:ext cx="1219200" cy="457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1000</a:t>
            </a:r>
            <a:endParaRPr kumimoji="0" lang="en-US" altLang="zh-CN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6" name="AutoShape 64"/>
          <p:cNvSpPr>
            <a:spLocks noChangeArrowheads="1"/>
          </p:cNvSpPr>
          <p:nvPr/>
        </p:nvSpPr>
        <p:spPr bwMode="auto">
          <a:xfrm>
            <a:off x="5334000" y="2759075"/>
            <a:ext cx="1219200" cy="457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1000</a:t>
            </a:r>
            <a:endParaRPr kumimoji="0" lang="en-US" altLang="zh-CN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7" name="AutoShape 65"/>
          <p:cNvSpPr>
            <a:spLocks noChangeArrowheads="1"/>
          </p:cNvSpPr>
          <p:nvPr/>
        </p:nvSpPr>
        <p:spPr bwMode="auto">
          <a:xfrm>
            <a:off x="5334000" y="3825875"/>
            <a:ext cx="1219200" cy="457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1000</a:t>
            </a:r>
            <a:endParaRPr kumimoji="0" lang="en-US" altLang="zh-CN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8" name="AutoShape 69"/>
          <p:cNvSpPr>
            <a:spLocks noChangeArrowheads="1"/>
          </p:cNvSpPr>
          <p:nvPr/>
        </p:nvSpPr>
        <p:spPr bwMode="auto">
          <a:xfrm>
            <a:off x="3810000" y="3810000"/>
            <a:ext cx="1219200" cy="457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10 000</a:t>
            </a:r>
            <a:endParaRPr kumimoji="0" lang="en-US" altLang="zh-CN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9" name="AutoShape 71"/>
          <p:cNvSpPr>
            <a:spLocks noChangeArrowheads="1"/>
          </p:cNvSpPr>
          <p:nvPr/>
        </p:nvSpPr>
        <p:spPr bwMode="auto">
          <a:xfrm>
            <a:off x="2286000" y="3810000"/>
            <a:ext cx="1219200" cy="457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100 000</a:t>
            </a:r>
            <a:endParaRPr kumimoji="0" lang="en-US" altLang="zh-CN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0" name="AutoShape 72"/>
          <p:cNvSpPr>
            <a:spLocks noChangeArrowheads="1"/>
          </p:cNvSpPr>
          <p:nvPr/>
        </p:nvSpPr>
        <p:spPr bwMode="auto">
          <a:xfrm>
            <a:off x="2286000" y="3276600"/>
            <a:ext cx="1219200" cy="457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100 000</a:t>
            </a:r>
            <a:endParaRPr kumimoji="0" lang="en-US" altLang="zh-CN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1" name="AutoShape 73"/>
          <p:cNvSpPr>
            <a:spLocks noChangeArrowheads="1"/>
          </p:cNvSpPr>
          <p:nvPr/>
        </p:nvSpPr>
        <p:spPr bwMode="auto">
          <a:xfrm>
            <a:off x="2286000" y="2743200"/>
            <a:ext cx="1219200" cy="457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100 000</a:t>
            </a:r>
            <a:endParaRPr kumimoji="0" lang="en-US" altLang="zh-CN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1981201" y="942976"/>
            <a:ext cx="1158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a) Mẫu</a:t>
            </a:r>
            <a:endParaRPr kumimoji="0" lang="en-US" altLang="zh-CN" sz="2400" b="1" i="0" u="none" strike="noStrike" kern="1200" cap="none" spc="0" normalizeH="0" baseline="0" noProof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2501900" y="4495801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3</a:t>
            </a: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4318000" y="4495801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1</a:t>
            </a:r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5664200" y="4495801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3</a:t>
            </a: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7099300" y="4495801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2</a:t>
            </a: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8166100" y="4495801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1</a:t>
            </a: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9385300" y="4495801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4</a:t>
            </a:r>
          </a:p>
        </p:txBody>
      </p:sp>
      <p:sp>
        <p:nvSpPr>
          <p:cNvPr id="65" name="Rectangle 64"/>
          <p:cNvSpPr/>
          <p:nvPr/>
        </p:nvSpPr>
        <p:spPr>
          <a:xfrm>
            <a:off x="2089151" y="5186363"/>
            <a:ext cx="2690813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Viết số:…………..</a:t>
            </a: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3246439" y="5181601"/>
            <a:ext cx="1298575" cy="4619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313 214</a:t>
            </a:r>
          </a:p>
        </p:txBody>
      </p:sp>
      <p:sp>
        <p:nvSpPr>
          <p:cNvPr id="67" name="Rectangle 66"/>
          <p:cNvSpPr/>
          <p:nvPr/>
        </p:nvSpPr>
        <p:spPr>
          <a:xfrm>
            <a:off x="1981201" y="5795963"/>
            <a:ext cx="271462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Đọc số:…………..</a:t>
            </a:r>
          </a:p>
        </p:txBody>
      </p:sp>
      <p:sp>
        <p:nvSpPr>
          <p:cNvPr id="68" name="Rectangle 67"/>
          <p:cNvSpPr/>
          <p:nvPr/>
        </p:nvSpPr>
        <p:spPr>
          <a:xfrm>
            <a:off x="3186113" y="5795963"/>
            <a:ext cx="6672262" cy="461962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Ba trăm mười ba nghìn hai trăm mười bốn.</a:t>
            </a:r>
          </a:p>
        </p:txBody>
      </p:sp>
    </p:spTree>
    <p:extLst>
      <p:ext uri="{BB962C8B-B14F-4D97-AF65-F5344CB8AC3E}">
        <p14:creationId xmlns:p14="http://schemas.microsoft.com/office/powerpoint/2010/main" val="329803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5" grpId="0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 animBg="1"/>
      <p:bldP spid="67" grpId="0"/>
      <p:bldP spid="6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81200" y="457201"/>
            <a:ext cx="8153400" cy="46196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057401" y="457201"/>
            <a:ext cx="411797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1</a:t>
            </a: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Viết theo mẫu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 9</a:t>
            </a: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b)</a:t>
            </a:r>
          </a:p>
        </p:txBody>
      </p:sp>
      <p:graphicFrame>
        <p:nvGraphicFramePr>
          <p:cNvPr id="37" name="Group 80"/>
          <p:cNvGraphicFramePr/>
          <p:nvPr/>
        </p:nvGraphicFramePr>
        <p:xfrm>
          <a:off x="2133601" y="990600"/>
          <a:ext cx="8000999" cy="38862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4299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Trăm nghìn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Chục nghìn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Nghìn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Trăm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Chục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Đơn vị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9" name="Oval 46"/>
          <p:cNvSpPr>
            <a:spLocks noChangeArrowheads="1"/>
          </p:cNvSpPr>
          <p:nvPr/>
        </p:nvSpPr>
        <p:spPr bwMode="auto">
          <a:xfrm>
            <a:off x="9144000" y="2895600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1</a:t>
            </a:r>
            <a:endParaRPr kumimoji="0" lang="en-US" altLang="zh-CN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0" name="Oval 47"/>
          <p:cNvSpPr>
            <a:spLocks noChangeArrowheads="1"/>
          </p:cNvSpPr>
          <p:nvPr/>
        </p:nvSpPr>
        <p:spPr bwMode="auto">
          <a:xfrm>
            <a:off x="9144000" y="3429000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1</a:t>
            </a:r>
            <a:endParaRPr kumimoji="0" lang="en-US" altLang="zh-CN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1" name="Oval 48"/>
          <p:cNvSpPr>
            <a:spLocks noChangeArrowheads="1"/>
          </p:cNvSpPr>
          <p:nvPr/>
        </p:nvSpPr>
        <p:spPr bwMode="auto">
          <a:xfrm>
            <a:off x="9144000" y="3962400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1</a:t>
            </a:r>
            <a:endParaRPr kumimoji="0" lang="en-US" altLang="zh-CN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2" name="Oval 54"/>
          <p:cNvSpPr>
            <a:spLocks noChangeArrowheads="1"/>
          </p:cNvSpPr>
          <p:nvPr/>
        </p:nvSpPr>
        <p:spPr bwMode="auto">
          <a:xfrm>
            <a:off x="7924800" y="3886200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10</a:t>
            </a:r>
            <a:endParaRPr kumimoji="0" lang="en-US" altLang="zh-CN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3" name="Oval 59"/>
          <p:cNvSpPr>
            <a:spLocks noChangeArrowheads="1"/>
          </p:cNvSpPr>
          <p:nvPr/>
        </p:nvSpPr>
        <p:spPr bwMode="auto">
          <a:xfrm>
            <a:off x="6781800" y="2273300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100</a:t>
            </a:r>
            <a:endParaRPr kumimoji="0" lang="en-US" altLang="zh-CN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4" name="Oval 60"/>
          <p:cNvSpPr>
            <a:spLocks noChangeArrowheads="1"/>
          </p:cNvSpPr>
          <p:nvPr/>
        </p:nvSpPr>
        <p:spPr bwMode="auto">
          <a:xfrm>
            <a:off x="6781800" y="2806700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100</a:t>
            </a:r>
            <a:endParaRPr kumimoji="0" lang="en-US" altLang="zh-CN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5" name="AutoShape 63"/>
          <p:cNvSpPr>
            <a:spLocks noChangeArrowheads="1"/>
          </p:cNvSpPr>
          <p:nvPr/>
        </p:nvSpPr>
        <p:spPr bwMode="auto">
          <a:xfrm>
            <a:off x="5334000" y="3352800"/>
            <a:ext cx="1219200" cy="457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1000</a:t>
            </a:r>
            <a:endParaRPr kumimoji="0" lang="en-US" altLang="zh-CN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6" name="AutoShape 64"/>
          <p:cNvSpPr>
            <a:spLocks noChangeArrowheads="1"/>
          </p:cNvSpPr>
          <p:nvPr/>
        </p:nvSpPr>
        <p:spPr bwMode="auto">
          <a:xfrm>
            <a:off x="5334000" y="2819400"/>
            <a:ext cx="1219200" cy="457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1000</a:t>
            </a:r>
            <a:endParaRPr kumimoji="0" lang="en-US" altLang="zh-CN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7" name="AutoShape 65"/>
          <p:cNvSpPr>
            <a:spLocks noChangeArrowheads="1"/>
          </p:cNvSpPr>
          <p:nvPr/>
        </p:nvSpPr>
        <p:spPr bwMode="auto">
          <a:xfrm>
            <a:off x="5334000" y="3886200"/>
            <a:ext cx="1219200" cy="457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1000</a:t>
            </a:r>
            <a:endParaRPr kumimoji="0" lang="en-US" altLang="zh-CN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8" name="AutoShape 69"/>
          <p:cNvSpPr>
            <a:spLocks noChangeArrowheads="1"/>
          </p:cNvSpPr>
          <p:nvPr/>
        </p:nvSpPr>
        <p:spPr bwMode="auto">
          <a:xfrm>
            <a:off x="3810000" y="3340100"/>
            <a:ext cx="1219200" cy="457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10 000</a:t>
            </a:r>
            <a:endParaRPr kumimoji="0" lang="en-US" altLang="zh-CN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9" name="AutoShape 71"/>
          <p:cNvSpPr>
            <a:spLocks noChangeArrowheads="1"/>
          </p:cNvSpPr>
          <p:nvPr/>
        </p:nvSpPr>
        <p:spPr bwMode="auto">
          <a:xfrm>
            <a:off x="2286000" y="2882900"/>
            <a:ext cx="1219200" cy="457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100 000</a:t>
            </a:r>
            <a:endParaRPr kumimoji="0" lang="en-US" altLang="zh-CN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0" name="AutoShape 72"/>
          <p:cNvSpPr>
            <a:spLocks noChangeArrowheads="1"/>
          </p:cNvSpPr>
          <p:nvPr/>
        </p:nvSpPr>
        <p:spPr bwMode="auto">
          <a:xfrm>
            <a:off x="2286000" y="2349500"/>
            <a:ext cx="1219200" cy="457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100 000</a:t>
            </a:r>
            <a:endParaRPr kumimoji="0" lang="en-US" altLang="zh-CN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1" name="AutoShape 73"/>
          <p:cNvSpPr>
            <a:spLocks noChangeArrowheads="1"/>
          </p:cNvSpPr>
          <p:nvPr/>
        </p:nvSpPr>
        <p:spPr bwMode="auto">
          <a:xfrm>
            <a:off x="2286000" y="1816100"/>
            <a:ext cx="1219200" cy="457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100 000</a:t>
            </a:r>
            <a:endParaRPr kumimoji="0" lang="en-US" altLang="zh-CN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2501900" y="4491038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5</a:t>
            </a: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4318000" y="4491038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2</a:t>
            </a:r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5664200" y="4491038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3</a:t>
            </a: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7099300" y="4491038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4</a:t>
            </a: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8166100" y="4491038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5</a:t>
            </a: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9385300" y="4491038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3</a:t>
            </a:r>
          </a:p>
        </p:txBody>
      </p:sp>
      <p:sp>
        <p:nvSpPr>
          <p:cNvPr id="65" name="Rectangle 64"/>
          <p:cNvSpPr/>
          <p:nvPr/>
        </p:nvSpPr>
        <p:spPr>
          <a:xfrm>
            <a:off x="2089151" y="5100638"/>
            <a:ext cx="2690813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Viết số:…………..</a:t>
            </a: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3246439" y="5095876"/>
            <a:ext cx="1298575" cy="4619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523 453</a:t>
            </a:r>
          </a:p>
        </p:txBody>
      </p:sp>
      <p:sp>
        <p:nvSpPr>
          <p:cNvPr id="67" name="Rectangle 66"/>
          <p:cNvSpPr/>
          <p:nvPr/>
        </p:nvSpPr>
        <p:spPr>
          <a:xfrm>
            <a:off x="1981201" y="5491163"/>
            <a:ext cx="271462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Đọc số:…………..</a:t>
            </a:r>
          </a:p>
        </p:txBody>
      </p:sp>
      <p:sp>
        <p:nvSpPr>
          <p:cNvPr id="68" name="Rectangle 67"/>
          <p:cNvSpPr/>
          <p:nvPr/>
        </p:nvSpPr>
        <p:spPr>
          <a:xfrm>
            <a:off x="3186114" y="5491163"/>
            <a:ext cx="6948487" cy="830262"/>
          </a:xfrm>
          <a:prstGeom prst="rect">
            <a:avLst/>
          </a:prstGeom>
          <a:solidFill>
            <a:srgbClr val="FFFFFF"/>
          </a:solidFill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Năm trăm hai mươi ba nghìn bốn trăm năm mươi ba.</a:t>
            </a:r>
          </a:p>
        </p:txBody>
      </p:sp>
      <p:sp>
        <p:nvSpPr>
          <p:cNvPr id="31" name="AutoShape 71"/>
          <p:cNvSpPr>
            <a:spLocks noChangeArrowheads="1"/>
          </p:cNvSpPr>
          <p:nvPr/>
        </p:nvSpPr>
        <p:spPr bwMode="auto">
          <a:xfrm>
            <a:off x="2281238" y="3397250"/>
            <a:ext cx="1219200" cy="457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100 000</a:t>
            </a:r>
            <a:endParaRPr kumimoji="0" lang="en-US" altLang="zh-CN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2" name="AutoShape 71"/>
          <p:cNvSpPr>
            <a:spLocks noChangeArrowheads="1"/>
          </p:cNvSpPr>
          <p:nvPr/>
        </p:nvSpPr>
        <p:spPr bwMode="auto">
          <a:xfrm>
            <a:off x="2281238" y="3962400"/>
            <a:ext cx="1219200" cy="457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100 000</a:t>
            </a:r>
            <a:endParaRPr kumimoji="0" lang="en-US" altLang="zh-CN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3" name="AutoShape 69"/>
          <p:cNvSpPr>
            <a:spLocks noChangeArrowheads="1"/>
          </p:cNvSpPr>
          <p:nvPr/>
        </p:nvSpPr>
        <p:spPr bwMode="auto">
          <a:xfrm>
            <a:off x="3810000" y="3898900"/>
            <a:ext cx="1219200" cy="457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10 000</a:t>
            </a:r>
            <a:endParaRPr kumimoji="0" lang="en-US" altLang="zh-CN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4" name="Oval 59"/>
          <p:cNvSpPr>
            <a:spLocks noChangeArrowheads="1"/>
          </p:cNvSpPr>
          <p:nvPr/>
        </p:nvSpPr>
        <p:spPr bwMode="auto">
          <a:xfrm>
            <a:off x="6705600" y="3371850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100</a:t>
            </a:r>
            <a:endParaRPr kumimoji="0" lang="en-US" altLang="zh-CN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6" name="Oval 60"/>
          <p:cNvSpPr>
            <a:spLocks noChangeArrowheads="1"/>
          </p:cNvSpPr>
          <p:nvPr/>
        </p:nvSpPr>
        <p:spPr bwMode="auto">
          <a:xfrm>
            <a:off x="6705600" y="3905250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100</a:t>
            </a:r>
            <a:endParaRPr kumimoji="0" lang="en-US" altLang="zh-CN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2" name="Oval 54"/>
          <p:cNvSpPr>
            <a:spLocks noChangeArrowheads="1"/>
          </p:cNvSpPr>
          <p:nvPr/>
        </p:nvSpPr>
        <p:spPr bwMode="auto">
          <a:xfrm>
            <a:off x="7924800" y="3429000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10</a:t>
            </a:r>
            <a:endParaRPr kumimoji="0" lang="en-US" altLang="zh-CN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3" name="Oval 54"/>
          <p:cNvSpPr>
            <a:spLocks noChangeArrowheads="1"/>
          </p:cNvSpPr>
          <p:nvPr/>
        </p:nvSpPr>
        <p:spPr bwMode="auto">
          <a:xfrm>
            <a:off x="7924800" y="2940050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10</a:t>
            </a:r>
            <a:endParaRPr kumimoji="0" lang="en-US" altLang="zh-CN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4" name="Oval 54"/>
          <p:cNvSpPr>
            <a:spLocks noChangeArrowheads="1"/>
          </p:cNvSpPr>
          <p:nvPr/>
        </p:nvSpPr>
        <p:spPr bwMode="auto">
          <a:xfrm>
            <a:off x="7931150" y="2413000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10</a:t>
            </a:r>
            <a:endParaRPr kumimoji="0" lang="en-US" altLang="zh-CN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5" name="Oval 54"/>
          <p:cNvSpPr>
            <a:spLocks noChangeArrowheads="1"/>
          </p:cNvSpPr>
          <p:nvPr/>
        </p:nvSpPr>
        <p:spPr bwMode="auto">
          <a:xfrm>
            <a:off x="7931150" y="1905000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10</a:t>
            </a:r>
            <a:endParaRPr kumimoji="0" lang="en-US" altLang="zh-CN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08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9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0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5" grpId="0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 animBg="1"/>
      <p:bldP spid="67" grpId="0"/>
      <p:bldP spid="68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828800" y="381001"/>
            <a:ext cx="8382000" cy="46196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057401" y="457201"/>
            <a:ext cx="4164013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2</a:t>
            </a: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Viết theo mẫu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 9</a:t>
            </a: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12293" name="Table 12292"/>
          <p:cNvGraphicFramePr/>
          <p:nvPr/>
        </p:nvGraphicFramePr>
        <p:xfrm>
          <a:off x="1828801" y="1395413"/>
          <a:ext cx="8399463" cy="4945097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61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69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69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5088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15106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640039"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r>
                        <a:rPr sz="1800" b="1" dirty="0">
                          <a:solidFill>
                            <a:srgbClr val="0D0D0D"/>
                          </a:solidFill>
                          <a:latin typeface="Arial" panose="020B0604020202020204" pitchFamily="34" charset="0"/>
                        </a:rPr>
                        <a:t>Viết số</a:t>
                      </a:r>
                      <a:endParaRPr lang="en-US" sz="1800" b="1" dirty="0">
                        <a:solidFill>
                          <a:srgbClr val="0D0D0D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r>
                        <a:rPr sz="1800" b="1" dirty="0">
                          <a:solidFill>
                            <a:srgbClr val="0D0D0D"/>
                          </a:solidFill>
                          <a:latin typeface="Arial" panose="020B0604020202020204" pitchFamily="34" charset="0"/>
                        </a:rPr>
                        <a:t>Trăm nghìn</a:t>
                      </a:r>
                      <a:endParaRPr lang="en-US" sz="1800" b="1" dirty="0">
                        <a:solidFill>
                          <a:srgbClr val="0D0D0D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r>
                        <a:rPr sz="1800" b="1" dirty="0">
                          <a:solidFill>
                            <a:srgbClr val="0D0D0D"/>
                          </a:solidFill>
                          <a:latin typeface="Arial" panose="020B0604020202020204" pitchFamily="34" charset="0"/>
                        </a:rPr>
                        <a:t>Chục nghìn</a:t>
                      </a:r>
                      <a:endParaRPr lang="en-US" sz="1800" b="1" dirty="0">
                        <a:solidFill>
                          <a:srgbClr val="0D0D0D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r>
                        <a:rPr sz="1800" b="1" dirty="0">
                          <a:solidFill>
                            <a:srgbClr val="0D0D0D"/>
                          </a:solidFill>
                          <a:latin typeface="Arial" panose="020B0604020202020204" pitchFamily="34" charset="0"/>
                        </a:rPr>
                        <a:t>Nghìn</a:t>
                      </a:r>
                      <a:endParaRPr lang="en-US" sz="1800" b="1" dirty="0">
                        <a:solidFill>
                          <a:srgbClr val="0D0D0D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r>
                        <a:rPr sz="1800" b="1" dirty="0">
                          <a:solidFill>
                            <a:srgbClr val="0D0D0D"/>
                          </a:solidFill>
                          <a:latin typeface="Arial" panose="020B0604020202020204" pitchFamily="34" charset="0"/>
                        </a:rPr>
                        <a:t>Trăm</a:t>
                      </a:r>
                      <a:endParaRPr lang="en-US" sz="1800" b="1" dirty="0">
                        <a:solidFill>
                          <a:srgbClr val="0D0D0D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r>
                        <a:rPr sz="1800" b="1" dirty="0">
                          <a:solidFill>
                            <a:srgbClr val="0D0D0D"/>
                          </a:solidFill>
                          <a:latin typeface="Arial" panose="020B0604020202020204" pitchFamily="34" charset="0"/>
                        </a:rPr>
                        <a:t>Chục</a:t>
                      </a:r>
                      <a:endParaRPr lang="en-US" sz="1800" b="1" dirty="0">
                        <a:solidFill>
                          <a:srgbClr val="0D0D0D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r>
                        <a:rPr sz="1800" b="1" dirty="0">
                          <a:solidFill>
                            <a:srgbClr val="0D0D0D"/>
                          </a:solidFill>
                          <a:latin typeface="Arial" panose="020B0604020202020204" pitchFamily="34" charset="0"/>
                        </a:rPr>
                        <a:t>Đơn vị</a:t>
                      </a:r>
                      <a:endParaRPr lang="en-US" sz="1800" b="1" dirty="0">
                        <a:solidFill>
                          <a:srgbClr val="0D0D0D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r>
                        <a:rPr sz="1800" b="1" dirty="0">
                          <a:solidFill>
                            <a:srgbClr val="0D0D0D"/>
                          </a:solidFill>
                          <a:latin typeface="Arial" panose="020B0604020202020204" pitchFamily="34" charset="0"/>
                        </a:rPr>
                        <a:t>Đọc số</a:t>
                      </a:r>
                      <a:endParaRPr lang="en-US" sz="1800" b="1" dirty="0">
                        <a:solidFill>
                          <a:srgbClr val="0D0D0D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41345"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endParaRPr sz="18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  <a:p>
                      <a:pPr lvl="0" algn="l" eaLnBrk="1" hangingPunct="1">
                        <a:buNone/>
                      </a:pPr>
                      <a:r>
                        <a:rPr sz="18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425 671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8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    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8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4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8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      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8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2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8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   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8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5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8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  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8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6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8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  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8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7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8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 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8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1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r>
                        <a:rPr sz="18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Bốn trăm hai mươi lăm nghìn sáu trăm bảy mươi mốt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38146"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r>
                        <a:rPr sz="18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369 815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endParaRPr lang="en-US" sz="18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endParaRPr lang="en-US" sz="18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endParaRPr lang="en-US" sz="18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endParaRPr lang="en-US" sz="18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endParaRPr lang="en-US" sz="18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endParaRPr lang="en-US" sz="18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endParaRPr lang="en-US" sz="18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36570"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endParaRPr lang="en-US" sz="18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r>
                        <a:rPr sz="18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   5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r>
                        <a:rPr sz="18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7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r>
                        <a:rPr sz="18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9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r>
                        <a:rPr sz="18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 6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r>
                        <a:rPr sz="18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  2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r>
                        <a:rPr sz="18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  3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endParaRPr lang="en-US" sz="18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88962"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endParaRPr lang="en-US" sz="180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endParaRPr lang="en-US" sz="180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endParaRPr lang="en-US" sz="180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endParaRPr lang="en-US" sz="180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endParaRPr lang="en-US" sz="180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endParaRPr lang="en-US" sz="180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endParaRPr lang="en-US" sz="180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r>
                        <a:rPr sz="18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Bảy trăm tám mươi sáu nghìn sáu trăm mười hai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828800" y="2057400"/>
            <a:ext cx="8458200" cy="1219200"/>
          </a:xfrm>
          <a:prstGeom prst="rect">
            <a:avLst/>
          </a:prstGeom>
          <a:solidFill>
            <a:srgbClr val="FF0000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001000" y="3267076"/>
            <a:ext cx="2286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Ba trăm sáu mươi chín nghìn tám trăm mười lăm</a:t>
            </a:r>
            <a:endParaRPr kumimoji="0" lang="en-US" altLang="zh-CN" sz="1800" b="1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105150" y="3267075"/>
            <a:ext cx="400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3</a:t>
            </a:r>
            <a:endParaRPr kumimoji="0" lang="en-US" altLang="zh-CN" sz="1800" b="1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191000" y="3267075"/>
            <a:ext cx="400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6</a:t>
            </a:r>
            <a:endParaRPr kumimoji="0" lang="en-US" altLang="zh-CN" sz="1800" b="1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105400" y="3276600"/>
            <a:ext cx="400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9</a:t>
            </a:r>
            <a:endParaRPr kumimoji="0" lang="en-US" altLang="zh-CN" sz="1800" b="1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943600" y="3276600"/>
            <a:ext cx="400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8</a:t>
            </a:r>
            <a:endParaRPr kumimoji="0" lang="en-US" altLang="zh-CN" sz="1800" b="1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705600" y="3276600"/>
            <a:ext cx="400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1</a:t>
            </a:r>
            <a:endParaRPr kumimoji="0" lang="en-US" altLang="zh-CN" sz="1800" b="1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391400" y="3286125"/>
            <a:ext cx="400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5</a:t>
            </a:r>
            <a:endParaRPr kumimoji="0" lang="en-US" altLang="zh-CN" sz="1800" b="1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828800" y="4183064"/>
            <a:ext cx="1143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579 623</a:t>
            </a:r>
            <a:endParaRPr kumimoji="0" lang="en-US" altLang="zh-CN" sz="1800" b="1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077200" y="4151314"/>
            <a:ext cx="2286000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7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Năm trăm bảy mươi chín nghìn sáu trăm hai mươi ba</a:t>
            </a:r>
            <a:endParaRPr kumimoji="0" lang="en-US" altLang="zh-CN" sz="1700" b="1" i="0" u="none" strike="noStrike" kern="1200" cap="none" spc="0" normalizeH="0" baseline="0" noProof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828800" y="5486400"/>
            <a:ext cx="114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786 612</a:t>
            </a:r>
            <a:endParaRPr kumimoji="0" lang="en-US" altLang="zh-CN" sz="1800" b="1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105150" y="5472113"/>
            <a:ext cx="400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7</a:t>
            </a:r>
            <a:endParaRPr kumimoji="0" lang="en-US" altLang="zh-CN" sz="1800" b="1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4191000" y="5472113"/>
            <a:ext cx="400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8</a:t>
            </a:r>
            <a:endParaRPr kumimoji="0" lang="en-US" altLang="zh-CN" sz="1800" b="1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5105400" y="5480050"/>
            <a:ext cx="400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6</a:t>
            </a:r>
            <a:endParaRPr kumimoji="0" lang="en-US" altLang="zh-CN" sz="1800" b="1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943600" y="5480050"/>
            <a:ext cx="400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6</a:t>
            </a:r>
            <a:endParaRPr kumimoji="0" lang="en-US" altLang="zh-CN" sz="1800" b="1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705600" y="5480050"/>
            <a:ext cx="400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1</a:t>
            </a:r>
            <a:endParaRPr kumimoji="0" lang="en-US" altLang="zh-CN" sz="1800" b="1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7391400" y="5491163"/>
            <a:ext cx="400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2</a:t>
            </a:r>
            <a:endParaRPr kumimoji="0" lang="en-US" altLang="zh-CN" sz="1800" b="1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63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5" grpId="0"/>
      <p:bldP spid="3" grpId="0" animBg="1"/>
      <p:bldP spid="4" grpId="0"/>
      <p:bldP spid="8" grpId="0"/>
      <p:bldP spid="11" grpId="0"/>
      <p:bldP spid="12" grpId="0"/>
      <p:bldP spid="13" grpId="0"/>
      <p:bldP spid="14" grpId="0"/>
      <p:bldP spid="15" grpId="0"/>
      <p:bldP spid="16" grpId="0"/>
      <p:bldP spid="5" grpId="0"/>
      <p:bldP spid="18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981200" y="457201"/>
            <a:ext cx="8153400" cy="46196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057400" y="457201"/>
            <a:ext cx="3886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2 Toán 4 Trang 9 </a:t>
            </a:r>
          </a:p>
        </p:txBody>
      </p:sp>
      <p:sp>
        <p:nvSpPr>
          <p:cNvPr id="11267" name="Rectangle 37"/>
          <p:cNvSpPr>
            <a:spLocks noChangeArrowheads="1"/>
          </p:cNvSpPr>
          <p:nvPr/>
        </p:nvSpPr>
        <p:spPr bwMode="auto">
          <a:xfrm>
            <a:off x="2057400" y="914401"/>
            <a:ext cx="388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Viết theo mẫu</a:t>
            </a:r>
            <a:endParaRPr kumimoji="0" lang="en-US" altLang="zh-CN" sz="2400" b="1" i="0" u="none" strike="noStrike" kern="1200" cap="none" spc="0" normalizeH="0" baseline="0" noProof="0" smtClean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graphicFrame>
        <p:nvGraphicFramePr>
          <p:cNvPr id="13317" name="Table 13316"/>
          <p:cNvGraphicFramePr/>
          <p:nvPr/>
        </p:nvGraphicFramePr>
        <p:xfrm>
          <a:off x="1828801" y="1395413"/>
          <a:ext cx="8399463" cy="5173746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61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69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69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5088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15106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640041"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r>
                        <a:rPr sz="1800" b="1" dirty="0">
                          <a:solidFill>
                            <a:srgbClr val="0D0D0D"/>
                          </a:solidFill>
                          <a:latin typeface="Arial" panose="020B0604020202020204" pitchFamily="34" charset="0"/>
                        </a:rPr>
                        <a:t>Viết số</a:t>
                      </a:r>
                      <a:endParaRPr lang="en-US" sz="1800" b="1" dirty="0">
                        <a:solidFill>
                          <a:srgbClr val="0D0D0D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r>
                        <a:rPr sz="1800" b="1" dirty="0">
                          <a:solidFill>
                            <a:srgbClr val="0D0D0D"/>
                          </a:solidFill>
                          <a:latin typeface="Arial" panose="020B0604020202020204" pitchFamily="34" charset="0"/>
                        </a:rPr>
                        <a:t>Trăm nghìn</a:t>
                      </a:r>
                      <a:endParaRPr lang="en-US" sz="1800" b="1" dirty="0">
                        <a:solidFill>
                          <a:srgbClr val="0D0D0D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r>
                        <a:rPr sz="1800" b="1" dirty="0">
                          <a:solidFill>
                            <a:srgbClr val="0D0D0D"/>
                          </a:solidFill>
                          <a:latin typeface="Arial" panose="020B0604020202020204" pitchFamily="34" charset="0"/>
                        </a:rPr>
                        <a:t>Chục nghìn</a:t>
                      </a:r>
                      <a:endParaRPr lang="en-US" sz="1800" b="1" dirty="0">
                        <a:solidFill>
                          <a:srgbClr val="0D0D0D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r>
                        <a:rPr sz="1800" b="1" dirty="0">
                          <a:solidFill>
                            <a:srgbClr val="0D0D0D"/>
                          </a:solidFill>
                          <a:latin typeface="Arial" panose="020B0604020202020204" pitchFamily="34" charset="0"/>
                        </a:rPr>
                        <a:t>Nghìn</a:t>
                      </a:r>
                      <a:endParaRPr lang="en-US" sz="1800" b="1" dirty="0">
                        <a:solidFill>
                          <a:srgbClr val="0D0D0D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r>
                        <a:rPr sz="1800" b="1" dirty="0">
                          <a:solidFill>
                            <a:srgbClr val="0D0D0D"/>
                          </a:solidFill>
                          <a:latin typeface="Arial" panose="020B0604020202020204" pitchFamily="34" charset="0"/>
                        </a:rPr>
                        <a:t>Trăm</a:t>
                      </a:r>
                      <a:endParaRPr lang="en-US" sz="1800" b="1" dirty="0">
                        <a:solidFill>
                          <a:srgbClr val="0D0D0D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r>
                        <a:rPr sz="1800" b="1" dirty="0">
                          <a:solidFill>
                            <a:srgbClr val="0D0D0D"/>
                          </a:solidFill>
                          <a:latin typeface="Arial" panose="020B0604020202020204" pitchFamily="34" charset="0"/>
                        </a:rPr>
                        <a:t>Chục</a:t>
                      </a:r>
                      <a:endParaRPr lang="en-US" sz="1800" b="1" dirty="0">
                        <a:solidFill>
                          <a:srgbClr val="0D0D0D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r>
                        <a:rPr sz="1800" b="1" dirty="0">
                          <a:solidFill>
                            <a:srgbClr val="0D0D0D"/>
                          </a:solidFill>
                          <a:latin typeface="Arial" panose="020B0604020202020204" pitchFamily="34" charset="0"/>
                        </a:rPr>
                        <a:t>Đơn vị</a:t>
                      </a:r>
                      <a:endParaRPr lang="en-US" sz="1800" b="1" dirty="0">
                        <a:solidFill>
                          <a:srgbClr val="0D0D0D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r>
                        <a:rPr sz="1800" b="1" dirty="0">
                          <a:solidFill>
                            <a:srgbClr val="0D0D0D"/>
                          </a:solidFill>
                          <a:latin typeface="Arial" panose="020B0604020202020204" pitchFamily="34" charset="0"/>
                        </a:rPr>
                        <a:t>Đọc số</a:t>
                      </a:r>
                      <a:endParaRPr lang="en-US" sz="1800" b="1" dirty="0">
                        <a:solidFill>
                          <a:srgbClr val="0D0D0D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41349"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endParaRPr sz="18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  <a:p>
                      <a:pPr lvl="0" algn="l" eaLnBrk="1" hangingPunct="1">
                        <a:buNone/>
                      </a:pPr>
                      <a:r>
                        <a:rPr sz="18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425 671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8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    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8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4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8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      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8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2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8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   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8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5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8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  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8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6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8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  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8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7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8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 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8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1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r>
                        <a:rPr sz="18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Bốn trăm hai mươi lăm nghìn sáu trăm bảy mươi mốt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4344"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r>
                        <a:rPr sz="18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369 815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r>
                        <a:rPr sz="1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</a:rPr>
                        <a:t>3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r>
                        <a:rPr sz="1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</a:rPr>
                        <a:t>6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r>
                        <a:rPr sz="1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</a:rPr>
                        <a:t>9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r>
                        <a:rPr sz="1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</a:rPr>
                        <a:t>8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r>
                        <a:rPr sz="1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</a:rPr>
                        <a:t>1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r>
                        <a:rPr sz="1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</a:rPr>
                        <a:t>5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r>
                        <a:rPr sz="1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Ba trăm sáu mươi chín nghìn tám trăm mười lăm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88964"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r>
                        <a:rPr sz="18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</a:rPr>
                        <a:t>579 623</a:t>
                      </a:r>
                      <a:endParaRPr lang="en-US" sz="18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r>
                        <a:rPr sz="18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   5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r>
                        <a:rPr sz="18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7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r>
                        <a:rPr sz="18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9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r>
                        <a:rPr sz="18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 6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r>
                        <a:rPr sz="18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  2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r>
                        <a:rPr sz="18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  3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r>
                        <a:rPr sz="18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Năm trăm bảy mươi chín nghìn sáu trăm hai mươi ba</a:t>
                      </a:r>
                      <a:endParaRPr lang="en-US" sz="18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88965"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r>
                        <a:rPr sz="1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</a:rPr>
                        <a:t>786 612</a:t>
                      </a:r>
                      <a:endParaRPr lang="en-US" sz="18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r>
                        <a:rPr sz="1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</a:rPr>
                        <a:t>7</a:t>
                      </a:r>
                      <a:endParaRPr lang="en-US" sz="18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r>
                        <a:rPr sz="1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</a:rPr>
                        <a:t>8</a:t>
                      </a:r>
                      <a:endParaRPr lang="en-US" sz="18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r>
                        <a:rPr sz="1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</a:rPr>
                        <a:t>6</a:t>
                      </a:r>
                      <a:endParaRPr lang="en-US" sz="18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r>
                        <a:rPr sz="1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</a:rPr>
                        <a:t>6</a:t>
                      </a:r>
                      <a:endParaRPr lang="en-US" sz="18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r>
                        <a:rPr sz="1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</a:rPr>
                        <a:t>1</a:t>
                      </a:r>
                      <a:endParaRPr lang="en-US" sz="18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r>
                        <a:rPr sz="1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</a:rPr>
                        <a:t>2</a:t>
                      </a:r>
                      <a:endParaRPr lang="en-US" sz="18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r>
                        <a:rPr sz="18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Bảy trăm tám mươi sáu nghìn sáu trăm mười hai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507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133600" y="2133600"/>
          <a:ext cx="7848600" cy="419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76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909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87408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Các</a:t>
                      </a:r>
                      <a:r>
                        <a:rPr lang="en-US" sz="2400" baseline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số</a:t>
                      </a:r>
                      <a:endParaRPr lang="en-US" sz="2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Cách</a:t>
                      </a:r>
                      <a:r>
                        <a:rPr lang="en-US" sz="2400" baseline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đọc</a:t>
                      </a:r>
                      <a:endParaRPr lang="en-US" sz="2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08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008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08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008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3" name="Rounded Rectangle 42"/>
          <p:cNvSpPr/>
          <p:nvPr/>
        </p:nvSpPr>
        <p:spPr bwMode="auto">
          <a:xfrm>
            <a:off x="1924050" y="895350"/>
            <a:ext cx="8191500" cy="1009650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828800" y="381001"/>
            <a:ext cx="8382000" cy="46196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057400" y="457201"/>
            <a:ext cx="38862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</a:t>
            </a:r>
            <a:r>
              <a:rPr kumimoji="0" lang="vi-V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Tr10</a:t>
            </a:r>
            <a:r>
              <a:rPr kumimoji="0" lang="vi-V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itle 1"/>
          <p:cNvSpPr>
            <a:spLocks noGrp="1" noChangeArrowheads="1"/>
          </p:cNvSpPr>
          <p:nvPr>
            <p:ph type="title"/>
          </p:nvPr>
        </p:nvSpPr>
        <p:spPr>
          <a:xfrm>
            <a:off x="2062164" y="911226"/>
            <a:ext cx="2662237" cy="307975"/>
          </a:xfrm>
        </p:spPr>
        <p:txBody>
          <a:bodyPr>
            <a:normAutofit fontScale="90000"/>
          </a:bodyPr>
          <a:lstStyle/>
          <a:p>
            <a:pPr algn="just"/>
            <a:r>
              <a:rPr lang="en-US" altLang="zh-CN" sz="2400" b="1">
                <a:solidFill>
                  <a:srgbClr val="0D0D0D"/>
                </a:solidFill>
                <a:ea typeface="SimSun" panose="02010600030101010101" pitchFamily="2" charset="-122"/>
              </a:rPr>
              <a:t>Đọc các số sau:</a:t>
            </a: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3709988" y="3119438"/>
            <a:ext cx="6553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Chín mươi sáu nghìn ba trăm mười lăm.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184400" y="1420814"/>
            <a:ext cx="5842000" cy="484187"/>
            <a:chOff x="635601" y="1214735"/>
            <a:chExt cx="5841400" cy="484176"/>
          </a:xfrm>
        </p:grpSpPr>
        <p:sp>
          <p:nvSpPr>
            <p:cNvPr id="30" name="Content Placeholder 2"/>
            <p:cNvSpPr txBox="1"/>
            <p:nvPr/>
          </p:nvSpPr>
          <p:spPr>
            <a:xfrm>
              <a:off x="1981663" y="1214735"/>
              <a:ext cx="1447651" cy="385753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342900" marR="0" lvl="0" indent="-342900" algn="just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rPr>
                <a:t>796 315;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35601" y="1219497"/>
              <a:ext cx="1400031" cy="4619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rPr>
                <a:t>96 315;  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6" name="Content Placeholder 2"/>
            <p:cNvSpPr txBox="1"/>
            <p:nvPr/>
          </p:nvSpPr>
          <p:spPr>
            <a:xfrm>
              <a:off x="3505506" y="1243309"/>
              <a:ext cx="1447651" cy="455602"/>
            </a:xfrm>
            <a:prstGeom prst="rect">
              <a:avLst/>
            </a:prstGeom>
          </p:spPr>
          <p:txBody>
            <a:bodyPr>
              <a:normAutofit lnSpcReduction="10000"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342900" marR="0" lvl="0" indent="-342900" algn="just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rPr>
                <a:t>106 315;</a:t>
              </a:r>
            </a:p>
          </p:txBody>
        </p:sp>
        <p:sp>
          <p:nvSpPr>
            <p:cNvPr id="37" name="Content Placeholder 2"/>
            <p:cNvSpPr txBox="1"/>
            <p:nvPr/>
          </p:nvSpPr>
          <p:spPr>
            <a:xfrm>
              <a:off x="5029350" y="1219497"/>
              <a:ext cx="1447651" cy="420678"/>
            </a:xfrm>
            <a:prstGeom prst="rect">
              <a:avLst/>
            </a:prstGeom>
          </p:spPr>
          <p:txBody>
            <a:bodyPr>
              <a:normAutofit lnSpcReduction="10000"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342900" marR="0" lvl="0" indent="-342900" algn="just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rPr>
                <a:t>106 827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9" name="Content Placeholder 2"/>
          <p:cNvSpPr txBox="1">
            <a:spLocks noChangeArrowheads="1"/>
          </p:cNvSpPr>
          <p:nvPr/>
        </p:nvSpPr>
        <p:spPr bwMode="auto">
          <a:xfrm>
            <a:off x="2181225" y="4094163"/>
            <a:ext cx="14478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796 315</a:t>
            </a:r>
            <a:endParaRPr kumimoji="0" lang="en-US" altLang="zh-CN" sz="2400" b="1" i="0" u="none" strike="noStrike" kern="1200" cap="none" spc="0" normalizeH="0" baseline="0" noProof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365376" y="3048001"/>
            <a:ext cx="112871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96 315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" name="Content Placeholder 2"/>
          <p:cNvSpPr txBox="1"/>
          <p:nvPr/>
        </p:nvSpPr>
        <p:spPr>
          <a:xfrm>
            <a:off x="2136775" y="4894263"/>
            <a:ext cx="1447800" cy="45561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106 315</a:t>
            </a:r>
          </a:p>
        </p:txBody>
      </p:sp>
      <p:sp>
        <p:nvSpPr>
          <p:cNvPr id="42" name="Content Placeholder 2"/>
          <p:cNvSpPr txBox="1"/>
          <p:nvPr/>
        </p:nvSpPr>
        <p:spPr>
          <a:xfrm>
            <a:off x="2136775" y="5791200"/>
            <a:ext cx="1447800" cy="42068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106 827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4" name="Content Placeholder 2"/>
          <p:cNvSpPr txBox="1">
            <a:spLocks noChangeArrowheads="1"/>
          </p:cNvSpPr>
          <p:nvPr/>
        </p:nvSpPr>
        <p:spPr bwMode="auto">
          <a:xfrm>
            <a:off x="3648076" y="3963988"/>
            <a:ext cx="6257925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Bảy trăm chín mươi sáu nghìn ba trăm mười lăm</a:t>
            </a:r>
            <a:endParaRPr kumimoji="0" lang="en-US" altLang="zh-CN" sz="24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5" name="Content Placeholder 2"/>
          <p:cNvSpPr txBox="1">
            <a:spLocks noChangeArrowheads="1"/>
          </p:cNvSpPr>
          <p:nvPr/>
        </p:nvSpPr>
        <p:spPr bwMode="auto">
          <a:xfrm>
            <a:off x="3636964" y="4860925"/>
            <a:ext cx="657383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Một trăm linh sáu nghìn ba trăm mười lăm</a:t>
            </a:r>
            <a:endParaRPr kumimoji="0" lang="en-US" altLang="zh-CN" sz="24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6" name="Content Placeholder 2"/>
          <p:cNvSpPr txBox="1">
            <a:spLocks noChangeArrowheads="1"/>
          </p:cNvSpPr>
          <p:nvPr/>
        </p:nvSpPr>
        <p:spPr bwMode="auto">
          <a:xfrm>
            <a:off x="3629026" y="5486400"/>
            <a:ext cx="62769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Một trăm linh sáu nghìn tám trăm hai mươi bảy.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2" grpId="0" animBg="1"/>
      <p:bldP spid="35" grpId="0"/>
      <p:bldP spid="23" grpId="0"/>
      <p:bldP spid="34" grpId="0"/>
      <p:bldP spid="39" grpId="0" build="p"/>
      <p:bldP spid="40" grpId="0"/>
      <p:bldP spid="41" grpId="0" build="p"/>
      <p:bldP spid="42" grpId="0" build="p"/>
      <p:bldP spid="44" grpId="0"/>
      <p:bldP spid="45" grpId="0"/>
      <p:bldP spid="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77850" y="1066800"/>
            <a:ext cx="11033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Kids"/>
                <a:cs typeface="Arial" panose="020B0604020202020204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85420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019300" y="1685926"/>
          <a:ext cx="8096250" cy="4335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51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11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87520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Đọc</a:t>
                      </a:r>
                      <a:r>
                        <a:rPr lang="en-US" sz="2400" baseline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số</a:t>
                      </a:r>
                      <a:endParaRPr lang="en-US" sz="2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Viết</a:t>
                      </a:r>
                      <a:r>
                        <a:rPr lang="en-US" sz="2400" baseline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số</a:t>
                      </a:r>
                      <a:endParaRPr lang="en-US" sz="2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0989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44976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0989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00989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3" name="Rounded Rectangle 42"/>
          <p:cNvSpPr/>
          <p:nvPr/>
        </p:nvSpPr>
        <p:spPr bwMode="auto">
          <a:xfrm>
            <a:off x="1924050" y="895351"/>
            <a:ext cx="8191500" cy="504825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828800" y="381001"/>
            <a:ext cx="8382000" cy="46196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057400" y="457201"/>
            <a:ext cx="38862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4</a:t>
            </a: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(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Tr10</a:t>
            </a: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3" name="Title 1"/>
          <p:cNvSpPr>
            <a:spLocks noGrp="1" noChangeArrowheads="1"/>
          </p:cNvSpPr>
          <p:nvPr>
            <p:ph type="title"/>
          </p:nvPr>
        </p:nvSpPr>
        <p:spPr>
          <a:xfrm>
            <a:off x="2062164" y="987426"/>
            <a:ext cx="2662237" cy="307975"/>
          </a:xfrm>
        </p:spPr>
        <p:txBody>
          <a:bodyPr>
            <a:normAutofit fontScale="90000"/>
          </a:bodyPr>
          <a:lstStyle/>
          <a:p>
            <a:pPr algn="just"/>
            <a:r>
              <a:rPr lang="en-US" altLang="zh-CN" sz="2400" b="1">
                <a:solidFill>
                  <a:srgbClr val="0D0D0D"/>
                </a:solidFill>
                <a:ea typeface="SimSun" panose="02010600030101010101" pitchFamily="2" charset="-122"/>
              </a:rPr>
              <a:t>Viết  các số sau:</a:t>
            </a: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2081213" y="2921001"/>
            <a:ext cx="624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a) Sáu mươi ba nghìn một trăm mười lăm</a:t>
            </a:r>
            <a:endParaRPr kumimoji="0" lang="en-US" altLang="zh-CN" sz="24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9" name="Content Placeholder 2"/>
          <p:cNvSpPr txBox="1">
            <a:spLocks noChangeArrowheads="1"/>
          </p:cNvSpPr>
          <p:nvPr/>
        </p:nvSpPr>
        <p:spPr bwMode="auto">
          <a:xfrm>
            <a:off x="8729664" y="3657601"/>
            <a:ext cx="1862137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723 936</a:t>
            </a:r>
            <a:endParaRPr kumimoji="0" lang="en-US" altLang="zh-CN" sz="24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8775700" y="2900363"/>
            <a:ext cx="1111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63 115</a:t>
            </a:r>
            <a:endParaRPr kumimoji="0" lang="en-US" altLang="zh-CN" sz="24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5" name="Content Placeholder 2"/>
          <p:cNvSpPr txBox="1">
            <a:spLocks noChangeArrowheads="1"/>
          </p:cNvSpPr>
          <p:nvPr/>
        </p:nvSpPr>
        <p:spPr bwMode="auto">
          <a:xfrm>
            <a:off x="2081214" y="4465638"/>
            <a:ext cx="657383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c) Chín trăm bốn mươi ba nghìn một trăm linh ba</a:t>
            </a:r>
            <a:endParaRPr kumimoji="0" lang="en-US" altLang="zh-CN" sz="24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57401" y="3581401"/>
            <a:ext cx="62722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b) Bảy trăm hai mươi ba nghìn chín trăm ba mươi sáu</a:t>
            </a:r>
            <a:endParaRPr kumimoji="0" lang="en-US" altLang="zh-CN" sz="24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Content Placeholder 2"/>
          <p:cNvSpPr txBox="1">
            <a:spLocks noChangeArrowheads="1"/>
          </p:cNvSpPr>
          <p:nvPr/>
        </p:nvSpPr>
        <p:spPr bwMode="auto">
          <a:xfrm>
            <a:off x="8655050" y="4497389"/>
            <a:ext cx="1862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943 103</a:t>
            </a:r>
            <a:endParaRPr kumimoji="0" lang="en-US" altLang="zh-CN" sz="24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Content Placeholder 2"/>
          <p:cNvSpPr txBox="1">
            <a:spLocks noChangeArrowheads="1"/>
          </p:cNvSpPr>
          <p:nvPr/>
        </p:nvSpPr>
        <p:spPr bwMode="auto">
          <a:xfrm>
            <a:off x="2020889" y="5257801"/>
            <a:ext cx="657383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d) Tám trăm sáu mươi nghìn ba trăm bảy mươi hai</a:t>
            </a:r>
            <a:endParaRPr kumimoji="0" lang="en-US" altLang="zh-CN" sz="24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Content Placeholder 2"/>
          <p:cNvSpPr txBox="1">
            <a:spLocks noChangeArrowheads="1"/>
          </p:cNvSpPr>
          <p:nvPr/>
        </p:nvSpPr>
        <p:spPr bwMode="auto">
          <a:xfrm>
            <a:off x="8653464" y="5334001"/>
            <a:ext cx="1862137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860 372</a:t>
            </a:r>
            <a:endParaRPr kumimoji="0" lang="en-US" altLang="zh-CN" sz="24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59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3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8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3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2" grpId="0" animBg="1"/>
      <p:bldP spid="35" grpId="0"/>
      <p:bldP spid="23" grpId="0"/>
      <p:bldP spid="34" grpId="0"/>
      <p:bldP spid="39" grpId="0" build="p"/>
      <p:bldP spid="40" grpId="0"/>
      <p:bldP spid="45" grpId="0"/>
      <p:bldP spid="20" grpId="0"/>
      <p:bldP spid="21" grpId="0" build="p"/>
      <p:bldP spid="22" grpId="0"/>
      <p:bldP spid="2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113" y="619125"/>
            <a:ext cx="686435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84838"/>
            <a:ext cx="12192000" cy="1173162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C50AB22-24C0-4F06-AAEF-B60BDDA51076}"/>
              </a:ext>
            </a:extLst>
          </p:cNvPr>
          <p:cNvSpPr txBox="1"/>
          <p:nvPr/>
        </p:nvSpPr>
        <p:spPr>
          <a:xfrm>
            <a:off x="4343400" y="2540000"/>
            <a:ext cx="377190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 SemiBold SemiConden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HĐ NỐI TIẾP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hnschrift SemiBold SemiConden" panose="020B0502040204020203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76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6" name="Text Box 37895"/>
          <p:cNvSpPr txBox="1">
            <a:spLocks noChangeArrowheads="1"/>
          </p:cNvSpPr>
          <p:nvPr/>
        </p:nvSpPr>
        <p:spPr bwMode="auto">
          <a:xfrm>
            <a:off x="2181226" y="1643063"/>
            <a:ext cx="7877175" cy="1568450"/>
          </a:xfrm>
          <a:prstGeom prst="rect">
            <a:avLst/>
          </a:prstGeom>
          <a:solidFill>
            <a:srgbClr val="FFFF9B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Cho biểu thức: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                      25 + (</a:t>
            </a:r>
            <a:r>
              <a:rPr kumimoji="0" lang="en-US" altLang="zh-CN" sz="3200" b="1" i="0" u="none" strike="noStrike" kern="120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m</a:t>
            </a:r>
            <a:r>
              <a:rPr kumimoji="0" lang="en-US" altLang="zh-CN" sz="3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x 7) = 25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m</a:t>
            </a:r>
            <a:r>
              <a:rPr kumimoji="0" lang="en-US" altLang="zh-CN" sz="3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là số nào để biểu thức này đúng? </a:t>
            </a:r>
          </a:p>
        </p:txBody>
      </p:sp>
      <p:sp>
        <p:nvSpPr>
          <p:cNvPr id="16387" name="Rectangle 37897"/>
          <p:cNvSpPr>
            <a:spLocks noChangeArrowheads="1" noChangeShapeType="1" noTextEdit="1"/>
          </p:cNvSpPr>
          <p:nvPr/>
        </p:nvSpPr>
        <p:spPr bwMode="auto">
          <a:xfrm>
            <a:off x="2181225" y="685800"/>
            <a:ext cx="462915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Nhanh mắt tìm ẩn số</a:t>
            </a:r>
          </a:p>
        </p:txBody>
      </p:sp>
      <p:sp>
        <p:nvSpPr>
          <p:cNvPr id="37909" name="Text Box 37908"/>
          <p:cNvSpPr txBox="1">
            <a:spLocks noChangeArrowheads="1"/>
          </p:cNvSpPr>
          <p:nvPr/>
        </p:nvSpPr>
        <p:spPr bwMode="auto">
          <a:xfrm>
            <a:off x="2743200" y="3773488"/>
            <a:ext cx="28765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a)  m = 5</a:t>
            </a:r>
          </a:p>
        </p:txBody>
      </p:sp>
      <p:sp>
        <p:nvSpPr>
          <p:cNvPr id="37910" name="Text Box 37909"/>
          <p:cNvSpPr txBox="1">
            <a:spLocks noChangeArrowheads="1"/>
          </p:cNvSpPr>
          <p:nvPr/>
        </p:nvSpPr>
        <p:spPr bwMode="auto">
          <a:xfrm>
            <a:off x="2838450" y="4459288"/>
            <a:ext cx="2724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b)  m = 1</a:t>
            </a:r>
          </a:p>
        </p:txBody>
      </p:sp>
      <p:sp>
        <p:nvSpPr>
          <p:cNvPr id="37911" name="Text Box 37910"/>
          <p:cNvSpPr txBox="1">
            <a:spLocks noChangeArrowheads="1"/>
          </p:cNvSpPr>
          <p:nvPr/>
        </p:nvSpPr>
        <p:spPr bwMode="auto">
          <a:xfrm>
            <a:off x="2838450" y="5221288"/>
            <a:ext cx="2724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c)  m = 0</a:t>
            </a:r>
          </a:p>
        </p:txBody>
      </p:sp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2838450" y="5019675"/>
            <a:ext cx="1009650" cy="1009650"/>
          </a:xfrm>
          <a:prstGeom prst="ellipse">
            <a:avLst/>
          </a:prstGeom>
          <a:solidFill>
            <a:srgbClr val="0000FF">
              <a:alpha val="20000"/>
            </a:srgbClr>
          </a:solidFill>
          <a:ln w="9525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80143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nl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7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6" grpId="0" bldLvl="0" animBg="1"/>
      <p:bldP spid="37909" grpId="0"/>
      <p:bldP spid="37910" grpId="0"/>
      <p:bldP spid="37911" grpId="0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2008189" y="2149475"/>
            <a:ext cx="8091487" cy="23622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78883" name="Text Box 3"/>
          <p:cNvSpPr txBox="1">
            <a:spLocks noChangeArrowheads="1"/>
          </p:cNvSpPr>
          <p:nvPr/>
        </p:nvSpPr>
        <p:spPr bwMode="auto">
          <a:xfrm>
            <a:off x="2098675" y="2316164"/>
            <a:ext cx="8001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- Làm lại các  bài tập 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1" i="0" u="none" strike="noStrike" kern="1200" cap="none" spc="0" normalizeH="0" baseline="0" noProof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- Chuẩn bị bài sau Tiết 7  </a:t>
            </a: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–  </a:t>
            </a: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Luyện tập </a:t>
            </a: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Sgk Toán 4  trang 10. </a:t>
            </a:r>
          </a:p>
        </p:txBody>
      </p:sp>
    </p:spTree>
    <p:extLst>
      <p:ext uri="{BB962C8B-B14F-4D97-AF65-F5344CB8AC3E}">
        <p14:creationId xmlns:p14="http://schemas.microsoft.com/office/powerpoint/2010/main" val="30885586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8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88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8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8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7888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528"/>
            <a:ext cx="12314238" cy="6829425"/>
          </a:xfrm>
          <a:prstGeom prst="rect">
            <a:avLst/>
          </a:prstGeom>
          <a:noFill/>
          <a:ln w="5715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9" name="WordArt 5"/>
          <p:cNvSpPr>
            <a:spLocks noChangeArrowheads="1" noChangeShapeType="1" noTextEdit="1"/>
          </p:cNvSpPr>
          <p:nvPr/>
        </p:nvSpPr>
        <p:spPr bwMode="auto">
          <a:xfrm>
            <a:off x="609600" y="1417638"/>
            <a:ext cx="9937932" cy="4255656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CHÀO CÁC EM !</a:t>
            </a:r>
          </a:p>
        </p:txBody>
      </p:sp>
      <p:sp>
        <p:nvSpPr>
          <p:cNvPr id="293894" name="AutoShape 6"/>
          <p:cNvSpPr>
            <a:spLocks noChangeArrowheads="1"/>
          </p:cNvSpPr>
          <p:nvPr/>
        </p:nvSpPr>
        <p:spPr bwMode="auto">
          <a:xfrm>
            <a:off x="508000" y="609600"/>
            <a:ext cx="2438400" cy="1752600"/>
          </a:xfrm>
          <a:prstGeom prst="star32">
            <a:avLst>
              <a:gd name="adj" fmla="val 15278"/>
            </a:avLst>
          </a:prstGeom>
          <a:noFill/>
          <a:ln w="9525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FFFF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1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938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89793" y="396194"/>
            <a:ext cx="384111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perspectiveRight"/>
              <a:lightRig rig="harsh" dir="t"/>
            </a:scene3d>
            <a:sp3d extrusionH="57150" prstMaterial="matte">
              <a:bevelT w="63500" h="12700" prst="cross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/>
                <a:solidFill>
                  <a:srgbClr val="FF0000"/>
                </a:solidFill>
                <a:effectLst>
                  <a:glow rad="139700">
                    <a:srgbClr val="94A088">
                      <a:satMod val="175000"/>
                      <a:alpha val="4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w Cen MT" panose="020B0602020104020603"/>
                <a:ea typeface="+mn-ea"/>
                <a:cs typeface="+mn-cs"/>
              </a:rPr>
              <a:t>Giới</a:t>
            </a:r>
            <a:r>
              <a:rPr kumimoji="0" lang="en-US" sz="2800" b="1" i="0" u="none" strike="noStrike" kern="1200" cap="none" spc="0" normalizeH="0" baseline="0" noProof="0" dirty="0" smtClean="0">
                <a:ln/>
                <a:solidFill>
                  <a:srgbClr val="FF0000"/>
                </a:solidFill>
                <a:effectLst>
                  <a:glow rad="139700">
                    <a:srgbClr val="94A088">
                      <a:satMod val="175000"/>
                      <a:alpha val="4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/>
                <a:solidFill>
                  <a:srgbClr val="FF0000"/>
                </a:solidFill>
                <a:effectLst>
                  <a:glow rad="139700">
                    <a:srgbClr val="94A088">
                      <a:satMod val="175000"/>
                      <a:alpha val="4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w Cen MT" panose="020B0602020104020603"/>
                <a:ea typeface="+mn-ea"/>
                <a:cs typeface="+mn-cs"/>
              </a:rPr>
              <a:t>Thiệu</a:t>
            </a:r>
            <a:endParaRPr kumimoji="0" lang="en-US" sz="2800" b="1" i="0" u="none" strike="noStrike" kern="1200" cap="none" spc="0" normalizeH="0" baseline="0" noProof="0" dirty="0">
              <a:ln/>
              <a:solidFill>
                <a:srgbClr val="FF0000"/>
              </a:solidFill>
              <a:effectLst>
                <a:glow rad="139700">
                  <a:srgbClr val="94A088">
                    <a:satMod val="175000"/>
                    <a:alpha val="40000"/>
                  </a:srgb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2881" y="1537464"/>
            <a:ext cx="1035493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Chú ong là biểu tượng cho sự 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chăm chỉ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 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cần 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mẫn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hút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mật ngọt dâng đời, cũng giống như những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học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/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  <a:r>
              <a:rPr kumimoji="0" lang="en-US" sz="2400" b="1" i="0" u="none" strike="noStrike" kern="1200" cap="none" spc="0" normalizeH="0" baseline="0" noProof="0" dirty="0" err="1" smtClean="0">
                <a:ln/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inh</a:t>
            </a:r>
            <a:r>
              <a:rPr kumimoji="0" lang="en-US" sz="2400" b="1" i="0" u="none" strike="noStrike" kern="1200" cap="none" spc="0" normalizeH="0" baseline="0" noProof="0" dirty="0" smtClean="0">
                <a:ln/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/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chăm</a:t>
            </a:r>
            <a:r>
              <a:rPr kumimoji="0" lang="en-US" sz="2400" b="1" i="0" u="none" strike="noStrike" kern="1200" cap="none" spc="0" normalizeH="0" baseline="0" noProof="0" dirty="0" smtClean="0">
                <a:ln/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/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400" b="1" i="0" u="none" strike="noStrike" kern="1200" cap="none" spc="0" normalizeH="0" baseline="0" noProof="0" dirty="0" smtClean="0">
                <a:ln/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 smtClean="0">
                <a:ln/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kumimoji="0" lang="en-US" sz="2400" b="1" i="0" u="none" strike="noStrike" kern="1200" cap="none" spc="0" normalizeH="0" baseline="0" noProof="0" dirty="0" smtClean="0">
                <a:ln/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/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2400" b="1" i="0" u="none" strike="noStrike" kern="1200" cap="none" spc="0" normalizeH="0" baseline="0" noProof="0" dirty="0" smtClean="0">
                <a:ln/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/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400" b="1" i="0" u="none" strike="noStrike" kern="1200" cap="none" spc="0" normalizeH="0" baseline="0" noProof="0" dirty="0" smtClean="0">
                <a:ln/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/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kiến</a:t>
            </a:r>
            <a:r>
              <a:rPr kumimoji="0" lang="en-US" sz="2400" b="1" i="0" u="none" strike="noStrike" kern="1200" cap="none" spc="0" normalizeH="0" baseline="0" noProof="0" dirty="0" smtClean="0">
                <a:ln/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/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2400" b="1" i="0" u="none" strike="noStrike" kern="1200" cap="none" spc="0" normalizeH="0" baseline="0" noProof="0" dirty="0" smtClean="0">
                <a:ln/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/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2400" b="1" i="0" u="none" strike="noStrike" kern="1200" cap="none" spc="0" normalizeH="0" baseline="0" noProof="0" dirty="0" smtClean="0">
                <a:ln/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/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400" b="1" i="0" u="none" strike="noStrike" kern="1200" cap="none" spc="0" normalizeH="0" baseline="0" noProof="0" dirty="0" smtClean="0">
                <a:ln/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err="1" smtClean="0">
                <a:ln/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2400" b="1" i="0" u="none" strike="noStrike" kern="1200" cap="none" spc="0" normalizeH="0" baseline="0" noProof="0" smtClean="0">
                <a:ln/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</a:t>
            </a:r>
            <a:r>
              <a:rPr kumimoji="0" lang="en-US" sz="2400" b="1" i="0" u="none" strike="noStrike" kern="1200" cap="none" spc="0" normalizeH="0" baseline="0" noProof="0" dirty="0" err="1">
                <a:ln/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ố</a:t>
            </a:r>
            <a:r>
              <a:rPr kumimoji="0" lang="en-US" sz="2400" b="1" i="0" u="none" strike="noStrike" kern="1200" cap="none" spc="0" normalizeH="0" baseline="0" noProof="0" smtClean="0">
                <a:ln/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</a:t>
            </a:r>
            <a:r>
              <a:rPr kumimoji="0" lang="en-US" sz="2400" b="1" i="0" u="none" strike="noStrike" kern="1200" cap="none" spc="0" normalizeH="0" baseline="0" noProof="0" dirty="0" err="1" smtClean="0">
                <a:ln/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hiến</a:t>
            </a:r>
            <a:r>
              <a:rPr kumimoji="0" lang="en-US" sz="2400" b="1" i="0" u="none" strike="noStrike" kern="1200" cap="none" spc="0" normalizeH="0" baseline="0" noProof="0" dirty="0" smtClean="0">
                <a:ln/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/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400" b="1" i="0" u="none" strike="noStrike" kern="1200" cap="none" spc="0" normalizeH="0" baseline="0" noProof="0" dirty="0" smtClean="0">
                <a:ln/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/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xã</a:t>
            </a:r>
            <a:r>
              <a:rPr kumimoji="0" lang="en-US" sz="2400" b="1" i="0" u="none" strike="noStrike" kern="1200" cap="none" spc="0" normalizeH="0" baseline="0" noProof="0" dirty="0" smtClean="0">
                <a:ln/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/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hội</a:t>
            </a:r>
            <a:r>
              <a:rPr kumimoji="0" lang="en-US" sz="2400" b="1" i="0" u="none" strike="noStrike" kern="1200" cap="none" spc="0" normalizeH="0" baseline="0" noProof="0" dirty="0" smtClean="0">
                <a:ln/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/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2881" y="2955733"/>
            <a:ext cx="1085268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Tổ chức xã hội của loài ong vô cùng chặt chẽ, 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mỗi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thành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viên có một nhiệm vụ được giao phó rõ ràng, 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mỗi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người tự nỗ lực để hoàn thành nhiệm vụ của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m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ình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mà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không cần ai 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nhắc </a:t>
            </a:r>
            <a:r>
              <a:rPr kumimoji="0" lang="vi-VN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nhở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theo dõi giám sát.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9" name="Picture 4" descr="https://lh3.googleusercontent.com/-O_jOpzs4cB4/WsHO0F0eYmI/AAAAAAAACAw/-RG37oWVKt4jSXj_JppqbSv5XgA9hzUCwCHMYCw/h136/6-mau_slide_powerpoint_dep_ctu.vn_(123)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796" y="5882128"/>
            <a:ext cx="1583678" cy="64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32881" y="4374002"/>
            <a:ext cx="976965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Em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hãy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giúp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các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chú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o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ng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trở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về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tổ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chúng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bằng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cách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trả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lời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đúng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các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câu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hỏi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cô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đưa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ra.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Mỗi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câu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trả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lời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đúng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ứng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với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một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chú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ong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về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tổ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mình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NÀO CỐ GẮNG LÊN ĐỂ GIÚP CÁC CHÚ ONG NÀO!!!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95068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2" descr="https://lh3.googleusercontent.com/-LzZPXlKiIxk/WsHJ9XY_11I/AAAAAAAABmI/5bNtm5zXTnsMxKQd88_gChssz-J-WszuwCHMYCw/h136/3-mau_slide_powerpoint_dep_ctu.vn_(217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1" y="175911"/>
            <a:ext cx="1655945" cy="77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https://i.pinimg.com/736x/b7/22/b8/b722b8a800de9cc5bd7050923f1e7c3d--flower-clipart-wood-sign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020" y="5016658"/>
            <a:ext cx="3851966" cy="1816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936731" y="-552001"/>
            <a:ext cx="10306050" cy="3764342"/>
            <a:chOff x="3004751" y="-77147"/>
            <a:chExt cx="10306050" cy="3764342"/>
          </a:xfrm>
        </p:grpSpPr>
        <p:pic>
          <p:nvPicPr>
            <p:cNvPr id="54" name="Picture 12" descr="2019 的 Wooden Hanging With Tropical, Wood, Wood Decoration ...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4751" y="-77147"/>
              <a:ext cx="10306050" cy="3764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5194669" y="955834"/>
              <a:ext cx="6093921" cy="73601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Deflate">
                <a:avLst/>
              </a:prstTxWarp>
              <a:spAutoFit/>
              <a:scene3d>
                <a:camera prst="orthographicFront"/>
                <a:lightRig rig="threePt" dir="t"/>
              </a:scene3d>
              <a:sp3d extrusionH="57150" contourW="12700">
                <a:bevelT w="120650" h="38100" prst="hardEdge"/>
                <a:extrusionClr>
                  <a:srgbClr val="0070C0"/>
                </a:extrusionClr>
                <a:contourClr>
                  <a:srgbClr val="FF0000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50" normalizeH="0" baseline="0" noProof="0" dirty="0" smtClean="0">
                  <a:ln w="9525" cmpd="sng">
                    <a:solidFill>
                      <a:srgbClr val="E48312"/>
                    </a:solidFill>
                    <a:prstDash val="solid"/>
                  </a:ln>
                  <a:solidFill>
                    <a:srgbClr val="002060"/>
                  </a:solidFill>
                  <a:effectLst>
                    <a:glow rad="139700">
                      <a:srgbClr val="BD582C">
                        <a:satMod val="175000"/>
                        <a:alpha val="40000"/>
                      </a:srgb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ONG VỀ </a:t>
              </a:r>
              <a:r>
                <a:rPr kumimoji="0" lang="en-US" sz="3600" b="1" i="0" u="none" strike="noStrike" kern="1200" cap="none" spc="50" normalizeH="0" baseline="0" noProof="0" dirty="0" smtClean="0">
                  <a:ln w="9525" cmpd="sng">
                    <a:solidFill>
                      <a:srgbClr val="E48312"/>
                    </a:solidFill>
                    <a:prstDash val="solid"/>
                  </a:ln>
                  <a:solidFill>
                    <a:srgbClr val="002060"/>
                  </a:solidFill>
                  <a:effectLst>
                    <a:glow rad="139700">
                      <a:srgbClr val="BD582C">
                        <a:satMod val="175000"/>
                        <a:alpha val="40000"/>
                      </a:srgb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</a:t>
              </a:r>
              <a:r>
                <a:rPr kumimoji="0" lang="en-US" sz="2800" b="1" i="0" u="none" strike="noStrike" kern="1200" cap="none" spc="50" normalizeH="0" baseline="0" noProof="0" dirty="0" smtClean="0">
                  <a:ln w="9525" cmpd="sng">
                    <a:solidFill>
                      <a:srgbClr val="E48312"/>
                    </a:solidFill>
                    <a:prstDash val="solid"/>
                  </a:ln>
                  <a:solidFill>
                    <a:srgbClr val="002060"/>
                  </a:solidFill>
                  <a:effectLst>
                    <a:glow rad="139700">
                      <a:srgbClr val="BD582C">
                        <a:satMod val="175000"/>
                        <a:alpha val="40000"/>
                      </a:srgb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Ổ</a:t>
              </a:r>
              <a:endParaRPr kumimoji="0" lang="en-US" sz="3600" b="1" i="0" u="none" strike="noStrike" kern="1200" cap="none" spc="50" normalizeH="0" baseline="0" noProof="0" dirty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rgbClr val="BD582C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59" name="Picture 7" descr="F:\NguyenNgocQuynhTrang\HinhAnh\TIERE128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013" y="4037324"/>
            <a:ext cx="3104902" cy="290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Beehive hanging from a branch Royalty Free Vector Image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0" r="100000">
                        <a14:foregroundMark x1="85500" y1="27315" x2="85500" y2="27315"/>
                        <a14:foregroundMark x1="79700" y1="26481" x2="83700" y2="23704"/>
                        <a14:foregroundMark x1="86500" y1="23704" x2="89500" y2="25556"/>
                        <a14:foregroundMark x1="89500" y1="25370" x2="93400" y2="31574"/>
                        <a14:foregroundMark x1="93700" y1="32407" x2="95800" y2="34444"/>
                        <a14:foregroundMark x1="95900" y1="34537" x2="97700" y2="35185"/>
                        <a14:foregroundMark x1="97700" y1="35185" x2="97700" y2="35185"/>
                        <a14:foregroundMark x1="97300" y1="35278" x2="91600" y2="36574"/>
                        <a14:foregroundMark x1="90500" y1="36481" x2="87800" y2="36667"/>
                        <a14:foregroundMark x1="82100" y1="26296" x2="85100" y2="249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8" y="71518"/>
            <a:ext cx="4205797" cy="400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54" descr="hình nền động dây ngang đẹp 1 (109)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349" y="1662100"/>
            <a:ext cx="349933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54" descr="hình nền động dây ngang đẹp 1 (109)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067" y="1555025"/>
            <a:ext cx="3359476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8" descr="https://lh3.googleusercontent.com/-pCiNlyg8Y1g/WsHKsGpOkSI/AAAAAAAABq0/6vrP1XO68S8m9Zi0UyLuhhLhZio9-HJDACHMYCw/h136/3-mau_slide_powerpoint_dep_ctu.vn_(292)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00" y="-144382"/>
            <a:ext cx="3008010" cy="116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2" descr="Ảnh động Powerpoint CTU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664" y="3257458"/>
            <a:ext cx="960872" cy="96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6" descr="Ảnh động Powerpoint CTU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953" y="4748571"/>
            <a:ext cx="1098139" cy="124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2" descr="https://lh3.googleusercontent.com/-Z7vhPsGNEvU/WsHJOFnSykI/AAAAAAAABhg/JzKxDCrNpD8xoAY33YidJY06Pukz2QOcACHMYCw/h136/3-mau_slide_powerpoint_dep_ctu.vn_(143).gi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617" y="3646847"/>
            <a:ext cx="1098139" cy="18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88" descr="https://lh3.googleusercontent.com/-fbG6mR37IXE/WsHJz21alII/AAAAAAAABlM/kM14pfuBgxIU7Gi0oNKs4l0uN3YHwfnyQCHMYCw/h136/3-mau_slide_powerpoint_dep_ctu.vn_(202).gif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450" y="2439729"/>
            <a:ext cx="1921743" cy="144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9" descr="001[1]"/>
          <p:cNvPicPr>
            <a:picLocks noGrp="1" noChangeAspect="1" noChangeArrowheads="1" noCrop="1"/>
          </p:cNvPicPr>
          <p:nvPr>
            <p:ph type="ctrTitle"/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5123" y="5513686"/>
            <a:ext cx="1470025" cy="1470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CAU 1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160" y="2501764"/>
            <a:ext cx="1530229" cy="859611"/>
          </a:xfrm>
          <a:prstGeom prst="rect">
            <a:avLst/>
          </a:prstGeom>
        </p:spPr>
      </p:pic>
      <p:pic>
        <p:nvPicPr>
          <p:cNvPr id="4" name="CAU 2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903" y="2479776"/>
            <a:ext cx="1585097" cy="963251"/>
          </a:xfrm>
          <a:prstGeom prst="rect">
            <a:avLst/>
          </a:prstGeom>
        </p:spPr>
      </p:pic>
      <p:pic>
        <p:nvPicPr>
          <p:cNvPr id="5" name="Picture 4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502" y="3379812"/>
            <a:ext cx="1591194" cy="963251"/>
          </a:xfrm>
          <a:prstGeom prst="rect">
            <a:avLst/>
          </a:prstGeom>
        </p:spPr>
      </p:pic>
      <p:pic>
        <p:nvPicPr>
          <p:cNvPr id="6" name="Picture 5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420" y="3379811"/>
            <a:ext cx="1591194" cy="963251"/>
          </a:xfrm>
          <a:prstGeom prst="rect">
            <a:avLst/>
          </a:prstGeom>
        </p:spPr>
      </p:pic>
      <p:pic>
        <p:nvPicPr>
          <p:cNvPr id="25" name="Picture 24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687" y="4748571"/>
            <a:ext cx="3069695" cy="15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2752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49896 -0.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48" y="-15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Đàn-ong-vo-ve-kêu-Hiệu-ứng-âm-thanh-MP3-Tải-xuống-miễn-phí-Pikbe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-0.40026 -0.1402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-701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Đàn-ong-vo-ve-kêu-Hiệu-ứng-âm-thanh-MP3-Tải-xuống-miễn-phí-Pikbe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3.33333E-6 C 0.01758 -0.04305 0.03855 -0.10833 0.01563 -0.14259 C -0.01731 -0.19282 -0.11067 -0.00926 -0.14909 -0.06828 C -0.1845 -0.12199 -0.0858 -0.25717 -0.11979 -0.30879 C -0.15455 -0.36273 -0.19427 -0.21551 -0.23138 -0.27268 C -0.26497 -0.325 -0.20703 -0.37546 -0.23724 -0.42268 C -0.26588 -0.46666 -0.28099 -0.38217 -0.30677 -0.42245 C -0.32187 -0.44583 -0.3151 -0.46412 -0.31015 -0.47916 " pathEditMode="relative" rAng="13260000" ptsTypes="AAAAAAAA">
                                      <p:cBhvr>
                                        <p:cTn id="2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30" y="-240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Đàn-ong-vo-ve-kêu-Hiệu-ứng-âm-thanh-MP3-Tải-xuống-miễn-phí-Pikbe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0.13398 -0.242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6" y="-1213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Đàn-ong-vo-ve-kêu-Hiệu-ứng-âm-thanh-MP3-Tải-xuống-miễn-phí-Pikbe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23550" y="-97455"/>
            <a:ext cx="12302836" cy="3013632"/>
            <a:chOff x="23550" y="-58664"/>
            <a:chExt cx="12302836" cy="3013632"/>
          </a:xfrm>
        </p:grpSpPr>
        <p:pic>
          <p:nvPicPr>
            <p:cNvPr id="23" name="Picture 8" descr="Certificate clipart preschool, Picture #323533 certificate clipart ...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0" y="-58664"/>
              <a:ext cx="12302836" cy="3013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2872301" y="428362"/>
              <a:ext cx="6675225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lvl="0" algn="ctr"/>
              <a:r>
                <a:rPr lang="en-US" sz="5400" b="1" smtClean="0"/>
                <a:t> Giá trị của biểu thức </a:t>
              </a:r>
            </a:p>
            <a:p>
              <a:pPr lvl="0" algn="ctr"/>
              <a:r>
                <a:rPr lang="en-US" sz="5400" b="1" smtClean="0"/>
                <a:t>7 + 3 x a với a = 7 là:</a:t>
              </a:r>
              <a:endParaRPr lang="en-US" sz="5400" b="1"/>
            </a:p>
          </p:txBody>
        </p:sp>
      </p:grpSp>
      <p:sp>
        <p:nvSpPr>
          <p:cNvPr id="5" name="Oval 4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 smtClean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</a:t>
            </a:r>
            <a:endParaRPr kumimoji="0" lang="en-US" sz="4800" b="1" i="0" u="none" strike="noStrike" kern="1200" cap="none" spc="50" normalizeH="0" baseline="0" noProof="0" dirty="0">
              <a:ln w="9525" cmpd="sng">
                <a:solidFill>
                  <a:srgbClr val="E48312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rgbClr val="C2BC80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 smtClean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02</a:t>
            </a:r>
            <a:endParaRPr kumimoji="0" lang="en-US" sz="4800" b="1" i="0" u="none" strike="noStrike" kern="1200" cap="none" spc="50" normalizeH="0" baseline="0" noProof="0" dirty="0">
              <a:ln w="9525" cmpd="sng">
                <a:solidFill>
                  <a:srgbClr val="E48312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rgbClr val="C2BC80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 smtClean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03</a:t>
            </a:r>
            <a:endParaRPr kumimoji="0" lang="en-US" sz="4800" b="1" i="0" u="none" strike="noStrike" kern="1200" cap="none" spc="50" normalizeH="0" baseline="0" noProof="0" dirty="0">
              <a:ln w="9525" cmpd="sng">
                <a:solidFill>
                  <a:srgbClr val="E48312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rgbClr val="C2BC80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 smtClean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04</a:t>
            </a:r>
            <a:endParaRPr kumimoji="0" lang="en-US" sz="4800" b="1" i="0" u="none" strike="noStrike" kern="1200" cap="none" spc="50" normalizeH="0" baseline="0" noProof="0" dirty="0">
              <a:ln w="9525" cmpd="sng">
                <a:solidFill>
                  <a:srgbClr val="E48312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rgbClr val="C2BC80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 smtClean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05</a:t>
            </a:r>
            <a:endParaRPr kumimoji="0" lang="en-US" sz="4800" b="1" i="0" u="none" strike="noStrike" kern="1200" cap="none" spc="50" normalizeH="0" baseline="0" noProof="0" dirty="0">
              <a:ln w="9525" cmpd="sng">
                <a:solidFill>
                  <a:srgbClr val="E48312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rgbClr val="C2BC80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 smtClean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06</a:t>
            </a:r>
            <a:endParaRPr kumimoji="0" lang="en-US" sz="4800" b="1" i="0" u="none" strike="noStrike" kern="1200" cap="none" spc="50" normalizeH="0" baseline="0" noProof="0" dirty="0">
              <a:ln w="9525" cmpd="sng">
                <a:solidFill>
                  <a:srgbClr val="E48312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rgbClr val="C2BC80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 smtClean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07</a:t>
            </a:r>
            <a:endParaRPr kumimoji="0" lang="en-US" sz="4800" b="1" i="0" u="none" strike="noStrike" kern="1200" cap="none" spc="50" normalizeH="0" baseline="0" noProof="0" dirty="0">
              <a:ln w="9525" cmpd="sng">
                <a:solidFill>
                  <a:srgbClr val="E48312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rgbClr val="C2BC80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 smtClean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08</a:t>
            </a:r>
            <a:endParaRPr kumimoji="0" lang="en-US" sz="4800" b="1" i="0" u="none" strike="noStrike" kern="1200" cap="none" spc="50" normalizeH="0" baseline="0" noProof="0" dirty="0">
              <a:ln w="9525" cmpd="sng">
                <a:solidFill>
                  <a:srgbClr val="E48312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rgbClr val="C2BC80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 smtClean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09</a:t>
            </a:r>
            <a:endParaRPr kumimoji="0" lang="en-US" sz="4800" b="1" i="0" u="none" strike="noStrike" kern="1200" cap="none" spc="50" normalizeH="0" baseline="0" noProof="0" dirty="0">
              <a:ln w="9525" cmpd="sng">
                <a:solidFill>
                  <a:srgbClr val="E48312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rgbClr val="C2BC80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 smtClean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  <a:endParaRPr kumimoji="0" lang="en-US" sz="4800" b="1" i="0" u="none" strike="noStrike" kern="1200" cap="none" spc="50" normalizeH="0" baseline="0" noProof="0" dirty="0">
              <a:ln w="9525" cmpd="sng">
                <a:solidFill>
                  <a:srgbClr val="E48312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rgbClr val="C2BC80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ĐỒNG HỒ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495" y="2657652"/>
            <a:ext cx="1724891" cy="1439750"/>
          </a:xfrm>
          <a:prstGeom prst="rect">
            <a:avLst/>
          </a:prstGeom>
        </p:spPr>
      </p:pic>
      <p:pic>
        <p:nvPicPr>
          <p:cNvPr id="19" name="Dem-nguoc-dong-ho-10-giay-Tieng-bip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9461500" y="-1233488"/>
            <a:ext cx="487363" cy="487363"/>
          </a:xfrm>
          <a:prstGeom prst="rect">
            <a:avLst/>
          </a:prstGeom>
        </p:spPr>
      </p:pic>
      <p:pic>
        <p:nvPicPr>
          <p:cNvPr id="3076" name="Picture 4" descr="https://lh3.googleusercontent.com/-O_jOpzs4cB4/WsHO0F0eYmI/AAAAAAAACAw/-RG37oWVKt4jSXj_JppqbSv5XgA9hzUCwCHMYCw/h136/6-mau_slide_powerpoint_dep_ctu.vn_(123).gif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0967" y="5718576"/>
            <a:ext cx="1657699" cy="119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DAP AN DUNG"/>
          <p:cNvGrpSpPr/>
          <p:nvPr/>
        </p:nvGrpSpPr>
        <p:grpSpPr>
          <a:xfrm>
            <a:off x="384333" y="3369974"/>
            <a:ext cx="4849450" cy="1138586"/>
            <a:chOff x="284950" y="3902906"/>
            <a:chExt cx="4849450" cy="1138586"/>
          </a:xfrm>
        </p:grpSpPr>
        <p:grpSp>
          <p:nvGrpSpPr>
            <p:cNvPr id="34" name="Group 33"/>
            <p:cNvGrpSpPr/>
            <p:nvPr/>
          </p:nvGrpSpPr>
          <p:grpSpPr>
            <a:xfrm>
              <a:off x="284950" y="3902906"/>
              <a:ext cx="4849450" cy="1138586"/>
              <a:chOff x="980187" y="4025745"/>
              <a:chExt cx="4339582" cy="1138586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980187" y="4025745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27" name="Freeform 26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marL="0" marR="0" lvl="0" indent="0" algn="ctr" defTabSz="25781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33" name="Rectangle 32"/>
              <p:cNvSpPr/>
              <p:nvPr/>
            </p:nvSpPr>
            <p:spPr>
              <a:xfrm>
                <a:off x="1179339" y="4198857"/>
                <a:ext cx="662361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 smtClean="0">
                    <a:ln w="22225">
                      <a:solidFill>
                        <a:srgbClr val="BD582C"/>
                      </a:solidFill>
                      <a:prstDash val="solid"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A</a:t>
                </a:r>
                <a:endParaRPr kumimoji="0" lang="en-US" sz="5400" b="1" i="0" u="none" strike="noStrike" kern="1200" cap="none" spc="0" normalizeH="0" baseline="0" noProof="0" dirty="0">
                  <a:ln w="22225">
                    <a:solidFill>
                      <a:srgbClr val="BD582C"/>
                    </a:solidFill>
                    <a:prstDash val="solid"/>
                  </a:ln>
                  <a:solidFill>
                    <a:srgbClr val="FF0000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sp>
          <p:nvSpPr>
            <p:cNvPr id="50" name="Rectangle 49"/>
            <p:cNvSpPr/>
            <p:nvPr/>
          </p:nvSpPr>
          <p:spPr>
            <a:xfrm>
              <a:off x="2832744" y="4214517"/>
              <a:ext cx="694421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smtClean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Tw Cen MT" panose="020B0602020104020603"/>
                  <a:ea typeface="+mn-ea"/>
                  <a:cs typeface="+mn-cs"/>
                </a:rPr>
                <a:t>28</a:t>
              </a:r>
              <a:endParaRPr kumimoji="0" lang="en-US" sz="36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grpSp>
        <p:nvGrpSpPr>
          <p:cNvPr id="53" name="C. DAP AN SAI"/>
          <p:cNvGrpSpPr/>
          <p:nvPr/>
        </p:nvGrpSpPr>
        <p:grpSpPr>
          <a:xfrm>
            <a:off x="5617271" y="3377527"/>
            <a:ext cx="4849450" cy="1138586"/>
            <a:chOff x="5610165" y="3902906"/>
            <a:chExt cx="4849450" cy="1138586"/>
          </a:xfrm>
        </p:grpSpPr>
        <p:grpSp>
          <p:nvGrpSpPr>
            <p:cNvPr id="48" name="Group 47"/>
            <p:cNvGrpSpPr/>
            <p:nvPr/>
          </p:nvGrpSpPr>
          <p:grpSpPr>
            <a:xfrm>
              <a:off x="5610165" y="3902906"/>
              <a:ext cx="4849450" cy="1138586"/>
              <a:chOff x="6338454" y="5602568"/>
              <a:chExt cx="4339582" cy="1138586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6338454" y="5602568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36" name="Freeform 35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marL="0" marR="0" lvl="0" indent="0" algn="ctr" defTabSz="25781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45" name="Rectangle 44"/>
              <p:cNvSpPr/>
              <p:nvPr/>
            </p:nvSpPr>
            <p:spPr>
              <a:xfrm>
                <a:off x="6546892" y="5746558"/>
                <a:ext cx="662361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 smtClean="0">
                    <a:ln/>
                    <a:solidFill>
                      <a:srgbClr val="FF0000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C</a:t>
                </a:r>
                <a:endParaRPr kumimoji="0" lang="en-US" sz="5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sp>
          <p:nvSpPr>
            <p:cNvPr id="54" name="Rectangle 53"/>
            <p:cNvSpPr/>
            <p:nvPr/>
          </p:nvSpPr>
          <p:spPr>
            <a:xfrm>
              <a:off x="8168336" y="4185395"/>
              <a:ext cx="694421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smtClean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Tw Cen MT" panose="020B0602020104020603"/>
                  <a:ea typeface="+mn-ea"/>
                  <a:cs typeface="+mn-cs"/>
                </a:rPr>
                <a:t>29</a:t>
              </a:r>
              <a:endParaRPr kumimoji="0" lang="en-US" sz="36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grpSp>
        <p:nvGrpSpPr>
          <p:cNvPr id="57" name="B. DAP AN SAI"/>
          <p:cNvGrpSpPr/>
          <p:nvPr/>
        </p:nvGrpSpPr>
        <p:grpSpPr>
          <a:xfrm>
            <a:off x="384333" y="4869834"/>
            <a:ext cx="4849450" cy="1138586"/>
            <a:chOff x="264611" y="5394525"/>
            <a:chExt cx="4849450" cy="1138586"/>
          </a:xfrm>
        </p:grpSpPr>
        <p:grpSp>
          <p:nvGrpSpPr>
            <p:cNvPr id="44" name="Group 43"/>
            <p:cNvGrpSpPr/>
            <p:nvPr/>
          </p:nvGrpSpPr>
          <p:grpSpPr>
            <a:xfrm>
              <a:off x="264611" y="5394525"/>
              <a:ext cx="4849450" cy="1138586"/>
              <a:chOff x="6347740" y="4014226"/>
              <a:chExt cx="4339582" cy="1138586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6347740" y="4014226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42" name="Freeform 41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marL="0" marR="0" lvl="0" indent="0" algn="ctr" defTabSz="25781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47" name="Rectangle 46"/>
              <p:cNvSpPr/>
              <p:nvPr/>
            </p:nvSpPr>
            <p:spPr>
              <a:xfrm>
                <a:off x="6624406" y="4121854"/>
                <a:ext cx="583814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 smtClean="0">
                    <a:ln/>
                    <a:solidFill>
                      <a:srgbClr val="FF0000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B</a:t>
                </a:r>
                <a:endParaRPr kumimoji="0" lang="en-US" sz="5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sp>
          <p:nvSpPr>
            <p:cNvPr id="55" name="Rectangle 54"/>
            <p:cNvSpPr/>
            <p:nvPr/>
          </p:nvSpPr>
          <p:spPr>
            <a:xfrm>
              <a:off x="2790602" y="5640652"/>
              <a:ext cx="694421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smtClean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Tw Cen MT" panose="020B0602020104020603"/>
                  <a:ea typeface="+mn-ea"/>
                  <a:cs typeface="+mn-cs"/>
                </a:rPr>
                <a:t>30</a:t>
              </a:r>
              <a:endParaRPr kumimoji="0" lang="en-US" sz="36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grpSp>
        <p:nvGrpSpPr>
          <p:cNvPr id="58" name="D. ĐAP AN SAI"/>
          <p:cNvGrpSpPr/>
          <p:nvPr/>
        </p:nvGrpSpPr>
        <p:grpSpPr>
          <a:xfrm>
            <a:off x="5617271" y="4977462"/>
            <a:ext cx="4849450" cy="1138586"/>
            <a:chOff x="5578528" y="5394525"/>
            <a:chExt cx="4849450" cy="1138586"/>
          </a:xfrm>
        </p:grpSpPr>
        <p:grpSp>
          <p:nvGrpSpPr>
            <p:cNvPr id="49" name="Group 48"/>
            <p:cNvGrpSpPr/>
            <p:nvPr/>
          </p:nvGrpSpPr>
          <p:grpSpPr>
            <a:xfrm>
              <a:off x="5578528" y="5394525"/>
              <a:ext cx="4849450" cy="1138586"/>
              <a:chOff x="980187" y="5598771"/>
              <a:chExt cx="4339582" cy="1138586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980187" y="5598771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39" name="Freeform 38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marL="0" marR="0" lvl="0" indent="0" algn="ctr" defTabSz="25781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46" name="Rectangle 45"/>
              <p:cNvSpPr/>
              <p:nvPr/>
            </p:nvSpPr>
            <p:spPr>
              <a:xfrm>
                <a:off x="1158500" y="5773443"/>
                <a:ext cx="704040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 smtClean="0">
                    <a:ln/>
                    <a:solidFill>
                      <a:srgbClr val="FF0000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D</a:t>
                </a:r>
                <a:endParaRPr kumimoji="0" lang="en-US" sz="5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sp>
          <p:nvSpPr>
            <p:cNvPr id="56" name="Rectangle 55"/>
            <p:cNvSpPr/>
            <p:nvPr/>
          </p:nvSpPr>
          <p:spPr>
            <a:xfrm>
              <a:off x="8259814" y="5666264"/>
              <a:ext cx="694421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smtClean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Tw Cen MT" panose="020B0602020104020603"/>
                  <a:ea typeface="+mn-ea"/>
                  <a:cs typeface="+mn-cs"/>
                </a:rPr>
                <a:t>31</a:t>
              </a:r>
              <a:endParaRPr kumimoji="0" lang="en-US" sz="36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pic>
        <p:nvPicPr>
          <p:cNvPr id="61" name="Picture 16" descr="Ảnh động Powerpoint CTU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179" y="1724296"/>
            <a:ext cx="1368337" cy="175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9" name="DAP AN DUNG"/>
          <p:cNvGrpSpPr/>
          <p:nvPr/>
        </p:nvGrpSpPr>
        <p:grpSpPr>
          <a:xfrm>
            <a:off x="384333" y="3364403"/>
            <a:ext cx="4849450" cy="1138586"/>
            <a:chOff x="284950" y="3902906"/>
            <a:chExt cx="4849450" cy="1138586"/>
          </a:xfrm>
        </p:grpSpPr>
        <p:grpSp>
          <p:nvGrpSpPr>
            <p:cNvPr id="60" name="Group 59"/>
            <p:cNvGrpSpPr/>
            <p:nvPr/>
          </p:nvGrpSpPr>
          <p:grpSpPr>
            <a:xfrm>
              <a:off x="284950" y="3902906"/>
              <a:ext cx="4849450" cy="1138586"/>
              <a:chOff x="980187" y="4025745"/>
              <a:chExt cx="4339582" cy="1138586"/>
            </a:xfrm>
          </p:grpSpPr>
          <p:grpSp>
            <p:nvGrpSpPr>
              <p:cNvPr id="63" name="Group 62"/>
              <p:cNvGrpSpPr/>
              <p:nvPr/>
            </p:nvGrpSpPr>
            <p:grpSpPr>
              <a:xfrm>
                <a:off x="980187" y="4025745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65" name="Freeform 64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marL="0" marR="0" lvl="0" indent="0" algn="ctr" defTabSz="25781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64" name="Rectangle 63"/>
              <p:cNvSpPr/>
              <p:nvPr/>
            </p:nvSpPr>
            <p:spPr>
              <a:xfrm>
                <a:off x="1214877" y="4198857"/>
                <a:ext cx="591285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 smtClean="0">
                    <a:ln w="22225">
                      <a:solidFill>
                        <a:srgbClr val="BD582C"/>
                      </a:solidFill>
                      <a:prstDash val="solid"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A</a:t>
                </a:r>
                <a:endParaRPr kumimoji="0" lang="en-US" sz="5400" b="1" i="0" u="none" strike="noStrike" kern="1200" cap="none" spc="0" normalizeH="0" baseline="0" noProof="0" dirty="0">
                  <a:ln w="22225">
                    <a:solidFill>
                      <a:srgbClr val="BD582C"/>
                    </a:solidFill>
                    <a:prstDash val="solid"/>
                  </a:ln>
                  <a:solidFill>
                    <a:srgbClr val="FF0000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sp>
          <p:nvSpPr>
            <p:cNvPr id="62" name="Rectangle 61"/>
            <p:cNvSpPr/>
            <p:nvPr/>
          </p:nvSpPr>
          <p:spPr>
            <a:xfrm>
              <a:off x="2832744" y="4214517"/>
              <a:ext cx="694421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Tw Cen MT" panose="020B0602020104020603"/>
                  <a:ea typeface="+mn-ea"/>
                  <a:cs typeface="+mn-cs"/>
                </a:rPr>
                <a:t>28</a:t>
              </a:r>
              <a:endParaRPr kumimoji="0" lang="en-US" sz="36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14712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numSld="1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RÒI-BẠN-ƠI_-CỐ-GẮNG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RÒI-BẠN-ƠI_-CỐ-GẮNG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RÒI-BẠN-ƠI_-CỐ-GẮNG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ĐÚNG-RỒI_BẠN-GIỎI-QU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ĐÚNG-RỒI_BẠN-GIỎI-QU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23550" y="-58664"/>
            <a:ext cx="12302836" cy="3013632"/>
            <a:chOff x="23550" y="-58664"/>
            <a:chExt cx="12302836" cy="3013632"/>
          </a:xfrm>
        </p:grpSpPr>
        <p:pic>
          <p:nvPicPr>
            <p:cNvPr id="23" name="Picture 8" descr="Certificate clipart preschool, Picture #323533 certificate clipart ...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0" y="-58664"/>
              <a:ext cx="12302836" cy="3013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976976" y="318687"/>
              <a:ext cx="10306593" cy="175432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lvl="0" algn="ctr"/>
              <a:r>
                <a:rPr lang="en-US" sz="5400" b="1" smtClean="0"/>
                <a:t>Giá trị của biểu thức </a:t>
              </a:r>
            </a:p>
            <a:p>
              <a:pPr algn="ctr"/>
              <a:r>
                <a:rPr lang="en-US" sz="5400" b="1" smtClean="0"/>
                <a:t>( 92 – b) + 81 với b = 6 là:</a:t>
              </a:r>
              <a:endParaRPr lang="en-US" sz="5400" b="1"/>
            </a:p>
          </p:txBody>
        </p:sp>
      </p:grpSp>
      <p:sp>
        <p:nvSpPr>
          <p:cNvPr id="5" name="Oval 4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 smtClean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</a:t>
            </a:r>
            <a:endParaRPr kumimoji="0" lang="en-US" sz="4800" b="1" i="0" u="none" strike="noStrike" kern="1200" cap="none" spc="50" normalizeH="0" baseline="0" noProof="0" dirty="0">
              <a:ln w="9525" cmpd="sng">
                <a:solidFill>
                  <a:srgbClr val="E48312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rgbClr val="C2BC80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 smtClean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02</a:t>
            </a:r>
            <a:endParaRPr kumimoji="0" lang="en-US" sz="4800" b="1" i="0" u="none" strike="noStrike" kern="1200" cap="none" spc="50" normalizeH="0" baseline="0" noProof="0" dirty="0">
              <a:ln w="9525" cmpd="sng">
                <a:solidFill>
                  <a:srgbClr val="E48312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rgbClr val="C2BC80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 smtClean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03</a:t>
            </a:r>
            <a:endParaRPr kumimoji="0" lang="en-US" sz="4800" b="1" i="0" u="none" strike="noStrike" kern="1200" cap="none" spc="50" normalizeH="0" baseline="0" noProof="0" dirty="0">
              <a:ln w="9525" cmpd="sng">
                <a:solidFill>
                  <a:srgbClr val="E48312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rgbClr val="C2BC80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 smtClean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04</a:t>
            </a:r>
            <a:endParaRPr kumimoji="0" lang="en-US" sz="4800" b="1" i="0" u="none" strike="noStrike" kern="1200" cap="none" spc="50" normalizeH="0" baseline="0" noProof="0" dirty="0">
              <a:ln w="9525" cmpd="sng">
                <a:solidFill>
                  <a:srgbClr val="E48312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rgbClr val="C2BC80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 smtClean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05</a:t>
            </a:r>
            <a:endParaRPr kumimoji="0" lang="en-US" sz="4800" b="1" i="0" u="none" strike="noStrike" kern="1200" cap="none" spc="50" normalizeH="0" baseline="0" noProof="0" dirty="0">
              <a:ln w="9525" cmpd="sng">
                <a:solidFill>
                  <a:srgbClr val="E48312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rgbClr val="C2BC80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 smtClean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06</a:t>
            </a:r>
            <a:endParaRPr kumimoji="0" lang="en-US" sz="4800" b="1" i="0" u="none" strike="noStrike" kern="1200" cap="none" spc="50" normalizeH="0" baseline="0" noProof="0" dirty="0">
              <a:ln w="9525" cmpd="sng">
                <a:solidFill>
                  <a:srgbClr val="E48312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rgbClr val="C2BC80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 smtClean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07</a:t>
            </a:r>
            <a:endParaRPr kumimoji="0" lang="en-US" sz="4800" b="1" i="0" u="none" strike="noStrike" kern="1200" cap="none" spc="50" normalizeH="0" baseline="0" noProof="0" dirty="0">
              <a:ln w="9525" cmpd="sng">
                <a:solidFill>
                  <a:srgbClr val="E48312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rgbClr val="C2BC80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 smtClean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08</a:t>
            </a:r>
            <a:endParaRPr kumimoji="0" lang="en-US" sz="4800" b="1" i="0" u="none" strike="noStrike" kern="1200" cap="none" spc="50" normalizeH="0" baseline="0" noProof="0" dirty="0">
              <a:ln w="9525" cmpd="sng">
                <a:solidFill>
                  <a:srgbClr val="E48312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rgbClr val="C2BC80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 smtClean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09</a:t>
            </a:r>
            <a:endParaRPr kumimoji="0" lang="en-US" sz="4800" b="1" i="0" u="none" strike="noStrike" kern="1200" cap="none" spc="50" normalizeH="0" baseline="0" noProof="0" dirty="0">
              <a:ln w="9525" cmpd="sng">
                <a:solidFill>
                  <a:srgbClr val="E48312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rgbClr val="C2BC80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 smtClean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  <a:endParaRPr kumimoji="0" lang="en-US" sz="4800" b="1" i="0" u="none" strike="noStrike" kern="1200" cap="none" spc="50" normalizeH="0" baseline="0" noProof="0" dirty="0">
              <a:ln w="9525" cmpd="sng">
                <a:solidFill>
                  <a:srgbClr val="E48312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rgbClr val="C2BC80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ĐỒNG HỒ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495" y="2657652"/>
            <a:ext cx="1724891" cy="1439750"/>
          </a:xfrm>
          <a:prstGeom prst="rect">
            <a:avLst/>
          </a:prstGeom>
        </p:spPr>
      </p:pic>
      <p:pic>
        <p:nvPicPr>
          <p:cNvPr id="19" name="Dem-nguoc-dong-ho-10-giay-Tieng-bip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9461500" y="-1233488"/>
            <a:ext cx="487363" cy="487363"/>
          </a:xfrm>
          <a:prstGeom prst="rect">
            <a:avLst/>
          </a:prstGeom>
        </p:spPr>
      </p:pic>
      <p:pic>
        <p:nvPicPr>
          <p:cNvPr id="3076" name="Picture 4" descr="https://lh3.googleusercontent.com/-O_jOpzs4cB4/WsHO0F0eYmI/AAAAAAAACAw/-RG37oWVKt4jSXj_JppqbSv5XgA9hzUCwCHMYCw/h136/6-mau_slide_powerpoint_dep_ctu.vn_(123).gif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688" y="5709070"/>
            <a:ext cx="1590505" cy="11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DAP AN DUNG"/>
          <p:cNvGrpSpPr/>
          <p:nvPr/>
        </p:nvGrpSpPr>
        <p:grpSpPr>
          <a:xfrm>
            <a:off x="5595530" y="4882083"/>
            <a:ext cx="4866158" cy="1180730"/>
            <a:chOff x="284950" y="3860761"/>
            <a:chExt cx="4866158" cy="1180730"/>
          </a:xfrm>
        </p:grpSpPr>
        <p:grpSp>
          <p:nvGrpSpPr>
            <p:cNvPr id="34" name="Group 33"/>
            <p:cNvGrpSpPr/>
            <p:nvPr/>
          </p:nvGrpSpPr>
          <p:grpSpPr>
            <a:xfrm>
              <a:off x="284950" y="3860761"/>
              <a:ext cx="4866158" cy="1180730"/>
              <a:chOff x="980187" y="3983600"/>
              <a:chExt cx="4354533" cy="1180730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980187" y="3983600"/>
                <a:ext cx="4354533" cy="1180730"/>
                <a:chOff x="3017182" y="2620775"/>
                <a:chExt cx="6178849" cy="1560738"/>
              </a:xfrm>
            </p:grpSpPr>
            <p:sp>
              <p:nvSpPr>
                <p:cNvPr id="27" name="Freeform 26"/>
                <p:cNvSpPr/>
                <p:nvPr/>
              </p:nvSpPr>
              <p:spPr>
                <a:xfrm>
                  <a:off x="3790911" y="2620775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marL="0" marR="0" lvl="0" indent="0" algn="ctr" defTabSz="25781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33" name="Rectangle 32"/>
              <p:cNvSpPr/>
              <p:nvPr/>
            </p:nvSpPr>
            <p:spPr>
              <a:xfrm>
                <a:off x="1195511" y="4198857"/>
                <a:ext cx="630017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 smtClean="0">
                    <a:ln w="22225">
                      <a:solidFill>
                        <a:srgbClr val="BD582C"/>
                      </a:solidFill>
                      <a:prstDash val="solid"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D</a:t>
                </a:r>
                <a:endParaRPr kumimoji="0" lang="en-US" sz="5400" b="1" i="0" u="none" strike="noStrike" kern="1200" cap="none" spc="0" normalizeH="0" baseline="0" noProof="0" dirty="0">
                  <a:ln w="22225">
                    <a:solidFill>
                      <a:srgbClr val="BD582C"/>
                    </a:solidFill>
                    <a:prstDash val="solid"/>
                  </a:ln>
                  <a:solidFill>
                    <a:srgbClr val="FF0000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sp>
          <p:nvSpPr>
            <p:cNvPr id="50" name="Rectangle 49"/>
            <p:cNvSpPr/>
            <p:nvPr/>
          </p:nvSpPr>
          <p:spPr>
            <a:xfrm>
              <a:off x="2705305" y="4214517"/>
              <a:ext cx="949299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smtClean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Tw Cen MT" panose="020B0602020104020603"/>
                  <a:ea typeface="+mn-ea"/>
                  <a:cs typeface="+mn-cs"/>
                </a:rPr>
                <a:t>167</a:t>
              </a:r>
              <a:endParaRPr kumimoji="0" lang="en-US" sz="36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grpSp>
        <p:nvGrpSpPr>
          <p:cNvPr id="53" name="C. DAP AN SAI"/>
          <p:cNvGrpSpPr/>
          <p:nvPr/>
        </p:nvGrpSpPr>
        <p:grpSpPr>
          <a:xfrm>
            <a:off x="5617271" y="3377527"/>
            <a:ext cx="4849450" cy="1138586"/>
            <a:chOff x="5610165" y="3902906"/>
            <a:chExt cx="4849450" cy="1138586"/>
          </a:xfrm>
        </p:grpSpPr>
        <p:grpSp>
          <p:nvGrpSpPr>
            <p:cNvPr id="48" name="Group 47"/>
            <p:cNvGrpSpPr/>
            <p:nvPr/>
          </p:nvGrpSpPr>
          <p:grpSpPr>
            <a:xfrm>
              <a:off x="5610165" y="3902906"/>
              <a:ext cx="4849450" cy="1138586"/>
              <a:chOff x="6338454" y="5602568"/>
              <a:chExt cx="4339582" cy="1138586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6338454" y="5602568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36" name="Freeform 35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marL="0" marR="0" lvl="0" indent="0" algn="ctr" defTabSz="25781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45" name="Rectangle 44"/>
              <p:cNvSpPr/>
              <p:nvPr/>
            </p:nvSpPr>
            <p:spPr>
              <a:xfrm>
                <a:off x="6546892" y="5746558"/>
                <a:ext cx="662361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 smtClean="0">
                    <a:ln/>
                    <a:solidFill>
                      <a:srgbClr val="FF0000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C</a:t>
                </a:r>
                <a:endParaRPr kumimoji="0" lang="en-US" sz="5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sp>
          <p:nvSpPr>
            <p:cNvPr id="54" name="Rectangle 53"/>
            <p:cNvSpPr/>
            <p:nvPr/>
          </p:nvSpPr>
          <p:spPr>
            <a:xfrm>
              <a:off x="8040897" y="4185395"/>
              <a:ext cx="949299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smtClean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Tw Cen MT" panose="020B0602020104020603"/>
                  <a:ea typeface="+mn-ea"/>
                  <a:cs typeface="+mn-cs"/>
                </a:rPr>
                <a:t>165</a:t>
              </a:r>
              <a:endParaRPr kumimoji="0" lang="en-US" sz="36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grpSp>
        <p:nvGrpSpPr>
          <p:cNvPr id="57" name="B. DAP AN SAI"/>
          <p:cNvGrpSpPr/>
          <p:nvPr/>
        </p:nvGrpSpPr>
        <p:grpSpPr>
          <a:xfrm>
            <a:off x="384333" y="4869834"/>
            <a:ext cx="4849450" cy="1138586"/>
            <a:chOff x="264611" y="5394525"/>
            <a:chExt cx="4849450" cy="1138586"/>
          </a:xfrm>
        </p:grpSpPr>
        <p:grpSp>
          <p:nvGrpSpPr>
            <p:cNvPr id="44" name="Group 43"/>
            <p:cNvGrpSpPr/>
            <p:nvPr/>
          </p:nvGrpSpPr>
          <p:grpSpPr>
            <a:xfrm>
              <a:off x="264611" y="5394525"/>
              <a:ext cx="4849450" cy="1138586"/>
              <a:chOff x="6347740" y="4014226"/>
              <a:chExt cx="4339582" cy="1138586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6347740" y="4014226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42" name="Freeform 41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marL="0" marR="0" lvl="0" indent="0" algn="ctr" defTabSz="25781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47" name="Rectangle 46"/>
              <p:cNvSpPr/>
              <p:nvPr/>
            </p:nvSpPr>
            <p:spPr>
              <a:xfrm>
                <a:off x="6624406" y="4121854"/>
                <a:ext cx="583814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 smtClean="0">
                    <a:ln/>
                    <a:solidFill>
                      <a:srgbClr val="FF0000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B</a:t>
                </a:r>
                <a:endParaRPr kumimoji="0" lang="en-US" sz="5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sp>
          <p:nvSpPr>
            <p:cNvPr id="55" name="Rectangle 54"/>
            <p:cNvSpPr/>
            <p:nvPr/>
          </p:nvSpPr>
          <p:spPr>
            <a:xfrm>
              <a:off x="2663163" y="5640652"/>
              <a:ext cx="949299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smtClean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Tw Cen MT" panose="020B0602020104020603"/>
                  <a:ea typeface="+mn-ea"/>
                  <a:cs typeface="+mn-cs"/>
                </a:rPr>
                <a:t>166</a:t>
              </a:r>
              <a:endParaRPr kumimoji="0" lang="en-US" sz="36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grpSp>
        <p:nvGrpSpPr>
          <p:cNvPr id="58" name="D. ĐAP AN SAI"/>
          <p:cNvGrpSpPr/>
          <p:nvPr/>
        </p:nvGrpSpPr>
        <p:grpSpPr>
          <a:xfrm>
            <a:off x="426469" y="3395100"/>
            <a:ext cx="4849450" cy="1138586"/>
            <a:chOff x="5578528" y="5394525"/>
            <a:chExt cx="4849450" cy="1138586"/>
          </a:xfrm>
        </p:grpSpPr>
        <p:grpSp>
          <p:nvGrpSpPr>
            <p:cNvPr id="49" name="Group 48"/>
            <p:cNvGrpSpPr/>
            <p:nvPr/>
          </p:nvGrpSpPr>
          <p:grpSpPr>
            <a:xfrm>
              <a:off x="5578528" y="5394525"/>
              <a:ext cx="4849450" cy="1138586"/>
              <a:chOff x="980187" y="5598771"/>
              <a:chExt cx="4339582" cy="1138586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980187" y="5598771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39" name="Freeform 38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marL="0" marR="0" lvl="0" indent="0" algn="ctr" defTabSz="25781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46" name="Rectangle 45"/>
              <p:cNvSpPr/>
              <p:nvPr/>
            </p:nvSpPr>
            <p:spPr>
              <a:xfrm>
                <a:off x="1214159" y="5773443"/>
                <a:ext cx="592721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 smtClean="0">
                    <a:ln/>
                    <a:solidFill>
                      <a:srgbClr val="FF0000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A</a:t>
                </a:r>
                <a:endParaRPr kumimoji="0" lang="en-US" sz="5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sp>
          <p:nvSpPr>
            <p:cNvPr id="56" name="Rectangle 55"/>
            <p:cNvSpPr/>
            <p:nvPr/>
          </p:nvSpPr>
          <p:spPr>
            <a:xfrm>
              <a:off x="8132375" y="5666264"/>
              <a:ext cx="949299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smtClean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Tw Cen MT" panose="020B0602020104020603"/>
                  <a:ea typeface="+mn-ea"/>
                  <a:cs typeface="+mn-cs"/>
                </a:rPr>
                <a:t>164</a:t>
              </a:r>
              <a:endParaRPr kumimoji="0" lang="en-US" sz="36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pic>
        <p:nvPicPr>
          <p:cNvPr id="61" name="Picture 16" descr="Ảnh động Powerpoint CTU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179" y="1811786"/>
            <a:ext cx="1195987" cy="153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3923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numSld="1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ĐÚNG-RỒI_BẠN-GIỎI-QU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RÒI-BẠN-ƠI_-CỐ-GẮNG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RÒI-BẠN-ƠI_-CỐ-GẮNG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RÒI-BẠN-ƠI_-CỐ-GẮNG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23550" y="-58664"/>
            <a:ext cx="12302836" cy="3013632"/>
            <a:chOff x="23550" y="-58664"/>
            <a:chExt cx="12302836" cy="3013632"/>
          </a:xfrm>
        </p:grpSpPr>
        <p:pic>
          <p:nvPicPr>
            <p:cNvPr id="23" name="Picture 8" descr="Certificate clipart preschool, Picture #323533 certificate clipart ...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0" y="-58664"/>
              <a:ext cx="12302836" cy="3013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878792" y="343771"/>
              <a:ext cx="8466991" cy="175432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lvl="0" algn="ctr"/>
              <a:r>
                <a:rPr lang="en-US" sz="5400" b="1" smtClean="0"/>
                <a:t>Giá trị của biểu thức </a:t>
              </a:r>
            </a:p>
            <a:p>
              <a:pPr lvl="0" algn="ctr"/>
              <a:r>
                <a:rPr lang="en-US" sz="5400" b="1" smtClean="0"/>
                <a:t>66 x c + 32 với c = 0 là:</a:t>
              </a:r>
              <a:endParaRPr lang="en-US" sz="5400" b="1"/>
            </a:p>
          </p:txBody>
        </p:sp>
      </p:grpSp>
      <p:sp>
        <p:nvSpPr>
          <p:cNvPr id="5" name="Oval 4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 smtClean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</a:t>
            </a:r>
            <a:endParaRPr kumimoji="0" lang="en-US" sz="4800" b="1" i="0" u="none" strike="noStrike" kern="1200" cap="none" spc="50" normalizeH="0" baseline="0" noProof="0" dirty="0">
              <a:ln w="9525" cmpd="sng">
                <a:solidFill>
                  <a:srgbClr val="E48312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rgbClr val="C2BC80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 smtClean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02</a:t>
            </a:r>
            <a:endParaRPr kumimoji="0" lang="en-US" sz="4800" b="1" i="0" u="none" strike="noStrike" kern="1200" cap="none" spc="50" normalizeH="0" baseline="0" noProof="0" dirty="0">
              <a:ln w="9525" cmpd="sng">
                <a:solidFill>
                  <a:srgbClr val="E48312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rgbClr val="C2BC80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 smtClean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03</a:t>
            </a:r>
            <a:endParaRPr kumimoji="0" lang="en-US" sz="4800" b="1" i="0" u="none" strike="noStrike" kern="1200" cap="none" spc="50" normalizeH="0" baseline="0" noProof="0" dirty="0">
              <a:ln w="9525" cmpd="sng">
                <a:solidFill>
                  <a:srgbClr val="E48312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rgbClr val="C2BC80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 smtClean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04</a:t>
            </a:r>
            <a:endParaRPr kumimoji="0" lang="en-US" sz="4800" b="1" i="0" u="none" strike="noStrike" kern="1200" cap="none" spc="50" normalizeH="0" baseline="0" noProof="0" dirty="0">
              <a:ln w="9525" cmpd="sng">
                <a:solidFill>
                  <a:srgbClr val="E48312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rgbClr val="C2BC80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 smtClean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05</a:t>
            </a:r>
            <a:endParaRPr kumimoji="0" lang="en-US" sz="4800" b="1" i="0" u="none" strike="noStrike" kern="1200" cap="none" spc="50" normalizeH="0" baseline="0" noProof="0" dirty="0">
              <a:ln w="9525" cmpd="sng">
                <a:solidFill>
                  <a:srgbClr val="E48312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rgbClr val="C2BC80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 smtClean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06</a:t>
            </a:r>
            <a:endParaRPr kumimoji="0" lang="en-US" sz="4800" b="1" i="0" u="none" strike="noStrike" kern="1200" cap="none" spc="50" normalizeH="0" baseline="0" noProof="0" dirty="0">
              <a:ln w="9525" cmpd="sng">
                <a:solidFill>
                  <a:srgbClr val="E48312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rgbClr val="C2BC80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 smtClean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07</a:t>
            </a:r>
            <a:endParaRPr kumimoji="0" lang="en-US" sz="4800" b="1" i="0" u="none" strike="noStrike" kern="1200" cap="none" spc="50" normalizeH="0" baseline="0" noProof="0" dirty="0">
              <a:ln w="9525" cmpd="sng">
                <a:solidFill>
                  <a:srgbClr val="E48312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rgbClr val="C2BC80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 smtClean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08</a:t>
            </a:r>
            <a:endParaRPr kumimoji="0" lang="en-US" sz="4800" b="1" i="0" u="none" strike="noStrike" kern="1200" cap="none" spc="50" normalizeH="0" baseline="0" noProof="0" dirty="0">
              <a:ln w="9525" cmpd="sng">
                <a:solidFill>
                  <a:srgbClr val="E48312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rgbClr val="C2BC80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 smtClean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09</a:t>
            </a:r>
            <a:endParaRPr kumimoji="0" lang="en-US" sz="4800" b="1" i="0" u="none" strike="noStrike" kern="1200" cap="none" spc="50" normalizeH="0" baseline="0" noProof="0" dirty="0">
              <a:ln w="9525" cmpd="sng">
                <a:solidFill>
                  <a:srgbClr val="E48312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rgbClr val="C2BC80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 smtClean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  <a:endParaRPr kumimoji="0" lang="en-US" sz="4800" b="1" i="0" u="none" strike="noStrike" kern="1200" cap="none" spc="50" normalizeH="0" baseline="0" noProof="0" dirty="0">
              <a:ln w="9525" cmpd="sng">
                <a:solidFill>
                  <a:srgbClr val="E48312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rgbClr val="C2BC80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ĐỒNG HỒ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495" y="2657652"/>
            <a:ext cx="1724891" cy="1439750"/>
          </a:xfrm>
          <a:prstGeom prst="rect">
            <a:avLst/>
          </a:prstGeom>
        </p:spPr>
      </p:pic>
      <p:pic>
        <p:nvPicPr>
          <p:cNvPr id="19" name="Dem-nguoc-dong-ho-10-giay-Tieng-bip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9461500" y="-1233488"/>
            <a:ext cx="487363" cy="487363"/>
          </a:xfrm>
          <a:prstGeom prst="rect">
            <a:avLst/>
          </a:prstGeom>
        </p:spPr>
      </p:pic>
      <p:pic>
        <p:nvPicPr>
          <p:cNvPr id="3076" name="Picture 4" descr="https://lh3.googleusercontent.com/-O_jOpzs4cB4/WsHO0F0eYmI/AAAAAAAACAw/-RG37oWVKt4jSXj_JppqbSv5XgA9hzUCwCHMYCw/h136/6-mau_slide_powerpoint_dep_ctu.vn_(123).gif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687" y="5762292"/>
            <a:ext cx="1590505" cy="11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DAP AN DUNG"/>
          <p:cNvGrpSpPr/>
          <p:nvPr/>
        </p:nvGrpSpPr>
        <p:grpSpPr>
          <a:xfrm>
            <a:off x="384333" y="3369974"/>
            <a:ext cx="4849450" cy="1138586"/>
            <a:chOff x="284950" y="3902906"/>
            <a:chExt cx="4849450" cy="1138586"/>
          </a:xfrm>
        </p:grpSpPr>
        <p:grpSp>
          <p:nvGrpSpPr>
            <p:cNvPr id="34" name="Group 33"/>
            <p:cNvGrpSpPr/>
            <p:nvPr/>
          </p:nvGrpSpPr>
          <p:grpSpPr>
            <a:xfrm>
              <a:off x="284950" y="3902906"/>
              <a:ext cx="4849450" cy="1138586"/>
              <a:chOff x="980187" y="4025745"/>
              <a:chExt cx="4339582" cy="1138586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980187" y="4025745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27" name="Freeform 26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marL="0" marR="0" lvl="0" indent="0" algn="ctr" defTabSz="25781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33" name="Rectangle 32"/>
              <p:cNvSpPr/>
              <p:nvPr/>
            </p:nvSpPr>
            <p:spPr>
              <a:xfrm>
                <a:off x="1179339" y="4198857"/>
                <a:ext cx="662361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 smtClean="0">
                    <a:ln w="22225">
                      <a:solidFill>
                        <a:srgbClr val="BD582C"/>
                      </a:solidFill>
                      <a:prstDash val="solid"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A</a:t>
                </a:r>
                <a:endParaRPr kumimoji="0" lang="en-US" sz="5400" b="1" i="0" u="none" strike="noStrike" kern="1200" cap="none" spc="0" normalizeH="0" baseline="0" noProof="0" dirty="0">
                  <a:ln w="22225">
                    <a:solidFill>
                      <a:srgbClr val="BD582C"/>
                    </a:solidFill>
                    <a:prstDash val="solid"/>
                  </a:ln>
                  <a:solidFill>
                    <a:srgbClr val="FF0000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sp>
          <p:nvSpPr>
            <p:cNvPr id="50" name="Rectangle 49"/>
            <p:cNvSpPr/>
            <p:nvPr/>
          </p:nvSpPr>
          <p:spPr>
            <a:xfrm>
              <a:off x="2832744" y="4214517"/>
              <a:ext cx="694421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smtClean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Tw Cen MT" panose="020B0602020104020603"/>
                  <a:ea typeface="+mn-ea"/>
                  <a:cs typeface="+mn-cs"/>
                </a:rPr>
                <a:t>32</a:t>
              </a:r>
              <a:endParaRPr kumimoji="0" lang="en-US" sz="36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grpSp>
        <p:nvGrpSpPr>
          <p:cNvPr id="53" name="C. DAP AN SAI"/>
          <p:cNvGrpSpPr/>
          <p:nvPr/>
        </p:nvGrpSpPr>
        <p:grpSpPr>
          <a:xfrm>
            <a:off x="5617271" y="3377527"/>
            <a:ext cx="4923922" cy="1166511"/>
            <a:chOff x="5610165" y="3902906"/>
            <a:chExt cx="4923922" cy="1166511"/>
          </a:xfrm>
        </p:grpSpPr>
        <p:grpSp>
          <p:nvGrpSpPr>
            <p:cNvPr id="48" name="Group 47"/>
            <p:cNvGrpSpPr/>
            <p:nvPr/>
          </p:nvGrpSpPr>
          <p:grpSpPr>
            <a:xfrm>
              <a:off x="5610165" y="3902906"/>
              <a:ext cx="4923922" cy="1166511"/>
              <a:chOff x="6338454" y="5602568"/>
              <a:chExt cx="4406224" cy="1166511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6338454" y="5602568"/>
                <a:ext cx="4406224" cy="1166511"/>
                <a:chOff x="3017182" y="2676484"/>
                <a:chExt cx="6252196" cy="1541943"/>
              </a:xfrm>
            </p:grpSpPr>
            <p:sp>
              <p:nvSpPr>
                <p:cNvPr id="36" name="Freeform 35"/>
                <p:cNvSpPr/>
                <p:nvPr/>
              </p:nvSpPr>
              <p:spPr>
                <a:xfrm>
                  <a:off x="3864258" y="2713397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marL="0" marR="0" lvl="0" indent="0" algn="ctr" defTabSz="25781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45" name="Rectangle 44"/>
              <p:cNvSpPr/>
              <p:nvPr/>
            </p:nvSpPr>
            <p:spPr>
              <a:xfrm>
                <a:off x="6546892" y="5746558"/>
                <a:ext cx="662361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 smtClean="0">
                    <a:ln/>
                    <a:solidFill>
                      <a:srgbClr val="FF0000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C</a:t>
                </a:r>
                <a:endParaRPr kumimoji="0" lang="en-US" sz="5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sp>
          <p:nvSpPr>
            <p:cNvPr id="54" name="Rectangle 53"/>
            <p:cNvSpPr/>
            <p:nvPr/>
          </p:nvSpPr>
          <p:spPr>
            <a:xfrm>
              <a:off x="8168336" y="4185395"/>
              <a:ext cx="694421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smtClean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Tw Cen MT" panose="020B0602020104020603"/>
                  <a:ea typeface="+mn-ea"/>
                  <a:cs typeface="+mn-cs"/>
                </a:rPr>
                <a:t>33</a:t>
              </a:r>
              <a:endParaRPr kumimoji="0" lang="en-US" sz="36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grpSp>
        <p:nvGrpSpPr>
          <p:cNvPr id="57" name="B. DAP AN SAI"/>
          <p:cNvGrpSpPr/>
          <p:nvPr/>
        </p:nvGrpSpPr>
        <p:grpSpPr>
          <a:xfrm>
            <a:off x="384333" y="4869834"/>
            <a:ext cx="4849450" cy="1138586"/>
            <a:chOff x="264611" y="5394525"/>
            <a:chExt cx="4849450" cy="1138586"/>
          </a:xfrm>
        </p:grpSpPr>
        <p:grpSp>
          <p:nvGrpSpPr>
            <p:cNvPr id="44" name="Group 43"/>
            <p:cNvGrpSpPr/>
            <p:nvPr/>
          </p:nvGrpSpPr>
          <p:grpSpPr>
            <a:xfrm>
              <a:off x="264611" y="5394525"/>
              <a:ext cx="4849450" cy="1138586"/>
              <a:chOff x="6347740" y="4014226"/>
              <a:chExt cx="4339582" cy="1138586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6347740" y="4014226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42" name="Freeform 41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marL="0" marR="0" lvl="0" indent="0" algn="ctr" defTabSz="25781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47" name="Rectangle 46"/>
              <p:cNvSpPr/>
              <p:nvPr/>
            </p:nvSpPr>
            <p:spPr>
              <a:xfrm>
                <a:off x="6624406" y="4121854"/>
                <a:ext cx="583814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 smtClean="0">
                    <a:ln/>
                    <a:solidFill>
                      <a:srgbClr val="FF0000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B</a:t>
                </a:r>
                <a:endParaRPr kumimoji="0" lang="en-US" sz="5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sp>
          <p:nvSpPr>
            <p:cNvPr id="55" name="Rectangle 54"/>
            <p:cNvSpPr/>
            <p:nvPr/>
          </p:nvSpPr>
          <p:spPr>
            <a:xfrm>
              <a:off x="2790602" y="5640652"/>
              <a:ext cx="694421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smtClean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Tw Cen MT" panose="020B0602020104020603"/>
                  <a:ea typeface="+mn-ea"/>
                  <a:cs typeface="+mn-cs"/>
                </a:rPr>
                <a:t>34</a:t>
              </a:r>
              <a:endParaRPr kumimoji="0" lang="en-US" sz="36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grpSp>
        <p:nvGrpSpPr>
          <p:cNvPr id="58" name="D. ĐAP AN SAI"/>
          <p:cNvGrpSpPr/>
          <p:nvPr/>
        </p:nvGrpSpPr>
        <p:grpSpPr>
          <a:xfrm>
            <a:off x="5617271" y="4977462"/>
            <a:ext cx="4849450" cy="1138586"/>
            <a:chOff x="5578528" y="5394525"/>
            <a:chExt cx="4849450" cy="1138586"/>
          </a:xfrm>
        </p:grpSpPr>
        <p:grpSp>
          <p:nvGrpSpPr>
            <p:cNvPr id="49" name="Group 48"/>
            <p:cNvGrpSpPr/>
            <p:nvPr/>
          </p:nvGrpSpPr>
          <p:grpSpPr>
            <a:xfrm>
              <a:off x="5578528" y="5394525"/>
              <a:ext cx="4849450" cy="1138586"/>
              <a:chOff x="980187" y="5598771"/>
              <a:chExt cx="4339582" cy="1138586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980187" y="5598771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39" name="Freeform 38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marL="0" marR="0" lvl="0" indent="0" algn="ctr" defTabSz="25781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46" name="Rectangle 45"/>
              <p:cNvSpPr/>
              <p:nvPr/>
            </p:nvSpPr>
            <p:spPr>
              <a:xfrm>
                <a:off x="1158500" y="5773443"/>
                <a:ext cx="704040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 smtClean="0">
                    <a:ln/>
                    <a:solidFill>
                      <a:srgbClr val="FF0000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D</a:t>
                </a:r>
                <a:endParaRPr kumimoji="0" lang="en-US" sz="5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sp>
          <p:nvSpPr>
            <p:cNvPr id="56" name="Rectangle 55"/>
            <p:cNvSpPr/>
            <p:nvPr/>
          </p:nvSpPr>
          <p:spPr>
            <a:xfrm>
              <a:off x="8259814" y="5666264"/>
              <a:ext cx="694421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smtClean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Tw Cen MT" panose="020B0602020104020603"/>
                  <a:ea typeface="+mn-ea"/>
                  <a:cs typeface="+mn-cs"/>
                </a:rPr>
                <a:t>35</a:t>
              </a:r>
              <a:endParaRPr kumimoji="0" lang="en-US" sz="36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pic>
        <p:nvPicPr>
          <p:cNvPr id="61" name="Picture 16" descr="Ảnh động Powerpoint CTU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348" y="1657698"/>
            <a:ext cx="1344736" cy="172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8527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numSld="1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ĐÚNG-RỒI_BẠN-GIỎI-QU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RÒI-BẠN-ƠI_-CỐ-GẮNG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RÒI-BẠN-ƠI_-CỐ-GẮNG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RÒI-BẠN-ƠI_-CỐ-GẮNG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8" descr="Certificate clipart preschool, Picture #323533 certificate clipart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0" y="-58664"/>
            <a:ext cx="12302836" cy="301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 smtClean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</a:t>
            </a:r>
            <a:endParaRPr kumimoji="0" lang="en-US" sz="4800" b="1" i="0" u="none" strike="noStrike" kern="1200" cap="none" spc="50" normalizeH="0" baseline="0" noProof="0" dirty="0">
              <a:ln w="9525" cmpd="sng">
                <a:solidFill>
                  <a:srgbClr val="E48312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rgbClr val="C2BC80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 smtClean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02</a:t>
            </a:r>
            <a:endParaRPr kumimoji="0" lang="en-US" sz="4800" b="1" i="0" u="none" strike="noStrike" kern="1200" cap="none" spc="50" normalizeH="0" baseline="0" noProof="0" dirty="0">
              <a:ln w="9525" cmpd="sng">
                <a:solidFill>
                  <a:srgbClr val="E48312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rgbClr val="C2BC80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 smtClean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03</a:t>
            </a:r>
            <a:endParaRPr kumimoji="0" lang="en-US" sz="4800" b="1" i="0" u="none" strike="noStrike" kern="1200" cap="none" spc="50" normalizeH="0" baseline="0" noProof="0" dirty="0">
              <a:ln w="9525" cmpd="sng">
                <a:solidFill>
                  <a:srgbClr val="E48312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rgbClr val="C2BC80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 smtClean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04</a:t>
            </a:r>
            <a:endParaRPr kumimoji="0" lang="en-US" sz="4800" b="1" i="0" u="none" strike="noStrike" kern="1200" cap="none" spc="50" normalizeH="0" baseline="0" noProof="0" dirty="0">
              <a:ln w="9525" cmpd="sng">
                <a:solidFill>
                  <a:srgbClr val="E48312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rgbClr val="C2BC80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 smtClean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05</a:t>
            </a:r>
            <a:endParaRPr kumimoji="0" lang="en-US" sz="4800" b="1" i="0" u="none" strike="noStrike" kern="1200" cap="none" spc="50" normalizeH="0" baseline="0" noProof="0" dirty="0">
              <a:ln w="9525" cmpd="sng">
                <a:solidFill>
                  <a:srgbClr val="E48312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rgbClr val="C2BC80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 smtClean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06</a:t>
            </a:r>
            <a:endParaRPr kumimoji="0" lang="en-US" sz="4800" b="1" i="0" u="none" strike="noStrike" kern="1200" cap="none" spc="50" normalizeH="0" baseline="0" noProof="0" dirty="0">
              <a:ln w="9525" cmpd="sng">
                <a:solidFill>
                  <a:srgbClr val="E48312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rgbClr val="C2BC80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 smtClean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07</a:t>
            </a:r>
            <a:endParaRPr kumimoji="0" lang="en-US" sz="4800" b="1" i="0" u="none" strike="noStrike" kern="1200" cap="none" spc="50" normalizeH="0" baseline="0" noProof="0" dirty="0">
              <a:ln w="9525" cmpd="sng">
                <a:solidFill>
                  <a:srgbClr val="E48312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rgbClr val="C2BC80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 smtClean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08</a:t>
            </a:r>
            <a:endParaRPr kumimoji="0" lang="en-US" sz="4800" b="1" i="0" u="none" strike="noStrike" kern="1200" cap="none" spc="50" normalizeH="0" baseline="0" noProof="0" dirty="0">
              <a:ln w="9525" cmpd="sng">
                <a:solidFill>
                  <a:srgbClr val="E48312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rgbClr val="C2BC80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 smtClean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09</a:t>
            </a:r>
            <a:endParaRPr kumimoji="0" lang="en-US" sz="4800" b="1" i="0" u="none" strike="noStrike" kern="1200" cap="none" spc="50" normalizeH="0" baseline="0" noProof="0" dirty="0">
              <a:ln w="9525" cmpd="sng">
                <a:solidFill>
                  <a:srgbClr val="E48312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rgbClr val="C2BC80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 smtClean="0">
                <a:ln w="9525" cmpd="sng">
                  <a:solidFill>
                    <a:srgbClr val="E4831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2BC8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  <a:endParaRPr kumimoji="0" lang="en-US" sz="4800" b="1" i="0" u="none" strike="noStrike" kern="1200" cap="none" spc="50" normalizeH="0" baseline="0" noProof="0" dirty="0">
              <a:ln w="9525" cmpd="sng">
                <a:solidFill>
                  <a:srgbClr val="E48312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rgbClr val="C2BC80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ĐỒNG HỒ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495" y="2657652"/>
            <a:ext cx="1724891" cy="1439750"/>
          </a:xfrm>
          <a:prstGeom prst="rect">
            <a:avLst/>
          </a:prstGeom>
        </p:spPr>
      </p:pic>
      <p:pic>
        <p:nvPicPr>
          <p:cNvPr id="19" name="Dem-nguoc-dong-ho-10-giay-Tieng-bip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9461500" y="-1233488"/>
            <a:ext cx="487363" cy="487363"/>
          </a:xfrm>
          <a:prstGeom prst="rect">
            <a:avLst/>
          </a:prstGeom>
        </p:spPr>
      </p:pic>
      <p:pic>
        <p:nvPicPr>
          <p:cNvPr id="3076" name="Picture 4" descr="https://lh3.googleusercontent.com/-O_jOpzs4cB4/WsHO0F0eYmI/AAAAAAAACAw/-RG37oWVKt4jSXj_JppqbSv5XgA9hzUCwCHMYCw/h136/6-mau_slide_powerpoint_dep_ctu.vn_(123).gif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687" y="5762292"/>
            <a:ext cx="1590505" cy="11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DAP AN DUNG"/>
          <p:cNvGrpSpPr/>
          <p:nvPr/>
        </p:nvGrpSpPr>
        <p:grpSpPr>
          <a:xfrm>
            <a:off x="284950" y="4977462"/>
            <a:ext cx="4849450" cy="1138586"/>
            <a:chOff x="284950" y="3902906"/>
            <a:chExt cx="4849450" cy="1138586"/>
          </a:xfrm>
        </p:grpSpPr>
        <p:grpSp>
          <p:nvGrpSpPr>
            <p:cNvPr id="34" name="Group 33"/>
            <p:cNvGrpSpPr/>
            <p:nvPr/>
          </p:nvGrpSpPr>
          <p:grpSpPr>
            <a:xfrm>
              <a:off x="284950" y="3902906"/>
              <a:ext cx="4849450" cy="1138586"/>
              <a:chOff x="980187" y="4025745"/>
              <a:chExt cx="4339582" cy="1138586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980187" y="4025745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27" name="Freeform 26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marL="0" marR="0" lvl="0" indent="0" algn="ctr" defTabSz="25781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33" name="Rectangle 32"/>
              <p:cNvSpPr/>
              <p:nvPr/>
            </p:nvSpPr>
            <p:spPr>
              <a:xfrm>
                <a:off x="1249304" y="4198857"/>
                <a:ext cx="522431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 smtClean="0">
                    <a:ln w="22225">
                      <a:solidFill>
                        <a:srgbClr val="BD582C"/>
                      </a:solidFill>
                      <a:prstDash val="solid"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B</a:t>
                </a:r>
                <a:endParaRPr kumimoji="0" lang="en-US" sz="5400" b="1" i="0" u="none" strike="noStrike" kern="1200" cap="none" spc="0" normalizeH="0" baseline="0" noProof="0" dirty="0">
                  <a:ln w="22225">
                    <a:solidFill>
                      <a:srgbClr val="BD582C"/>
                    </a:solidFill>
                    <a:prstDash val="solid"/>
                  </a:ln>
                  <a:solidFill>
                    <a:srgbClr val="FF0000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sp>
          <p:nvSpPr>
            <p:cNvPr id="50" name="Rectangle 49"/>
            <p:cNvSpPr/>
            <p:nvPr/>
          </p:nvSpPr>
          <p:spPr>
            <a:xfrm>
              <a:off x="2832744" y="4214517"/>
              <a:ext cx="694421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smtClean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Tw Cen MT" panose="020B0602020104020603"/>
                  <a:ea typeface="+mn-ea"/>
                  <a:cs typeface="+mn-cs"/>
                </a:rPr>
                <a:t>56</a:t>
              </a:r>
              <a:endParaRPr kumimoji="0" lang="en-US" sz="36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grpSp>
        <p:nvGrpSpPr>
          <p:cNvPr id="53" name="C. DAP AN SAI"/>
          <p:cNvGrpSpPr/>
          <p:nvPr/>
        </p:nvGrpSpPr>
        <p:grpSpPr>
          <a:xfrm>
            <a:off x="5617271" y="3377527"/>
            <a:ext cx="4849450" cy="1138586"/>
            <a:chOff x="5610165" y="3902906"/>
            <a:chExt cx="4849450" cy="1138586"/>
          </a:xfrm>
        </p:grpSpPr>
        <p:grpSp>
          <p:nvGrpSpPr>
            <p:cNvPr id="48" name="Group 47"/>
            <p:cNvGrpSpPr/>
            <p:nvPr/>
          </p:nvGrpSpPr>
          <p:grpSpPr>
            <a:xfrm>
              <a:off x="5610165" y="3902906"/>
              <a:ext cx="4849450" cy="1138586"/>
              <a:chOff x="6338454" y="5602568"/>
              <a:chExt cx="4339582" cy="1138586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6338454" y="5602568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36" name="Freeform 35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marL="0" marR="0" lvl="0" indent="0" algn="ctr" defTabSz="25781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45" name="Rectangle 44"/>
              <p:cNvSpPr/>
              <p:nvPr/>
            </p:nvSpPr>
            <p:spPr>
              <a:xfrm>
                <a:off x="6546892" y="5746558"/>
                <a:ext cx="662361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 smtClean="0">
                    <a:ln/>
                    <a:solidFill>
                      <a:srgbClr val="FF0000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C</a:t>
                </a:r>
                <a:endParaRPr kumimoji="0" lang="en-US" sz="5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sp>
          <p:nvSpPr>
            <p:cNvPr id="54" name="Rectangle 53"/>
            <p:cNvSpPr/>
            <p:nvPr/>
          </p:nvSpPr>
          <p:spPr>
            <a:xfrm>
              <a:off x="8168336" y="4185395"/>
              <a:ext cx="694421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smtClean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Tw Cen MT" panose="020B0602020104020603"/>
                  <a:ea typeface="+mn-ea"/>
                  <a:cs typeface="+mn-cs"/>
                </a:rPr>
                <a:t>55</a:t>
              </a:r>
              <a:endParaRPr kumimoji="0" lang="en-US" sz="36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grpSp>
        <p:nvGrpSpPr>
          <p:cNvPr id="57" name="B. DAP AN SAI"/>
          <p:cNvGrpSpPr/>
          <p:nvPr/>
        </p:nvGrpSpPr>
        <p:grpSpPr>
          <a:xfrm>
            <a:off x="284950" y="3444645"/>
            <a:ext cx="4849450" cy="1138586"/>
            <a:chOff x="264611" y="5394525"/>
            <a:chExt cx="4849450" cy="1138586"/>
          </a:xfrm>
        </p:grpSpPr>
        <p:grpSp>
          <p:nvGrpSpPr>
            <p:cNvPr id="44" name="Group 43"/>
            <p:cNvGrpSpPr/>
            <p:nvPr/>
          </p:nvGrpSpPr>
          <p:grpSpPr>
            <a:xfrm>
              <a:off x="264611" y="5394525"/>
              <a:ext cx="4849450" cy="1138586"/>
              <a:chOff x="6347740" y="4014226"/>
              <a:chExt cx="4339582" cy="1138586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6347740" y="4014226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42" name="Freeform 41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marL="0" marR="0" lvl="0" indent="0" algn="ctr" defTabSz="25781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47" name="Rectangle 46"/>
              <p:cNvSpPr/>
              <p:nvPr/>
            </p:nvSpPr>
            <p:spPr>
              <a:xfrm>
                <a:off x="6619952" y="4121854"/>
                <a:ext cx="592722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 smtClean="0">
                    <a:ln/>
                    <a:solidFill>
                      <a:srgbClr val="FF0000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A</a:t>
                </a:r>
                <a:endParaRPr kumimoji="0" lang="en-US" sz="5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sp>
          <p:nvSpPr>
            <p:cNvPr id="55" name="Rectangle 54"/>
            <p:cNvSpPr/>
            <p:nvPr/>
          </p:nvSpPr>
          <p:spPr>
            <a:xfrm>
              <a:off x="2790602" y="5640652"/>
              <a:ext cx="694421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smtClean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Tw Cen MT" panose="020B0602020104020603"/>
                  <a:ea typeface="+mn-ea"/>
                  <a:cs typeface="+mn-cs"/>
                </a:rPr>
                <a:t>54</a:t>
              </a:r>
              <a:endParaRPr kumimoji="0" lang="en-US" sz="36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grpSp>
        <p:nvGrpSpPr>
          <p:cNvPr id="58" name="D. ĐAP AN SAI"/>
          <p:cNvGrpSpPr/>
          <p:nvPr/>
        </p:nvGrpSpPr>
        <p:grpSpPr>
          <a:xfrm>
            <a:off x="5617271" y="4977462"/>
            <a:ext cx="4849450" cy="1138586"/>
            <a:chOff x="5578528" y="5394525"/>
            <a:chExt cx="4849450" cy="1138586"/>
          </a:xfrm>
        </p:grpSpPr>
        <p:grpSp>
          <p:nvGrpSpPr>
            <p:cNvPr id="49" name="Group 48"/>
            <p:cNvGrpSpPr/>
            <p:nvPr/>
          </p:nvGrpSpPr>
          <p:grpSpPr>
            <a:xfrm>
              <a:off x="5578528" y="5394525"/>
              <a:ext cx="4849450" cy="1138586"/>
              <a:chOff x="980187" y="5598771"/>
              <a:chExt cx="4339582" cy="1138586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980187" y="5598771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39" name="Freeform 38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marL="0" marR="0" lvl="0" indent="0" algn="ctr" defTabSz="25781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46" name="Rectangle 45"/>
              <p:cNvSpPr/>
              <p:nvPr/>
            </p:nvSpPr>
            <p:spPr>
              <a:xfrm>
                <a:off x="1158500" y="5773443"/>
                <a:ext cx="704040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 smtClean="0">
                    <a:ln/>
                    <a:solidFill>
                      <a:srgbClr val="FF0000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D</a:t>
                </a:r>
                <a:endParaRPr kumimoji="0" lang="en-US" sz="5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sp>
          <p:nvSpPr>
            <p:cNvPr id="56" name="Rectangle 55"/>
            <p:cNvSpPr/>
            <p:nvPr/>
          </p:nvSpPr>
          <p:spPr>
            <a:xfrm>
              <a:off x="8259814" y="5666264"/>
              <a:ext cx="694421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smtClean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Tw Cen MT" panose="020B0602020104020603"/>
                  <a:ea typeface="+mn-ea"/>
                  <a:cs typeface="+mn-cs"/>
                </a:rPr>
                <a:t>57</a:t>
              </a:r>
              <a:endParaRPr kumimoji="0" lang="en-US" sz="36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pic>
        <p:nvPicPr>
          <p:cNvPr id="61" name="Picture 16" descr="Ảnh động Powerpoint CTU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180" y="1620940"/>
            <a:ext cx="1344736" cy="172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Rectangle 59"/>
          <p:cNvSpPr/>
          <p:nvPr/>
        </p:nvSpPr>
        <p:spPr>
          <a:xfrm>
            <a:off x="976976" y="318687"/>
            <a:ext cx="1030659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en-US" sz="5400" b="1" dirty="0" err="1" smtClean="0"/>
              <a:t>Giá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trị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của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biểu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thức</a:t>
            </a:r>
            <a:r>
              <a:rPr lang="en-US" sz="5400" b="1" dirty="0" smtClean="0"/>
              <a:t> </a:t>
            </a:r>
          </a:p>
          <a:p>
            <a:pPr algn="ctr"/>
            <a:r>
              <a:rPr lang="en-US" altLang="en-US" sz="5400" b="1" i="1" dirty="0">
                <a:solidFill>
                  <a:srgbClr val="000000"/>
                </a:solidFill>
                <a:latin typeface="Arial" panose="020B0604020202020204" pitchFamily="34" charset="0"/>
              </a:rPr>
              <a:t>35 + 3 x </a:t>
            </a:r>
            <a:r>
              <a:rPr lang="en-US" altLang="en-US" sz="5400" b="1" i="1" dirty="0">
                <a:solidFill>
                  <a:srgbClr val="FF0000"/>
                </a:solidFill>
                <a:latin typeface="Arial" panose="020B0604020202020204" pitchFamily="34" charset="0"/>
              </a:rPr>
              <a:t>n </a:t>
            </a:r>
            <a:r>
              <a:rPr lang="en-US" sz="5400" b="1" dirty="0" err="1" smtClean="0"/>
              <a:t>với</a:t>
            </a:r>
            <a:r>
              <a:rPr lang="en-US" sz="5400" b="1" dirty="0" smtClean="0"/>
              <a:t> </a:t>
            </a:r>
            <a:r>
              <a:rPr lang="vi-VN" sz="5400" b="1" dirty="0" smtClean="0"/>
              <a:t>n</a:t>
            </a:r>
            <a:r>
              <a:rPr lang="en-US" sz="5400" b="1" dirty="0" smtClean="0"/>
              <a:t> </a:t>
            </a:r>
            <a:r>
              <a:rPr lang="en-US" sz="5400" b="1" dirty="0" smtClean="0"/>
              <a:t>= 7 </a:t>
            </a:r>
            <a:r>
              <a:rPr lang="en-US" sz="5400" b="1" dirty="0" err="1" smtClean="0"/>
              <a:t>là</a:t>
            </a:r>
            <a:r>
              <a:rPr lang="en-US" sz="5400" b="1" dirty="0" smtClean="0"/>
              <a:t>: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7960113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numSld="1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ĐÚNG-RỒI_BẠN-GIỎI-QU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RÒI-BẠN-ƠI_-CỐ-GẮNG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RÒI-BẠN-ƠI_-CỐ-GẮNG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RÒI-BẠN-ƠI_-CỐ-GẮNG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739775"/>
            <a:ext cx="72532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A6D5E53-4DA9-4671-9C39-6BD20806C05B}"/>
              </a:ext>
            </a:extLst>
          </p:cNvPr>
          <p:cNvSpPr/>
          <p:nvPr/>
        </p:nvSpPr>
        <p:spPr>
          <a:xfrm>
            <a:off x="4895850" y="2291060"/>
            <a:ext cx="3762375" cy="8925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0" b="1" i="0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69929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roplet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DEB094D4-7FD8-4F86-93D5-B0F1341EF58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1015</Words>
  <Application>Microsoft Office PowerPoint</Application>
  <PresentationFormat>Custom</PresentationFormat>
  <Paragraphs>361</Paragraphs>
  <Slides>24</Slides>
  <Notes>2</Notes>
  <HiddenSlides>0</HiddenSlides>
  <MMClips>4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Default Design</vt:lpstr>
      <vt:lpstr>1_Default Design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Đọc các số sau:</vt:lpstr>
      <vt:lpstr>Viết  các số sau: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BICH NGA</dc:creator>
  <cp:lastModifiedBy>HP</cp:lastModifiedBy>
  <cp:revision>12</cp:revision>
  <dcterms:created xsi:type="dcterms:W3CDTF">2021-08-24T07:10:19Z</dcterms:created>
  <dcterms:modified xsi:type="dcterms:W3CDTF">2021-09-13T03:40:08Z</dcterms:modified>
</cp:coreProperties>
</file>