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4"/>
  </p:notesMasterIdLst>
  <p:sldIdLst>
    <p:sldId id="321" r:id="rId3"/>
    <p:sldId id="256" r:id="rId4"/>
    <p:sldId id="310" r:id="rId5"/>
    <p:sldId id="305" r:id="rId6"/>
    <p:sldId id="306" r:id="rId7"/>
    <p:sldId id="307" r:id="rId8"/>
    <p:sldId id="308" r:id="rId9"/>
    <p:sldId id="311" r:id="rId10"/>
    <p:sldId id="312" r:id="rId11"/>
    <p:sldId id="313" r:id="rId12"/>
    <p:sldId id="314" r:id="rId13"/>
    <p:sldId id="260" r:id="rId14"/>
    <p:sldId id="259" r:id="rId15"/>
    <p:sldId id="263" r:id="rId16"/>
    <p:sldId id="294" r:id="rId17"/>
    <p:sldId id="295" r:id="rId18"/>
    <p:sldId id="296" r:id="rId19"/>
    <p:sldId id="317" r:id="rId20"/>
    <p:sldId id="318" r:id="rId21"/>
    <p:sldId id="319" r:id="rId22"/>
    <p:sldId id="316" r:id="rId23"/>
    <p:sldId id="269" r:id="rId24"/>
    <p:sldId id="267" r:id="rId25"/>
    <p:sldId id="273" r:id="rId26"/>
    <p:sldId id="270" r:id="rId27"/>
    <p:sldId id="298" r:id="rId28"/>
    <p:sldId id="301" r:id="rId29"/>
    <p:sldId id="272" r:id="rId30"/>
    <p:sldId id="302" r:id="rId31"/>
    <p:sldId id="303" r:id="rId32"/>
    <p:sldId id="282" r:id="rId33"/>
  </p:sldIdLst>
  <p:sldSz cx="12192000" cy="6858000"/>
  <p:notesSz cx="6858000" cy="9144000"/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orient="horz" pos="3249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C8AF"/>
    <a:srgbClr val="D3BF9F"/>
    <a:srgbClr val="F6D8C3"/>
    <a:srgbClr val="FF8B96"/>
    <a:srgbClr val="FFE288"/>
    <a:srgbClr val="9DDCD3"/>
    <a:srgbClr val="C1DBEA"/>
    <a:srgbClr val="C6E7CC"/>
    <a:srgbClr val="DAEFC5"/>
    <a:srgbClr val="A79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8" autoAdjust="0"/>
    <p:restoredTop sz="96314" autoAdjust="0"/>
  </p:normalViewPr>
  <p:slideViewPr>
    <p:cSldViewPr snapToGrid="0">
      <p:cViewPr varScale="1">
        <p:scale>
          <a:sx n="70" d="100"/>
          <a:sy n="70" d="100"/>
        </p:scale>
        <p:origin x="-732" y="-96"/>
      </p:cViewPr>
      <p:guideLst>
        <p:guide orient="horz" pos="2160"/>
        <p:guide orient="horz" pos="324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3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DC44A-FDFE-44AF-8696-9CE618E4306F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F0A44A-32D8-4BCF-9055-A55B0A68BE1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6571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649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9561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79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30351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74561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53381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46301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07449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1653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23059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088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35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3392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03461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5659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2873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9075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4858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258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3948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915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6066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F0A44A-32D8-4BCF-9055-A55B0A68BE1D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27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2022/9/5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2022/9/5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7807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Microsoft YaHei" panose="020B0503020204020204" pitchFamily="34" charset="-122"/>
              </a:rPr>
              <a:t>http://www.1ppt.com/moban/</a:t>
            </a:r>
            <a:r>
              <a:rPr lang="zh-CN" altLang="en-US" sz="100" dirty="0" smtClean="0">
                <a:solidFill>
                  <a:prstClr val="black"/>
                </a:solidFill>
                <a:ea typeface="Microsoft YaHei" panose="020B0503020204020204" pitchFamily="34" charset="-122"/>
              </a:rPr>
              <a:t> </a:t>
            </a:r>
            <a:endParaRPr lang="en-US" altLang="zh-CN" sz="100" dirty="0" smtClean="0">
              <a:solidFill>
                <a:prstClr val="black"/>
              </a:solidFill>
              <a:ea typeface="Microsoft YaHei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8C3299-2A5E-4F94-83AC-D5FE562BBD15}" type="datetimeFigureOut">
              <a:rPr lang="zh-CN" altLang="en-US" smtClean="0"/>
              <a:t>2022/9/5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7C28809-837E-4872-BF1F-BB54BDA765B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gif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gif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0" Type="http://schemas.openxmlformats.org/officeDocument/2006/relationships/image" Target="../media/image18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7" Type="http://schemas.openxmlformats.org/officeDocument/2006/relationships/image" Target="../media/image2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25.emf"/><Relationship Id="rId4" Type="http://schemas.openxmlformats.org/officeDocument/2006/relationships/image" Target="../media/image3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7" Type="http://schemas.openxmlformats.org/officeDocument/2006/relationships/image" Target="../media/image41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emf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13" Type="http://schemas.openxmlformats.org/officeDocument/2006/relationships/image" Target="../media/image24.emf"/><Relationship Id="rId3" Type="http://schemas.openxmlformats.org/officeDocument/2006/relationships/image" Target="../media/image42.png"/><Relationship Id="rId7" Type="http://schemas.openxmlformats.org/officeDocument/2006/relationships/image" Target="../media/image43.emf"/><Relationship Id="rId12" Type="http://schemas.openxmlformats.org/officeDocument/2006/relationships/image" Target="../media/image48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7.emf"/><Relationship Id="rId5" Type="http://schemas.openxmlformats.org/officeDocument/2006/relationships/image" Target="../media/image13.emf"/><Relationship Id="rId10" Type="http://schemas.openxmlformats.org/officeDocument/2006/relationships/image" Target="../media/image46.emf"/><Relationship Id="rId4" Type="http://schemas.openxmlformats.org/officeDocument/2006/relationships/image" Target="../media/image12.emf"/><Relationship Id="rId9" Type="http://schemas.openxmlformats.org/officeDocument/2006/relationships/image" Target="../media/image45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50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1.emf"/><Relationship Id="rId4" Type="http://schemas.openxmlformats.org/officeDocument/2006/relationships/image" Target="../media/image5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41.emf"/><Relationship Id="rId4" Type="http://schemas.openxmlformats.org/officeDocument/2006/relationships/image" Target="../media/image5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5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11" Type="http://schemas.openxmlformats.org/officeDocument/2006/relationships/image" Target="../media/image10.emf"/><Relationship Id="rId5" Type="http://schemas.openxmlformats.org/officeDocument/2006/relationships/image" Target="../media/image4.emf"/><Relationship Id="rId10" Type="http://schemas.openxmlformats.org/officeDocument/2006/relationships/image" Target="../media/image9.emf"/><Relationship Id="rId4" Type="http://schemas.openxmlformats.org/officeDocument/2006/relationships/image" Target="../media/image3.emf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8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gif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0" Type="http://schemas.openxmlformats.org/officeDocument/2006/relationships/image" Target="../media/image18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gif"/><Relationship Id="rId11" Type="http://schemas.openxmlformats.org/officeDocument/2006/relationships/image" Target="../media/image19.png"/><Relationship Id="rId5" Type="http://schemas.openxmlformats.org/officeDocument/2006/relationships/audio" Target="../media/audio2.wav"/><Relationship Id="rId10" Type="http://schemas.openxmlformats.org/officeDocument/2006/relationships/image" Target="../media/image18.gif"/><Relationship Id="rId4" Type="http://schemas.openxmlformats.org/officeDocument/2006/relationships/audio" Target="../media/audio3.wav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gif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0" Type="http://schemas.openxmlformats.org/officeDocument/2006/relationships/image" Target="../media/image18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5.gif"/><Relationship Id="rId12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4.png"/><Relationship Id="rId11" Type="http://schemas.openxmlformats.org/officeDocument/2006/relationships/image" Target="../media/image18.gif"/><Relationship Id="rId5" Type="http://schemas.openxmlformats.org/officeDocument/2006/relationships/audio" Target="../media/audio3.wav"/><Relationship Id="rId10" Type="http://schemas.microsoft.com/office/2007/relationships/hdphoto" Target="../media/hdphoto1.wdp"/><Relationship Id="rId4" Type="http://schemas.openxmlformats.org/officeDocument/2006/relationships/audio" Target="../media/audio2.wav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6.png"/><Relationship Id="rId12" Type="http://schemas.openxmlformats.org/officeDocument/2006/relationships/image" Target="../media/image1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gif"/><Relationship Id="rId11" Type="http://schemas.openxmlformats.org/officeDocument/2006/relationships/image" Target="../media/image19.png"/><Relationship Id="rId5" Type="http://schemas.openxmlformats.org/officeDocument/2006/relationships/audio" Target="../media/audio3.wav"/><Relationship Id="rId10" Type="http://schemas.openxmlformats.org/officeDocument/2006/relationships/image" Target="../media/image18.gif"/><Relationship Id="rId4" Type="http://schemas.openxmlformats.org/officeDocument/2006/relationships/audio" Target="../media/audio2.wav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2664823"/>
            <a:ext cx="9220200" cy="1445623"/>
          </a:xfrm>
        </p:spPr>
        <p:txBody>
          <a:bodyPr>
            <a:normAutofit fontScale="90000"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Chào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mừng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các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em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đến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với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sz="4800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tiết</a:t>
            </a:r>
            <a:br>
              <a:rPr lang="vi-VN" sz="4800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</a:br>
            <a:r>
              <a:rPr lang="en-US" altLang="vi-VN" sz="4800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altLang="vi-VN" sz="4800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TOÁN</a:t>
            </a:r>
            <a:r>
              <a:rPr lang="en-US" altLang="vi-VN" sz="4800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- </a:t>
            </a:r>
            <a:r>
              <a:rPr lang="en-US" altLang="vi-VN" sz="4800" b="1" dirty="0" err="1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Lớp</a:t>
            </a:r>
            <a:r>
              <a:rPr lang="en-US" altLang="vi-VN" sz="4800" b="1" dirty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 </a:t>
            </a:r>
            <a:r>
              <a:rPr lang="vi-VN" altLang="vi-VN" sz="4800" b="1" dirty="0" smtClean="0">
                <a:solidFill>
                  <a:srgbClr val="FF000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4</a:t>
            </a:r>
            <a:endParaRPr lang="en-US" altLang="vi-VN" sz="4800" b="1" dirty="0">
              <a:solidFill>
                <a:srgbClr val="FF000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743200" y="1219200"/>
            <a:ext cx="7381060" cy="144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vi-VN" altLang="vi-VN" sz="3200" b="1" dirty="0" smtClean="0">
                <a:solidFill>
                  <a:srgbClr val="0070C0"/>
                </a:solidFill>
                <a:latin typeface="Arial-Rounded" panose="020B0500000000000000" charset="0"/>
                <a:cs typeface="Arial-Rounded" panose="020B0500000000000000" charset="0"/>
                <a:sym typeface="+mn-ea"/>
              </a:rPr>
              <a:t>TRƯỜNG TIỂU HỌC GIANG BIÊN</a:t>
            </a:r>
            <a:endParaRPr lang="en-US" altLang="vi-VN" sz="3200" b="1" dirty="0">
              <a:solidFill>
                <a:srgbClr val="0070C0"/>
              </a:solidFill>
              <a:latin typeface="Arial-Rounded" panose="020B0500000000000000" charset="0"/>
              <a:cs typeface="Arial-Rounded" panose="020B0500000000000000" charset="0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3296034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33669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5758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11000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66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49000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7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49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38125" y="0"/>
            <a:ext cx="11739564" cy="6858000"/>
            <a:chOff x="238125" y="0"/>
            <a:chExt cx="11739564" cy="6858000"/>
          </a:xfrm>
          <a:solidFill>
            <a:srgbClr val="FFD571">
              <a:alpha val="1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2381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096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9810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3525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172402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095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247650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2847975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3219450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35861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39576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3291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47005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507206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443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582453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196013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567488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9532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73247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76962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80676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843915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矩形 39"/>
            <p:cNvSpPr/>
            <p:nvPr/>
          </p:nvSpPr>
          <p:spPr>
            <a:xfrm>
              <a:off x="8810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矩形 40"/>
            <p:cNvSpPr/>
            <p:nvPr/>
          </p:nvSpPr>
          <p:spPr>
            <a:xfrm>
              <a:off x="919162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9563101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矩形 42"/>
            <p:cNvSpPr/>
            <p:nvPr/>
          </p:nvSpPr>
          <p:spPr>
            <a:xfrm>
              <a:off x="9934576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103012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067276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1104423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矩形 46"/>
            <p:cNvSpPr/>
            <p:nvPr/>
          </p:nvSpPr>
          <p:spPr>
            <a:xfrm>
              <a:off x="11415714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11787189" y="0"/>
              <a:ext cx="190500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232" y="-519625"/>
            <a:ext cx="4386378" cy="180347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34015" y="-206432"/>
            <a:ext cx="5161259" cy="1803479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47684"/>
            <a:ext cx="12192000" cy="15303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9653" y="392806"/>
            <a:ext cx="3368547" cy="348743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86163" y="3471883"/>
            <a:ext cx="4948238" cy="248194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54852" y="3750676"/>
            <a:ext cx="422712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Bài 2</a:t>
            </a:r>
          </a:p>
          <a:p>
            <a:pPr algn="ctr">
              <a:lnSpc>
                <a:spcPct val="150000"/>
              </a:lnSpc>
            </a:pPr>
            <a:r>
              <a:rPr lang="en-US" altLang="zh-CN" sz="3600" spc="-150" smtClean="0">
                <a:solidFill>
                  <a:srgbClr val="F13413"/>
                </a:solidFill>
                <a:cs typeface="+mn-ea"/>
                <a:sym typeface="+mn-lt"/>
              </a:rPr>
              <a:t>ĐẶT TÍNH RỒI TÍNH</a:t>
            </a:r>
            <a:endParaRPr lang="zh-CN" altLang="en-US" sz="3600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85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842" y="864"/>
            <a:ext cx="10184988" cy="2330757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21464" r="2554" b="57651"/>
          <a:stretch>
            <a:fillRect/>
          </a:stretch>
        </p:blipFill>
        <p:spPr>
          <a:xfrm>
            <a:off x="-20016" y="2612622"/>
            <a:ext cx="1995290" cy="816378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71423" y="3524518"/>
            <a:ext cx="1894537" cy="77515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59588" r="2554" b="20716"/>
          <a:stretch>
            <a:fillRect/>
          </a:stretch>
        </p:blipFill>
        <p:spPr>
          <a:xfrm>
            <a:off x="114304" y="4506012"/>
            <a:ext cx="1844790" cy="711819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67137" y="0"/>
            <a:ext cx="2056549" cy="6858000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2793706" y="1081899"/>
            <a:ext cx="4685899" cy="64633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600" b="1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2: Đặt tính rồi tính</a:t>
            </a:r>
            <a:endParaRPr lang="en-US" sz="3600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7" name="图片 2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54" t="40367" r="2554" b="38748"/>
          <a:stretch>
            <a:fillRect/>
          </a:stretch>
        </p:blipFill>
        <p:spPr>
          <a:xfrm>
            <a:off x="114304" y="5423783"/>
            <a:ext cx="1894537" cy="775155"/>
          </a:xfrm>
          <a:prstGeom prst="rect">
            <a:avLst/>
          </a:prstGeom>
        </p:spPr>
      </p:pic>
      <p:sp>
        <p:nvSpPr>
          <p:cNvPr id="20" name="Text Box 7"/>
          <p:cNvSpPr txBox="1">
            <a:spLocks noChangeArrowheads="1"/>
          </p:cNvSpPr>
          <p:nvPr/>
        </p:nvSpPr>
        <p:spPr bwMode="auto">
          <a:xfrm>
            <a:off x="1594803" y="251672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3179128" y="242306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2" name="Text Box 11"/>
          <p:cNvSpPr txBox="1">
            <a:spLocks noChangeArrowheads="1"/>
          </p:cNvSpPr>
          <p:nvPr/>
        </p:nvSpPr>
        <p:spPr bwMode="auto">
          <a:xfrm>
            <a:off x="3971290" y="251672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4"/>
          <p:cNvSpPr txBox="1">
            <a:spLocks noChangeArrowheads="1"/>
          </p:cNvSpPr>
          <p:nvPr/>
        </p:nvSpPr>
        <p:spPr bwMode="auto">
          <a:xfrm>
            <a:off x="1665311" y="342963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 Box 18"/>
          <p:cNvSpPr txBox="1">
            <a:spLocks noChangeArrowheads="1"/>
          </p:cNvSpPr>
          <p:nvPr/>
        </p:nvSpPr>
        <p:spPr bwMode="auto">
          <a:xfrm>
            <a:off x="4019574" y="342963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3286784" y="338391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1650071" y="44049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4" name="Text Box 18"/>
          <p:cNvSpPr txBox="1">
            <a:spLocks noChangeArrowheads="1"/>
          </p:cNvSpPr>
          <p:nvPr/>
        </p:nvSpPr>
        <p:spPr bwMode="auto">
          <a:xfrm>
            <a:off x="3974489" y="44049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5" name="TextBox 26"/>
          <p:cNvSpPr txBox="1">
            <a:spLocks noChangeArrowheads="1"/>
          </p:cNvSpPr>
          <p:nvPr/>
        </p:nvSpPr>
        <p:spPr bwMode="auto">
          <a:xfrm>
            <a:off x="3241699" y="435927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36" name="Text Box 14"/>
          <p:cNvSpPr txBox="1">
            <a:spLocks noChangeArrowheads="1"/>
          </p:cNvSpPr>
          <p:nvPr/>
        </p:nvSpPr>
        <p:spPr bwMode="auto">
          <a:xfrm>
            <a:off x="1559266" y="539559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3913529" y="539559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38" name="TextBox 26"/>
          <p:cNvSpPr txBox="1">
            <a:spLocks noChangeArrowheads="1"/>
          </p:cNvSpPr>
          <p:nvPr/>
        </p:nvSpPr>
        <p:spPr bwMode="auto">
          <a:xfrm>
            <a:off x="3455059" y="534987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39" name="Text Box 7"/>
          <p:cNvSpPr txBox="1">
            <a:spLocks noChangeArrowheads="1"/>
          </p:cNvSpPr>
          <p:nvPr/>
        </p:nvSpPr>
        <p:spPr bwMode="auto">
          <a:xfrm>
            <a:off x="6410643" y="2471003"/>
            <a:ext cx="1552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5916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7994968" y="23773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chemeClr val="accent1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41" name="Text Box 11"/>
          <p:cNvSpPr txBox="1">
            <a:spLocks noChangeArrowheads="1"/>
          </p:cNvSpPr>
          <p:nvPr/>
        </p:nvSpPr>
        <p:spPr bwMode="auto">
          <a:xfrm>
            <a:off x="8787130" y="247100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2358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6481151" y="338391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6471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3" name="Text Box 18"/>
          <p:cNvSpPr txBox="1">
            <a:spLocks noChangeArrowheads="1"/>
          </p:cNvSpPr>
          <p:nvPr/>
        </p:nvSpPr>
        <p:spPr bwMode="auto">
          <a:xfrm>
            <a:off x="8835414" y="338391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518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4" name="TextBox 26"/>
          <p:cNvSpPr txBox="1">
            <a:spLocks noChangeArrowheads="1"/>
          </p:cNvSpPr>
          <p:nvPr/>
        </p:nvSpPr>
        <p:spPr bwMode="auto">
          <a:xfrm>
            <a:off x="8102624" y="3338195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chemeClr val="accent1"/>
                </a:solidFill>
                <a:latin typeface="Arial" pitchFamily="34" charset="0"/>
              </a:rPr>
              <a:t>-</a:t>
            </a:r>
          </a:p>
        </p:txBody>
      </p:sp>
      <p:sp>
        <p:nvSpPr>
          <p:cNvPr id="45" name="Text Box 14"/>
          <p:cNvSpPr txBox="1">
            <a:spLocks noChangeArrowheads="1"/>
          </p:cNvSpPr>
          <p:nvPr/>
        </p:nvSpPr>
        <p:spPr bwMode="auto">
          <a:xfrm>
            <a:off x="6465911" y="43592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4162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6" name="Text Box 18"/>
          <p:cNvSpPr txBox="1">
            <a:spLocks noChangeArrowheads="1"/>
          </p:cNvSpPr>
          <p:nvPr/>
        </p:nvSpPr>
        <p:spPr bwMode="auto">
          <a:xfrm>
            <a:off x="8851289" y="43592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7" name="TextBox 26"/>
          <p:cNvSpPr txBox="1">
            <a:spLocks noChangeArrowheads="1"/>
          </p:cNvSpPr>
          <p:nvPr/>
        </p:nvSpPr>
        <p:spPr bwMode="auto">
          <a:xfrm>
            <a:off x="8118499" y="431355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chemeClr val="accent1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chemeClr val="accent1"/>
              </a:solidFill>
              <a:latin typeface="Arial" pitchFamily="34" charset="0"/>
            </a:endParaRPr>
          </a:p>
        </p:txBody>
      </p:sp>
      <p:sp>
        <p:nvSpPr>
          <p:cNvPr id="48" name="Text Box 14"/>
          <p:cNvSpPr txBox="1">
            <a:spLocks noChangeArrowheads="1"/>
          </p:cNvSpPr>
          <p:nvPr/>
        </p:nvSpPr>
        <p:spPr bwMode="auto">
          <a:xfrm>
            <a:off x="6375106" y="534987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18418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729369" y="534987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chemeClr val="accent1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chemeClr val="accent1"/>
              </a:solidFill>
              <a:latin typeface=".VnCentury Schoolbook" pitchFamily="34" charset="0"/>
            </a:endParaRPr>
          </a:p>
        </p:txBody>
      </p:sp>
      <p:sp>
        <p:nvSpPr>
          <p:cNvPr id="50" name="TextBox 26"/>
          <p:cNvSpPr txBox="1">
            <a:spLocks noChangeArrowheads="1"/>
          </p:cNvSpPr>
          <p:nvPr/>
        </p:nvSpPr>
        <p:spPr bwMode="auto">
          <a:xfrm>
            <a:off x="8270899" y="530415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chemeClr val="accent1"/>
                </a:solidFill>
                <a:latin typeface="Arial" pitchFamily="34" charset="0"/>
              </a:rPr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00"/>
                            </p:stCondLst>
                            <p:childTnLst>
                              <p:par>
                                <p:cTn id="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4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9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8" grpId="0"/>
      <p:bldP spid="29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4637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8245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486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12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4637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8245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7035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2316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7035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2316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325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325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600474" y="326744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>
                <a:latin typeface="Times New Roman" pitchFamily="18" charset="0"/>
              </a:rPr>
              <a:t>     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8931116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558054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7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8200866" y="4112311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.VnCentury Schoolbook" pitchFamily="34" charset="0"/>
              </a:rPr>
              <a:t>25968</a:t>
            </a:r>
            <a:endParaRPr lang="en-US" altLang="en-US" sz="4400" b="1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3</a:t>
            </a: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sz="4400" b="1" smtClean="0">
                <a:latin typeface=".VnCentury Schoolbook" pitchFamily="34" charset="0"/>
              </a:rPr>
              <a:t>25968</a:t>
            </a:r>
            <a:endParaRPr lang="en-US" altLang="en-US" sz="4400" b="1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>
                <a:latin typeface="Arial" pitchFamily="34" charset="0"/>
              </a:rPr>
              <a:t>  </a:t>
            </a:r>
            <a:r>
              <a:rPr lang="en-US" altLang="en-US" sz="4400" b="1" smtClean="0">
                <a:latin typeface="Times New Roman" pitchFamily="18" charset="0"/>
              </a:rPr>
              <a:t>3</a:t>
            </a:r>
            <a:endParaRPr lang="en-US" altLang="en-US" sz="4400" b="1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9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1</a:t>
            </a: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68298" y="35583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5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6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94835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907338" y="2282190"/>
            <a:ext cx="15541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5916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7261226" y="264572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latin typeface=".VnCentury Schoolbook" pitchFamily="34" charset="0"/>
              </a:rPr>
              <a:t>+</a:t>
            </a:r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7907338" y="2991802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2358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17" name="Line 19"/>
          <p:cNvSpPr>
            <a:spLocks noChangeShapeType="1"/>
          </p:cNvSpPr>
          <p:nvPr/>
        </p:nvSpPr>
        <p:spPr bwMode="auto">
          <a:xfrm>
            <a:off x="7603808" y="3690302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Text Box 30"/>
          <p:cNvSpPr txBox="1">
            <a:spLocks noChangeArrowheads="1"/>
          </p:cNvSpPr>
          <p:nvPr/>
        </p:nvSpPr>
        <p:spPr bwMode="auto">
          <a:xfrm>
            <a:off x="8904288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8534833" y="3717290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7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0" name="Text Box 32"/>
          <p:cNvSpPr txBox="1">
            <a:spLocks noChangeArrowheads="1"/>
          </p:cNvSpPr>
          <p:nvPr/>
        </p:nvSpPr>
        <p:spPr bwMode="auto">
          <a:xfrm>
            <a:off x="8169276" y="3698240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7505701" y="3698240"/>
            <a:ext cx="8683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  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6729414" y="1510853"/>
            <a:ext cx="15525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5916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8313739" y="141719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.VnCentury Schoolbook" pitchFamily="34" charset="0"/>
              </a:rPr>
              <a:t>+</a:t>
            </a:r>
          </a:p>
        </p:txBody>
      </p:sp>
      <p:sp>
        <p:nvSpPr>
          <p:cNvPr id="24" name="Text Box 11"/>
          <p:cNvSpPr txBox="1">
            <a:spLocks noChangeArrowheads="1"/>
          </p:cNvSpPr>
          <p:nvPr/>
        </p:nvSpPr>
        <p:spPr bwMode="auto">
          <a:xfrm>
            <a:off x="9105901" y="1510853"/>
            <a:ext cx="15049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2358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9281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8148638" y="2377440"/>
            <a:ext cx="18049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6471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8135938" y="3139440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  518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4" name="Line 20"/>
          <p:cNvSpPr>
            <a:spLocks noChangeShapeType="1"/>
          </p:cNvSpPr>
          <p:nvPr/>
        </p:nvSpPr>
        <p:spPr bwMode="auto">
          <a:xfrm flipV="1">
            <a:off x="8016241" y="3888740"/>
            <a:ext cx="1641474" cy="0"/>
          </a:xfrm>
          <a:prstGeom prst="line">
            <a:avLst/>
          </a:prstGeom>
          <a:noFill/>
          <a:ln w="38100">
            <a:solidFill>
              <a:schemeClr val="accent5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Text Box 34"/>
          <p:cNvSpPr txBox="1">
            <a:spLocks noChangeArrowheads="1"/>
          </p:cNvSpPr>
          <p:nvPr/>
        </p:nvSpPr>
        <p:spPr bwMode="auto">
          <a:xfrm>
            <a:off x="9100503" y="39506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3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35"/>
          <p:cNvSpPr txBox="1">
            <a:spLocks noChangeArrowheads="1"/>
          </p:cNvSpPr>
          <p:nvPr/>
        </p:nvSpPr>
        <p:spPr bwMode="auto">
          <a:xfrm>
            <a:off x="8773478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 Box 36"/>
          <p:cNvSpPr txBox="1">
            <a:spLocks noChangeArrowheads="1"/>
          </p:cNvSpPr>
          <p:nvPr/>
        </p:nvSpPr>
        <p:spPr bwMode="auto">
          <a:xfrm>
            <a:off x="8460740" y="3931603"/>
            <a:ext cx="55721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9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8" name="Text Box 37"/>
          <p:cNvSpPr txBox="1">
            <a:spLocks noChangeArrowheads="1"/>
          </p:cNvSpPr>
          <p:nvPr/>
        </p:nvSpPr>
        <p:spPr bwMode="auto">
          <a:xfrm>
            <a:off x="8148003" y="3937953"/>
            <a:ext cx="5572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.VnCentury Schoolbook" pitchFamily="34" charset="0"/>
              </a:rPr>
              <a:t>5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9" name="TextBox 27"/>
          <p:cNvSpPr txBox="1">
            <a:spLocks noChangeArrowheads="1"/>
          </p:cNvSpPr>
          <p:nvPr/>
        </p:nvSpPr>
        <p:spPr bwMode="auto">
          <a:xfrm>
            <a:off x="7330440" y="2740978"/>
            <a:ext cx="373063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Arial" pitchFamily="34" charset="0"/>
              </a:rPr>
              <a:t>-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6824345" y="1510853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6471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1" name="Text Box 18"/>
          <p:cNvSpPr txBox="1">
            <a:spLocks noChangeArrowheads="1"/>
          </p:cNvSpPr>
          <p:nvPr/>
        </p:nvSpPr>
        <p:spPr bwMode="auto">
          <a:xfrm>
            <a:off x="9178608" y="1510853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518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32" name="TextBox 26"/>
          <p:cNvSpPr txBox="1">
            <a:spLocks noChangeArrowheads="1"/>
          </p:cNvSpPr>
          <p:nvPr/>
        </p:nvSpPr>
        <p:spPr bwMode="auto">
          <a:xfrm>
            <a:off x="8445818" y="1465133"/>
            <a:ext cx="373062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solidFill>
                  <a:srgbClr val="FF0066"/>
                </a:solidFill>
                <a:latin typeface="Arial" pitchFamily="34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3963021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38288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9791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2003148" y="1496038"/>
            <a:ext cx="5219597" cy="720536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341352" y="1404598"/>
            <a:ext cx="10669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4800" b="1" i="1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800" b="1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</a:t>
            </a:r>
            <a:r>
              <a:rPr lang="vi-VN" sz="4800" b="1" i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ctr"/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TOÁN</a:t>
            </a:r>
            <a:endParaRPr lang="en-US" altLang="en-US" sz="4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en-US" altLang="en-US" sz="4800" b="1" u="sng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altLang="en-US" sz="4800" b="1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altLang="en-US" sz="4800" b="1" dirty="0" smtClean="0">
                <a:latin typeface="Arial" pitchFamily="34" charset="0"/>
                <a:cs typeface="Arial" pitchFamily="34" charset="0"/>
              </a:rPr>
              <a:t> 2 </a:t>
            </a:r>
            <a:r>
              <a:rPr lang="vi-VN" altLang="en-US" sz="4800" b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ÔN TẬP CÁC SỐ ĐẾN 100000 (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tiếp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en-US" sz="4800" b="1" dirty="0" err="1">
                <a:latin typeface="Arial" pitchFamily="34" charset="0"/>
                <a:cs typeface="Arial" pitchFamily="34" charset="0"/>
              </a:rPr>
              <a:t>theo</a:t>
            </a:r>
            <a:r>
              <a:rPr lang="en-US" altLang="en-US" sz="4800" b="1" dirty="0">
                <a:latin typeface="Arial" pitchFamily="34" charset="0"/>
                <a:cs typeface="Arial" pitchFamily="34" charset="0"/>
              </a:rPr>
              <a:t>)</a:t>
            </a:r>
            <a:endParaRPr lang="en-US" altLang="en-US" sz="4800" b="1" dirty="0">
              <a:cs typeface="Arial" pitchFamily="34" charset="0"/>
            </a:endParaRPr>
          </a:p>
          <a:p>
            <a:pPr algn="ctr"/>
            <a:endParaRPr lang="en-US" altLang="zh-CN" sz="4800" spc="3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Cooper Black" panose="02040603050506020204" charset="0"/>
              <a:cs typeface="UTM Cooper Black" panose="02040603050506020204" charset="0"/>
              <a:sym typeface="+mn-lt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2155" y="141231"/>
            <a:ext cx="1274076" cy="1059451"/>
          </a:xfrm>
          <a:prstGeom prst="rect">
            <a:avLst/>
          </a:prstGeom>
        </p:spPr>
      </p:pic>
      <p:sp>
        <p:nvSpPr>
          <p:cNvPr id="57" name="矩形: 圆角 56"/>
          <p:cNvSpPr/>
          <p:nvPr/>
        </p:nvSpPr>
        <p:spPr>
          <a:xfrm>
            <a:off x="6333433" y="5883693"/>
            <a:ext cx="2235200" cy="300936"/>
          </a:xfrm>
          <a:prstGeom prst="roundRect">
            <a:avLst>
              <a:gd name="adj" fmla="val 50000"/>
            </a:avLst>
          </a:prstGeom>
          <a:solidFill>
            <a:srgbClr val="A2E3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A2E3CD"/>
              </a:solidFill>
              <a:cs typeface="+mn-ea"/>
              <a:sym typeface="+mn-lt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6275027" y="5834771"/>
            <a:ext cx="2222891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smtClean="0">
                <a:ln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charset="0"/>
                <a:cs typeface="Times New Roman" panose="02020603050405020304" charset="0"/>
                <a:sym typeface="+mn-lt"/>
              </a:rPr>
              <a:t>SGK/Trang 4</a:t>
            </a:r>
            <a:endParaRPr lang="en-US" sz="2000" b="1" dirty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charset="0"/>
              <a:cs typeface="Times New Roman" panose="02020603050405020304" charset="0"/>
              <a:sym typeface="+mn-lt"/>
            </a:endParaRPr>
          </a:p>
        </p:txBody>
      </p:sp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1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6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5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5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53" grpId="0"/>
      <p:bldP spid="57" grpId="0" animBg="1"/>
      <p:bldP spid="5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22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5" name="Text Box 14"/>
          <p:cNvSpPr txBox="1">
            <a:spLocks noChangeArrowheads="1"/>
          </p:cNvSpPr>
          <p:nvPr/>
        </p:nvSpPr>
        <p:spPr bwMode="auto">
          <a:xfrm>
            <a:off x="7021830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4162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8613458" y="1490345"/>
            <a:ext cx="470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 smtClean="0">
                <a:solidFill>
                  <a:srgbClr val="FF0066"/>
                </a:solidFill>
                <a:latin typeface="Arial" pitchFamily="34" charset="0"/>
              </a:rPr>
              <a:t>x</a:t>
            </a:r>
            <a:endParaRPr lang="en-US" altLang="en-US" sz="4000" b="1">
              <a:solidFill>
                <a:srgbClr val="FF0066"/>
              </a:solidFill>
              <a:latin typeface="Arial" pitchFamily="34" charset="0"/>
            </a:endParaRPr>
          </a:p>
        </p:txBody>
      </p:sp>
      <p:sp>
        <p:nvSpPr>
          <p:cNvPr id="28" name="Text Box 21"/>
          <p:cNvSpPr txBox="1">
            <a:spLocks noChangeArrowheads="1"/>
          </p:cNvSpPr>
          <p:nvPr/>
        </p:nvSpPr>
        <p:spPr bwMode="auto">
          <a:xfrm>
            <a:off x="7924324" y="2385111"/>
            <a:ext cx="1676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4162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9" name="Text Box 24"/>
          <p:cNvSpPr txBox="1">
            <a:spLocks noChangeArrowheads="1"/>
          </p:cNvSpPr>
          <p:nvPr/>
        </p:nvSpPr>
        <p:spPr bwMode="auto">
          <a:xfrm>
            <a:off x="7721918" y="3251584"/>
            <a:ext cx="22098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en-US" altLang="en-US" sz="4400" b="1" dirty="0">
                <a:latin typeface="Times New Roman" pitchFamily="18" charset="0"/>
              </a:rPr>
              <a:t>     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30" name="TextBox 3"/>
          <p:cNvSpPr txBox="1">
            <a:spLocks noChangeArrowheads="1"/>
          </p:cNvSpPr>
          <p:nvPr/>
        </p:nvSpPr>
        <p:spPr bwMode="auto">
          <a:xfrm>
            <a:off x="7251224" y="2861361"/>
            <a:ext cx="60642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400" b="1">
                <a:latin typeface="Times New Roman" pitchFamily="18" charset="0"/>
              </a:rPr>
              <a:t> x</a:t>
            </a:r>
            <a:endParaRPr lang="en-US" altLang="en-US" sz="4400">
              <a:latin typeface="Arial" pitchFamily="34" charset="0"/>
            </a:endParaRPr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7790974" y="4063099"/>
            <a:ext cx="1828800" cy="0"/>
          </a:xfrm>
          <a:prstGeom prst="line">
            <a:avLst/>
          </a:prstGeom>
          <a:noFill/>
          <a:ln w="38100">
            <a:solidFill>
              <a:schemeClr val="accent2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Text Box 39"/>
          <p:cNvSpPr txBox="1">
            <a:spLocks noChangeArrowheads="1"/>
          </p:cNvSpPr>
          <p:nvPr/>
        </p:nvSpPr>
        <p:spPr bwMode="auto">
          <a:xfrm>
            <a:off x="9060497" y="4096436"/>
            <a:ext cx="685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3" name="Text Box 41"/>
          <p:cNvSpPr txBox="1">
            <a:spLocks noChangeArrowheads="1"/>
          </p:cNvSpPr>
          <p:nvPr/>
        </p:nvSpPr>
        <p:spPr bwMode="auto">
          <a:xfrm>
            <a:off x="8748713" y="4104678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2"/>
          <p:cNvSpPr txBox="1">
            <a:spLocks noChangeArrowheads="1"/>
          </p:cNvSpPr>
          <p:nvPr/>
        </p:nvSpPr>
        <p:spPr bwMode="auto">
          <a:xfrm>
            <a:off x="7857649" y="4096436"/>
            <a:ext cx="140397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166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51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/>
      <p:bldP spid="31" grpId="0" animBg="1"/>
      <p:bldP spid="32" grpId="0"/>
      <p:bldP spid="33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038" y="65773"/>
            <a:ext cx="6162676" cy="6162676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0843" y="3147111"/>
            <a:ext cx="5182986" cy="3611519"/>
          </a:xfrm>
          <a:prstGeom prst="rect">
            <a:avLst/>
          </a:prstGeom>
        </p:spPr>
      </p:pic>
      <p:pic>
        <p:nvPicPr>
          <p:cNvPr id="63" name="图片 6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9810" y="1032320"/>
            <a:ext cx="651450" cy="478533"/>
          </a:xfrm>
          <a:prstGeom prst="rect">
            <a:avLst/>
          </a:prstGeom>
        </p:spPr>
      </p:pic>
      <p:pic>
        <p:nvPicPr>
          <p:cNvPr id="66" name="图片 6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107" y="330376"/>
            <a:ext cx="1834387" cy="1950080"/>
          </a:xfrm>
          <a:prstGeom prst="rect">
            <a:avLst/>
          </a:prstGeom>
        </p:spPr>
      </p:pic>
      <p:pic>
        <p:nvPicPr>
          <p:cNvPr id="67" name="图片 6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6276" y="2280456"/>
            <a:ext cx="548250" cy="426800"/>
          </a:xfrm>
          <a:prstGeom prst="rect">
            <a:avLst/>
          </a:prstGeom>
        </p:spPr>
      </p:pic>
      <p:sp>
        <p:nvSpPr>
          <p:cNvPr id="22" name="Text Box 14"/>
          <p:cNvSpPr txBox="1">
            <a:spLocks noChangeArrowheads="1"/>
          </p:cNvSpPr>
          <p:nvPr/>
        </p:nvSpPr>
        <p:spPr bwMode="auto">
          <a:xfrm>
            <a:off x="6991985" y="1536065"/>
            <a:ext cx="18049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18418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3" name="Text Box 18"/>
          <p:cNvSpPr txBox="1">
            <a:spLocks noChangeArrowheads="1"/>
          </p:cNvSpPr>
          <p:nvPr/>
        </p:nvSpPr>
        <p:spPr bwMode="auto">
          <a:xfrm>
            <a:off x="9346248" y="1536065"/>
            <a:ext cx="2152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.VnCentury Schoolbook" pitchFamily="34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.VnCentury Schoolbook" pitchFamily="34" charset="0"/>
            </a:endParaRPr>
          </a:p>
        </p:txBody>
      </p:sp>
      <p:sp>
        <p:nvSpPr>
          <p:cNvPr id="24" name="TextBox 26"/>
          <p:cNvSpPr txBox="1">
            <a:spLocks noChangeArrowheads="1"/>
          </p:cNvSpPr>
          <p:nvPr/>
        </p:nvSpPr>
        <p:spPr bwMode="auto">
          <a:xfrm>
            <a:off x="8887778" y="1490345"/>
            <a:ext cx="356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altLang="en-US" sz="4000" b="1">
                <a:solidFill>
                  <a:srgbClr val="FF0066"/>
                </a:solidFill>
                <a:latin typeface="Arial" pitchFamily="34" charset="0"/>
              </a:rPr>
              <a:t>:</a:t>
            </a:r>
          </a:p>
        </p:txBody>
      </p:sp>
      <p:sp>
        <p:nvSpPr>
          <p:cNvPr id="25" name="Text Box 26"/>
          <p:cNvSpPr txBox="1">
            <a:spLocks noChangeArrowheads="1"/>
          </p:cNvSpPr>
          <p:nvPr/>
        </p:nvSpPr>
        <p:spPr bwMode="auto">
          <a:xfrm>
            <a:off x="6842760" y="2424924"/>
            <a:ext cx="2057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18418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26" name="Line 27"/>
          <p:cNvSpPr>
            <a:spLocks noChangeShapeType="1"/>
          </p:cNvSpPr>
          <p:nvPr/>
        </p:nvSpPr>
        <p:spPr bwMode="auto">
          <a:xfrm>
            <a:off x="8806498" y="2493855"/>
            <a:ext cx="0" cy="2748705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>
            <a:off x="8806498" y="3181209"/>
            <a:ext cx="1828800" cy="0"/>
          </a:xfrm>
          <a:prstGeom prst="line">
            <a:avLst/>
          </a:prstGeom>
          <a:noFill/>
          <a:ln w="38100">
            <a:solidFill>
              <a:schemeClr val="accent6">
                <a:lumMod val="75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Text Box 29"/>
          <p:cNvSpPr txBox="1">
            <a:spLocks noChangeArrowheads="1"/>
          </p:cNvSpPr>
          <p:nvPr/>
        </p:nvSpPr>
        <p:spPr bwMode="auto">
          <a:xfrm>
            <a:off x="8920798" y="2372537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dirty="0">
                <a:latin typeface="Arial" pitchFamily="34" charset="0"/>
              </a:rPr>
              <a:t>  </a:t>
            </a:r>
            <a:r>
              <a:rPr lang="vi-VN" altLang="en-US" sz="4400" b="1" dirty="0" smtClean="0">
                <a:latin typeface="Times New Roman" pitchFamily="18" charset="0"/>
              </a:rPr>
              <a:t>4</a:t>
            </a:r>
            <a:endParaRPr lang="en-US" altLang="en-US" sz="4400" b="1" dirty="0">
              <a:latin typeface="Times New Roman" pitchFamily="18" charset="0"/>
            </a:endParaRPr>
          </a:p>
        </p:txBody>
      </p:sp>
      <p:sp>
        <p:nvSpPr>
          <p:cNvPr id="29" name="Text Box 44"/>
          <p:cNvSpPr txBox="1">
            <a:spLocks noChangeArrowheads="1"/>
          </p:cNvSpPr>
          <p:nvPr/>
        </p:nvSpPr>
        <p:spPr bwMode="auto">
          <a:xfrm>
            <a:off x="8945880" y="3136124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0" name="Text Box 45"/>
          <p:cNvSpPr txBox="1">
            <a:spLocks noChangeArrowheads="1"/>
          </p:cNvSpPr>
          <p:nvPr/>
        </p:nvSpPr>
        <p:spPr bwMode="auto">
          <a:xfrm>
            <a:off x="7368223" y="30440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1" name="Text Box 46"/>
          <p:cNvSpPr txBox="1">
            <a:spLocks noChangeArrowheads="1"/>
          </p:cNvSpPr>
          <p:nvPr/>
        </p:nvSpPr>
        <p:spPr bwMode="auto">
          <a:xfrm>
            <a:off x="7698423" y="303134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2" name="Text Box 47"/>
          <p:cNvSpPr txBox="1">
            <a:spLocks noChangeArrowheads="1"/>
          </p:cNvSpPr>
          <p:nvPr/>
        </p:nvSpPr>
        <p:spPr bwMode="auto">
          <a:xfrm>
            <a:off x="9250680" y="31281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>
                <a:solidFill>
                  <a:srgbClr val="FF0066"/>
                </a:solidFill>
                <a:latin typeface="Times New Roman" pitchFamily="18" charset="0"/>
              </a:rPr>
              <a:t>6</a:t>
            </a:r>
          </a:p>
        </p:txBody>
      </p:sp>
      <p:sp>
        <p:nvSpPr>
          <p:cNvPr id="33" name="Text Box 48"/>
          <p:cNvSpPr txBox="1">
            <a:spLocks noChangeArrowheads="1"/>
          </p:cNvSpPr>
          <p:nvPr/>
        </p:nvSpPr>
        <p:spPr bwMode="auto">
          <a:xfrm>
            <a:off x="7711123" y="357268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4" name="Text Box 49"/>
          <p:cNvSpPr txBox="1">
            <a:spLocks noChangeArrowheads="1"/>
          </p:cNvSpPr>
          <p:nvPr/>
        </p:nvSpPr>
        <p:spPr bwMode="auto">
          <a:xfrm>
            <a:off x="7997508" y="3559986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5" name="Text Box 50"/>
          <p:cNvSpPr txBox="1">
            <a:spLocks noChangeArrowheads="1"/>
          </p:cNvSpPr>
          <p:nvPr/>
        </p:nvSpPr>
        <p:spPr bwMode="auto">
          <a:xfrm>
            <a:off x="9603105" y="31392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0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6" name="Text Box 51"/>
          <p:cNvSpPr txBox="1">
            <a:spLocks noChangeArrowheads="1"/>
          </p:cNvSpPr>
          <p:nvPr/>
        </p:nvSpPr>
        <p:spPr bwMode="auto">
          <a:xfrm>
            <a:off x="8025448" y="4142599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1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7" name="Text Box 52"/>
          <p:cNvSpPr txBox="1">
            <a:spLocks noChangeArrowheads="1"/>
          </p:cNvSpPr>
          <p:nvPr/>
        </p:nvSpPr>
        <p:spPr bwMode="auto">
          <a:xfrm>
            <a:off x="8298498" y="4137837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smtClean="0">
                <a:solidFill>
                  <a:srgbClr val="FF0066"/>
                </a:solidFill>
                <a:latin typeface="Times New Roman" pitchFamily="18" charset="0"/>
              </a:rPr>
              <a:t>8</a:t>
            </a:r>
            <a:endParaRPr lang="en-US" altLang="en-US" sz="4400" b="1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8" name="Text Box 53"/>
          <p:cNvSpPr txBox="1">
            <a:spLocks noChangeArrowheads="1"/>
          </p:cNvSpPr>
          <p:nvPr/>
        </p:nvSpPr>
        <p:spPr bwMode="auto">
          <a:xfrm>
            <a:off x="9903143" y="3128187"/>
            <a:ext cx="457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4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  <p:sp>
        <p:nvSpPr>
          <p:cNvPr id="39" name="Text Box 54"/>
          <p:cNvSpPr txBox="1">
            <a:spLocks noChangeArrowheads="1"/>
          </p:cNvSpPr>
          <p:nvPr/>
        </p:nvSpPr>
        <p:spPr bwMode="auto">
          <a:xfrm>
            <a:off x="8339773" y="4725212"/>
            <a:ext cx="457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400" b="1" dirty="0" smtClean="0">
                <a:solidFill>
                  <a:srgbClr val="FF0066"/>
                </a:solidFill>
                <a:latin typeface="Times New Roman" pitchFamily="18" charset="0"/>
              </a:rPr>
              <a:t>2</a:t>
            </a:r>
            <a:endParaRPr lang="en-US" altLang="en-US" sz="44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8056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6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6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6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1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3"/>
          <a:srcRect b="29213"/>
          <a:stretch>
            <a:fillRect/>
          </a:stretch>
        </p:blipFill>
        <p:spPr>
          <a:xfrm>
            <a:off x="80400" y="1"/>
            <a:ext cx="12031199" cy="68580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4"/>
          <a:srcRect b="44485"/>
          <a:stretch>
            <a:fillRect/>
          </a:stretch>
        </p:blipFill>
        <p:spPr>
          <a:xfrm>
            <a:off x="4163488" y="382994"/>
            <a:ext cx="1431900" cy="940573"/>
          </a:xfrm>
          <a:prstGeom prst="rect">
            <a:avLst/>
          </a:prstGeom>
        </p:spPr>
      </p:pic>
      <p:sp>
        <p:nvSpPr>
          <p:cNvPr id="11" name="矩形: 圆角 10"/>
          <p:cNvSpPr/>
          <p:nvPr/>
        </p:nvSpPr>
        <p:spPr>
          <a:xfrm>
            <a:off x="751806" y="1828799"/>
            <a:ext cx="8437914" cy="3930201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BBDB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任意多边形: 形状 14"/>
          <p:cNvSpPr/>
          <p:nvPr/>
        </p:nvSpPr>
        <p:spPr>
          <a:xfrm>
            <a:off x="2824677" y="1307560"/>
            <a:ext cx="4109523" cy="600781"/>
          </a:xfrm>
          <a:custGeom>
            <a:avLst/>
            <a:gdLst>
              <a:gd name="connsiteX0" fmla="*/ 0 w 2465068"/>
              <a:gd name="connsiteY0" fmla="*/ 0 h 354560"/>
              <a:gd name="connsiteX1" fmla="*/ 177280 w 2465068"/>
              <a:gd name="connsiteY1" fmla="*/ 0 h 354560"/>
              <a:gd name="connsiteX2" fmla="*/ 177281 w 2465068"/>
              <a:gd name="connsiteY2" fmla="*/ 1 h 354560"/>
              <a:gd name="connsiteX3" fmla="*/ 2281381 w 2465068"/>
              <a:gd name="connsiteY3" fmla="*/ 1 h 354560"/>
              <a:gd name="connsiteX4" fmla="*/ 2281381 w 2465068"/>
              <a:gd name="connsiteY4" fmla="*/ 6407 h 354560"/>
              <a:gd name="connsiteX5" fmla="*/ 2287788 w 2465068"/>
              <a:gd name="connsiteY5" fmla="*/ 0 h 354560"/>
              <a:gd name="connsiteX6" fmla="*/ 2465068 w 2465068"/>
              <a:gd name="connsiteY6" fmla="*/ 0 h 354560"/>
              <a:gd name="connsiteX7" fmla="*/ 2287788 w 2465068"/>
              <a:gd name="connsiteY7" fmla="*/ 177280 h 354560"/>
              <a:gd name="connsiteX8" fmla="*/ 2465068 w 2465068"/>
              <a:gd name="connsiteY8" fmla="*/ 354560 h 354560"/>
              <a:gd name="connsiteX9" fmla="*/ 2287788 w 2465068"/>
              <a:gd name="connsiteY9" fmla="*/ 354560 h 354560"/>
              <a:gd name="connsiteX10" fmla="*/ 2281381 w 2465068"/>
              <a:gd name="connsiteY10" fmla="*/ 348153 h 354560"/>
              <a:gd name="connsiteX11" fmla="*/ 2281381 w 2465068"/>
              <a:gd name="connsiteY11" fmla="*/ 354560 h 354560"/>
              <a:gd name="connsiteX12" fmla="*/ 177280 w 2465068"/>
              <a:gd name="connsiteY12" fmla="*/ 354560 h 354560"/>
              <a:gd name="connsiteX13" fmla="*/ 0 w 2465068"/>
              <a:gd name="connsiteY13" fmla="*/ 354560 h 354560"/>
              <a:gd name="connsiteX14" fmla="*/ 177280 w 2465068"/>
              <a:gd name="connsiteY14" fmla="*/ 177280 h 35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65068" h="354560">
                <a:moveTo>
                  <a:pt x="0" y="0"/>
                </a:moveTo>
                <a:lnTo>
                  <a:pt x="177280" y="0"/>
                </a:lnTo>
                <a:lnTo>
                  <a:pt x="177281" y="1"/>
                </a:lnTo>
                <a:lnTo>
                  <a:pt x="2281381" y="1"/>
                </a:lnTo>
                <a:lnTo>
                  <a:pt x="2281381" y="6407"/>
                </a:lnTo>
                <a:lnTo>
                  <a:pt x="2287788" y="0"/>
                </a:lnTo>
                <a:lnTo>
                  <a:pt x="2465068" y="0"/>
                </a:lnTo>
                <a:lnTo>
                  <a:pt x="2287788" y="177280"/>
                </a:lnTo>
                <a:lnTo>
                  <a:pt x="2465068" y="354560"/>
                </a:lnTo>
                <a:lnTo>
                  <a:pt x="2287788" y="354560"/>
                </a:lnTo>
                <a:lnTo>
                  <a:pt x="2281381" y="348153"/>
                </a:lnTo>
                <a:lnTo>
                  <a:pt x="2281381" y="354560"/>
                </a:lnTo>
                <a:lnTo>
                  <a:pt x="177280" y="354560"/>
                </a:lnTo>
                <a:lnTo>
                  <a:pt x="0" y="354560"/>
                </a:lnTo>
                <a:lnTo>
                  <a:pt x="177280" y="177280"/>
                </a:lnTo>
                <a:close/>
              </a:path>
            </a:pathLst>
          </a:custGeom>
          <a:solidFill>
            <a:srgbClr val="FBBD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Rectangle 70"/>
          <p:cNvSpPr>
            <a:spLocks noChangeArrowheads="1"/>
          </p:cNvSpPr>
          <p:nvPr/>
        </p:nvSpPr>
        <p:spPr bwMode="auto">
          <a:xfrm>
            <a:off x="3227228" y="1307559"/>
            <a:ext cx="343997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vi-VN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Bài 3: </a:t>
            </a:r>
            <a:r>
              <a:rPr lang="en-US" altLang="zh-CN" sz="3200" b="1" noProof="1" smtClean="0">
                <a:solidFill>
                  <a:schemeClr val="tx1"/>
                </a:solidFill>
                <a:latin typeface="+mn-lt"/>
                <a:cs typeface="+mn-ea"/>
                <a:sym typeface="+mn-lt"/>
              </a:rPr>
              <a:t>&gt; , &lt; , = ?</a:t>
            </a:r>
            <a:endParaRPr lang="en-US" altLang="zh-CN" sz="3200" b="1" noProof="1">
              <a:solidFill>
                <a:schemeClr val="tx1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010885" y="2501236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5"/>
          <a:srcRect l="20287" r="7584"/>
          <a:stretch>
            <a:fillRect/>
          </a:stretch>
        </p:blipFill>
        <p:spPr>
          <a:xfrm rot="10800000">
            <a:off x="-7490" y="5930884"/>
            <a:ext cx="2943514" cy="9338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931" y="1617564"/>
            <a:ext cx="3804046" cy="52348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4734" y="5759001"/>
            <a:ext cx="1074142" cy="594322"/>
          </a:xfrm>
          <a:prstGeom prst="rect">
            <a:avLst/>
          </a:prstGeom>
        </p:spPr>
      </p:pic>
      <p:sp>
        <p:nvSpPr>
          <p:cNvPr id="12" name="矩形 6"/>
          <p:cNvSpPr/>
          <p:nvPr/>
        </p:nvSpPr>
        <p:spPr>
          <a:xfrm>
            <a:off x="4968241" y="2501237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-36944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8297308" y="-874924"/>
            <a:ext cx="3025764" cy="480703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865" y="943439"/>
            <a:ext cx="714718" cy="69185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8682" y="2246750"/>
            <a:ext cx="661653" cy="51927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638" y="4288831"/>
            <a:ext cx="743633" cy="60228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944" y="6012648"/>
            <a:ext cx="6038134" cy="234141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6922" y="6003593"/>
            <a:ext cx="6038134" cy="234141"/>
          </a:xfrm>
          <a:prstGeom prst="rect">
            <a:avLst/>
          </a:prstGeom>
        </p:spPr>
      </p:pic>
      <p:sp>
        <p:nvSpPr>
          <p:cNvPr id="23" name="矩形 6"/>
          <p:cNvSpPr/>
          <p:nvPr/>
        </p:nvSpPr>
        <p:spPr>
          <a:xfrm>
            <a:off x="8101675" y="179153"/>
            <a:ext cx="36677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4327 … 3742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5870 … 5890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65 300 … 9530 </a:t>
            </a:r>
            <a:endParaRPr lang="en-US" altLang="zh-CN" sz="4000" b="1" noProof="1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43998" y="788074"/>
            <a:ext cx="4852002" cy="10156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nào có nhiều chữ số hơn thì lớn hơn.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58863" y="2143423"/>
            <a:ext cx="4852002" cy="193899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Nếu hai số có chữ số bằng nhau thì so sánh từng cặp chữ số ở cùng một hàng kể từ trái sang 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00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43998" y="4371699"/>
            <a:ext cx="4852002" cy="147732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vi-VN" sz="3000">
                <a:latin typeface="Times New Roman" pitchFamily="18" charset="0"/>
                <a:cs typeface="Times New Roman" pitchFamily="18" charset="0"/>
              </a:rPr>
              <a:t>Nếu hai số có tất cả các cặp chữ số ở từng hàng đều bằng nhau thì hai số đó bằng nhau</a:t>
            </a:r>
            <a:r>
              <a:rPr lang="vi-VN" sz="30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9383073" y="318725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26" name="Text Box 9"/>
          <p:cNvSpPr txBox="1">
            <a:spLocks noChangeArrowheads="1"/>
          </p:cNvSpPr>
          <p:nvPr/>
        </p:nvSpPr>
        <p:spPr bwMode="auto">
          <a:xfrm>
            <a:off x="9310536" y="1147438"/>
            <a:ext cx="73494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&lt;</a:t>
            </a: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9722422" y="2085297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  <p:sp>
        <p:nvSpPr>
          <p:cNvPr id="20" name="矩形 6"/>
          <p:cNvSpPr/>
          <p:nvPr/>
        </p:nvSpPr>
        <p:spPr>
          <a:xfrm>
            <a:off x="7978142" y="2940538"/>
            <a:ext cx="42062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28 676 … 28 676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97 321 … 97 400</a:t>
            </a:r>
          </a:p>
          <a:p>
            <a:pPr algn="just">
              <a:lnSpc>
                <a:spcPct val="150000"/>
              </a:lnSpc>
              <a:buClr>
                <a:srgbClr val="E24848"/>
              </a:buClr>
            </a:pPr>
            <a:r>
              <a:rPr lang="en-US" altLang="zh-CN" sz="4000" b="1" noProof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100 000 … 99 999 </a:t>
            </a:r>
            <a:endParaRPr lang="en-US" altLang="zh-CN" sz="4000" b="1" noProof="1">
              <a:solidFill>
                <a:schemeClr val="accent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9612516" y="3045176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=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30" name="Text Box 9"/>
          <p:cNvSpPr txBox="1">
            <a:spLocks noChangeArrowheads="1"/>
          </p:cNvSpPr>
          <p:nvPr/>
        </p:nvSpPr>
        <p:spPr bwMode="auto">
          <a:xfrm>
            <a:off x="9592669" y="3991441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vi-VN" altLang="en-US" sz="4400" b="1" dirty="0" smtClean="0">
                <a:latin typeface=".VnCentury Schoolbook" pitchFamily="34" charset="0"/>
              </a:rPr>
              <a:t>&lt;</a:t>
            </a:r>
            <a:endParaRPr lang="en-US" altLang="en-US" sz="4400" b="1" dirty="0">
              <a:latin typeface=".VnCentury Schoolbook" pitchFamily="34" charset="0"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auto">
          <a:xfrm>
            <a:off x="9906428" y="4837263"/>
            <a:ext cx="6461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4400" b="1" dirty="0">
                <a:latin typeface=".VnCentury Schoolbook" pitchFamily="34" charset="0"/>
              </a:rPr>
              <a:t>&gt;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" grpId="0" animBg="1"/>
      <p:bldP spid="13" grpId="0" animBg="1"/>
      <p:bldP spid="16" grpId="0" animBg="1"/>
      <p:bldP spid="19" grpId="0"/>
      <p:bldP spid="26" grpId="0"/>
      <p:bldP spid="27" grpId="0"/>
      <p:bldP spid="20" grpId="0"/>
      <p:bldP spid="29" grpId="0"/>
      <p:bldP spid="30" grpId="0"/>
      <p:bldP spid="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524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矩形: 圆角 14"/>
          <p:cNvSpPr/>
          <p:nvPr/>
        </p:nvSpPr>
        <p:spPr>
          <a:xfrm>
            <a:off x="3090613" y="744296"/>
            <a:ext cx="7882188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矩形: 圆角 15"/>
          <p:cNvSpPr/>
          <p:nvPr/>
        </p:nvSpPr>
        <p:spPr>
          <a:xfrm>
            <a:off x="492197" y="3717265"/>
            <a:ext cx="8067519" cy="1668544"/>
          </a:xfrm>
          <a:prstGeom prst="roundRect">
            <a:avLst/>
          </a:prstGeom>
          <a:solidFill>
            <a:srgbClr val="FEF9F2"/>
          </a:solidFill>
          <a:ln w="19050">
            <a:solidFill>
              <a:srgbClr val="F6D8C3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398" y="143619"/>
            <a:ext cx="3527961" cy="3144218"/>
          </a:xfrm>
          <a:prstGeom prst="rect">
            <a:avLst/>
          </a:prstGeom>
        </p:spPr>
      </p:pic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3118641" y="824710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36" name="任意多边形: 形状 35"/>
          <p:cNvSpPr/>
          <p:nvPr/>
        </p:nvSpPr>
        <p:spPr>
          <a:xfrm>
            <a:off x="7366985" y="4758695"/>
            <a:ext cx="4825013" cy="2099306"/>
          </a:xfrm>
          <a:custGeom>
            <a:avLst/>
            <a:gdLst>
              <a:gd name="connsiteX0" fmla="*/ 6557354 w 6729944"/>
              <a:gd name="connsiteY0" fmla="*/ 285 h 2380685"/>
              <a:gd name="connsiteX1" fmla="*/ 6717911 w 6729944"/>
              <a:gd name="connsiteY1" fmla="*/ 8906 h 2380685"/>
              <a:gd name="connsiteX2" fmla="*/ 6729944 w 6729944"/>
              <a:gd name="connsiteY2" fmla="*/ 10650 h 2380685"/>
              <a:gd name="connsiteX3" fmla="*/ 6729944 w 6729944"/>
              <a:gd name="connsiteY3" fmla="*/ 2380685 h 2380685"/>
              <a:gd name="connsiteX4" fmla="*/ 0 w 6729944"/>
              <a:gd name="connsiteY4" fmla="*/ 2380685 h 2380685"/>
              <a:gd name="connsiteX5" fmla="*/ 50017 w 6729944"/>
              <a:gd name="connsiteY5" fmla="*/ 2335658 h 2380685"/>
              <a:gd name="connsiteX6" fmla="*/ 4242493 w 6729944"/>
              <a:gd name="connsiteY6" fmla="*/ 501214 h 2380685"/>
              <a:gd name="connsiteX7" fmla="*/ 6557354 w 6729944"/>
              <a:gd name="connsiteY7" fmla="*/ 285 h 23806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729944" h="2380685">
                <a:moveTo>
                  <a:pt x="6557354" y="285"/>
                </a:moveTo>
                <a:cubicBezTo>
                  <a:pt x="6613056" y="1148"/>
                  <a:pt x="6666648" y="3975"/>
                  <a:pt x="6717911" y="8906"/>
                </a:cubicBezTo>
                <a:lnTo>
                  <a:pt x="6729944" y="10650"/>
                </a:lnTo>
                <a:lnTo>
                  <a:pt x="6729944" y="2380685"/>
                </a:lnTo>
                <a:lnTo>
                  <a:pt x="0" y="2380685"/>
                </a:lnTo>
                <a:lnTo>
                  <a:pt x="50017" y="2335658"/>
                </a:lnTo>
                <a:cubicBezTo>
                  <a:pt x="717468" y="1785238"/>
                  <a:pt x="3256896" y="834667"/>
                  <a:pt x="4242493" y="501214"/>
                </a:cubicBezTo>
                <a:cubicBezTo>
                  <a:pt x="5076460" y="219062"/>
                  <a:pt x="5944624" y="-9206"/>
                  <a:pt x="6557354" y="285"/>
                </a:cubicBezTo>
                <a:close/>
              </a:path>
            </a:pathLst>
          </a:custGeom>
          <a:solidFill>
            <a:srgbClr val="E2C8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249380">
            <a:off x="2002295" y="142926"/>
            <a:ext cx="683466" cy="83750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397" y="1094995"/>
            <a:ext cx="308748" cy="309546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320" y="4231653"/>
            <a:ext cx="3165675" cy="1751566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5362" y="5964037"/>
            <a:ext cx="642211" cy="907625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834" y="6065683"/>
            <a:ext cx="839125" cy="82511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9"/>
          <a:srcRect r="84685"/>
          <a:stretch>
            <a:fillRect/>
          </a:stretch>
        </p:blipFill>
        <p:spPr>
          <a:xfrm>
            <a:off x="1606692" y="6014112"/>
            <a:ext cx="942077" cy="874103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 rotWithShape="1">
          <a:blip r:embed="rId9"/>
          <a:srcRect l="86288" t="-1758" r="-1890" b="1758"/>
          <a:stretch>
            <a:fillRect/>
          </a:stretch>
        </p:blipFill>
        <p:spPr>
          <a:xfrm>
            <a:off x="3433707" y="6234871"/>
            <a:ext cx="959733" cy="874103"/>
          </a:xfrm>
          <a:prstGeom prst="rect">
            <a:avLst/>
          </a:prstGeom>
        </p:spPr>
      </p:pic>
      <p:pic>
        <p:nvPicPr>
          <p:cNvPr id="45" name="图片 4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57096" y="6349728"/>
            <a:ext cx="446261" cy="523802"/>
          </a:xfrm>
          <a:prstGeom prst="rect">
            <a:avLst/>
          </a:prstGeom>
        </p:spPr>
      </p:pic>
      <p:pic>
        <p:nvPicPr>
          <p:cNvPr id="46" name="图片 4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06307" y="6265236"/>
            <a:ext cx="538625" cy="632215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16356" y="6374936"/>
            <a:ext cx="436444" cy="512279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69843" y="6374936"/>
            <a:ext cx="446261" cy="523802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0602219">
            <a:off x="8451062" y="5616614"/>
            <a:ext cx="3956905" cy="631824"/>
          </a:xfrm>
          <a:prstGeom prst="rect">
            <a:avLst/>
          </a:prstGeom>
        </p:spPr>
      </p:pic>
      <p:sp>
        <p:nvSpPr>
          <p:cNvPr id="24" name="Rectangle 70"/>
          <p:cNvSpPr>
            <a:spLocks noChangeArrowheads="1"/>
          </p:cNvSpPr>
          <p:nvPr/>
        </p:nvSpPr>
        <p:spPr bwMode="auto">
          <a:xfrm>
            <a:off x="3104627" y="2694472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pic>
        <p:nvPicPr>
          <p:cNvPr id="21" name="图片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77905" y="12141"/>
            <a:ext cx="5741410" cy="911867"/>
          </a:xfrm>
          <a:prstGeom prst="rect">
            <a:avLst/>
          </a:prstGeom>
        </p:spPr>
      </p:pic>
      <p:sp>
        <p:nvSpPr>
          <p:cNvPr id="25" name="文本框 15"/>
          <p:cNvSpPr txBox="1"/>
          <p:nvPr/>
        </p:nvSpPr>
        <p:spPr>
          <a:xfrm>
            <a:off x="3331821" y="185686"/>
            <a:ext cx="5111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spc="-150" dirty="0" err="1" smtClean="0">
                <a:solidFill>
                  <a:srgbClr val="F13413"/>
                </a:solidFill>
                <a:cs typeface="+mn-ea"/>
                <a:sym typeface="+mn-lt"/>
              </a:rPr>
              <a:t>Bài</a:t>
            </a:r>
            <a:r>
              <a:rPr lang="vi-VN" altLang="zh-CN" sz="3600" b="1" spc="-150" dirty="0" smtClean="0">
                <a:solidFill>
                  <a:srgbClr val="F13413"/>
                </a:solidFill>
                <a:cs typeface="+mn-ea"/>
                <a:sym typeface="+mn-lt"/>
              </a:rPr>
              <a:t> 4: </a:t>
            </a:r>
            <a:endParaRPr lang="zh-CN" altLang="en-US" sz="3600" b="1" spc="-150" dirty="0">
              <a:solidFill>
                <a:srgbClr val="F13413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75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25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6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/>
      <p:bldP spid="24" grpId="0"/>
      <p:bldP spid="2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11" name="Rectangle 70"/>
          <p:cNvSpPr>
            <a:spLocks noChangeArrowheads="1"/>
          </p:cNvSpPr>
          <p:nvPr/>
        </p:nvSpPr>
        <p:spPr bwMode="auto">
          <a:xfrm>
            <a:off x="667954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spcBef>
                <a:spcPct val="0"/>
              </a:spcBef>
              <a:buFontTx/>
              <a:buAutoNum type="alphaLcParenR"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65 371 ;  75 631 ;  56 731 ;  67 351.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56 731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65 371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67 351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75 631 .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307" y="1897824"/>
            <a:ext cx="3272377" cy="4901128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96" y="4742776"/>
            <a:ext cx="2627221" cy="2135820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20798" y="4364167"/>
            <a:ext cx="6548473" cy="2539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08760" y="3200400"/>
            <a:ext cx="173736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92 678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00400" y="3200400"/>
            <a:ext cx="173736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82 697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92040" y="3200400"/>
            <a:ext cx="1737360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79 862 ;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37960" y="3200400"/>
            <a:ext cx="173736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62 978 .</a:t>
            </a:r>
            <a:endParaRPr lang="en-US" sz="3200" b="1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70"/>
          <p:cNvSpPr>
            <a:spLocks noChangeArrowheads="1"/>
          </p:cNvSpPr>
          <p:nvPr/>
        </p:nvSpPr>
        <p:spPr bwMode="auto">
          <a:xfrm>
            <a:off x="705557" y="1112994"/>
            <a:ext cx="785415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1313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1pPr>
            <a:lvl2pPr marL="742950" indent="-28575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2pPr>
            <a:lvl3pPr marL="11430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3pPr>
            <a:lvl4pPr marL="16002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4pPr>
            <a:lvl5pPr marL="2057400" indent="-228600" defTabSz="91313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5pPr>
            <a:lvl6pPr marL="25146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6pPr>
            <a:lvl7pPr marL="29718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7pPr>
            <a:lvl8pPr marL="34290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8pPr>
            <a:lvl9pPr marL="3886200" indent="-228600" defTabSz="91313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rgbClr val="595959"/>
                </a:solidFill>
                <a:latin typeface="Calibri Light" panose="020F0302020204030204" pitchFamily="34" charset="0"/>
                <a:cs typeface="Roboto Light" pitchFamily="2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b)   Viết các số sau theo thứ tự từ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lớn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đến </a:t>
            </a:r>
            <a:r>
              <a:rPr lang="en-US" altLang="zh-CN" sz="3200" b="1" noProof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bé</a:t>
            </a:r>
            <a:r>
              <a:rPr lang="en-US" altLang="zh-CN" sz="3200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 :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200" b="1" noProof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82 697 ;  62 978 ;  92 678 ;  79 862.</a:t>
            </a:r>
            <a:endParaRPr lang="en-US" altLang="zh-CN" sz="3200" b="1" noProof="1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998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317" y="865"/>
            <a:ext cx="5143237" cy="1176991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67396" y="864"/>
            <a:ext cx="2056290" cy="6857135"/>
          </a:xfrm>
          <a:prstGeom prst="rect">
            <a:avLst/>
          </a:prstGeom>
        </p:spPr>
      </p:pic>
      <p:sp>
        <p:nvSpPr>
          <p:cNvPr id="32" name="TextBox 33"/>
          <p:cNvSpPr txBox="1"/>
          <p:nvPr/>
        </p:nvSpPr>
        <p:spPr>
          <a:xfrm>
            <a:off x="1147264" y="296674"/>
            <a:ext cx="965520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3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sym typeface="+mn-lt"/>
              </a:rPr>
              <a:t>Bài 5: Bác Lan ghi chép việc mua hàng theo bảng sau:</a:t>
            </a:r>
            <a:endParaRPr lang="en-US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  <a:sym typeface="+mn-lt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822065"/>
              </p:ext>
            </p:extLst>
          </p:nvPr>
        </p:nvGraphicFramePr>
        <p:xfrm>
          <a:off x="1147264" y="979734"/>
          <a:ext cx="9110064" cy="2723588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303668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3668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366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2500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đồng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cái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5 cái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6400 đồng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80897"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smtClean="0">
                          <a:latin typeface="Times New Roman" pitchFamily="18" charset="0"/>
                          <a:cs typeface="Times New Roman" pitchFamily="18" charset="0"/>
                        </a:rPr>
                        <a:t>35000 đồng</a:t>
                      </a:r>
                      <a:r>
                        <a:rPr lang="en-US" sz="30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3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51" name="TextBox 50"/>
          <p:cNvSpPr txBox="1"/>
          <p:nvPr/>
        </p:nvSpPr>
        <p:spPr>
          <a:xfrm>
            <a:off x="-31686" y="3703322"/>
            <a:ext cx="11988479" cy="1938992"/>
          </a:xfrm>
          <a:prstGeom prst="rect">
            <a:avLst/>
          </a:prstGeom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 marL="514350" indent="-514350">
              <a:buAutoNum type="alphaLcParenR"/>
            </a:pP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100 000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?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84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804683"/>
              </p:ext>
            </p:extLst>
          </p:nvPr>
        </p:nvGraphicFramePr>
        <p:xfrm>
          <a:off x="2079084" y="723610"/>
          <a:ext cx="8989299" cy="182880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9964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964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9643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Loại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hàng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Giá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tiền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Số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lượng mua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Bát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2500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 cái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5 cái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Đường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6400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1811"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Thịt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35000 đồng</a:t>
                      </a:r>
                      <a:r>
                        <a:rPr lang="en-US" sz="2400" baseline="0" smtClean="0">
                          <a:latin typeface="Times New Roman" pitchFamily="18" charset="0"/>
                          <a:cs typeface="Times New Roman" pitchFamily="18" charset="0"/>
                        </a:rPr>
                        <a:t> 1kg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mtClean="0">
                          <a:latin typeface="Times New Roman" pitchFamily="18" charset="0"/>
                          <a:cs typeface="Times New Roman" pitchFamily="18" charset="0"/>
                        </a:rPr>
                        <a:t>2kg</a:t>
                      </a:r>
                      <a:endParaRPr lang="en-US" sz="24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587828" y="106680"/>
            <a:ext cx="5514012" cy="553998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Tính tiền mua từng loại hàng.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43347" y="2506883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0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65110" y="2910595"/>
            <a:ext cx="42062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49030" y="3432494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1830" y="3969466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820482" y="4417545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91830" y="4975115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05242" y="5401550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" grpId="0"/>
      <p:bldP spid="3" grpId="0"/>
      <p:bldP spid="5" grpId="0"/>
      <p:bldP spid="29" grpId="0"/>
      <p:bldP spid="34" grpId="0"/>
      <p:bldP spid="35" grpId="0"/>
      <p:bldP spid="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1638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730" y="3528369"/>
            <a:ext cx="2103306" cy="303009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26200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23160" y="191650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) Số tiền mua bát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22320" y="243840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65120" y="297537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đường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293772" y="3423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865120" y="398102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278532" y="440745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350678" y="269914"/>
            <a:ext cx="8387682" cy="55399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b)  Bác Lan mua tất cả hết bao nhiêu tiền 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84120" y="4964501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Bác Lan mua tất cả hết số tiền là:</a:t>
            </a:r>
            <a:endParaRPr lang="en-US" sz="30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50874" y="5501473"/>
            <a:ext cx="670361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12 500 + 12 800 + 70 000 = 95 300 (đồng)</a:t>
            </a:r>
          </a:p>
        </p:txBody>
      </p:sp>
    </p:spTree>
    <p:extLst>
      <p:ext uri="{BB962C8B-B14F-4D97-AF65-F5344CB8AC3E}">
        <p14:creationId xmlns:p14="http://schemas.microsoft.com/office/powerpoint/2010/main" val="257970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6" grpId="0" animBg="1"/>
      <p:bldP spid="17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0" r="1"/>
          <a:stretch>
            <a:fillRect/>
          </a:stretch>
        </p:blipFill>
        <p:spPr>
          <a:xfrm>
            <a:off x="4983109" y="2439185"/>
            <a:ext cx="7208891" cy="4418815"/>
          </a:xfrm>
          <a:prstGeom prst="rect">
            <a:avLst/>
          </a:prstGeom>
        </p:spPr>
      </p:pic>
      <p:grpSp>
        <p:nvGrpSpPr>
          <p:cNvPr id="19" name="组合 18"/>
          <p:cNvGrpSpPr/>
          <p:nvPr/>
        </p:nvGrpSpPr>
        <p:grpSpPr>
          <a:xfrm>
            <a:off x="235274" y="70694"/>
            <a:ext cx="6592246" cy="3133885"/>
            <a:chOff x="889243" y="871603"/>
            <a:chExt cx="3567993" cy="2369054"/>
          </a:xfrm>
        </p:grpSpPr>
        <p:sp>
          <p:nvSpPr>
            <p:cNvPr id="20" name="任意多边形: 形状 19"/>
            <p:cNvSpPr/>
            <p:nvPr/>
          </p:nvSpPr>
          <p:spPr>
            <a:xfrm rot="21226217">
              <a:off x="1011079" y="1013024"/>
              <a:ext cx="3371819" cy="2169087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solidFill>
              <a:srgbClr val="F6D8C3"/>
            </a:solidFill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任意多边形: 形状 20"/>
            <p:cNvSpPr/>
            <p:nvPr/>
          </p:nvSpPr>
          <p:spPr>
            <a:xfrm rot="21226217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任意多边形: 形状 21"/>
            <p:cNvSpPr/>
            <p:nvPr/>
          </p:nvSpPr>
          <p:spPr>
            <a:xfrm rot="107904">
              <a:off x="939261" y="977548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3" name="任意多边形: 形状 22"/>
            <p:cNvSpPr/>
            <p:nvPr/>
          </p:nvSpPr>
          <p:spPr>
            <a:xfrm rot="21226217">
              <a:off x="889243" y="871603"/>
              <a:ext cx="3517975" cy="2263109"/>
            </a:xfrm>
            <a:custGeom>
              <a:avLst/>
              <a:gdLst>
                <a:gd name="connsiteX0" fmla="*/ 29229 w 3261562"/>
                <a:gd name="connsiteY0" fmla="*/ 1002256 h 2245828"/>
                <a:gd name="connsiteX1" fmla="*/ 676929 w 3261562"/>
                <a:gd name="connsiteY1" fmla="*/ 164056 h 2245828"/>
                <a:gd name="connsiteX2" fmla="*/ 2000904 w 3261562"/>
                <a:gd name="connsiteY2" fmla="*/ 40231 h 2245828"/>
                <a:gd name="connsiteX3" fmla="*/ 3105804 w 3261562"/>
                <a:gd name="connsiteY3" fmla="*/ 659356 h 2245828"/>
                <a:gd name="connsiteX4" fmla="*/ 3153429 w 3261562"/>
                <a:gd name="connsiteY4" fmla="*/ 1678531 h 2245828"/>
                <a:gd name="connsiteX5" fmla="*/ 2162829 w 3261562"/>
                <a:gd name="connsiteY5" fmla="*/ 2211931 h 2245828"/>
                <a:gd name="connsiteX6" fmla="*/ 648354 w 3261562"/>
                <a:gd name="connsiteY6" fmla="*/ 2097631 h 2245828"/>
                <a:gd name="connsiteX7" fmla="*/ 19704 w 3261562"/>
                <a:gd name="connsiteY7" fmla="*/ 1335631 h 2245828"/>
                <a:gd name="connsiteX8" fmla="*/ 219729 w 3261562"/>
                <a:gd name="connsiteY8" fmla="*/ 621256 h 2245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61562" h="2245828">
                  <a:moveTo>
                    <a:pt x="29229" y="1002256"/>
                  </a:moveTo>
                  <a:cubicBezTo>
                    <a:pt x="188773" y="663324"/>
                    <a:pt x="348317" y="324393"/>
                    <a:pt x="676929" y="164056"/>
                  </a:cubicBezTo>
                  <a:cubicBezTo>
                    <a:pt x="1005541" y="3719"/>
                    <a:pt x="1596092" y="-42319"/>
                    <a:pt x="2000904" y="40231"/>
                  </a:cubicBezTo>
                  <a:cubicBezTo>
                    <a:pt x="2405716" y="122781"/>
                    <a:pt x="2913717" y="386306"/>
                    <a:pt x="3105804" y="659356"/>
                  </a:cubicBezTo>
                  <a:cubicBezTo>
                    <a:pt x="3297891" y="932406"/>
                    <a:pt x="3310591" y="1419769"/>
                    <a:pt x="3153429" y="1678531"/>
                  </a:cubicBezTo>
                  <a:cubicBezTo>
                    <a:pt x="2996267" y="1937293"/>
                    <a:pt x="2580342" y="2142081"/>
                    <a:pt x="2162829" y="2211931"/>
                  </a:cubicBezTo>
                  <a:cubicBezTo>
                    <a:pt x="1745316" y="2281781"/>
                    <a:pt x="1005541" y="2243681"/>
                    <a:pt x="648354" y="2097631"/>
                  </a:cubicBezTo>
                  <a:cubicBezTo>
                    <a:pt x="291167" y="1951581"/>
                    <a:pt x="91142" y="1581694"/>
                    <a:pt x="19704" y="1335631"/>
                  </a:cubicBezTo>
                  <a:cubicBezTo>
                    <a:pt x="-51734" y="1089569"/>
                    <a:pt x="83997" y="855412"/>
                    <a:pt x="219729" y="621256"/>
                  </a:cubicBezTo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792936" y="3014107"/>
            <a:ext cx="757936" cy="625045"/>
            <a:chOff x="4836974" y="2889788"/>
            <a:chExt cx="757936" cy="625045"/>
          </a:xfrm>
        </p:grpSpPr>
        <p:sp>
          <p:nvSpPr>
            <p:cNvPr id="25" name="任意多边形: 形状 24"/>
            <p:cNvSpPr/>
            <p:nvPr/>
          </p:nvSpPr>
          <p:spPr>
            <a:xfrm>
              <a:off x="4892472" y="2937808"/>
              <a:ext cx="633162" cy="532036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solidFill>
              <a:srgbClr val="F6D8C3"/>
            </a:solidFill>
            <a:ln>
              <a:solidFill>
                <a:srgbClr val="FFE28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/>
            <p:cNvSpPr/>
            <p:nvPr/>
          </p:nvSpPr>
          <p:spPr>
            <a:xfrm>
              <a:off x="4836974" y="2889788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任意多边形: 形状 26"/>
            <p:cNvSpPr/>
            <p:nvPr/>
          </p:nvSpPr>
          <p:spPr>
            <a:xfrm>
              <a:off x="4878542" y="2912880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任意多边形: 形状 27"/>
            <p:cNvSpPr/>
            <p:nvPr/>
          </p:nvSpPr>
          <p:spPr>
            <a:xfrm rot="2568759">
              <a:off x="4836982" y="2899027"/>
              <a:ext cx="716368" cy="601953"/>
            </a:xfrm>
            <a:custGeom>
              <a:avLst/>
              <a:gdLst>
                <a:gd name="connsiteX0" fmla="*/ 2801 w 633162"/>
                <a:gd name="connsiteY0" fmla="*/ 184083 h 532036"/>
                <a:gd name="connsiteX1" fmla="*/ 58219 w 633162"/>
                <a:gd name="connsiteY1" fmla="*/ 100956 h 532036"/>
                <a:gd name="connsiteX2" fmla="*/ 196764 w 633162"/>
                <a:gd name="connsiteY2" fmla="*/ 17828 h 532036"/>
                <a:gd name="connsiteX3" fmla="*/ 418437 w 633162"/>
                <a:gd name="connsiteY3" fmla="*/ 8592 h 532036"/>
                <a:gd name="connsiteX4" fmla="*/ 603164 w 633162"/>
                <a:gd name="connsiteY4" fmla="*/ 119428 h 532036"/>
                <a:gd name="connsiteX5" fmla="*/ 612401 w 633162"/>
                <a:gd name="connsiteY5" fmla="*/ 341101 h 532036"/>
                <a:gd name="connsiteX6" fmla="*/ 399964 w 633162"/>
                <a:gd name="connsiteY6" fmla="*/ 516592 h 532036"/>
                <a:gd name="connsiteX7" fmla="*/ 150583 w 633162"/>
                <a:gd name="connsiteY7" fmla="*/ 498119 h 532036"/>
                <a:gd name="connsiteX8" fmla="*/ 21273 w 633162"/>
                <a:gd name="connsiteY8" fmla="*/ 294919 h 532036"/>
                <a:gd name="connsiteX9" fmla="*/ 2801 w 633162"/>
                <a:gd name="connsiteY9" fmla="*/ 184083 h 53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3162" h="532036">
                  <a:moveTo>
                    <a:pt x="2801" y="184083"/>
                  </a:moveTo>
                  <a:cubicBezTo>
                    <a:pt x="8959" y="151756"/>
                    <a:pt x="25892" y="128665"/>
                    <a:pt x="58219" y="100956"/>
                  </a:cubicBezTo>
                  <a:cubicBezTo>
                    <a:pt x="90546" y="73247"/>
                    <a:pt x="136728" y="33222"/>
                    <a:pt x="196764" y="17828"/>
                  </a:cubicBezTo>
                  <a:cubicBezTo>
                    <a:pt x="256800" y="2434"/>
                    <a:pt x="350704" y="-8341"/>
                    <a:pt x="418437" y="8592"/>
                  </a:cubicBezTo>
                  <a:cubicBezTo>
                    <a:pt x="486170" y="25525"/>
                    <a:pt x="570837" y="64010"/>
                    <a:pt x="603164" y="119428"/>
                  </a:cubicBezTo>
                  <a:cubicBezTo>
                    <a:pt x="635491" y="174846"/>
                    <a:pt x="646268" y="274907"/>
                    <a:pt x="612401" y="341101"/>
                  </a:cubicBezTo>
                  <a:cubicBezTo>
                    <a:pt x="578534" y="407295"/>
                    <a:pt x="476934" y="490422"/>
                    <a:pt x="399964" y="516592"/>
                  </a:cubicBezTo>
                  <a:cubicBezTo>
                    <a:pt x="322994" y="542762"/>
                    <a:pt x="213698" y="535065"/>
                    <a:pt x="150583" y="498119"/>
                  </a:cubicBezTo>
                  <a:cubicBezTo>
                    <a:pt x="87468" y="461174"/>
                    <a:pt x="42825" y="348798"/>
                    <a:pt x="21273" y="294919"/>
                  </a:cubicBezTo>
                  <a:cubicBezTo>
                    <a:pt x="-279" y="241040"/>
                    <a:pt x="-3357" y="216410"/>
                    <a:pt x="2801" y="184083"/>
                  </a:cubicBezTo>
                  <a:close/>
                </a:path>
              </a:pathLst>
            </a:custGeom>
            <a:noFill/>
            <a:ln>
              <a:solidFill>
                <a:srgbClr val="F6D8C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249380">
            <a:off x="9606136" y="436733"/>
            <a:ext cx="683466" cy="83750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87554" y="1434718"/>
            <a:ext cx="308748" cy="309546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181A2FC-281B-4473-83CC-409EA5DA0A50}"/>
              </a:ext>
            </a:extLst>
          </p:cNvPr>
          <p:cNvSpPr/>
          <p:nvPr/>
        </p:nvSpPr>
        <p:spPr>
          <a:xfrm>
            <a:off x="742211" y="550685"/>
            <a:ext cx="5948150" cy="220375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  <a:scene3d>
              <a:camera prst="perspectiveRight"/>
              <a:lightRig rig="threePt" dir="t"/>
            </a:scene3d>
          </a:bodyPr>
          <a:lstStyle/>
          <a:p>
            <a:pPr algn="ctr"/>
            <a:r>
              <a:rPr lang="en-US" sz="54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Ai nhanh ai đúng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77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3"/>
          <a:srcRect l="26553" b="70623"/>
          <a:stretch>
            <a:fillRect/>
          </a:stretch>
        </p:blipFill>
        <p:spPr>
          <a:xfrm>
            <a:off x="331235" y="-211722"/>
            <a:ext cx="8836555" cy="28460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29"/>
            <a:ext cx="1434861" cy="1434861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9926" y="6547439"/>
            <a:ext cx="6572499" cy="2548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18507" y="1048640"/>
            <a:ext cx="39053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 smtClean="0">
                <a:latin typeface="Times New Roman" pitchFamily="18" charset="0"/>
                <a:cs typeface="Times New Roman" pitchFamily="18" charset="0"/>
              </a:rPr>
              <a:t>Bài giải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" y="14897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9640" y="1889760"/>
            <a:ext cx="53187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2500 x 5 = 12 500 (đồng)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274332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đường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1092" y="2661451"/>
            <a:ext cx="4783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6400 x 2 = 12 800 (đồng)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72440" y="3051381"/>
            <a:ext cx="377952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Số tiền mua thịt là: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85852" y="3447336"/>
            <a:ext cx="47529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35000 x 2 = 70 000 (đồng)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511" y="3907999"/>
            <a:ext cx="63398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6681" y="4461997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12 500 + 12800 + 70000 = 95300 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62526" y="57588"/>
            <a:ext cx="9899834" cy="1015663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000" smtClean="0">
                <a:latin typeface="Times New Roman" pitchFamily="18" charset="0"/>
                <a:cs typeface="Times New Roman" pitchFamily="18" charset="0"/>
              </a:rPr>
              <a:t>c) Nếu có 100 000 đồng thì sau khi mua số hàng trên bác Lan còn lại bao nhiêu tiền ?</a:t>
            </a:r>
            <a:endParaRPr lang="en-US" sz="3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524652" y="1375502"/>
            <a:ext cx="559538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100 000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mua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Lan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tiền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27520" y="2852830"/>
            <a:ext cx="64617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100 000 – 95 300 = 4 700 (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507480" y="1889760"/>
            <a:ext cx="60960" cy="4014048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981852" y="3537005"/>
            <a:ext cx="41963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0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12 500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12 800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70 000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b) 95 300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c) 4 700 </a:t>
            </a:r>
            <a:r>
              <a:rPr lang="en-US" sz="3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889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29" grpId="0"/>
      <p:bldP spid="34" grpId="0"/>
      <p:bldP spid="35" grpId="0"/>
      <p:bldP spid="37" grpId="0"/>
      <p:bldP spid="17" grpId="0"/>
      <p:bldP spid="19" grpId="0"/>
      <p:bldP spid="21" grpId="0" animBg="1"/>
      <p:bldP spid="23" grpId="0"/>
      <p:bldP spid="25" grpId="0"/>
      <p:bldP spid="2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5505" y="-1443843"/>
            <a:ext cx="3386495" cy="402068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8007" y="886119"/>
            <a:ext cx="577189" cy="811819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527437"/>
            <a:ext cx="5888542" cy="3349417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704" y="403478"/>
            <a:ext cx="887992" cy="78404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203" y="272215"/>
            <a:ext cx="1615923" cy="127756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48978" y="4517331"/>
            <a:ext cx="672879" cy="684814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3478" y="1807818"/>
            <a:ext cx="2247004" cy="4425733"/>
          </a:xfrm>
          <a:prstGeom prst="rect">
            <a:avLst/>
          </a:prstGeom>
        </p:spPr>
      </p:pic>
      <p:sp>
        <p:nvSpPr>
          <p:cNvPr id="68" name="矩形 67"/>
          <p:cNvSpPr/>
          <p:nvPr/>
        </p:nvSpPr>
        <p:spPr>
          <a:xfrm>
            <a:off x="1962150" y="2216784"/>
            <a:ext cx="4959985" cy="2035175"/>
          </a:xfrm>
          <a:prstGeom prst="rect">
            <a:avLst/>
          </a:prstGeom>
          <a:solidFill>
            <a:srgbClr val="FFE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文本框 52"/>
          <p:cNvSpPr txBox="1"/>
          <p:nvPr/>
        </p:nvSpPr>
        <p:spPr>
          <a:xfrm>
            <a:off x="2025649" y="2511096"/>
            <a:ext cx="4832985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en-US" altLang="zh-CN" sz="4400" spc="3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Chào </a:t>
            </a:r>
            <a:r>
              <a:rPr lang="en-US" altLang="zh-CN" sz="4400" spc="3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tạm </a:t>
            </a:r>
            <a:r>
              <a:rPr lang="en-US" altLang="zh-CN" sz="4400" spc="30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charset="0"/>
                <a:cs typeface="UTM Cooper Black" panose="02040603050506020204" charset="0"/>
                <a:sym typeface="+mn-lt"/>
              </a:rPr>
              <a:t>biệt các con</a:t>
            </a: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331783" y="946462"/>
            <a:ext cx="1274076" cy="1059451"/>
          </a:xfrm>
          <a:prstGeom prst="rect">
            <a:avLst/>
          </a:prstGeom>
        </p:spPr>
      </p:pic>
      <p:pic>
        <p:nvPicPr>
          <p:cNvPr id="69" name="图片 6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1027" y="2434762"/>
            <a:ext cx="499868" cy="55885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7000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+ 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2000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683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928300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88064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50576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2827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9000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-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60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0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944452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122" y="5922051"/>
            <a:ext cx="859108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8000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312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50"/>
                            </p:stCondLst>
                            <p:childTnLst>
                              <p:par>
                                <p:cTn id="9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044740" y="131412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3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2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537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"/>
                            </p:stCondLst>
                            <p:childTnLst>
                              <p:par>
                                <p:cTn id="96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6" y="5792502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1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952" y="2377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6535" y="5748262"/>
            <a:ext cx="846088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546" y="5855632"/>
            <a:ext cx="800511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5739940" y="1268407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16000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: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2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82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"/>
                            </p:stCondLst>
                            <p:childTnLst>
                              <p:par>
                                <p:cTn id="7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7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"/>
                            </p:stCondLst>
                            <p:childTnLst>
                              <p:par>
                                <p:cTn id="94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13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8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6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594644F5-A545-4B7D-8AD9-ECDF06C2151F}"/>
              </a:ext>
            </a:extLst>
          </p:cNvPr>
          <p:cNvSpPr/>
          <p:nvPr/>
        </p:nvSpPr>
        <p:spPr>
          <a:xfrm>
            <a:off x="694584" y="139147"/>
            <a:ext cx="1046921" cy="6579705"/>
          </a:xfrm>
          <a:prstGeom prst="rect">
            <a:avLst/>
          </a:prstGeom>
          <a:gradFill>
            <a:gsLst>
              <a:gs pos="61052">
                <a:schemeClr val="accent2">
                  <a:lumMod val="75000"/>
                </a:schemeClr>
              </a:gs>
              <a:gs pos="4000">
                <a:schemeClr val="accent5">
                  <a:lumMod val="75000"/>
                </a:schemeClr>
              </a:gs>
              <a:gs pos="29000">
                <a:schemeClr val="accent6">
                  <a:lumMod val="97000"/>
                  <a:lumOff val="3000"/>
                </a:schemeClr>
              </a:gs>
              <a:gs pos="100000">
                <a:srgbClr val="00B0F0"/>
              </a:gs>
            </a:gsLst>
            <a:lin ang="16200000" scaled="1"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02FAFA8-98F9-4E23-85CB-9D5C1B83B83F}"/>
              </a:ext>
            </a:extLst>
          </p:cNvPr>
          <p:cNvSpPr/>
          <p:nvPr/>
        </p:nvSpPr>
        <p:spPr>
          <a:xfrm>
            <a:off x="586168" y="-27710"/>
            <a:ext cx="1260000" cy="6876000"/>
          </a:xfrm>
          <a:prstGeom prst="rect">
            <a:avLst/>
          </a:prstGeom>
          <a:ln/>
          <a:effectLst>
            <a:outerShdw blurRad="57150" dist="19050" dir="5400000" algn="ctr" rotWithShape="0">
              <a:srgbClr val="000000">
                <a:alpha val="63000"/>
              </a:srgbClr>
            </a:outerShdw>
            <a:softEdge rad="1270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 Box 118">
            <a:extLst>
              <a:ext uri="{FF2B5EF4-FFF2-40B4-BE49-F238E27FC236}">
                <a16:creationId xmlns:a16="http://schemas.microsoft.com/office/drawing/2014/main" xmlns="" id="{BD631ECB-50FF-4ED1-BB51-68D8EADDE5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26215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Hoan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hô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.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đúng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10" name="Text Box 121">
            <a:extLst>
              <a:ext uri="{FF2B5EF4-FFF2-40B4-BE49-F238E27FC236}">
                <a16:creationId xmlns:a16="http://schemas.microsoft.com/office/drawing/2014/main" xmlns="" id="{E55C4547-FB12-4C49-9D1B-28805DDF5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62534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12" name="Picture 56" descr="Picture1">
            <a:extLst>
              <a:ext uri="{FF2B5EF4-FFF2-40B4-BE49-F238E27FC236}">
                <a16:creationId xmlns:a16="http://schemas.microsoft.com/office/drawing/2014/main" xmlns="" id="{7F0FA2B0-031C-4973-B8CF-6079A99BF1E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9523" y="587446"/>
            <a:ext cx="693738" cy="69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xmlns="" id="{45E844F2-37E7-4DB0-8326-D2F2054436CD}"/>
              </a:ext>
            </a:extLst>
          </p:cNvPr>
          <p:cNvSpPr/>
          <p:nvPr/>
        </p:nvSpPr>
        <p:spPr>
          <a:xfrm>
            <a:off x="8349790" y="3237254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2C8D4153-E005-4F09-8ACD-294368F2B324}"/>
              </a:ext>
            </a:extLst>
          </p:cNvPr>
          <p:cNvSpPr/>
          <p:nvPr/>
        </p:nvSpPr>
        <p:spPr>
          <a:xfrm>
            <a:off x="8349790" y="4665145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xmlns="" id="{010ED24C-E510-4DE5-B89F-239AE671A059}"/>
              </a:ext>
            </a:extLst>
          </p:cNvPr>
          <p:cNvSpPr/>
          <p:nvPr/>
        </p:nvSpPr>
        <p:spPr>
          <a:xfrm>
            <a:off x="2747476" y="347430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xmlns="" id="{662BFBA0-1A4A-4442-A43D-981C1EFFE20B}"/>
              </a:ext>
            </a:extLst>
          </p:cNvPr>
          <p:cNvSpPr/>
          <p:nvPr/>
        </p:nvSpPr>
        <p:spPr>
          <a:xfrm>
            <a:off x="7746211" y="4783670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xmlns="" id="{41658C25-7390-4556-BC5E-B66395E333EE}"/>
              </a:ext>
            </a:extLst>
          </p:cNvPr>
          <p:cNvSpPr/>
          <p:nvPr/>
        </p:nvSpPr>
        <p:spPr>
          <a:xfrm>
            <a:off x="2787077" y="4796623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</a:t>
            </a: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xmlns="" id="{A48DBC7F-4ED8-4E83-99CD-39EDC79DA874}"/>
              </a:ext>
            </a:extLst>
          </p:cNvPr>
          <p:cNvSpPr/>
          <p:nvPr/>
        </p:nvSpPr>
        <p:spPr>
          <a:xfrm>
            <a:off x="7746211" y="3457756"/>
            <a:ext cx="498916" cy="511096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FA95EC97-75F5-494A-97D4-29680E26C24F}"/>
              </a:ext>
            </a:extLst>
          </p:cNvPr>
          <p:cNvSpPr txBox="1"/>
          <p:nvPr/>
        </p:nvSpPr>
        <p:spPr>
          <a:xfrm>
            <a:off x="3713018" y="831273"/>
            <a:ext cx="5126182" cy="916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3571FB0A-124C-4001-A982-10355E214208}"/>
              </a:ext>
            </a:extLst>
          </p:cNvPr>
          <p:cNvSpPr txBox="1"/>
          <p:nvPr/>
        </p:nvSpPr>
        <p:spPr>
          <a:xfrm>
            <a:off x="3896876" y="1617616"/>
            <a:ext cx="6026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Circle: Hollow 78">
            <a:extLst>
              <a:ext uri="{FF2B5EF4-FFF2-40B4-BE49-F238E27FC236}">
                <a16:creationId xmlns:a16="http://schemas.microsoft.com/office/drawing/2014/main" xmlns="" id="{66F09241-27F7-44D9-8FF4-14CC1B72E454}"/>
              </a:ext>
            </a:extLst>
          </p:cNvPr>
          <p:cNvSpPr/>
          <p:nvPr/>
        </p:nvSpPr>
        <p:spPr>
          <a:xfrm>
            <a:off x="-57782" y="139148"/>
            <a:ext cx="2489981" cy="2471561"/>
          </a:xfrm>
          <a:prstGeom prst="donut">
            <a:avLst>
              <a:gd name="adj" fmla="val 24051"/>
            </a:avLst>
          </a:prstGeom>
          <a:gradFill>
            <a:gsLst>
              <a:gs pos="0">
                <a:srgbClr val="00B0F0"/>
              </a:gs>
              <a:gs pos="48000">
                <a:schemeClr val="accent4">
                  <a:lumMod val="75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xmlns="" id="{105A5382-71AD-4247-B946-D72D3CFAC647}"/>
              </a:ext>
            </a:extLst>
          </p:cNvPr>
          <p:cNvGrpSpPr/>
          <p:nvPr/>
        </p:nvGrpSpPr>
        <p:grpSpPr>
          <a:xfrm>
            <a:off x="-76515" y="139147"/>
            <a:ext cx="2527445" cy="2471561"/>
            <a:chOff x="-494973" y="1043791"/>
            <a:chExt cx="3009379" cy="2964766"/>
          </a:xfrm>
        </p:grpSpPr>
        <p:sp>
          <p:nvSpPr>
            <p:cNvPr id="81" name="Sun 80">
              <a:extLst>
                <a:ext uri="{FF2B5EF4-FFF2-40B4-BE49-F238E27FC236}">
                  <a16:creationId xmlns:a16="http://schemas.microsoft.com/office/drawing/2014/main" xmlns="" id="{A804B890-DEB8-4354-A83B-44DBE5FD0D93}"/>
                </a:ext>
              </a:extLst>
            </p:cNvPr>
            <p:cNvSpPr/>
            <p:nvPr/>
          </p:nvSpPr>
          <p:spPr>
            <a:xfrm>
              <a:off x="-494973" y="1043791"/>
              <a:ext cx="3009379" cy="2964766"/>
            </a:xfrm>
            <a:prstGeom prst="sun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rgbClr val="FFFF00">
                  <a:alpha val="9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xmlns="" id="{8B8CFA86-953E-44F5-93BF-BEE2170B9855}"/>
                </a:ext>
              </a:extLst>
            </p:cNvPr>
            <p:cNvSpPr/>
            <p:nvPr/>
          </p:nvSpPr>
          <p:spPr>
            <a:xfrm flipH="1">
              <a:off x="223778" y="1731144"/>
              <a:ext cx="1575127" cy="1590058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3" name="Flowchart: Connector 82">
            <a:extLst>
              <a:ext uri="{FF2B5EF4-FFF2-40B4-BE49-F238E27FC236}">
                <a16:creationId xmlns:a16="http://schemas.microsoft.com/office/drawing/2014/main" xmlns="" id="{416125C6-AAE5-4236-8CE2-467311D3EFB9}"/>
              </a:ext>
            </a:extLst>
          </p:cNvPr>
          <p:cNvSpPr/>
          <p:nvPr/>
        </p:nvSpPr>
        <p:spPr>
          <a:xfrm>
            <a:off x="545711" y="757545"/>
            <a:ext cx="1280160" cy="128016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>
            <a:extLst>
              <a:ext uri="{FF2B5EF4-FFF2-40B4-BE49-F238E27FC236}">
                <a16:creationId xmlns:a16="http://schemas.microsoft.com/office/drawing/2014/main" xmlns="" id="{5A4D49C5-DE7C-4DB7-959B-DDEB909DC343}"/>
              </a:ext>
            </a:extLst>
          </p:cNvPr>
          <p:cNvSpPr/>
          <p:nvPr/>
        </p:nvSpPr>
        <p:spPr>
          <a:xfrm>
            <a:off x="545711" y="737437"/>
            <a:ext cx="1280160" cy="1300268"/>
          </a:xfrm>
          <a:prstGeom prst="flowChartConnector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>
            <a:extLst>
              <a:ext uri="{FF2B5EF4-FFF2-40B4-BE49-F238E27FC236}">
                <a16:creationId xmlns:a16="http://schemas.microsoft.com/office/drawing/2014/main" xmlns="" id="{AED08271-1954-4F51-837F-EC30FEEDB66C}"/>
              </a:ext>
            </a:extLst>
          </p:cNvPr>
          <p:cNvSpPr/>
          <p:nvPr/>
        </p:nvSpPr>
        <p:spPr>
          <a:xfrm>
            <a:off x="637151" y="838931"/>
            <a:ext cx="1097280" cy="10972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57B3A00E-51EC-45AC-A827-A56A38D64B0B}"/>
              </a:ext>
            </a:extLst>
          </p:cNvPr>
          <p:cNvSpPr txBox="1"/>
          <p:nvPr/>
        </p:nvSpPr>
        <p:spPr>
          <a:xfrm>
            <a:off x="893958" y="783787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0DC57EC5-5ECB-4877-A851-0D1C6F1AD6DB}"/>
              </a:ext>
            </a:extLst>
          </p:cNvPr>
          <p:cNvSpPr txBox="1"/>
          <p:nvPr/>
        </p:nvSpPr>
        <p:spPr>
          <a:xfrm>
            <a:off x="936989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5A8C26F5-8EFF-4F64-BAD8-3C7DF5253318}"/>
              </a:ext>
            </a:extLst>
          </p:cNvPr>
          <p:cNvSpPr txBox="1"/>
          <p:nvPr/>
        </p:nvSpPr>
        <p:spPr>
          <a:xfrm>
            <a:off x="869348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xmlns="" id="{6A26569D-0BDD-4252-9D4E-B0899986CBA4}"/>
              </a:ext>
            </a:extLst>
          </p:cNvPr>
          <p:cNvSpPr txBox="1"/>
          <p:nvPr/>
        </p:nvSpPr>
        <p:spPr>
          <a:xfrm>
            <a:off x="905944" y="808573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A5122A9-9AF1-4B32-84B6-A81E896E762A}"/>
              </a:ext>
            </a:extLst>
          </p:cNvPr>
          <p:cNvSpPr txBox="1"/>
          <p:nvPr/>
        </p:nvSpPr>
        <p:spPr>
          <a:xfrm>
            <a:off x="882888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xmlns="" id="{D4B416C1-0046-4435-9CAB-98AC3410B4B6}"/>
              </a:ext>
            </a:extLst>
          </p:cNvPr>
          <p:cNvSpPr txBox="1"/>
          <p:nvPr/>
        </p:nvSpPr>
        <p:spPr>
          <a:xfrm>
            <a:off x="637151" y="808573"/>
            <a:ext cx="1073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F08AF2A7-9B60-40E5-BA15-575B8DC006B9}"/>
              </a:ext>
            </a:extLst>
          </p:cNvPr>
          <p:cNvSpPr txBox="1"/>
          <p:nvPr/>
        </p:nvSpPr>
        <p:spPr>
          <a:xfrm>
            <a:off x="914849" y="788931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xmlns="" id="{637BCED0-3AFC-4B2E-B8B4-66B7DAA94F13}"/>
              </a:ext>
            </a:extLst>
          </p:cNvPr>
          <p:cNvSpPr txBox="1"/>
          <p:nvPr/>
        </p:nvSpPr>
        <p:spPr>
          <a:xfrm>
            <a:off x="858855" y="776538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351C48C7-AAA3-458D-B021-2FAA555DA526}"/>
              </a:ext>
            </a:extLst>
          </p:cNvPr>
          <p:cNvSpPr txBox="1"/>
          <p:nvPr/>
        </p:nvSpPr>
        <p:spPr>
          <a:xfrm>
            <a:off x="949005" y="769289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B158F971-2853-4088-82C3-A3D9EDBBB276}"/>
              </a:ext>
            </a:extLst>
          </p:cNvPr>
          <p:cNvSpPr txBox="1"/>
          <p:nvPr/>
        </p:nvSpPr>
        <p:spPr>
          <a:xfrm>
            <a:off x="869348" y="792556"/>
            <a:ext cx="69924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C4EB5570-325E-402F-8455-D5591CBA56CE}"/>
              </a:ext>
            </a:extLst>
          </p:cNvPr>
          <p:cNvSpPr txBox="1"/>
          <p:nvPr/>
        </p:nvSpPr>
        <p:spPr>
          <a:xfrm>
            <a:off x="810609" y="835726"/>
            <a:ext cx="1242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xmlns="" id="{17DC954F-049A-4CB6-9277-A19C240C2D3E}"/>
              </a:ext>
            </a:extLst>
          </p:cNvPr>
          <p:cNvSpPr/>
          <p:nvPr/>
        </p:nvSpPr>
        <p:spPr>
          <a:xfrm>
            <a:off x="3403387" y="3300358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18000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xmlns="" id="{5539E4C0-AC94-4D8B-9070-D122DDCE4A7E}"/>
              </a:ext>
            </a:extLst>
          </p:cNvPr>
          <p:cNvSpPr/>
          <p:nvPr/>
        </p:nvSpPr>
        <p:spPr>
          <a:xfrm>
            <a:off x="3432219" y="4676667"/>
            <a:ext cx="3147626" cy="74814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27000 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 Box 121">
            <a:extLst>
              <a:ext uri="{FF2B5EF4-FFF2-40B4-BE49-F238E27FC236}">
                <a16:creationId xmlns:a16="http://schemas.microsoft.com/office/drawing/2014/main" xmlns="" id="{36DC94BF-C7A5-4F7B-9138-BDD786211F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7077" y="5882093"/>
            <a:ext cx="8710339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sp>
        <p:nvSpPr>
          <p:cNvPr id="46" name="Text Box 121">
            <a:extLst>
              <a:ext uri="{FF2B5EF4-FFF2-40B4-BE49-F238E27FC236}">
                <a16:creationId xmlns:a16="http://schemas.microsoft.com/office/drawing/2014/main" xmlns="" id="{291A04FA-25DC-469B-BFE0-5879C80A7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7476" y="5870571"/>
            <a:ext cx="874994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  <a:scene3d>
              <a:camera prst="perspective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Tiếc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quá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…!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Bạn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chọn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sai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n-US" altLang="en-US" sz="4000" b="1" dirty="0" err="1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rồi</a:t>
            </a:r>
            <a:r>
              <a:rPr lang="en-US" altLang="en-US" sz="4000" b="1" dirty="0">
                <a:ln/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</a:rPr>
              <a:t> !</a:t>
            </a:r>
          </a:p>
        </p:txBody>
      </p:sp>
      <p:pic>
        <p:nvPicPr>
          <p:cNvPr id="2" name="Tieng-dong-ho-tich-tac-www_tiengdong_com">
            <a:hlinkClick r:id="" action="ppaction://media"/>
            <a:extLst>
              <a:ext uri="{FF2B5EF4-FFF2-40B4-BE49-F238E27FC236}">
                <a16:creationId xmlns:a16="http://schemas.microsoft.com/office/drawing/2014/main" xmlns="" id="{8EADAA77-FB26-4A69-802A-541C84A629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77144" y="783787"/>
            <a:ext cx="609600" cy="609600"/>
          </a:xfrm>
          <a:prstGeom prst="rect">
            <a:avLst/>
          </a:prstGeom>
        </p:spPr>
      </p:pic>
      <p:pic>
        <p:nvPicPr>
          <p:cNvPr id="40" name="Picture 2" descr="게임 인터페이스 시작 버튼을 압살했다 형판 갈색에 대한 스톡 벡터 아트 및 기타 이미지 - iStock">
            <a:extLst>
              <a:ext uri="{FF2B5EF4-FFF2-40B4-BE49-F238E27FC236}">
                <a16:creationId xmlns:a16="http://schemas.microsoft.com/office/drawing/2014/main" xmlns="" id="{ABEDF29E-23DB-4504-B486-6D2EC7D16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foregroundMark x1="37740" y1="46394" x2="39904" y2="51202"/>
                        <a14:foregroundMark x1="43750" y1="46635" x2="43990" y2="50962"/>
                        <a14:foregroundMark x1="50000" y1="47115" x2="51442" y2="51683"/>
                        <a14:foregroundMark x1="47596" y1="52163" x2="49038" y2="46635"/>
                        <a14:foregroundMark x1="55288" y1="45192" x2="55288" y2="52163"/>
                        <a14:foregroundMark x1="57452" y1="48077" x2="57452" y2="48077"/>
                        <a14:foregroundMark x1="62981" y1="45913" x2="62981" y2="45913"/>
                        <a14:foregroundMark x1="61779" y1="46635" x2="62260" y2="516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3524" y="1853182"/>
            <a:ext cx="3349847" cy="36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73">
            <a:extLst>
              <a:ext uri="{FF2B5EF4-FFF2-40B4-BE49-F238E27FC236}">
                <a16:creationId xmlns:a16="http://schemas.microsoft.com/office/drawing/2014/main" xmlns="" id="{16F55502-0B94-4015-9D33-54F5F90C0C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0985" y="5254204"/>
            <a:ext cx="1173137" cy="11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Index of /classrooms/ID2_Fall_2015/Cindy_Reyes-Cortes/Unit  1/Hueys_css/Images">
            <a:extLst>
              <a:ext uri="{FF2B5EF4-FFF2-40B4-BE49-F238E27FC236}">
                <a16:creationId xmlns:a16="http://schemas.microsoft.com/office/drawing/2014/main" xmlns="" id="{F9211EB8-BE7C-452B-8147-F560D58C8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50" y="4417927"/>
            <a:ext cx="1939636" cy="1242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Khung viền PowerPoint đẹp">
            <a:extLst>
              <a:ext uri="{FF2B5EF4-FFF2-40B4-BE49-F238E27FC236}">
                <a16:creationId xmlns:a16="http://schemas.microsoft.com/office/drawing/2014/main" xmlns="" id="{925DAF4E-A91E-4B67-9DD0-C1AB59B6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352" y="390105"/>
            <a:ext cx="7656422" cy="237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5836802" y="1268835"/>
            <a:ext cx="39051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8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000 </a:t>
            </a:r>
            <a:r>
              <a:rPr lang="en-US" altLang="en-US" sz="3600" b="1">
                <a:solidFill>
                  <a:srgbClr val="FF0000"/>
                </a:solidFill>
                <a:latin typeface=".VnCentury Schoolbook" pitchFamily="34" charset="0"/>
              </a:rPr>
              <a:t>x</a:t>
            </a:r>
            <a:r>
              <a:rPr lang="en-US" altLang="en-US" sz="3600" b="1" smtClean="0">
                <a:solidFill>
                  <a:srgbClr val="FF0000"/>
                </a:solidFill>
                <a:latin typeface=".VnCentury Schoolbook" pitchFamily="34" charset="0"/>
              </a:rPr>
              <a:t> 3 =</a:t>
            </a:r>
            <a:endParaRPr lang="en-US" altLang="en-US" sz="3600" b="1">
              <a:solidFill>
                <a:srgbClr val="FF0000"/>
              </a:solidFill>
              <a:latin typeface=".VnCentury School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8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5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75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53" presetClass="exit" presetSubtype="3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750"/>
                            </p:stCondLst>
                            <p:childTnLst>
                              <p:par>
                                <p:cTn id="130" presetID="53" presetClass="exit" presetSubtype="32" fill="hold" grpId="1" nodeType="afterEffect">
                                  <p:stCondLst>
                                    <p:cond delay="2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1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3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audio>
              <p:cMediaNode vol="80000">
                <p:cTn id="1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0" dur="6168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1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3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21" presetClass="entr" presetSubtype="1" repeatCount="1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25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grpId="1" nodeType="with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25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0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25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0" presetClass="exit" presetSubtype="0" fill="hold" grpId="1" nodeType="withEffect">
                                  <p:stCondLst>
                                    <p:cond delay="9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9" dur="25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0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5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4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5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2"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10" grpId="0"/>
      <p:bldP spid="10" grpId="1"/>
      <p:bldP spid="51" grpId="0" animBg="1"/>
      <p:bldP spid="51" grpId="1" animBg="1"/>
      <p:bldP spid="52" grpId="0" animBg="1"/>
      <p:bldP spid="52" grpId="1" animBg="1"/>
      <p:bldP spid="54" grpId="0" animBg="1"/>
      <p:bldP spid="55" grpId="0" animBg="1"/>
      <p:bldP spid="56" grpId="0" animBg="1"/>
      <p:bldP spid="57" grpId="0" animBg="1"/>
      <p:bldP spid="60" grpId="0"/>
      <p:bldP spid="79" grpId="0" animBg="1"/>
      <p:bldP spid="79" grpId="1" animBg="1"/>
      <p:bldP spid="84" grpId="0" animBg="1"/>
      <p:bldP spid="85" grpId="0" animBg="1"/>
      <p:bldP spid="86" grpId="0"/>
      <p:bldP spid="86" grpId="1"/>
      <p:bldP spid="87" grpId="0"/>
      <p:bldP spid="87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3" grpId="0"/>
      <p:bldP spid="93" grpId="1"/>
      <p:bldP spid="94" grpId="0"/>
      <p:bldP spid="94" grpId="1"/>
      <p:bldP spid="95" grpId="0"/>
      <p:bldP spid="95" grpId="1"/>
      <p:bldP spid="96" grpId="0"/>
      <p:bldP spid="42" grpId="0" animBg="1"/>
      <p:bldP spid="42" grpId="1" animBg="1"/>
      <p:bldP spid="43" grpId="0" animBg="1"/>
      <p:bldP spid="43" grpId="1" animBg="1"/>
      <p:bldP spid="44" grpId="0"/>
      <p:bldP spid="44" grpId="1"/>
      <p:bldP spid="46" grpId="0"/>
      <p:bldP spid="46" grpId="1"/>
      <p:bldP spid="4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AEC438D5-9BBD-44DA-86BE-5B04BB22D9E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内容列表"/>
  <p:tag name="ISPRINGCLOUDFOLDERID" val="0"/>
  <p:tag name="ISPRINGCLOUDFOLDERPATH" val="资源库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PRESENTATION_TITLE" val="可爱动物ppt模板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libvcvpg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1304</Words>
  <Application>Microsoft Office PowerPoint</Application>
  <PresentationFormat>Custom</PresentationFormat>
  <Paragraphs>441</Paragraphs>
  <Slides>31</Slides>
  <Notes>23</Notes>
  <HiddenSlides>0</HiddenSlides>
  <MMClips>8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第一PPT，www.1ppt.com</vt:lpstr>
      <vt:lpstr>自定义设计方案</vt:lpstr>
      <vt:lpstr>Chào mừng các em đến với tiết  TOÁN- Lớp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https:/www.ypppt.com</cp:keywords>
  <cp:lastModifiedBy>HP</cp:lastModifiedBy>
  <cp:revision>75</cp:revision>
  <dcterms:created xsi:type="dcterms:W3CDTF">2017-03-13T01:56:00Z</dcterms:created>
  <dcterms:modified xsi:type="dcterms:W3CDTF">2022-09-05T13:11:40Z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9D50F141F58E4595950A4FF1E6836FAD</vt:lpwstr>
  </property>
  <property fmtid="{D5CDD505-2E9C-101B-9397-08002B2CF9AE}" pid="3" name="KSOProductBuildVer">
    <vt:lpwstr>1033-11.2.0.10258</vt:lpwstr>
  </property>
</Properties>
</file>