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91" r:id="rId3"/>
    <p:sldId id="257" r:id="rId4"/>
    <p:sldId id="261" r:id="rId5"/>
    <p:sldId id="271" r:id="rId6"/>
    <p:sldId id="259" r:id="rId7"/>
    <p:sldId id="260" r:id="rId8"/>
    <p:sldId id="262" r:id="rId9"/>
    <p:sldId id="263" r:id="rId10"/>
    <p:sldId id="264" r:id="rId11"/>
    <p:sldId id="265" r:id="rId12"/>
    <p:sldId id="266" r:id="rId13"/>
    <p:sldId id="269" r:id="rId14"/>
    <p:sldId id="293" r:id="rId15"/>
    <p:sldId id="268" r:id="rId16"/>
    <p:sldId id="272" r:id="rId17"/>
    <p:sldId id="273" r:id="rId18"/>
    <p:sldId id="274" r:id="rId19"/>
    <p:sldId id="275" r:id="rId20"/>
    <p:sldId id="277" r:id="rId21"/>
    <p:sldId id="276" r:id="rId22"/>
    <p:sldId id="278" r:id="rId23"/>
    <p:sldId id="270" r:id="rId24"/>
    <p:sldId id="279" r:id="rId25"/>
    <p:sldId id="280" r:id="rId26"/>
    <p:sldId id="281" r:id="rId27"/>
    <p:sldId id="295" r:id="rId28"/>
    <p:sldId id="297" r:id="rId29"/>
    <p:sldId id="283" r:id="rId30"/>
    <p:sldId id="284" r:id="rId31"/>
    <p:sldId id="285" r:id="rId32"/>
    <p:sldId id="286" r:id="rId33"/>
    <p:sldId id="287" r:id="rId34"/>
    <p:sldId id="288" r:id="rId35"/>
    <p:sldId id="28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60"/>
  </p:normalViewPr>
  <p:slideViewPr>
    <p:cSldViewPr>
      <p:cViewPr varScale="1">
        <p:scale>
          <a:sx n="65" d="100"/>
          <a:sy n="65" d="100"/>
        </p:scale>
        <p:origin x="1312"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DD300B-6D6D-424C-9489-6ED58BAFC02D}" type="datetimeFigureOut">
              <a:rPr lang="en-US" smtClean="0"/>
              <a:pPr/>
              <a:t>25/3/2022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58878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25/3/2022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738614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25/3/2022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28379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3" name="Subtitle 2"/>
          <p:cNvSpPr>
            <a:spLocks noGrp="1"/>
          </p:cNvSpPr>
          <p:nvPr>
            <p:ph type="subTitle" idx="1"/>
          </p:nvPr>
        </p:nvSpPr>
        <p:spPr>
          <a:xfrm>
            <a:off x="1473795" y="5052547"/>
            <a:ext cx="5637010" cy="882119"/>
          </a:xfrm>
        </p:spPr>
        <p:txBody>
          <a:bodyPr>
            <a:normAutofit/>
          </a:bodyPr>
          <a:lstStyle>
            <a:lvl1pPr marL="0" indent="0" algn="l">
              <a:buNone/>
              <a:defRPr sz="165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2" y="3132290"/>
            <a:ext cx="7175351" cy="1793167"/>
          </a:xfrm>
          <a:effectLst/>
        </p:spPr>
        <p:txBody>
          <a:bodyPr/>
          <a:lstStyle>
            <a:lvl1pPr marL="480060" indent="-342900" algn="l">
              <a:defRPr sz="405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9"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10"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BEAF333C-C8DE-4532-A865-28940F48F3E5}" type="slidenum">
              <a:rPr lang="en-US" altLang="en-US"/>
              <a:pPr>
                <a:defRPr/>
              </a:pPr>
              <a:t>‹#›</a:t>
            </a:fld>
            <a:endParaRPr lang="en-US" altLang="en-US"/>
          </a:p>
        </p:txBody>
      </p:sp>
    </p:spTree>
    <p:extLst>
      <p:ext uri="{BB962C8B-B14F-4D97-AF65-F5344CB8AC3E}">
        <p14:creationId xmlns:p14="http://schemas.microsoft.com/office/powerpoint/2010/main" val="1489601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5" name="Footer Placeholder 4"/>
          <p:cNvSpPr>
            <a:spLocks noGrp="1"/>
          </p:cNvSpPr>
          <p:nvPr>
            <p:ph type="ftr" sz="quarter" idx="15"/>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6" name="Slide Number Placeholder 5"/>
          <p:cNvSpPr>
            <a:spLocks noGrp="1"/>
          </p:cNvSpPr>
          <p:nvPr>
            <p:ph type="sldNum" sz="quarter" idx="16"/>
          </p:nvPr>
        </p:nvSpPr>
        <p:spPr/>
        <p:txBody>
          <a:bodyPr/>
          <a:lstStyle>
            <a:lvl1pPr>
              <a:defRPr i="1" baseline="0">
                <a:latin typeface="Times New Roman" panose="02020603050405020304" pitchFamily="18" charset="0"/>
                <a:cs typeface="+mn-cs"/>
              </a:defRPr>
            </a:lvl1pPr>
          </a:lstStyle>
          <a:p>
            <a:pPr>
              <a:defRPr/>
            </a:pPr>
            <a:fld id="{FC49DC5B-4B95-44C9-8EB0-961F42D63058}" type="slidenum">
              <a:rPr lang="en-US" altLang="en-US"/>
              <a:pPr>
                <a:defRPr/>
              </a:pPr>
              <a:t>‹#›</a:t>
            </a:fld>
            <a:endParaRPr lang="en-US" altLang="en-US"/>
          </a:p>
        </p:txBody>
      </p:sp>
    </p:spTree>
    <p:extLst>
      <p:ext uri="{BB962C8B-B14F-4D97-AF65-F5344CB8AC3E}">
        <p14:creationId xmlns:p14="http://schemas.microsoft.com/office/powerpoint/2010/main" val="624343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2" name="Title 1"/>
          <p:cNvSpPr>
            <a:spLocks noGrp="1"/>
          </p:cNvSpPr>
          <p:nvPr>
            <p:ph type="title"/>
          </p:nvPr>
        </p:nvSpPr>
        <p:spPr>
          <a:xfrm>
            <a:off x="2033196" y="2172648"/>
            <a:ext cx="5966666" cy="2423346"/>
          </a:xfrm>
          <a:effectLst/>
        </p:spPr>
        <p:txBody>
          <a:bodyPr anchor="b"/>
          <a:lstStyle>
            <a:lvl1pPr algn="r">
              <a:defRPr sz="345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9" y="4607511"/>
            <a:ext cx="5970494" cy="835460"/>
          </a:xfrm>
        </p:spPr>
        <p:txBody>
          <a:bodyPr/>
          <a:lstStyle>
            <a:lvl1pPr marL="0" indent="0" algn="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9"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10"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C55E493C-5955-4DFB-ACDA-9D294EF67207}" type="slidenum">
              <a:rPr lang="en-US" altLang="en-US"/>
              <a:pPr>
                <a:defRPr/>
              </a:pPr>
              <a:t>‹#›</a:t>
            </a:fld>
            <a:endParaRPr lang="en-US" altLang="en-US"/>
          </a:p>
        </p:txBody>
      </p:sp>
    </p:spTree>
    <p:extLst>
      <p:ext uri="{BB962C8B-B14F-4D97-AF65-F5344CB8AC3E}">
        <p14:creationId xmlns:p14="http://schemas.microsoft.com/office/powerpoint/2010/main" val="392233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6" name="Footer Placeholder 4"/>
          <p:cNvSpPr>
            <a:spLocks noGrp="1"/>
          </p:cNvSpPr>
          <p:nvPr>
            <p:ph type="ftr" sz="quarter" idx="16"/>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7" name="Slide Number Placeholder 5"/>
          <p:cNvSpPr>
            <a:spLocks noGrp="1"/>
          </p:cNvSpPr>
          <p:nvPr>
            <p:ph type="sldNum" sz="quarter" idx="17"/>
          </p:nvPr>
        </p:nvSpPr>
        <p:spPr/>
        <p:txBody>
          <a:bodyPr/>
          <a:lstStyle>
            <a:lvl1pPr>
              <a:defRPr i="1" baseline="0">
                <a:latin typeface="Times New Roman" panose="02020603050405020304" pitchFamily="18" charset="0"/>
                <a:cs typeface="+mn-cs"/>
              </a:defRPr>
            </a:lvl1pPr>
          </a:lstStyle>
          <a:p>
            <a:pPr>
              <a:defRPr/>
            </a:pPr>
            <a:fld id="{0A271C46-19B8-40DE-8924-7E6ABD121606}" type="slidenum">
              <a:rPr lang="en-US" altLang="en-US"/>
              <a:pPr>
                <a:defRPr/>
              </a:pPr>
              <a:t>‹#›</a:t>
            </a:fld>
            <a:endParaRPr lang="en-US" altLang="en-US"/>
          </a:p>
        </p:txBody>
      </p:sp>
    </p:spTree>
    <p:extLst>
      <p:ext uri="{BB962C8B-B14F-4D97-AF65-F5344CB8AC3E}">
        <p14:creationId xmlns:p14="http://schemas.microsoft.com/office/powerpoint/2010/main" val="4177640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8"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7B625D42-4AFC-4EFA-9D9F-9CADB27833A8}" type="slidenum">
              <a:rPr lang="en-US" altLang="en-US"/>
              <a:pPr>
                <a:defRPr/>
              </a:pPr>
              <a:t>‹#›</a:t>
            </a:fld>
            <a:endParaRPr lang="en-US" altLang="en-US"/>
          </a:p>
        </p:txBody>
      </p:sp>
    </p:spTree>
    <p:extLst>
      <p:ext uri="{BB962C8B-B14F-4D97-AF65-F5344CB8AC3E}">
        <p14:creationId xmlns:p14="http://schemas.microsoft.com/office/powerpoint/2010/main" val="3215335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36B7CE6B-2CDB-4212-BFDC-82EE5E9F0E56}" type="slidenum">
              <a:rPr lang="en-US" altLang="en-US"/>
              <a:pPr>
                <a:defRPr/>
              </a:pPr>
              <a:t>‹#›</a:t>
            </a:fld>
            <a:endParaRPr lang="en-US" altLang="en-US"/>
          </a:p>
        </p:txBody>
      </p:sp>
    </p:spTree>
    <p:extLst>
      <p:ext uri="{BB962C8B-B14F-4D97-AF65-F5344CB8AC3E}">
        <p14:creationId xmlns:p14="http://schemas.microsoft.com/office/powerpoint/2010/main" val="2820618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FFCB9628-8149-4C4B-B2A5-7CF61BFDCEFC}" type="slidenum">
              <a:rPr lang="en-US" altLang="en-US"/>
              <a:pPr>
                <a:defRPr/>
              </a:pPr>
              <a:t>‹#›</a:t>
            </a:fld>
            <a:endParaRPr lang="en-US" altLang="en-US"/>
          </a:p>
        </p:txBody>
      </p:sp>
    </p:spTree>
    <p:extLst>
      <p:ext uri="{BB962C8B-B14F-4D97-AF65-F5344CB8AC3E}">
        <p14:creationId xmlns:p14="http://schemas.microsoft.com/office/powerpoint/2010/main" val="863226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6" y="2209802"/>
            <a:ext cx="3636085" cy="1258493"/>
          </a:xfrm>
          <a:effectLst/>
        </p:spPr>
        <p:txBody>
          <a:bodyPr anchor="b"/>
          <a:lstStyle>
            <a:lvl1pPr marL="171450" indent="-171450" algn="l">
              <a:defRPr sz="21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6" y="731520"/>
            <a:ext cx="4017085" cy="4894730"/>
          </a:xfrm>
        </p:spPr>
        <p:txBody>
          <a:bodyPr anchor="ctr"/>
          <a:lstStyle>
            <a:lvl1pPr>
              <a:defRPr sz="165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6" y="3497802"/>
            <a:ext cx="3388660" cy="21395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10DCCF3B-4C65-4FC5-9C70-B5C4D679A024}" type="slidenum">
              <a:rPr lang="en-US" altLang="en-US"/>
              <a:pPr>
                <a:defRPr/>
              </a:pPr>
              <a:t>‹#›</a:t>
            </a:fld>
            <a:endParaRPr lang="en-US" altLang="en-US"/>
          </a:p>
        </p:txBody>
      </p:sp>
    </p:spTree>
    <p:extLst>
      <p:ext uri="{BB962C8B-B14F-4D97-AF65-F5344CB8AC3E}">
        <p14:creationId xmlns:p14="http://schemas.microsoft.com/office/powerpoint/2010/main" val="835076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25/3/2022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2660642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dirty="0">
              <a:solidFill>
                <a:prstClr val="white"/>
              </a:solidFill>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37160" indent="-137160">
              <a:buFont typeface="Georgia" pitchFamily="18" charset="0"/>
              <a:buChar char="*"/>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345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10" name="Footer Placeholder 5"/>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11" name="Slide Number Placeholder 6"/>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60466531-5E8F-426C-AA19-27F47D8C392A}" type="slidenum">
              <a:rPr lang="en-US" altLang="en-US"/>
              <a:pPr>
                <a:defRPr/>
              </a:pPr>
              <a:t>‹#›</a:t>
            </a:fld>
            <a:endParaRPr lang="en-US" altLang="en-US"/>
          </a:p>
        </p:txBody>
      </p:sp>
    </p:spTree>
    <p:extLst>
      <p:ext uri="{BB962C8B-B14F-4D97-AF65-F5344CB8AC3E}">
        <p14:creationId xmlns:p14="http://schemas.microsoft.com/office/powerpoint/2010/main" val="2701865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849AA4C1-2461-4FF0-BF6B-AA970EA4B93A}" type="slidenum">
              <a:rPr lang="en-US" altLang="en-US"/>
              <a:pPr>
                <a:defRPr/>
              </a:pPr>
              <a:t>‹#›</a:t>
            </a:fld>
            <a:endParaRPr lang="en-US" altLang="en-US"/>
          </a:p>
        </p:txBody>
      </p:sp>
    </p:spTree>
    <p:extLst>
      <p:ext uri="{BB962C8B-B14F-4D97-AF65-F5344CB8AC3E}">
        <p14:creationId xmlns:p14="http://schemas.microsoft.com/office/powerpoint/2010/main" val="4071537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9"/>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4" y="731521"/>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C40D8EDC-387B-4444-B5DA-17AF79908AE1}" type="slidenum">
              <a:rPr lang="en-US" altLang="en-US"/>
              <a:pPr>
                <a:defRPr/>
              </a:pPr>
              <a:t>‹#›</a:t>
            </a:fld>
            <a:endParaRPr lang="en-US" altLang="en-US"/>
          </a:p>
        </p:txBody>
      </p:sp>
    </p:spTree>
    <p:extLst>
      <p:ext uri="{BB962C8B-B14F-4D97-AF65-F5344CB8AC3E}">
        <p14:creationId xmlns:p14="http://schemas.microsoft.com/office/powerpoint/2010/main" val="243787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DD300B-6D6D-424C-9489-6ED58BAFC02D}" type="datetimeFigureOut">
              <a:rPr lang="en-US" smtClean="0"/>
              <a:pPr/>
              <a:t>25/3/2022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91449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DD300B-6D6D-424C-9489-6ED58BAFC02D}" type="datetimeFigureOut">
              <a:rPr lang="en-US" smtClean="0"/>
              <a:pPr/>
              <a:t>25/3/2022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42472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DD300B-6D6D-424C-9489-6ED58BAFC02D}" type="datetimeFigureOut">
              <a:rPr lang="en-US" smtClean="0"/>
              <a:pPr/>
              <a:t>25/3/2022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67983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DD300B-6D6D-424C-9489-6ED58BAFC02D}" type="datetimeFigureOut">
              <a:rPr lang="en-US" smtClean="0"/>
              <a:pPr/>
              <a:t>25/3/2022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078674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D300B-6D6D-424C-9489-6ED58BAFC02D}" type="datetimeFigureOut">
              <a:rPr lang="en-US" smtClean="0"/>
              <a:pPr/>
              <a:t>25/3/2022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717938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pPr/>
              <a:t>25/3/2022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277560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pPr/>
              <a:t>25/3/2022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98373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D300B-6D6D-424C-9489-6ED58BAFC02D}" type="datetimeFigureOut">
              <a:rPr lang="en-US" smtClean="0"/>
              <a:pPr/>
              <a:t>25/3/2022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75A11-F9E3-441E-80FF-3713ACDEA345}" type="slidenum">
              <a:rPr lang="en-US" smtClean="0"/>
              <a:pPr/>
              <a:t>‹#›</a:t>
            </a:fld>
            <a:endParaRPr lang="en-US"/>
          </a:p>
        </p:txBody>
      </p:sp>
    </p:spTree>
    <p:extLst>
      <p:ext uri="{BB962C8B-B14F-4D97-AF65-F5344CB8AC3E}">
        <p14:creationId xmlns:p14="http://schemas.microsoft.com/office/powerpoint/2010/main" val="1915779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2061"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1" hangingPunct="1">
              <a:defRPr sz="825" b="1" i="0" baseline="-25000">
                <a:solidFill>
                  <a:prstClr val="black">
                    <a:lumMod val="50000"/>
                    <a:lumOff val="50000"/>
                  </a:prstClr>
                </a:solidFill>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1" hangingPunct="1">
              <a:defRPr sz="825" b="1" i="0" baseline="-25000">
                <a:solidFill>
                  <a:prstClr val="black">
                    <a:lumMod val="50000"/>
                    <a:lumOff val="50000"/>
                  </a:prstClr>
                </a:solidFill>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b="1" i="0" baseline="-25000">
                <a:solidFill>
                  <a:srgbClr val="7F7F7F"/>
                </a:solidFill>
                <a:latin typeface="Arial" panose="020B0604020202020204" pitchFamily="34" charset="0"/>
                <a:cs typeface="Arial" panose="020B0604020202020204" pitchFamily="34" charset="0"/>
              </a:defRPr>
            </a:lvl1pPr>
          </a:lstStyle>
          <a:p>
            <a:pPr fontAlgn="base">
              <a:spcBef>
                <a:spcPct val="0"/>
              </a:spcBef>
              <a:spcAft>
                <a:spcPct val="0"/>
              </a:spcAft>
              <a:defRPr/>
            </a:pPr>
            <a:fld id="{EAFDB329-648C-4AE1-806D-78BE53393DA1}"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64646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238125" indent="-238125" algn="r" rtl="0" eaLnBrk="0" fontAlgn="base" hangingPunct="0">
        <a:spcBef>
          <a:spcPct val="0"/>
        </a:spcBef>
        <a:spcAft>
          <a:spcPct val="0"/>
        </a:spcAft>
        <a:buClr>
          <a:srgbClr val="C3260C"/>
        </a:buClr>
        <a:buSzPct val="128000"/>
        <a:buFont typeface="Georgia" panose="02040502050405020303" pitchFamily="18" charset="0"/>
        <a:buChar char="*"/>
        <a:defRPr sz="34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238125" indent="-238125" algn="r" rtl="0" eaLnBrk="0" fontAlgn="base" hangingPunct="0">
        <a:spcBef>
          <a:spcPct val="0"/>
        </a:spcBef>
        <a:spcAft>
          <a:spcPct val="0"/>
        </a:spcAft>
        <a:buClr>
          <a:srgbClr val="C3260C"/>
        </a:buClr>
        <a:buSzPct val="128000"/>
        <a:buFont typeface="Georgia" panose="02040502050405020303" pitchFamily="18" charset="0"/>
        <a:buChar char="*"/>
        <a:defRPr sz="3400" b="1">
          <a:solidFill>
            <a:schemeClr val="tx1"/>
          </a:solidFill>
          <a:latin typeface="Trebuchet MS" pitchFamily="34" charset="0"/>
        </a:defRPr>
      </a:lvl2pPr>
      <a:lvl3pPr marL="238125" indent="-238125" algn="r" rtl="0" eaLnBrk="0" fontAlgn="base" hangingPunct="0">
        <a:spcBef>
          <a:spcPct val="0"/>
        </a:spcBef>
        <a:spcAft>
          <a:spcPct val="0"/>
        </a:spcAft>
        <a:buClr>
          <a:srgbClr val="C3260C"/>
        </a:buClr>
        <a:buSzPct val="128000"/>
        <a:buFont typeface="Georgia" panose="02040502050405020303" pitchFamily="18" charset="0"/>
        <a:buChar char="*"/>
        <a:defRPr sz="3400" b="1">
          <a:solidFill>
            <a:schemeClr val="tx1"/>
          </a:solidFill>
          <a:latin typeface="Trebuchet MS" pitchFamily="34" charset="0"/>
        </a:defRPr>
      </a:lvl3pPr>
      <a:lvl4pPr marL="238125" indent="-238125" algn="r" rtl="0" eaLnBrk="0" fontAlgn="base" hangingPunct="0">
        <a:spcBef>
          <a:spcPct val="0"/>
        </a:spcBef>
        <a:spcAft>
          <a:spcPct val="0"/>
        </a:spcAft>
        <a:buClr>
          <a:srgbClr val="C3260C"/>
        </a:buClr>
        <a:buSzPct val="128000"/>
        <a:buFont typeface="Georgia" panose="02040502050405020303" pitchFamily="18" charset="0"/>
        <a:buChar char="*"/>
        <a:defRPr sz="3400" b="1">
          <a:solidFill>
            <a:schemeClr val="tx1"/>
          </a:solidFill>
          <a:latin typeface="Trebuchet MS" pitchFamily="34" charset="0"/>
        </a:defRPr>
      </a:lvl4pPr>
      <a:lvl5pPr marL="238125" indent="-238125" algn="r" rtl="0" eaLnBrk="0" fontAlgn="base" hangingPunct="0">
        <a:spcBef>
          <a:spcPct val="0"/>
        </a:spcBef>
        <a:spcAft>
          <a:spcPct val="0"/>
        </a:spcAft>
        <a:buClr>
          <a:srgbClr val="C3260C"/>
        </a:buClr>
        <a:buSzPct val="128000"/>
        <a:buFont typeface="Georgia" panose="02040502050405020303" pitchFamily="18" charset="0"/>
        <a:buChar char="*"/>
        <a:defRPr sz="34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36525" algn="l" rtl="0" eaLnBrk="0" fontAlgn="base" hangingPunct="0">
        <a:spcBef>
          <a:spcPct val="20000"/>
        </a:spcBef>
        <a:spcAft>
          <a:spcPts val="225"/>
        </a:spcAft>
        <a:buClr>
          <a:srgbClr val="C3260C"/>
        </a:buClr>
        <a:buSzPct val="130000"/>
        <a:buFont typeface="Georgia" panose="02040502050405020303" pitchFamily="18" charset="0"/>
        <a:buChar char="*"/>
        <a:defRPr sz="1600" kern="1200">
          <a:solidFill>
            <a:srgbClr val="404040"/>
          </a:solidFill>
          <a:latin typeface="+mn-lt"/>
          <a:ea typeface="+mn-ea"/>
          <a:cs typeface="+mn-cs"/>
        </a:defRPr>
      </a:lvl1pPr>
      <a:lvl2pPr marL="409575" indent="-136525" algn="l" rtl="0" eaLnBrk="0" fontAlgn="base" hangingPunct="0">
        <a:spcBef>
          <a:spcPct val="20000"/>
        </a:spcBef>
        <a:spcAft>
          <a:spcPts val="225"/>
        </a:spcAft>
        <a:buClr>
          <a:srgbClr val="C3260C"/>
        </a:buClr>
        <a:buSzPct val="130000"/>
        <a:buFont typeface="Georgia" panose="02040502050405020303" pitchFamily="18" charset="0"/>
        <a:buChar char="*"/>
        <a:defRPr sz="1500" kern="1200">
          <a:solidFill>
            <a:srgbClr val="404040"/>
          </a:solidFill>
          <a:latin typeface="+mn-lt"/>
          <a:ea typeface="+mn-ea"/>
          <a:cs typeface="+mn-cs"/>
        </a:defRPr>
      </a:lvl2pPr>
      <a:lvl3pPr marL="615950" indent="-136525" algn="l" rtl="0" eaLnBrk="0" fontAlgn="base" hangingPunct="0">
        <a:spcBef>
          <a:spcPct val="20000"/>
        </a:spcBef>
        <a:spcAft>
          <a:spcPts val="225"/>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822325" indent="-136525" algn="l" rtl="0" eaLnBrk="0" fontAlgn="base" hangingPunct="0">
        <a:spcBef>
          <a:spcPct val="20000"/>
        </a:spcBef>
        <a:spcAft>
          <a:spcPts val="225"/>
        </a:spcAft>
        <a:buClr>
          <a:srgbClr val="C3260C"/>
        </a:buClr>
        <a:buSzPct val="130000"/>
        <a:buFont typeface="Georgia" panose="02040502050405020303" pitchFamily="18" charset="0"/>
        <a:buChar char="*"/>
        <a:defRPr sz="1200" kern="1200">
          <a:solidFill>
            <a:srgbClr val="404040"/>
          </a:solidFill>
          <a:latin typeface="+mn-lt"/>
          <a:ea typeface="+mn-ea"/>
          <a:cs typeface="+mn-cs"/>
        </a:defRPr>
      </a:lvl4pPr>
      <a:lvl5pPr marL="1041400" indent="-136525" algn="l" rtl="0" eaLnBrk="0" fontAlgn="base" hangingPunct="0">
        <a:spcBef>
          <a:spcPct val="20000"/>
        </a:spcBef>
        <a:spcAft>
          <a:spcPts val="225"/>
        </a:spcAft>
        <a:buClr>
          <a:srgbClr val="C3260C"/>
        </a:buClr>
        <a:buSzPct val="130000"/>
        <a:buFont typeface="Georgia" panose="02040502050405020303" pitchFamily="18" charset="0"/>
        <a:buChar char="*"/>
        <a:defRPr sz="1000" kern="1200">
          <a:solidFill>
            <a:srgbClr val="404040"/>
          </a:solidFill>
          <a:latin typeface="+mn-lt"/>
          <a:ea typeface="+mn-ea"/>
          <a:cs typeface="+mn-cs"/>
        </a:defRPr>
      </a:lvl5pPr>
      <a:lvl6pPr marL="1248156"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6pPr>
      <a:lvl7pPr marL="147447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7pPr>
      <a:lvl8pPr marL="171450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8pPr>
      <a:lvl9pPr marL="1940814"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jpeg"/><Relationship Id="rId11" Type="http://schemas.openxmlformats.org/officeDocument/2006/relationships/image" Target="../media/image16.jpeg"/><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55.jpeg"/><Relationship Id="rId7" Type="http://schemas.openxmlformats.org/officeDocument/2006/relationships/image" Target="../media/image57.png"/><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image" Target="../media/image56.jpeg"/><Relationship Id="rId4" Type="http://schemas.openxmlformats.org/officeDocument/2006/relationships/slide" Target="slide33.xml"/><Relationship Id="rId9"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4.pn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10" name="AutoShape 106"/>
          <p:cNvSpPr>
            <a:spLocks noChangeArrowheads="1"/>
          </p:cNvSpPr>
          <p:nvPr/>
        </p:nvSpPr>
        <p:spPr bwMode="auto">
          <a:xfrm rot="2047278">
            <a:off x="7543800" y="4229100"/>
            <a:ext cx="250825"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sz="3000" baseline="-25000">
              <a:solidFill>
                <a:prstClr val="black"/>
              </a:solidFill>
              <a:latin typeface=".VnCommercial Script" pitchFamily="34" charset="0"/>
              <a:cs typeface="Arial" charset="0"/>
            </a:endParaRPr>
          </a:p>
        </p:txBody>
      </p:sp>
      <p:sp>
        <p:nvSpPr>
          <p:cNvPr id="16387" name="Rectangle 18"/>
          <p:cNvSpPr>
            <a:spLocks noChangeArrowheads="1"/>
          </p:cNvSpPr>
          <p:nvPr/>
        </p:nvSpPr>
        <p:spPr bwMode="auto">
          <a:xfrm>
            <a:off x="1885950" y="2000250"/>
            <a:ext cx="5429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50000"/>
              </a:spcBef>
              <a:spcAft>
                <a:spcPct val="0"/>
              </a:spcAft>
            </a:pPr>
            <a:r>
              <a:rPr lang="en-US" altLang="en-US" sz="3300" b="1" i="0" baseline="-25000" smtClean="0">
                <a:solidFill>
                  <a:srgbClr val="000000"/>
                </a:solidFill>
                <a:cs typeface="Arial" panose="020B0604020202020204" pitchFamily="34" charset="0"/>
              </a:rPr>
              <a:t>  </a:t>
            </a:r>
          </a:p>
        </p:txBody>
      </p:sp>
      <p:sp>
        <p:nvSpPr>
          <p:cNvPr id="9223" name="TextBox 15"/>
          <p:cNvSpPr txBox="1">
            <a:spLocks noChangeArrowheads="1"/>
          </p:cNvSpPr>
          <p:nvPr/>
        </p:nvSpPr>
        <p:spPr bwMode="auto">
          <a:xfrm>
            <a:off x="1257300" y="1397000"/>
            <a:ext cx="6580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Thứ ..... ngày .....tháng 2 năm 2022</a:t>
            </a:r>
          </a:p>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Toán</a:t>
            </a:r>
          </a:p>
          <a:p>
            <a:pPr algn="ctr" fontAlgn="base">
              <a:spcBef>
                <a:spcPct val="0"/>
              </a:spcBef>
              <a:spcAft>
                <a:spcPct val="0"/>
              </a:spcAft>
            </a:pPr>
            <a:r>
              <a:rPr lang="en-US" altLang="en-US" sz="2400" b="1" i="0" baseline="-25000" smtClean="0">
                <a:solidFill>
                  <a:srgbClr val="FF0000"/>
                </a:solidFill>
                <a:cs typeface="Times New Roman" panose="02020603050405020304" pitchFamily="18" charset="0"/>
              </a:rPr>
              <a:t>Luyện tập chung (trên)</a:t>
            </a:r>
          </a:p>
        </p:txBody>
      </p:sp>
      <p:sp>
        <p:nvSpPr>
          <p:cNvPr id="5" name="TextBox 15"/>
          <p:cNvSpPr txBox="1">
            <a:spLocks noChangeArrowheads="1"/>
          </p:cNvSpPr>
          <p:nvPr/>
        </p:nvSpPr>
        <p:spPr bwMode="auto">
          <a:xfrm>
            <a:off x="2514600" y="3048000"/>
            <a:ext cx="211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0"/>
              </a:spcBef>
              <a:spcAft>
                <a:spcPct val="0"/>
              </a:spcAft>
            </a:pPr>
            <a:r>
              <a:rPr lang="en-US" altLang="en-US" sz="2400" b="1" i="0" baseline="-25000" smtClean="0">
                <a:solidFill>
                  <a:srgbClr val="000000"/>
                </a:solidFill>
                <a:cs typeface="Times New Roman" panose="02020603050405020304" pitchFamily="18" charset="0"/>
              </a:rPr>
              <a:t>Sách trang 138</a:t>
            </a:r>
            <a:endParaRPr lang="en-US" altLang="en-US" sz="2400" b="1" i="0" baseline="-25000" smtClean="0">
              <a:solidFill>
                <a:srgbClr val="FF0000"/>
              </a:solidFill>
              <a:cs typeface="Times New Roman" panose="02020603050405020304" pitchFamily="18" charset="0"/>
            </a:endParaRPr>
          </a:p>
        </p:txBody>
      </p:sp>
      <p:pic>
        <p:nvPicPr>
          <p:cNvPr id="163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1308100" y="346075"/>
            <a:ext cx="6642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b="1" i="1" kern="0" dirty="0">
                <a:solidFill>
                  <a:srgbClr val="FFFFFF"/>
                </a:solidFill>
                <a:latin typeface="Times New Roman" panose="02020603050405020304" pitchFamily="18" charset="0"/>
                <a:cs typeface="Times New Roman" panose="02020603050405020304" pitchFamily="18" charset="0"/>
              </a:rPr>
              <a:t>Thứ </a:t>
            </a:r>
            <a:r>
              <a:rPr lang="en-US" sz="3200" b="1" i="1" kern="0" dirty="0" smtClean="0">
                <a:solidFill>
                  <a:srgbClr val="FFFFFF"/>
                </a:solidFill>
                <a:latin typeface="Times New Roman" panose="02020603050405020304" pitchFamily="18" charset="0"/>
                <a:cs typeface="Times New Roman" panose="02020603050405020304" pitchFamily="18" charset="0"/>
              </a:rPr>
              <a:t>bảy </a:t>
            </a:r>
            <a:r>
              <a:rPr lang="en-US" sz="3200" b="1" i="1" kern="0" dirty="0">
                <a:solidFill>
                  <a:srgbClr val="FFFFFF"/>
                </a:solidFill>
                <a:latin typeface="Times New Roman" panose="02020603050405020304" pitchFamily="18" charset="0"/>
                <a:cs typeface="Times New Roman" panose="02020603050405020304" pitchFamily="18" charset="0"/>
              </a:rPr>
              <a:t>ngày </a:t>
            </a:r>
            <a:r>
              <a:rPr lang="en-US" sz="3200" b="1" i="1" kern="0" dirty="0" smtClean="0">
                <a:solidFill>
                  <a:srgbClr val="FFFFFF"/>
                </a:solidFill>
                <a:latin typeface="Times New Roman" panose="02020603050405020304" pitchFamily="18" charset="0"/>
                <a:cs typeface="Times New Roman" panose="02020603050405020304" pitchFamily="18" charset="0"/>
              </a:rPr>
              <a:t>26 </a:t>
            </a:r>
            <a:r>
              <a:rPr lang="en-US" sz="3200" b="1" i="1" kern="0" dirty="0">
                <a:solidFill>
                  <a:srgbClr val="FFFFFF"/>
                </a:solidFill>
                <a:latin typeface="Times New Roman" panose="02020603050405020304" pitchFamily="18" charset="0"/>
                <a:cs typeface="Times New Roman" panose="02020603050405020304" pitchFamily="18" charset="0"/>
              </a:rPr>
              <a:t>tháng  3 năm 2022</a:t>
            </a:r>
          </a:p>
        </p:txBody>
      </p:sp>
      <p:sp>
        <p:nvSpPr>
          <p:cNvPr id="12" name="Title 1">
            <a:extLst>
              <a:ext uri="{FF2B5EF4-FFF2-40B4-BE49-F238E27FC236}"/>
            </a:extLst>
          </p:cNvPr>
          <p:cNvSpPr txBox="1">
            <a:spLocks/>
          </p:cNvSpPr>
          <p:nvPr/>
        </p:nvSpPr>
        <p:spPr bwMode="auto">
          <a:xfrm>
            <a:off x="3048000" y="868363"/>
            <a:ext cx="2819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a:defRPr/>
            </a:pPr>
            <a:r>
              <a:rPr lang="en-US" sz="3600" u="sng" dirty="0" smtClean="0">
                <a:solidFill>
                  <a:srgbClr val="FFFFFF"/>
                </a:solidFill>
                <a:latin typeface="Times New Roman" panose="02020603050405020304" pitchFamily="18" charset="0"/>
                <a:cs typeface="Times New Roman" panose="02020603050405020304" pitchFamily="18" charset="0"/>
              </a:rPr>
              <a:t>Địa lí</a:t>
            </a:r>
            <a:endParaRPr lang="en-US" sz="3600" u="sng" dirty="0">
              <a:solidFill>
                <a:srgbClr val="FFFFFF"/>
              </a:solidFill>
              <a:latin typeface="Times New Roman" panose="02020603050405020304" pitchFamily="18" charset="0"/>
              <a:cs typeface="Times New Roman" panose="02020603050405020304" pitchFamily="18" charset="0"/>
            </a:endParaRPr>
          </a:p>
        </p:txBody>
      </p:sp>
      <p:sp>
        <p:nvSpPr>
          <p:cNvPr id="9" name="TextBox 2"/>
          <p:cNvSpPr txBox="1">
            <a:spLocks noChangeArrowheads="1"/>
          </p:cNvSpPr>
          <p:nvPr/>
        </p:nvSpPr>
        <p:spPr bwMode="auto">
          <a:xfrm>
            <a:off x="152400" y="1304284"/>
            <a:ext cx="8310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3600" b="1" i="0" dirty="0" smtClean="0">
                <a:solidFill>
                  <a:srgbClr val="FFFFFF"/>
                </a:solidFill>
                <a:cs typeface="Times New Roman" panose="02020603050405020304" pitchFamily="18" charset="0"/>
              </a:rPr>
              <a:t>Thành phố Huế</a:t>
            </a:r>
            <a:endParaRPr lang="en-US" altLang="en-US" sz="3600" b="1" i="0" dirty="0" smtClean="0">
              <a:solidFill>
                <a:srgbClr val="FFFFFF"/>
              </a:solidFill>
              <a:cs typeface="Times New Roman" panose="02020603050405020304" pitchFamily="18" charset="0"/>
            </a:endParaRPr>
          </a:p>
        </p:txBody>
      </p:sp>
      <p:sp>
        <p:nvSpPr>
          <p:cNvPr id="10" name="TextBox 2"/>
          <p:cNvSpPr txBox="1">
            <a:spLocks noChangeArrowheads="1"/>
          </p:cNvSpPr>
          <p:nvPr/>
        </p:nvSpPr>
        <p:spPr bwMode="auto">
          <a:xfrm>
            <a:off x="304800" y="1965653"/>
            <a:ext cx="6770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800" b="1" i="0" dirty="0" smtClean="0">
                <a:solidFill>
                  <a:srgbClr val="FFFFFF"/>
                </a:solidFill>
                <a:cs typeface="Times New Roman" panose="02020603050405020304" pitchFamily="18" charset="0"/>
              </a:rPr>
              <a:t>1.Thiên nhiên đẹp với nhiều kiến trúc cổ</a:t>
            </a:r>
            <a:endParaRPr lang="en-US" altLang="en-US" sz="2800" b="1" i="0" dirty="0" smtClean="0">
              <a:solidFill>
                <a:srgbClr val="FFFFFF"/>
              </a:solidFill>
              <a:cs typeface="Times New Roman" panose="02020603050405020304" pitchFamily="18" charset="0"/>
            </a:endParaRPr>
          </a:p>
        </p:txBody>
      </p:sp>
    </p:spTree>
    <p:extLst>
      <p:ext uri="{BB962C8B-B14F-4D97-AF65-F5344CB8AC3E}">
        <p14:creationId xmlns:p14="http://schemas.microsoft.com/office/powerpoint/2010/main" val="15984703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additive="base">
                                        <p:cTn id="7" dur="500" fill="hold"/>
                                        <p:tgtEl>
                                          <p:spTgt spid="9223"/>
                                        </p:tgtEl>
                                        <p:attrNameLst>
                                          <p:attrName>ppt_x</p:attrName>
                                        </p:attrNameLst>
                                      </p:cBhvr>
                                      <p:tavLst>
                                        <p:tav tm="0">
                                          <p:val>
                                            <p:strVal val="#ppt_x"/>
                                          </p:val>
                                        </p:tav>
                                        <p:tav tm="100000">
                                          <p:val>
                                            <p:strVal val="#ppt_x"/>
                                          </p:val>
                                        </p:tav>
                                      </p:tavLst>
                                    </p:anim>
                                    <p:anim calcmode="lin" valueType="num">
                                      <p:cBhvr additive="base">
                                        <p:cTn id="8"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5"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p:blipFill>
        <p:spPr bwMode="auto">
          <a:xfrm>
            <a:off x="0" y="-76200"/>
            <a:ext cx="9124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2667000" y="6858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4495800" y="1905000"/>
            <a:ext cx="1524000" cy="49688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3084513" y="3022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p:nvPr/>
        </p:nvSpPr>
        <p:spPr>
          <a:xfrm>
            <a:off x="1854200" y="4546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p:nvSpPr>
        <p:spPr>
          <a:xfrm>
            <a:off x="4800600" y="4518025"/>
            <a:ext cx="16002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4773613" y="4010025"/>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p:nvSpPr>
        <p:spPr>
          <a:xfrm>
            <a:off x="3084513" y="5562600"/>
            <a:ext cx="1411287" cy="53578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Rectangle 13"/>
          <p:cNvSpPr/>
          <p:nvPr/>
        </p:nvSpPr>
        <p:spPr>
          <a:xfrm>
            <a:off x="1752600" y="6273800"/>
            <a:ext cx="18288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Rounded Rectangle 14"/>
          <p:cNvSpPr/>
          <p:nvPr/>
        </p:nvSpPr>
        <p:spPr>
          <a:xfrm>
            <a:off x="208128" y="1701800"/>
            <a:ext cx="3810000" cy="11985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3600">
                <a:latin typeface="Times New Roman" panose="02020603050405020304" pitchFamily="18" charset="0"/>
                <a:cs typeface="Times New Roman" panose="02020603050405020304" pitchFamily="18" charset="0"/>
              </a:rPr>
              <a:t>Vì sao Huế được gọi là cố đô?</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3401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circle(in)">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ue 106">
            <a:hlinkClick r:id="rId3" action="ppaction://hlinksldjump"/>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400800" y="3505200"/>
            <a:ext cx="2743200" cy="2590800"/>
          </a:xfrm>
        </p:spPr>
      </p:pic>
      <p:pic>
        <p:nvPicPr>
          <p:cNvPr id="5" name="Picture 3" descr="hue-ngomon">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57200"/>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flipH="1">
            <a:off x="228600" y="5943600"/>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b="1">
                <a:solidFill>
                  <a:srgbClr val="FF0066"/>
                </a:solidFill>
                <a:latin typeface="Times New Roman" panose="02020603050405020304" pitchFamily="18" charset="0"/>
              </a:rPr>
              <a:t>Chùa Thiên Mụ</a:t>
            </a:r>
          </a:p>
        </p:txBody>
      </p:sp>
      <p:sp>
        <p:nvSpPr>
          <p:cNvPr id="7" name="Text Box 5"/>
          <p:cNvSpPr txBox="1">
            <a:spLocks noChangeArrowheads="1"/>
          </p:cNvSpPr>
          <p:nvPr/>
        </p:nvSpPr>
        <p:spPr bwMode="auto">
          <a:xfrm>
            <a:off x="3352800" y="6019800"/>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Lăng Tự Đức</a:t>
            </a:r>
          </a:p>
        </p:txBody>
      </p:sp>
      <p:sp>
        <p:nvSpPr>
          <p:cNvPr id="8" name="Text Box 6"/>
          <p:cNvSpPr txBox="1">
            <a:spLocks noChangeArrowheads="1"/>
          </p:cNvSpPr>
          <p:nvPr/>
        </p:nvSpPr>
        <p:spPr bwMode="auto">
          <a:xfrm>
            <a:off x="3124200" y="3048000"/>
            <a:ext cx="327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Cầu Trường Tiền</a:t>
            </a:r>
          </a:p>
        </p:txBody>
      </p:sp>
      <p:sp>
        <p:nvSpPr>
          <p:cNvPr id="9" name="Text Box 7"/>
          <p:cNvSpPr txBox="1">
            <a:spLocks noChangeArrowheads="1"/>
          </p:cNvSpPr>
          <p:nvPr/>
        </p:nvSpPr>
        <p:spPr bwMode="auto">
          <a:xfrm>
            <a:off x="0" y="297180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Chợ Đông Ba</a:t>
            </a:r>
          </a:p>
        </p:txBody>
      </p:sp>
      <p:sp>
        <p:nvSpPr>
          <p:cNvPr id="10" name="Text Box 8"/>
          <p:cNvSpPr txBox="1">
            <a:spLocks noChangeArrowheads="1"/>
          </p:cNvSpPr>
          <p:nvPr/>
        </p:nvSpPr>
        <p:spPr bwMode="auto">
          <a:xfrm flipH="1">
            <a:off x="6248400" y="304800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Kinh thành Huế</a:t>
            </a:r>
          </a:p>
        </p:txBody>
      </p:sp>
      <p:sp>
        <p:nvSpPr>
          <p:cNvPr id="11" name="Rectangle 9"/>
          <p:cNvSpPr>
            <a:spLocks noChangeArrowheads="1"/>
          </p:cNvSpPr>
          <p:nvPr/>
        </p:nvSpPr>
        <p:spPr bwMode="auto">
          <a:xfrm>
            <a:off x="3200400" y="4191000"/>
            <a:ext cx="2743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996600"/>
              </a:buClr>
              <a:buSzPct val="60000"/>
              <a:buFont typeface="Wingdings" panose="05000000000000000000" pitchFamily="2" charset="2"/>
              <a:buChar char="n"/>
            </a:pPr>
            <a:endParaRPr lang="en-US" sz="2800">
              <a:solidFill>
                <a:srgbClr val="000000"/>
              </a:solidFill>
              <a:latin typeface="Tahoma" panose="020B0604030504040204" pitchFamily="34" charset="0"/>
            </a:endParaRPr>
          </a:p>
        </p:txBody>
      </p:sp>
      <p:pic>
        <p:nvPicPr>
          <p:cNvPr id="12" name="Picture 10" descr="THIENM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5200"/>
            <a:ext cx="304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Object 11"/>
          <p:cNvGraphicFramePr>
            <a:graphicFrameLocks noGrp="1" noChangeAspect="1"/>
          </p:cNvGraphicFramePr>
          <p:nvPr>
            <p:ph sz="half" idx="4294967295"/>
          </p:nvPr>
        </p:nvGraphicFramePr>
        <p:xfrm>
          <a:off x="3124200" y="457200"/>
          <a:ext cx="3124200" cy="2667000"/>
        </p:xfrm>
        <a:graphic>
          <a:graphicData uri="http://schemas.openxmlformats.org/presentationml/2006/ole">
            <mc:AlternateContent xmlns:mc="http://schemas.openxmlformats.org/markup-compatibility/2006">
              <mc:Choice xmlns:v="urn:schemas-microsoft-com:vml" Requires="v">
                <p:oleObj spid="_x0000_s1048" name="Photo Editor Photo" r:id="rId7" imgW="2742857" imgH="1905266" progId="">
                  <p:embed/>
                </p:oleObj>
              </mc:Choice>
              <mc:Fallback>
                <p:oleObj name="Photo Editor Photo" r:id="rId7" imgW="2742857" imgH="1905266" progId="">
                  <p:embed/>
                  <p:pic>
                    <p:nvPicPr>
                      <p:cNvPr id="0" name="Picture 10"/>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57200"/>
                        <a:ext cx="3124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Rectangle 13"/>
          <p:cNvSpPr>
            <a:spLocks noChangeArrowheads="1"/>
          </p:cNvSpPr>
          <p:nvPr/>
        </p:nvSpPr>
        <p:spPr bwMode="auto">
          <a:xfrm>
            <a:off x="6400800" y="601980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Điện Hòn Chén</a:t>
            </a:r>
          </a:p>
        </p:txBody>
      </p:sp>
      <p:pic>
        <p:nvPicPr>
          <p:cNvPr id="15" name="Picture 14" descr="canh hue">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3505200"/>
            <a:ext cx="320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dong-ba-market-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21943"/>
            <a:ext cx="3048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4689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25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5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25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25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250"/>
                                        <p:tgtEl>
                                          <p:spTgt spid="10"/>
                                        </p:tgtEl>
                                      </p:cBhvr>
                                    </p:animEffect>
                                  </p:childTnLst>
                                </p:cTn>
                              </p:par>
                              <p:par>
                                <p:cTn id="26" presetID="16" presetClass="entr" presetSubtype="21" fill="hold" grpId="0" nodeType="withEffect" nodePh="1">
                                  <p:stCondLst>
                                    <p:cond delay="0"/>
                                  </p:stCondLst>
                                  <p:endCondLst>
                                    <p:cond evt="begin" delay="0">
                                      <p:tn val="26"/>
                                    </p:cond>
                                  </p:end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25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25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25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25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25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25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1" nodeType="withEffect" nodePh="1">
                                  <p:stCondLst>
                                    <p:cond delay="0"/>
                                  </p:stCondLst>
                                  <p:endCondLst>
                                    <p:cond evt="begin" delay="0">
                                      <p:tn val="67"/>
                                    </p:cond>
                                  </p:end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860946" y="51816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Times New Roman" panose="02020603050405020304" pitchFamily="18" charset="0"/>
            </a:endParaRPr>
          </a:p>
        </p:txBody>
      </p:sp>
      <p:pic>
        <p:nvPicPr>
          <p:cNvPr id="5" name="Picture 3" descr="E0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6" y="685800"/>
            <a:ext cx="4648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946" y="685800"/>
            <a:ext cx="4495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6" y="3276600"/>
            <a:ext cx="4648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0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946" y="3276600"/>
            <a:ext cx="4495800" cy="2819400"/>
          </a:xfrm>
          <a:prstGeom prst="rect">
            <a:avLst/>
          </a:prstGeom>
          <a:solidFill>
            <a:srgbClr val="66FFFF"/>
          </a:solidFill>
          <a:ln w="9525">
            <a:solidFill>
              <a:srgbClr val="FF0000"/>
            </a:solidFill>
            <a:miter lim="800000"/>
            <a:headEnd/>
            <a:tailEnd/>
          </a:ln>
        </p:spPr>
      </p:pic>
      <p:sp>
        <p:nvSpPr>
          <p:cNvPr id="9" name="Text Box 7"/>
          <p:cNvSpPr txBox="1">
            <a:spLocks noChangeArrowheads="1"/>
          </p:cNvSpPr>
          <p:nvPr/>
        </p:nvSpPr>
        <p:spPr bwMode="auto">
          <a:xfrm>
            <a:off x="2346846" y="6305210"/>
            <a:ext cx="4473054" cy="52322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sz="2800" b="1">
                <a:solidFill>
                  <a:srgbClr val="FF0000"/>
                </a:solidFill>
                <a:latin typeface="Times New Roman" panose="02020603050405020304" pitchFamily="18" charset="0"/>
              </a:rPr>
              <a:t>NHÀ VƯỜN Ở HUẾ</a:t>
            </a:r>
          </a:p>
        </p:txBody>
      </p:sp>
    </p:spTree>
    <p:extLst>
      <p:ext uri="{BB962C8B-B14F-4D97-AF65-F5344CB8AC3E}">
        <p14:creationId xmlns:p14="http://schemas.microsoft.com/office/powerpoint/2010/main" val="1221449047"/>
      </p:ext>
    </p:extLst>
  </p:cSld>
  <p:clrMapOvr>
    <a:masterClrMapping/>
  </p:clrMapOvr>
  <p:transition>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10" name="AutoShape 106"/>
          <p:cNvSpPr>
            <a:spLocks noChangeArrowheads="1"/>
          </p:cNvSpPr>
          <p:nvPr/>
        </p:nvSpPr>
        <p:spPr bwMode="auto">
          <a:xfrm rot="2047278">
            <a:off x="7543800" y="4229100"/>
            <a:ext cx="250825"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sz="3000" baseline="-25000">
              <a:solidFill>
                <a:prstClr val="black"/>
              </a:solidFill>
              <a:latin typeface=".VnCommercial Script" pitchFamily="34" charset="0"/>
              <a:cs typeface="Arial" charset="0"/>
            </a:endParaRPr>
          </a:p>
        </p:txBody>
      </p:sp>
      <p:sp>
        <p:nvSpPr>
          <p:cNvPr id="16387" name="Rectangle 18"/>
          <p:cNvSpPr>
            <a:spLocks noChangeArrowheads="1"/>
          </p:cNvSpPr>
          <p:nvPr/>
        </p:nvSpPr>
        <p:spPr bwMode="auto">
          <a:xfrm>
            <a:off x="1885950" y="2000250"/>
            <a:ext cx="5429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50000"/>
              </a:spcBef>
              <a:spcAft>
                <a:spcPct val="0"/>
              </a:spcAft>
            </a:pPr>
            <a:r>
              <a:rPr lang="en-US" altLang="en-US" sz="3300" b="1" i="0" baseline="-25000" smtClean="0">
                <a:solidFill>
                  <a:srgbClr val="000000"/>
                </a:solidFill>
                <a:cs typeface="Arial" panose="020B0604020202020204" pitchFamily="34" charset="0"/>
              </a:rPr>
              <a:t>  </a:t>
            </a:r>
          </a:p>
        </p:txBody>
      </p:sp>
      <p:sp>
        <p:nvSpPr>
          <p:cNvPr id="9223" name="TextBox 15"/>
          <p:cNvSpPr txBox="1">
            <a:spLocks noChangeArrowheads="1"/>
          </p:cNvSpPr>
          <p:nvPr/>
        </p:nvSpPr>
        <p:spPr bwMode="auto">
          <a:xfrm>
            <a:off x="1257300" y="1397000"/>
            <a:ext cx="6580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Thứ ..... ngày .....tháng 2 năm 2022</a:t>
            </a:r>
          </a:p>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Toán</a:t>
            </a:r>
          </a:p>
          <a:p>
            <a:pPr algn="ctr" fontAlgn="base">
              <a:spcBef>
                <a:spcPct val="0"/>
              </a:spcBef>
              <a:spcAft>
                <a:spcPct val="0"/>
              </a:spcAft>
            </a:pPr>
            <a:r>
              <a:rPr lang="en-US" altLang="en-US" sz="2400" b="1" i="0" baseline="-25000" smtClean="0">
                <a:solidFill>
                  <a:srgbClr val="FF0000"/>
                </a:solidFill>
                <a:cs typeface="Times New Roman" panose="02020603050405020304" pitchFamily="18" charset="0"/>
              </a:rPr>
              <a:t>Luyện tập chung (trên)</a:t>
            </a:r>
          </a:p>
        </p:txBody>
      </p:sp>
      <p:sp>
        <p:nvSpPr>
          <p:cNvPr id="5" name="TextBox 15"/>
          <p:cNvSpPr txBox="1">
            <a:spLocks noChangeArrowheads="1"/>
          </p:cNvSpPr>
          <p:nvPr/>
        </p:nvSpPr>
        <p:spPr bwMode="auto">
          <a:xfrm>
            <a:off x="2514600" y="3048000"/>
            <a:ext cx="211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0"/>
              </a:spcBef>
              <a:spcAft>
                <a:spcPct val="0"/>
              </a:spcAft>
            </a:pPr>
            <a:r>
              <a:rPr lang="en-US" altLang="en-US" sz="2400" b="1" i="0" baseline="-25000" smtClean="0">
                <a:solidFill>
                  <a:srgbClr val="000000"/>
                </a:solidFill>
                <a:cs typeface="Times New Roman" panose="02020603050405020304" pitchFamily="18" charset="0"/>
              </a:rPr>
              <a:t>Sách trang 138</a:t>
            </a:r>
            <a:endParaRPr lang="en-US" altLang="en-US" sz="2400" b="1" i="0" baseline="-25000" smtClean="0">
              <a:solidFill>
                <a:srgbClr val="FF0000"/>
              </a:solidFill>
              <a:cs typeface="Times New Roman" panose="02020603050405020304" pitchFamily="18" charset="0"/>
            </a:endParaRPr>
          </a:p>
        </p:txBody>
      </p:sp>
      <p:pic>
        <p:nvPicPr>
          <p:cNvPr id="163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2862"/>
            <a:ext cx="1158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1308100" y="346075"/>
            <a:ext cx="6642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b="1" i="1" kern="0" dirty="0">
                <a:solidFill>
                  <a:srgbClr val="FFFFFF"/>
                </a:solidFill>
                <a:latin typeface="Times New Roman" panose="02020603050405020304" pitchFamily="18" charset="0"/>
                <a:cs typeface="Times New Roman" panose="02020603050405020304" pitchFamily="18" charset="0"/>
              </a:rPr>
              <a:t>Thứ </a:t>
            </a:r>
            <a:r>
              <a:rPr lang="en-US" sz="3200" b="1" i="1" kern="0" dirty="0" smtClean="0">
                <a:solidFill>
                  <a:srgbClr val="FFFFFF"/>
                </a:solidFill>
                <a:latin typeface="Times New Roman" panose="02020603050405020304" pitchFamily="18" charset="0"/>
                <a:cs typeface="Times New Roman" panose="02020603050405020304" pitchFamily="18" charset="0"/>
              </a:rPr>
              <a:t>bảy </a:t>
            </a:r>
            <a:r>
              <a:rPr lang="en-US" sz="3200" b="1" i="1" kern="0" dirty="0">
                <a:solidFill>
                  <a:srgbClr val="FFFFFF"/>
                </a:solidFill>
                <a:latin typeface="Times New Roman" panose="02020603050405020304" pitchFamily="18" charset="0"/>
                <a:cs typeface="Times New Roman" panose="02020603050405020304" pitchFamily="18" charset="0"/>
              </a:rPr>
              <a:t>ngày </a:t>
            </a:r>
            <a:r>
              <a:rPr lang="en-US" sz="3200" b="1" i="1" kern="0" dirty="0" smtClean="0">
                <a:solidFill>
                  <a:srgbClr val="FFFFFF"/>
                </a:solidFill>
                <a:latin typeface="Times New Roman" panose="02020603050405020304" pitchFamily="18" charset="0"/>
                <a:cs typeface="Times New Roman" panose="02020603050405020304" pitchFamily="18" charset="0"/>
              </a:rPr>
              <a:t>26 </a:t>
            </a:r>
            <a:r>
              <a:rPr lang="en-US" sz="3200" b="1" i="1" kern="0" dirty="0">
                <a:solidFill>
                  <a:srgbClr val="FFFFFF"/>
                </a:solidFill>
                <a:latin typeface="Times New Roman" panose="02020603050405020304" pitchFamily="18" charset="0"/>
                <a:cs typeface="Times New Roman" panose="02020603050405020304" pitchFamily="18" charset="0"/>
              </a:rPr>
              <a:t>tháng  3 năm 2022</a:t>
            </a:r>
          </a:p>
        </p:txBody>
      </p:sp>
      <p:sp>
        <p:nvSpPr>
          <p:cNvPr id="12" name="Title 1">
            <a:extLst>
              <a:ext uri="{FF2B5EF4-FFF2-40B4-BE49-F238E27FC236}"/>
            </a:extLst>
          </p:cNvPr>
          <p:cNvSpPr txBox="1">
            <a:spLocks/>
          </p:cNvSpPr>
          <p:nvPr/>
        </p:nvSpPr>
        <p:spPr bwMode="auto">
          <a:xfrm>
            <a:off x="3048000" y="868363"/>
            <a:ext cx="2819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a:defRPr/>
            </a:pPr>
            <a:r>
              <a:rPr lang="en-US" sz="3200" u="sng" dirty="0" smtClean="0">
                <a:solidFill>
                  <a:srgbClr val="FFFFFF"/>
                </a:solidFill>
                <a:latin typeface="Times New Roman" panose="02020603050405020304" pitchFamily="18" charset="0"/>
                <a:cs typeface="Times New Roman" panose="02020603050405020304" pitchFamily="18" charset="0"/>
              </a:rPr>
              <a:t>Địa lí</a:t>
            </a:r>
            <a:endParaRPr lang="en-US" sz="3200" u="sng" dirty="0">
              <a:solidFill>
                <a:srgbClr val="FFFFFF"/>
              </a:solidFill>
              <a:latin typeface="Times New Roman" panose="02020603050405020304" pitchFamily="18" charset="0"/>
              <a:cs typeface="Times New Roman" panose="02020603050405020304" pitchFamily="18" charset="0"/>
            </a:endParaRPr>
          </a:p>
        </p:txBody>
      </p:sp>
      <p:sp>
        <p:nvSpPr>
          <p:cNvPr id="9" name="TextBox 2"/>
          <p:cNvSpPr txBox="1">
            <a:spLocks noChangeArrowheads="1"/>
          </p:cNvSpPr>
          <p:nvPr/>
        </p:nvSpPr>
        <p:spPr bwMode="auto">
          <a:xfrm>
            <a:off x="152400" y="1304284"/>
            <a:ext cx="8310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3600" b="1" i="0" dirty="0" smtClean="0">
                <a:solidFill>
                  <a:srgbClr val="FFFFFF"/>
                </a:solidFill>
                <a:cs typeface="Times New Roman" panose="02020603050405020304" pitchFamily="18" charset="0"/>
              </a:rPr>
              <a:t>Thành phố Huế</a:t>
            </a:r>
          </a:p>
        </p:txBody>
      </p:sp>
      <p:sp>
        <p:nvSpPr>
          <p:cNvPr id="10" name="TextBox 2"/>
          <p:cNvSpPr txBox="1">
            <a:spLocks noChangeArrowheads="1"/>
          </p:cNvSpPr>
          <p:nvPr/>
        </p:nvSpPr>
        <p:spPr bwMode="auto">
          <a:xfrm>
            <a:off x="0" y="1943621"/>
            <a:ext cx="6770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800" b="1" i="0" dirty="0" smtClean="0">
                <a:solidFill>
                  <a:srgbClr val="FFFFFF"/>
                </a:solidFill>
                <a:cs typeface="Times New Roman" panose="02020603050405020304" pitchFamily="18" charset="0"/>
              </a:rPr>
              <a:t>1.Thiên nhiên đẹp với nhiều kiến trúc cổ</a:t>
            </a:r>
          </a:p>
        </p:txBody>
      </p:sp>
      <p:sp>
        <p:nvSpPr>
          <p:cNvPr id="13" name="Rectangle 5"/>
          <p:cNvSpPr>
            <a:spLocks noChangeArrowheads="1"/>
          </p:cNvSpPr>
          <p:nvPr/>
        </p:nvSpPr>
        <p:spPr bwMode="auto">
          <a:xfrm>
            <a:off x="304800" y="2467609"/>
            <a:ext cx="9525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dirty="0" smtClean="0">
                <a:solidFill>
                  <a:schemeClr val="bg1"/>
                </a:solidFill>
                <a:latin typeface="Times New Roman" panose="02020603050405020304" pitchFamily="18" charset="0"/>
              </a:rPr>
              <a:t>- Thành </a:t>
            </a:r>
            <a:r>
              <a:rPr lang="en-US" sz="2800" dirty="0">
                <a:solidFill>
                  <a:schemeClr val="bg1"/>
                </a:solidFill>
                <a:latin typeface="Times New Roman" panose="02020603050405020304" pitchFamily="18" charset="0"/>
              </a:rPr>
              <a:t>phố </a:t>
            </a:r>
            <a:r>
              <a:rPr lang="en-US" sz="2800" dirty="0" smtClean="0">
                <a:solidFill>
                  <a:schemeClr val="bg1"/>
                </a:solidFill>
                <a:latin typeface="Times New Roman" panose="02020603050405020304" pitchFamily="18" charset="0"/>
              </a:rPr>
              <a:t>Huế </a:t>
            </a:r>
            <a:r>
              <a:rPr lang="en-US" sz="2800" dirty="0" smtClean="0">
                <a:solidFill>
                  <a:schemeClr val="bg1"/>
                </a:solidFill>
                <a:latin typeface="Times New Roman" panose="02020603050405020304" pitchFamily="18" charset="0"/>
              </a:rPr>
              <a:t> nằm bên dòng sông Hương thuộc tỉnh Thừa </a:t>
            </a:r>
            <a:r>
              <a:rPr lang="en-US" sz="2800" dirty="0">
                <a:solidFill>
                  <a:schemeClr val="bg1"/>
                </a:solidFill>
                <a:latin typeface="Times New Roman" panose="02020603050405020304" pitchFamily="18" charset="0"/>
              </a:rPr>
              <a:t>Thiên Huế</a:t>
            </a:r>
            <a:r>
              <a:rPr lang="en-US" sz="2800" dirty="0" smtClean="0">
                <a:solidFill>
                  <a:schemeClr val="bg1"/>
                </a:solidFill>
                <a:latin typeface="Times New Roman" panose="02020603050405020304" pitchFamily="18" charset="0"/>
              </a:rPr>
              <a:t> </a:t>
            </a:r>
            <a:r>
              <a:rPr lang="en-US" sz="2800" dirty="0">
                <a:solidFill>
                  <a:schemeClr val="bg1"/>
                </a:solidFill>
                <a:latin typeface="Times New Roman" panose="02020603050405020304" pitchFamily="18" charset="0"/>
              </a:rPr>
              <a:t>được xây </a:t>
            </a:r>
            <a:r>
              <a:rPr lang="en-US" sz="2800" dirty="0" smtClean="0">
                <a:solidFill>
                  <a:schemeClr val="bg1"/>
                </a:solidFill>
                <a:latin typeface="Times New Roman" panose="02020603050405020304" pitchFamily="18" charset="0"/>
              </a:rPr>
              <a:t>dựng </a:t>
            </a:r>
            <a:r>
              <a:rPr lang="en-US" sz="2800" dirty="0">
                <a:solidFill>
                  <a:schemeClr val="bg1"/>
                </a:solidFill>
                <a:latin typeface="Times New Roman" panose="02020603050405020304" pitchFamily="18" charset="0"/>
              </a:rPr>
              <a:t>cách đây trên 400 năm, đã từng là kinh đô của </a:t>
            </a:r>
            <a:r>
              <a:rPr lang="en-US" sz="2800" dirty="0" smtClean="0">
                <a:solidFill>
                  <a:schemeClr val="bg1"/>
                </a:solidFill>
                <a:latin typeface="Times New Roman" panose="02020603050405020304" pitchFamily="18" charset="0"/>
              </a:rPr>
              <a:t>nước </a:t>
            </a:r>
            <a:r>
              <a:rPr lang="en-US" sz="2800" dirty="0">
                <a:solidFill>
                  <a:schemeClr val="bg1"/>
                </a:solidFill>
                <a:latin typeface="Times New Roman" panose="02020603050405020304" pitchFamily="18" charset="0"/>
              </a:rPr>
              <a:t>ta thời nhà Nguyễn.</a:t>
            </a:r>
          </a:p>
        </p:txBody>
      </p:sp>
      <p:sp>
        <p:nvSpPr>
          <p:cNvPr id="15" name="Rectangle 5"/>
          <p:cNvSpPr>
            <a:spLocks noChangeArrowheads="1"/>
          </p:cNvSpPr>
          <p:nvPr/>
        </p:nvSpPr>
        <p:spPr bwMode="auto">
          <a:xfrm>
            <a:off x="304800" y="4050821"/>
            <a:ext cx="96547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dirty="0" smtClean="0">
                <a:solidFill>
                  <a:schemeClr val="bg1"/>
                </a:solidFill>
                <a:latin typeface="Times New Roman" panose="02020603050405020304" pitchFamily="18" charset="0"/>
              </a:rPr>
              <a:t>- Cố đô Huế nổi tiếng với các công trình kiến trúc cung đình, thành quách, đền miếu, lăng tẩm,...</a:t>
            </a:r>
            <a:endParaRPr lang="en-US" sz="2800" dirty="0">
              <a:solidFill>
                <a:schemeClr val="bg1"/>
              </a:solidFill>
              <a:latin typeface="Times New Roman" panose="02020603050405020304" pitchFamily="18" charset="0"/>
            </a:endParaRPr>
          </a:p>
        </p:txBody>
      </p:sp>
      <p:sp>
        <p:nvSpPr>
          <p:cNvPr id="16" name="TextBox 4"/>
          <p:cNvSpPr txBox="1">
            <a:spLocks noChangeArrowheads="1"/>
          </p:cNvSpPr>
          <p:nvPr/>
        </p:nvSpPr>
        <p:spPr bwMode="auto">
          <a:xfrm>
            <a:off x="304800" y="5140039"/>
            <a:ext cx="876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b="1" dirty="0">
                <a:solidFill>
                  <a:schemeClr val="bg1"/>
                </a:solidFill>
                <a:latin typeface="Times New Roman" panose="02020603050405020304" pitchFamily="18" charset="0"/>
              </a:rPr>
              <a:t>2. Huế  - thành phố du lịch</a:t>
            </a:r>
          </a:p>
        </p:txBody>
      </p:sp>
    </p:spTree>
    <p:extLst>
      <p:ext uri="{BB962C8B-B14F-4D97-AF65-F5344CB8AC3E}">
        <p14:creationId xmlns:p14="http://schemas.microsoft.com/office/powerpoint/2010/main" val="23470376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additive="base">
                                        <p:cTn id="7" dur="500" fill="hold"/>
                                        <p:tgtEl>
                                          <p:spTgt spid="9223"/>
                                        </p:tgtEl>
                                        <p:attrNameLst>
                                          <p:attrName>ppt_x</p:attrName>
                                        </p:attrNameLst>
                                      </p:cBhvr>
                                      <p:tavLst>
                                        <p:tav tm="0">
                                          <p:val>
                                            <p:strVal val="#ppt_x"/>
                                          </p:val>
                                        </p:tav>
                                        <p:tav tm="100000">
                                          <p:val>
                                            <p:strVal val="#ppt_x"/>
                                          </p:val>
                                        </p:tav>
                                      </p:tavLst>
                                    </p:anim>
                                    <p:anim calcmode="lin" valueType="num">
                                      <p:cBhvr additive="base">
                                        <p:cTn id="8"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5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5" grpId="0"/>
      <p:bldP spid="9" grpId="0"/>
      <p:bldP spid="10" grpId="0"/>
      <p:bldP spid="13"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6">
            <a:hlinkClick r:id="rId3" action="ppaction://hlinksldjump"/>
          </p:cNvPr>
          <p:cNvSpPr>
            <a:spLocks noChangeArrowheads="1"/>
          </p:cNvSpPr>
          <p:nvPr/>
        </p:nvSpPr>
        <p:spPr bwMode="auto">
          <a:xfrm>
            <a:off x="609600" y="304800"/>
            <a:ext cx="5638800" cy="1828800"/>
          </a:xfrm>
          <a:prstGeom prst="cloudCallout">
            <a:avLst>
              <a:gd name="adj1" fmla="val 25347"/>
              <a:gd name="adj2" fmla="val 89446"/>
            </a:avLst>
          </a:prstGeom>
          <a:solidFill>
            <a:srgbClr val="FFCCFF"/>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eaLnBrk="0" hangingPunct="0"/>
            <a:r>
              <a:rPr lang="en-US" sz="4800" b="1" dirty="0">
                <a:solidFill>
                  <a:srgbClr val="009900"/>
                </a:solidFill>
                <a:latin typeface="Times New Roman" panose="02020603050405020304" pitchFamily="18" charset="0"/>
                <a:cs typeface="Times New Roman" panose="02020603050405020304" pitchFamily="18" charset="0"/>
              </a:rPr>
              <a:t>Thảo luận nhóm</a:t>
            </a:r>
            <a:endParaRPr lang="vi-VN" sz="4800" b="1" dirty="0">
              <a:solidFill>
                <a:srgbClr val="009900"/>
              </a:solidFill>
              <a:latin typeface="Times New Roman" panose="02020603050405020304" pitchFamily="18" charset="0"/>
              <a:cs typeface="Times New Roman" panose="02020603050405020304" pitchFamily="18" charset="0"/>
            </a:endParaRPr>
          </a:p>
        </p:txBody>
      </p:sp>
      <p:sp>
        <p:nvSpPr>
          <p:cNvPr id="5" name="Text Box 13"/>
          <p:cNvSpPr txBox="1">
            <a:spLocks noChangeArrowheads="1"/>
          </p:cNvSpPr>
          <p:nvPr/>
        </p:nvSpPr>
        <p:spPr bwMode="auto">
          <a:xfrm>
            <a:off x="838200" y="2819400"/>
            <a:ext cx="8153400" cy="2308324"/>
          </a:xfrm>
          <a:prstGeom prst="rect">
            <a:avLst/>
          </a:prstGeom>
          <a:noFill/>
          <a:ln w="9525">
            <a:noFill/>
            <a:miter lim="800000"/>
            <a:headEnd/>
            <a:tailEnd/>
          </a:ln>
          <a:effectLst/>
        </p:spPr>
        <p:txBody>
          <a:bodyPr>
            <a:spAutoFit/>
          </a:bodyPr>
          <a:lstStyle/>
          <a:p>
            <a:pPr>
              <a:spcBef>
                <a:spcPct val="50000"/>
              </a:spcBef>
            </a:pPr>
            <a:r>
              <a:rPr lang="en-US" sz="3600" b="1">
                <a:solidFill>
                  <a:srgbClr val="FF0000"/>
                </a:solidFill>
                <a:latin typeface="Times New Roman" panose="02020603050405020304" pitchFamily="18" charset="0"/>
                <a:cs typeface="Times New Roman" panose="02020603050405020304" pitchFamily="18" charset="0"/>
              </a:rPr>
              <a:t>Tưởng tượng mình là một hướng dẫn viên du lịch, mỗi nhóm hãy chọn một trong bảy địa điểm và giới thiệu cho khách du lịch biết về địa điểm đó.</a:t>
            </a:r>
          </a:p>
        </p:txBody>
      </p:sp>
    </p:spTree>
    <p:extLst>
      <p:ext uri="{BB962C8B-B14F-4D97-AF65-F5344CB8AC3E}">
        <p14:creationId xmlns:p14="http://schemas.microsoft.com/office/powerpoint/2010/main" val="21204528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a:latin typeface="Times New Roman" panose="02020603050405020304" pitchFamily="18" charset="0"/>
                <a:cs typeface="Times New Roman" panose="02020603050405020304" pitchFamily="18" charset="0"/>
              </a:rPr>
              <a:t>NHÓM 1: KINH THÀNH HUẾ</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9" y="914400"/>
            <a:ext cx="4106839" cy="25561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914399"/>
            <a:ext cx="4114799" cy="25561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39" y="4188567"/>
            <a:ext cx="4114800" cy="2556155"/>
          </a:xfrm>
          <a:prstGeom prst="rect">
            <a:avLst/>
          </a:prstGeom>
        </p:spPr>
      </p:pic>
      <p:sp>
        <p:nvSpPr>
          <p:cNvPr id="10" name="TextBox 9"/>
          <p:cNvSpPr txBox="1"/>
          <p:nvPr/>
        </p:nvSpPr>
        <p:spPr>
          <a:xfrm>
            <a:off x="651679" y="3501925"/>
            <a:ext cx="2819398"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NGỌ MÔN</a:t>
            </a:r>
          </a:p>
        </p:txBody>
      </p:sp>
      <p:sp>
        <p:nvSpPr>
          <p:cNvPr id="12" name="TextBox 11"/>
          <p:cNvSpPr txBox="1"/>
          <p:nvPr/>
        </p:nvSpPr>
        <p:spPr>
          <a:xfrm>
            <a:off x="4800599" y="5466644"/>
            <a:ext cx="4114799"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ĐIỆN THÁI HÀ</a:t>
            </a:r>
          </a:p>
        </p:txBody>
      </p:sp>
      <p:sp>
        <p:nvSpPr>
          <p:cNvPr id="13" name="TextBox 12"/>
          <p:cNvSpPr txBox="1"/>
          <p:nvPr/>
        </p:nvSpPr>
        <p:spPr>
          <a:xfrm>
            <a:off x="4773303" y="3470554"/>
            <a:ext cx="4114799"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CỔNG HOÀNG THÀNH</a:t>
            </a:r>
          </a:p>
        </p:txBody>
      </p:sp>
    </p:spTree>
    <p:extLst>
      <p:ext uri="{BB962C8B-B14F-4D97-AF65-F5344CB8AC3E}">
        <p14:creationId xmlns:p14="http://schemas.microsoft.com/office/powerpoint/2010/main" val="2363040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6" y="457200"/>
            <a:ext cx="9166746" cy="5867400"/>
          </a:xfrm>
          <a:prstGeom prst="rect">
            <a:avLst/>
          </a:prstGeom>
        </p:spPr>
      </p:pic>
    </p:spTree>
    <p:extLst>
      <p:ext uri="{BB962C8B-B14F-4D97-AF65-F5344CB8AC3E}">
        <p14:creationId xmlns:p14="http://schemas.microsoft.com/office/powerpoint/2010/main" val="412769215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304800"/>
            <a:ext cx="8305800" cy="6284722"/>
          </a:xfrm>
        </p:spPr>
      </p:pic>
    </p:spTree>
    <p:extLst>
      <p:ext uri="{BB962C8B-B14F-4D97-AF65-F5344CB8AC3E}">
        <p14:creationId xmlns:p14="http://schemas.microsoft.com/office/powerpoint/2010/main" val="207330942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3861290"/>
            <a:ext cx="2964936" cy="2139174"/>
          </a:xfrm>
        </p:spPr>
      </p:pic>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NHÓM 2: LĂNG TỰ ĐỨC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536" y="990599"/>
            <a:ext cx="3283463" cy="19050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7" y="3866864"/>
            <a:ext cx="2895600" cy="2133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4" y="980932"/>
            <a:ext cx="3074543" cy="1905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0535" y="3841954"/>
            <a:ext cx="3283463" cy="215851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980931"/>
            <a:ext cx="2812538" cy="1905001"/>
          </a:xfrm>
          <a:prstGeom prst="rect">
            <a:avLst/>
          </a:prstGeom>
        </p:spPr>
      </p:pic>
      <p:sp>
        <p:nvSpPr>
          <p:cNvPr id="12" name="TextBox 11"/>
          <p:cNvSpPr txBox="1"/>
          <p:nvPr/>
        </p:nvSpPr>
        <p:spPr>
          <a:xfrm>
            <a:off x="-318073" y="2907183"/>
            <a:ext cx="3657600"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KHIÊM MÔN </a:t>
            </a:r>
          </a:p>
          <a:p>
            <a:pPr algn="ctr"/>
            <a:r>
              <a:rPr lang="en-US" sz="2800" b="1">
                <a:solidFill>
                  <a:srgbClr val="FF0000"/>
                </a:solidFill>
                <a:latin typeface="Times New Roman" panose="02020603050405020304" pitchFamily="18" charset="0"/>
                <a:cs typeface="Times New Roman" panose="02020603050405020304" pitchFamily="18" charset="0"/>
              </a:rPr>
              <a:t>CUNG</a:t>
            </a:r>
          </a:p>
        </p:txBody>
      </p:sp>
      <p:sp>
        <p:nvSpPr>
          <p:cNvPr id="13" name="TextBox 12"/>
          <p:cNvSpPr txBox="1"/>
          <p:nvPr/>
        </p:nvSpPr>
        <p:spPr>
          <a:xfrm>
            <a:off x="2549268" y="3036083"/>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MỘ</a:t>
            </a:r>
          </a:p>
        </p:txBody>
      </p:sp>
      <p:sp>
        <p:nvSpPr>
          <p:cNvPr id="15" name="TextBox 14"/>
          <p:cNvSpPr txBox="1"/>
          <p:nvPr/>
        </p:nvSpPr>
        <p:spPr>
          <a:xfrm>
            <a:off x="5673466" y="3047456"/>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LĂNG MỘ</a:t>
            </a:r>
          </a:p>
        </p:txBody>
      </p:sp>
      <p:sp>
        <p:nvSpPr>
          <p:cNvPr id="16" name="TextBox 15"/>
          <p:cNvSpPr txBox="1"/>
          <p:nvPr/>
        </p:nvSpPr>
        <p:spPr>
          <a:xfrm>
            <a:off x="-391237" y="6253479"/>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TOÀN CẢNH</a:t>
            </a:r>
          </a:p>
        </p:txBody>
      </p:sp>
      <p:sp>
        <p:nvSpPr>
          <p:cNvPr id="17" name="TextBox 16"/>
          <p:cNvSpPr txBox="1"/>
          <p:nvPr/>
        </p:nvSpPr>
        <p:spPr>
          <a:xfrm>
            <a:off x="2625469" y="6246587"/>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BÊN NGOÀI</a:t>
            </a:r>
          </a:p>
        </p:txBody>
      </p:sp>
      <p:sp>
        <p:nvSpPr>
          <p:cNvPr id="18" name="TextBox 17"/>
          <p:cNvSpPr txBox="1"/>
          <p:nvPr/>
        </p:nvSpPr>
        <p:spPr>
          <a:xfrm>
            <a:off x="5680290" y="6239695"/>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BÊN TRONG</a:t>
            </a:r>
          </a:p>
        </p:txBody>
      </p:sp>
    </p:spTree>
    <p:extLst>
      <p:ext uri="{BB962C8B-B14F-4D97-AF65-F5344CB8AC3E}">
        <p14:creationId xmlns:p14="http://schemas.microsoft.com/office/powerpoint/2010/main" val="4059829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anim calcmode="lin" valueType="num">
                                      <p:cBhvr>
                                        <p:cTn id="48" dur="500" fill="hold"/>
                                        <p:tgtEl>
                                          <p:spTgt spid="6"/>
                                        </p:tgtEl>
                                        <p:attrNameLst>
                                          <p:attrName>ppt_x</p:attrName>
                                        </p:attrNameLst>
                                      </p:cBhvr>
                                      <p:tavLst>
                                        <p:tav tm="0">
                                          <p:val>
                                            <p:strVal val="#ppt_x"/>
                                          </p:val>
                                        </p:tav>
                                        <p:tav tm="100000">
                                          <p:val>
                                            <p:strVal val="#ppt_x"/>
                                          </p:val>
                                        </p:tav>
                                      </p:tavLst>
                                    </p:anim>
                                    <p:anim calcmode="lin" valueType="num">
                                      <p:cBhvr>
                                        <p:cTn id="49" dur="5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anim calcmode="lin" valueType="num">
                                      <p:cBhvr>
                                        <p:cTn id="53" dur="500" fill="hold"/>
                                        <p:tgtEl>
                                          <p:spTgt spid="7"/>
                                        </p:tgtEl>
                                        <p:attrNameLst>
                                          <p:attrName>ppt_x</p:attrName>
                                        </p:attrNameLst>
                                      </p:cBhvr>
                                      <p:tavLst>
                                        <p:tav tm="0">
                                          <p:val>
                                            <p:strVal val="#ppt_x"/>
                                          </p:val>
                                        </p:tav>
                                        <p:tav tm="100000">
                                          <p:val>
                                            <p:strVal val="#ppt_x"/>
                                          </p:val>
                                        </p:tav>
                                      </p:tavLst>
                                    </p:anim>
                                    <p:anim calcmode="lin" valueType="num">
                                      <p:cBhvr>
                                        <p:cTn id="54" dur="5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anim calcmode="lin" valueType="num">
                                      <p:cBhvr>
                                        <p:cTn id="63" dur="500" fill="hold"/>
                                        <p:tgtEl>
                                          <p:spTgt spid="10"/>
                                        </p:tgtEl>
                                        <p:attrNameLst>
                                          <p:attrName>ppt_x</p:attrName>
                                        </p:attrNameLst>
                                      </p:cBhvr>
                                      <p:tavLst>
                                        <p:tav tm="0">
                                          <p:val>
                                            <p:strVal val="#ppt_x"/>
                                          </p:val>
                                        </p:tav>
                                        <p:tav tm="100000">
                                          <p:val>
                                            <p:strVal val="#ppt_x"/>
                                          </p:val>
                                        </p:tav>
                                      </p:tavLst>
                                    </p:anim>
                                    <p:anim calcmode="lin" valueType="num">
                                      <p:cBhvr>
                                        <p:cTn id="64" dur="500" fill="hold"/>
                                        <p:tgtEl>
                                          <p:spTgt spid="1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0627" y="838200"/>
            <a:ext cx="3029174" cy="2083733"/>
          </a:xfrm>
        </p:spPr>
      </p:pic>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NHÓM 3: CHÙA THIÊN MỤ</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2990626" cy="20837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18563"/>
            <a:ext cx="5343099" cy="33394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1" y="801276"/>
            <a:ext cx="3124199" cy="2120657"/>
          </a:xfrm>
          <a:prstGeom prst="rect">
            <a:avLst/>
          </a:prstGeom>
        </p:spPr>
      </p:pic>
      <p:sp>
        <p:nvSpPr>
          <p:cNvPr id="9" name="TextBox 8"/>
          <p:cNvSpPr txBox="1"/>
          <p:nvPr/>
        </p:nvSpPr>
        <p:spPr>
          <a:xfrm>
            <a:off x="-333487" y="2958637"/>
            <a:ext cx="3657600"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CỔNG CHÙA</a:t>
            </a:r>
          </a:p>
        </p:txBody>
      </p:sp>
      <p:sp>
        <p:nvSpPr>
          <p:cNvPr id="10" name="TextBox 9"/>
          <p:cNvSpPr txBox="1"/>
          <p:nvPr/>
        </p:nvSpPr>
        <p:spPr>
          <a:xfrm>
            <a:off x="2671549" y="2958637"/>
            <a:ext cx="3500651"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BÊN TRONG CHÙA</a:t>
            </a:r>
          </a:p>
        </p:txBody>
      </p:sp>
      <p:sp>
        <p:nvSpPr>
          <p:cNvPr id="11" name="TextBox 10"/>
          <p:cNvSpPr txBox="1"/>
          <p:nvPr/>
        </p:nvSpPr>
        <p:spPr>
          <a:xfrm>
            <a:off x="5831574" y="2958637"/>
            <a:ext cx="3500651"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THÁP PH</a:t>
            </a:r>
            <a:r>
              <a:rPr lang="vi-VN" sz="2400" b="1">
                <a:solidFill>
                  <a:srgbClr val="FF0000"/>
                </a:solidFill>
                <a:latin typeface="Times New Roman" panose="02020603050405020304" pitchFamily="18" charset="0"/>
                <a:cs typeface="Times New Roman" panose="02020603050405020304" pitchFamily="18" charset="0"/>
              </a:rPr>
              <a:t>ƯỚ</a:t>
            </a:r>
            <a:r>
              <a:rPr lang="en-US" sz="2400" b="1">
                <a:solidFill>
                  <a:srgbClr val="FF0000"/>
                </a:solidFill>
                <a:latin typeface="Times New Roman" panose="02020603050405020304" pitchFamily="18" charset="0"/>
                <a:cs typeface="Times New Roman" panose="02020603050405020304" pitchFamily="18" charset="0"/>
              </a:rPr>
              <a:t>C DUYÊN</a:t>
            </a:r>
          </a:p>
        </p:txBody>
      </p:sp>
      <p:sp>
        <p:nvSpPr>
          <p:cNvPr id="12" name="TextBox 11"/>
          <p:cNvSpPr txBox="1"/>
          <p:nvPr/>
        </p:nvSpPr>
        <p:spPr>
          <a:xfrm>
            <a:off x="5379493" y="4926671"/>
            <a:ext cx="3657600"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TOÀN CẢNH</a:t>
            </a:r>
          </a:p>
        </p:txBody>
      </p:sp>
    </p:spTree>
    <p:extLst>
      <p:ext uri="{BB962C8B-B14F-4D97-AF65-F5344CB8AC3E}">
        <p14:creationId xmlns:p14="http://schemas.microsoft.com/office/powerpoint/2010/main" val="17932107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GIỚI THIỆU VỀ HUẾ">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609600"/>
            <a:ext cx="8991600" cy="5516563"/>
          </a:xfrm>
        </p:spPr>
      </p:pic>
    </p:spTree>
    <p:extLst>
      <p:ext uri="{BB962C8B-B14F-4D97-AF65-F5344CB8AC3E}">
        <p14:creationId xmlns:p14="http://schemas.microsoft.com/office/powerpoint/2010/main" val="852561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762000"/>
            <a:ext cx="9144000" cy="54102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Sông H</a:t>
            </a:r>
            <a:r>
              <a:rPr lang="vi-VN" sz="3600">
                <a:latin typeface="Times New Roman" panose="02020603050405020304" pitchFamily="18" charset="0"/>
                <a:cs typeface="Times New Roman" panose="02020603050405020304" pitchFamily="18" charset="0"/>
              </a:rPr>
              <a:t>ươn</a:t>
            </a:r>
            <a:r>
              <a:rPr lang="en-US" sz="3600">
                <a:latin typeface="Times New Roman" panose="02020603050405020304" pitchFamily="18" charset="0"/>
                <a:cs typeface="Times New Roman" panose="02020603050405020304" pitchFamily="18" charset="0"/>
              </a:rPr>
              <a:t>g chảy qua thành phố, các khu v</a:t>
            </a:r>
            <a:r>
              <a:rPr lang="vi-VN" sz="3600">
                <a:latin typeface="Times New Roman" panose="02020603050405020304" pitchFamily="18" charset="0"/>
                <a:cs typeface="Times New Roman" panose="02020603050405020304" pitchFamily="18" charset="0"/>
              </a:rPr>
              <a:t>ườn</a:t>
            </a:r>
            <a:r>
              <a:rPr lang="en-US" sz="3600">
                <a:latin typeface="Times New Roman" panose="02020603050405020304" pitchFamily="18" charset="0"/>
                <a:cs typeface="Times New Roman" panose="02020603050405020304" pitchFamily="18" charset="0"/>
              </a:rPr>
              <a:t> xum xuê cây cối che bóng mát cho các khu cung điện, lăng tẩm, chùa miếu; thêm nét đặc sắc về văn hóa: ca múa nhạc cung đình (điệu hò dân gian đ</a:t>
            </a:r>
            <a:r>
              <a:rPr lang="vi-VN" sz="360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cải biên phục vụ cho vua chúa tr</a:t>
            </a:r>
            <a:r>
              <a:rPr lang="vi-VN" sz="3600">
                <a:latin typeface="Times New Roman" panose="02020603050405020304" pitchFamily="18" charset="0"/>
                <a:cs typeface="Times New Roman" panose="02020603050405020304" pitchFamily="18" charset="0"/>
              </a:rPr>
              <a:t>ướ</a:t>
            </a:r>
            <a:r>
              <a:rPr lang="en-US" sz="3600">
                <a:latin typeface="Times New Roman" panose="02020603050405020304" pitchFamily="18" charset="0"/>
                <a:cs typeface="Times New Roman" panose="02020603050405020304" pitchFamily="18" charset="0"/>
              </a:rPr>
              <a:t>c đây – còn gọi là nhã nhạc cung đình Huế và đ</a:t>
            </a:r>
            <a:r>
              <a:rPr lang="vi-VN" sz="360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công nhận di sản văn hóa phi vật thể); làng nghề (đúc đồng, thuê, kim hoàn); văn hóa ẩm thực (bánh, bún,…)</a:t>
            </a:r>
          </a:p>
        </p:txBody>
      </p:sp>
    </p:spTree>
    <p:extLst>
      <p:ext uri="{BB962C8B-B14F-4D97-AF65-F5344CB8AC3E}">
        <p14:creationId xmlns:p14="http://schemas.microsoft.com/office/powerpoint/2010/main" val="2047271791"/>
      </p:ext>
    </p:extLst>
  </p:cSld>
  <p:clrMapOvr>
    <a:masterClrMapping/>
  </p:clrMapOvr>
  <p:transition>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676786" cy="329253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292536"/>
            <a:ext cx="5334000" cy="3540443"/>
          </a:xfrm>
          <a:prstGeom prst="rect">
            <a:avLst/>
          </a:prstGeom>
        </p:spPr>
      </p:pic>
      <p:sp>
        <p:nvSpPr>
          <p:cNvPr id="6" name="Oval 5"/>
          <p:cNvSpPr/>
          <p:nvPr/>
        </p:nvSpPr>
        <p:spPr>
          <a:xfrm>
            <a:off x="114300" y="3454022"/>
            <a:ext cx="3581400" cy="340397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NHÃ NHẠC CUNG ĐÌNH HUẾ TRÊN SÔNG H</a:t>
            </a:r>
            <a:r>
              <a:rPr lang="vi-VN" sz="3200">
                <a:latin typeface="Times New Roman" panose="02020603050405020304" pitchFamily="18" charset="0"/>
                <a:cs typeface="Times New Roman" panose="02020603050405020304" pitchFamily="18" charset="0"/>
              </a:rPr>
              <a:t>ƯƠN</a:t>
            </a:r>
            <a:r>
              <a:rPr lang="en-US" sz="3200">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2321119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72"/>
            <a:ext cx="3962400" cy="28895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050" y="3733800"/>
            <a:ext cx="4171950" cy="25908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018" r="7799"/>
          <a:stretch/>
        </p:blipFill>
        <p:spPr>
          <a:xfrm>
            <a:off x="15922" y="3733800"/>
            <a:ext cx="3946478" cy="2590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050" y="0"/>
            <a:ext cx="4171950" cy="2889504"/>
          </a:xfrm>
          <a:prstGeom prst="rect">
            <a:avLst/>
          </a:prstGeom>
        </p:spPr>
      </p:pic>
      <p:sp>
        <p:nvSpPr>
          <p:cNvPr id="6" name="TextBox 5"/>
          <p:cNvSpPr txBox="1"/>
          <p:nvPr/>
        </p:nvSpPr>
        <p:spPr>
          <a:xfrm>
            <a:off x="1013630" y="3057770"/>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Huế</a:t>
            </a:r>
          </a:p>
        </p:txBody>
      </p:sp>
      <p:sp>
        <p:nvSpPr>
          <p:cNvPr id="7" name="TextBox 6"/>
          <p:cNvSpPr txBox="1"/>
          <p:nvPr/>
        </p:nvSpPr>
        <p:spPr>
          <a:xfrm>
            <a:off x="6090455" y="3050042"/>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Nem lụi</a:t>
            </a:r>
          </a:p>
        </p:txBody>
      </p:sp>
      <p:sp>
        <p:nvSpPr>
          <p:cNvPr id="8" name="TextBox 7"/>
          <p:cNvSpPr txBox="1"/>
          <p:nvPr/>
        </p:nvSpPr>
        <p:spPr>
          <a:xfrm>
            <a:off x="838201" y="6341604"/>
            <a:ext cx="211853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Bún bò Huế</a:t>
            </a:r>
          </a:p>
        </p:txBody>
      </p:sp>
      <p:sp>
        <p:nvSpPr>
          <p:cNvPr id="9" name="TextBox 8"/>
          <p:cNvSpPr txBox="1"/>
          <p:nvPr/>
        </p:nvSpPr>
        <p:spPr>
          <a:xfrm>
            <a:off x="6248400" y="6341604"/>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xèo</a:t>
            </a:r>
          </a:p>
        </p:txBody>
      </p:sp>
    </p:spTree>
    <p:extLst>
      <p:ext uri="{BB962C8B-B14F-4D97-AF65-F5344CB8AC3E}">
        <p14:creationId xmlns:p14="http://schemas.microsoft.com/office/powerpoint/2010/main" val="303962024"/>
      </p:ext>
    </p:extLst>
  </p:cSld>
  <p:clrMapOvr>
    <a:masterClrMapping/>
  </p:clrMapOvr>
  <p:transition>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14400" y="228600"/>
            <a:ext cx="7793038" cy="533400"/>
          </a:xfrm>
        </p:spPr>
        <p:txBody>
          <a:bodyPr/>
          <a:lstStyle/>
          <a:p>
            <a:pPr eaLnBrk="1" hangingPunct="1"/>
            <a:r>
              <a:rPr lang="en-US" sz="2800" b="1" dirty="0" err="1">
                <a:solidFill>
                  <a:schemeClr val="tx1"/>
                </a:solidFill>
                <a:latin typeface="Times New Roman" panose="02020603050405020304" pitchFamily="18" charset="0"/>
              </a:rPr>
              <a:t>Tham</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gia</a:t>
            </a:r>
            <a:r>
              <a:rPr lang="en-US" sz="2800" b="1" dirty="0">
                <a:solidFill>
                  <a:schemeClr val="tx1"/>
                </a:solidFill>
                <a:latin typeface="Times New Roman" panose="02020603050405020304" pitchFamily="18" charset="0"/>
              </a:rPr>
              <a:t> </a:t>
            </a:r>
            <a:r>
              <a:rPr lang="en-US" sz="2800" b="1" dirty="0">
                <a:latin typeface="Times New Roman" panose="02020603050405020304" pitchFamily="18" charset="0"/>
              </a:rPr>
              <a:t>F</a:t>
            </a:r>
            <a:r>
              <a:rPr lang="en-US" sz="2800" b="1" dirty="0">
                <a:solidFill>
                  <a:schemeClr val="tx1"/>
                </a:solidFill>
                <a:latin typeface="Times New Roman" panose="02020603050405020304" pitchFamily="18" charset="0"/>
              </a:rPr>
              <a:t>estival </a:t>
            </a:r>
            <a:r>
              <a:rPr lang="en-US" sz="2800" b="1" dirty="0" err="1">
                <a:solidFill>
                  <a:schemeClr val="tx1"/>
                </a:solidFill>
                <a:latin typeface="Times New Roman" panose="02020603050405020304" pitchFamily="18" charset="0"/>
              </a:rPr>
              <a:t>Huế</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tổ</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chức</a:t>
            </a:r>
            <a:r>
              <a:rPr lang="en-US" sz="2800" b="1" dirty="0">
                <a:solidFill>
                  <a:schemeClr val="tx1"/>
                </a:solidFill>
                <a:latin typeface="Times New Roman" panose="02020603050405020304" pitchFamily="18" charset="0"/>
              </a:rPr>
              <a:t> 2 </a:t>
            </a:r>
            <a:r>
              <a:rPr lang="en-US" sz="2800" b="1" dirty="0" err="1">
                <a:solidFill>
                  <a:schemeClr val="tx1"/>
                </a:solidFill>
                <a:latin typeface="Times New Roman" panose="02020603050405020304" pitchFamily="18" charset="0"/>
              </a:rPr>
              <a:t>năm</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một</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lần</a:t>
            </a:r>
            <a:endParaRPr lang="en-US" sz="2800" b="1" dirty="0">
              <a:solidFill>
                <a:schemeClr val="tx1"/>
              </a:solidFill>
              <a:latin typeface="Times New Roman" panose="02020603050405020304" pitchFamily="18" charset="0"/>
            </a:endParaRPr>
          </a:p>
        </p:txBody>
      </p:sp>
      <p:pic>
        <p:nvPicPr>
          <p:cNvPr id="5" name="Picture 3" descr="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4038600" cy="2692400"/>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uoi v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00"/>
            <a:ext cx="4191000" cy="2667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Festival-H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4114800" cy="28194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mu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86200"/>
            <a:ext cx="4267200" cy="2743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575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2000"/>
                                        <p:tgtEl>
                                          <p:spTgt spid="6"/>
                                        </p:tgtEl>
                                      </p:cBhvr>
                                    </p:animEffect>
                                  </p:childTnLst>
                                </p:cTn>
                              </p:par>
                              <p:par>
                                <p:cTn id="11" presetID="21"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2000"/>
                                        <p:tgtEl>
                                          <p:spTgt spid="7"/>
                                        </p:tgtEl>
                                      </p:cBhvr>
                                    </p:animEffect>
                                  </p:childTnLst>
                                </p:cTn>
                              </p:par>
                              <p:par>
                                <p:cTn id="14" presetID="21"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Box 9"/>
          <p:cNvSpPr txBox="1">
            <a:spLocks noChangeArrowheads="1"/>
          </p:cNvSpPr>
          <p:nvPr/>
        </p:nvSpPr>
        <p:spPr bwMode="auto">
          <a:xfrm>
            <a:off x="838200" y="5943600"/>
            <a:ext cx="2286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sp>
        <p:nvSpPr>
          <p:cNvPr id="5" name="Text Box 10"/>
          <p:cNvSpPr txBox="1">
            <a:spLocks noChangeArrowheads="1"/>
          </p:cNvSpPr>
          <p:nvPr/>
        </p:nvSpPr>
        <p:spPr bwMode="auto">
          <a:xfrm>
            <a:off x="1143000" y="2743200"/>
            <a:ext cx="1752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pic>
        <p:nvPicPr>
          <p:cNvPr id="7" name="Picture 61" descr="nghe the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8125" y="3581400"/>
            <a:ext cx="2895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2" descr="kim ho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688" y="-26988"/>
            <a:ext cx="29718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3" descr="kim h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3589338"/>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4" descr="hội thi đúc đồ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6" y="3581400"/>
            <a:ext cx="281940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5" descr="đúc đồng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0163"/>
            <a:ext cx="28194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6" descr="the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338" y="-26988"/>
            <a:ext cx="2895600"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7"/>
          <p:cNvSpPr txBox="1">
            <a:spLocks noChangeArrowheads="1"/>
          </p:cNvSpPr>
          <p:nvPr/>
        </p:nvSpPr>
        <p:spPr bwMode="auto">
          <a:xfrm>
            <a:off x="-14288" y="3190875"/>
            <a:ext cx="2590801"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Đúc đồng</a:t>
            </a:r>
          </a:p>
        </p:txBody>
      </p:sp>
      <p:sp>
        <p:nvSpPr>
          <p:cNvPr id="14" name="Text Box 68"/>
          <p:cNvSpPr txBox="1">
            <a:spLocks noChangeArrowheads="1"/>
          </p:cNvSpPr>
          <p:nvPr/>
        </p:nvSpPr>
        <p:spPr bwMode="auto">
          <a:xfrm>
            <a:off x="3109913" y="3195638"/>
            <a:ext cx="2590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Thêu</a:t>
            </a:r>
          </a:p>
        </p:txBody>
      </p:sp>
      <p:sp>
        <p:nvSpPr>
          <p:cNvPr id="15" name="Text Box 69"/>
          <p:cNvSpPr txBox="1">
            <a:spLocks noChangeArrowheads="1"/>
          </p:cNvSpPr>
          <p:nvPr/>
        </p:nvSpPr>
        <p:spPr bwMode="auto">
          <a:xfrm>
            <a:off x="6310313" y="3190875"/>
            <a:ext cx="2590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Kim hoàn</a:t>
            </a:r>
          </a:p>
        </p:txBody>
      </p:sp>
    </p:spTree>
    <p:extLst>
      <p:ext uri="{BB962C8B-B14F-4D97-AF65-F5344CB8AC3E}">
        <p14:creationId xmlns:p14="http://schemas.microsoft.com/office/powerpoint/2010/main" val="33238984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rizontal Scroll 4"/>
          <p:cNvSpPr/>
          <p:nvPr/>
        </p:nvSpPr>
        <p:spPr>
          <a:xfrm>
            <a:off x="1524000" y="0"/>
            <a:ext cx="6553200" cy="25908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eaLnBrk="0" hangingPunct="0"/>
            <a:r>
              <a:rPr lang="en-US" sz="4400" b="1">
                <a:solidFill>
                  <a:schemeClr val="tx2">
                    <a:lumMod val="60000"/>
                    <a:lumOff val="40000"/>
                  </a:schemeClr>
                </a:solidFill>
                <a:latin typeface="Times New Roman" panose="02020603050405020304" pitchFamily="18" charset="0"/>
                <a:cs typeface="Times New Roman" panose="02020603050405020304" pitchFamily="18" charset="0"/>
              </a:rPr>
              <a:t>T</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ại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sao n</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ói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Hu</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ế</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th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ành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ph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ố</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du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ịch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a:t>
            </a:r>
            <a:endParaRPr lang="vi-VN" sz="4400" b="1">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9" name="7-Point Star 8"/>
          <p:cNvSpPr/>
          <p:nvPr/>
        </p:nvSpPr>
        <p:spPr>
          <a:xfrm>
            <a:off x="0" y="2679510"/>
            <a:ext cx="3581400" cy="2121090"/>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Danh lam, </a:t>
            </a:r>
          </a:p>
          <a:p>
            <a:pPr algn="ctr">
              <a:defRPr/>
            </a:pPr>
            <a:r>
              <a:rPr lang="en-US" sz="2800" b="1">
                <a:solidFill>
                  <a:schemeClr val="tx1"/>
                </a:solidFill>
                <a:latin typeface="Times New Roman" panose="02020603050405020304" pitchFamily="18" charset="0"/>
                <a:cs typeface="Times New Roman" panose="02020603050405020304" pitchFamily="18" charset="0"/>
              </a:rPr>
              <a:t>thắng cảnh đẹp</a:t>
            </a:r>
          </a:p>
        </p:txBody>
      </p:sp>
      <p:sp>
        <p:nvSpPr>
          <p:cNvPr id="11" name="7-Point Star 10"/>
          <p:cNvSpPr/>
          <p:nvPr/>
        </p:nvSpPr>
        <p:spPr>
          <a:xfrm>
            <a:off x="3048000" y="4592187"/>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Nét văn hóa phong phú</a:t>
            </a:r>
          </a:p>
        </p:txBody>
      </p:sp>
      <p:sp>
        <p:nvSpPr>
          <p:cNvPr id="12" name="7-Point Star 11"/>
          <p:cNvSpPr/>
          <p:nvPr/>
        </p:nvSpPr>
        <p:spPr>
          <a:xfrm>
            <a:off x="5486400" y="2679510"/>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Di tích lịch sử nổi tiếng</a:t>
            </a:r>
          </a:p>
        </p:txBody>
      </p:sp>
    </p:spTree>
    <p:extLst>
      <p:ext uri="{BB962C8B-B14F-4D97-AF65-F5344CB8AC3E}">
        <p14:creationId xmlns:p14="http://schemas.microsoft.com/office/powerpoint/2010/main" val="31846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 calcmode="lin" valueType="num">
                                      <p:cBhvr>
                                        <p:cTn id="9" dur="750" fill="hold"/>
                                        <p:tgtEl>
                                          <p:spTgt spid="9"/>
                                        </p:tgtEl>
                                        <p:attrNameLst>
                                          <p:attrName>style.rotation</p:attrName>
                                        </p:attrNameLst>
                                      </p:cBhvr>
                                      <p:tavLst>
                                        <p:tav tm="0">
                                          <p:val>
                                            <p:fltVal val="90"/>
                                          </p:val>
                                        </p:tav>
                                        <p:tav tm="100000">
                                          <p:val>
                                            <p:fltVal val="0"/>
                                          </p:val>
                                        </p:tav>
                                      </p:tavLst>
                                    </p:anim>
                                    <p:animEffect transition="in" filter="fade">
                                      <p:cBhvr>
                                        <p:cTn id="10" dur="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10" name="AutoShape 106"/>
          <p:cNvSpPr>
            <a:spLocks noChangeArrowheads="1"/>
          </p:cNvSpPr>
          <p:nvPr/>
        </p:nvSpPr>
        <p:spPr bwMode="auto">
          <a:xfrm rot="2047278">
            <a:off x="7543800" y="4229100"/>
            <a:ext cx="250825"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sz="3000" baseline="-25000">
              <a:solidFill>
                <a:prstClr val="black"/>
              </a:solidFill>
              <a:latin typeface=".VnCommercial Script" pitchFamily="34" charset="0"/>
              <a:cs typeface="Arial" charset="0"/>
            </a:endParaRPr>
          </a:p>
        </p:txBody>
      </p:sp>
      <p:sp>
        <p:nvSpPr>
          <p:cNvPr id="16387" name="Rectangle 18"/>
          <p:cNvSpPr>
            <a:spLocks noChangeArrowheads="1"/>
          </p:cNvSpPr>
          <p:nvPr/>
        </p:nvSpPr>
        <p:spPr bwMode="auto">
          <a:xfrm>
            <a:off x="1885950" y="2000250"/>
            <a:ext cx="5429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50000"/>
              </a:spcBef>
              <a:spcAft>
                <a:spcPct val="0"/>
              </a:spcAft>
            </a:pPr>
            <a:r>
              <a:rPr lang="en-US" altLang="en-US" sz="3300" b="1" i="0" baseline="-25000" smtClean="0">
                <a:solidFill>
                  <a:srgbClr val="000000"/>
                </a:solidFill>
                <a:cs typeface="Arial" panose="020B0604020202020204" pitchFamily="34" charset="0"/>
              </a:rPr>
              <a:t>  </a:t>
            </a:r>
          </a:p>
        </p:txBody>
      </p:sp>
      <p:sp>
        <p:nvSpPr>
          <p:cNvPr id="9223" name="TextBox 15"/>
          <p:cNvSpPr txBox="1">
            <a:spLocks noChangeArrowheads="1"/>
          </p:cNvSpPr>
          <p:nvPr/>
        </p:nvSpPr>
        <p:spPr bwMode="auto">
          <a:xfrm>
            <a:off x="1257300" y="1397000"/>
            <a:ext cx="6580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Thứ ..... ngày .....tháng 2 năm 2022</a:t>
            </a:r>
          </a:p>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Toán</a:t>
            </a:r>
          </a:p>
          <a:p>
            <a:pPr algn="ctr" fontAlgn="base">
              <a:spcBef>
                <a:spcPct val="0"/>
              </a:spcBef>
              <a:spcAft>
                <a:spcPct val="0"/>
              </a:spcAft>
            </a:pPr>
            <a:r>
              <a:rPr lang="en-US" altLang="en-US" sz="2400" b="1" i="0" baseline="-25000" smtClean="0">
                <a:solidFill>
                  <a:srgbClr val="FF0000"/>
                </a:solidFill>
                <a:cs typeface="Times New Roman" panose="02020603050405020304" pitchFamily="18" charset="0"/>
              </a:rPr>
              <a:t>Luyện tập chung (trên)</a:t>
            </a:r>
          </a:p>
        </p:txBody>
      </p:sp>
      <p:sp>
        <p:nvSpPr>
          <p:cNvPr id="5" name="TextBox 15"/>
          <p:cNvSpPr txBox="1">
            <a:spLocks noChangeArrowheads="1"/>
          </p:cNvSpPr>
          <p:nvPr/>
        </p:nvSpPr>
        <p:spPr bwMode="auto">
          <a:xfrm>
            <a:off x="2514600" y="3048000"/>
            <a:ext cx="211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0"/>
              </a:spcBef>
              <a:spcAft>
                <a:spcPct val="0"/>
              </a:spcAft>
            </a:pPr>
            <a:r>
              <a:rPr lang="en-US" altLang="en-US" sz="2400" b="1" i="0" baseline="-25000" smtClean="0">
                <a:solidFill>
                  <a:srgbClr val="000000"/>
                </a:solidFill>
                <a:cs typeface="Times New Roman" panose="02020603050405020304" pitchFamily="18" charset="0"/>
              </a:rPr>
              <a:t>Sách trang 138</a:t>
            </a:r>
            <a:endParaRPr lang="en-US" altLang="en-US" sz="2400" b="1" i="0" baseline="-25000" smtClean="0">
              <a:solidFill>
                <a:srgbClr val="FF0000"/>
              </a:solidFill>
              <a:cs typeface="Times New Roman" panose="02020603050405020304" pitchFamily="18" charset="0"/>
            </a:endParaRPr>
          </a:p>
        </p:txBody>
      </p:sp>
      <p:pic>
        <p:nvPicPr>
          <p:cNvPr id="163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2862"/>
            <a:ext cx="1264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1308100" y="346075"/>
            <a:ext cx="6642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b="1" i="1" kern="0" dirty="0">
                <a:solidFill>
                  <a:srgbClr val="FFFFFF"/>
                </a:solidFill>
                <a:latin typeface="Times New Roman" panose="02020603050405020304" pitchFamily="18" charset="0"/>
                <a:cs typeface="Times New Roman" panose="02020603050405020304" pitchFamily="18" charset="0"/>
              </a:rPr>
              <a:t>Thứ </a:t>
            </a:r>
            <a:r>
              <a:rPr lang="en-US" sz="3200" b="1" i="1" kern="0" dirty="0" smtClean="0">
                <a:solidFill>
                  <a:srgbClr val="FFFFFF"/>
                </a:solidFill>
                <a:latin typeface="Times New Roman" panose="02020603050405020304" pitchFamily="18" charset="0"/>
                <a:cs typeface="Times New Roman" panose="02020603050405020304" pitchFamily="18" charset="0"/>
              </a:rPr>
              <a:t>bảy </a:t>
            </a:r>
            <a:r>
              <a:rPr lang="en-US" sz="3200" b="1" i="1" kern="0" dirty="0">
                <a:solidFill>
                  <a:srgbClr val="FFFFFF"/>
                </a:solidFill>
                <a:latin typeface="Times New Roman" panose="02020603050405020304" pitchFamily="18" charset="0"/>
                <a:cs typeface="Times New Roman" panose="02020603050405020304" pitchFamily="18" charset="0"/>
              </a:rPr>
              <a:t>ngày </a:t>
            </a:r>
            <a:r>
              <a:rPr lang="en-US" sz="3200" b="1" i="1" kern="0" dirty="0" smtClean="0">
                <a:solidFill>
                  <a:srgbClr val="FFFFFF"/>
                </a:solidFill>
                <a:latin typeface="Times New Roman" panose="02020603050405020304" pitchFamily="18" charset="0"/>
                <a:cs typeface="Times New Roman" panose="02020603050405020304" pitchFamily="18" charset="0"/>
              </a:rPr>
              <a:t>26 </a:t>
            </a:r>
            <a:r>
              <a:rPr lang="en-US" sz="3200" b="1" i="1" kern="0" dirty="0">
                <a:solidFill>
                  <a:srgbClr val="FFFFFF"/>
                </a:solidFill>
                <a:latin typeface="Times New Roman" panose="02020603050405020304" pitchFamily="18" charset="0"/>
                <a:cs typeface="Times New Roman" panose="02020603050405020304" pitchFamily="18" charset="0"/>
              </a:rPr>
              <a:t>tháng  3 năm 2022</a:t>
            </a:r>
          </a:p>
        </p:txBody>
      </p:sp>
      <p:sp>
        <p:nvSpPr>
          <p:cNvPr id="12" name="Title 1">
            <a:extLst>
              <a:ext uri="{FF2B5EF4-FFF2-40B4-BE49-F238E27FC236}"/>
            </a:extLst>
          </p:cNvPr>
          <p:cNvSpPr txBox="1">
            <a:spLocks/>
          </p:cNvSpPr>
          <p:nvPr/>
        </p:nvSpPr>
        <p:spPr bwMode="auto">
          <a:xfrm>
            <a:off x="3048000" y="868363"/>
            <a:ext cx="2819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a:defRPr/>
            </a:pPr>
            <a:r>
              <a:rPr lang="en-US" sz="3200" u="sng" dirty="0" smtClean="0">
                <a:solidFill>
                  <a:srgbClr val="FFFFFF"/>
                </a:solidFill>
                <a:latin typeface="Times New Roman" panose="02020603050405020304" pitchFamily="18" charset="0"/>
                <a:cs typeface="Times New Roman" panose="02020603050405020304" pitchFamily="18" charset="0"/>
              </a:rPr>
              <a:t>Địa lí</a:t>
            </a:r>
            <a:endParaRPr lang="en-US" sz="3200" u="sng" dirty="0">
              <a:solidFill>
                <a:srgbClr val="FFFFFF"/>
              </a:solidFill>
              <a:latin typeface="Times New Roman" panose="02020603050405020304" pitchFamily="18" charset="0"/>
              <a:cs typeface="Times New Roman" panose="02020603050405020304" pitchFamily="18" charset="0"/>
            </a:endParaRPr>
          </a:p>
        </p:txBody>
      </p:sp>
      <p:sp>
        <p:nvSpPr>
          <p:cNvPr id="9" name="TextBox 2"/>
          <p:cNvSpPr txBox="1">
            <a:spLocks noChangeArrowheads="1"/>
          </p:cNvSpPr>
          <p:nvPr/>
        </p:nvSpPr>
        <p:spPr bwMode="auto">
          <a:xfrm>
            <a:off x="152400" y="1304284"/>
            <a:ext cx="8310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3600" b="1" i="0" dirty="0" smtClean="0">
                <a:solidFill>
                  <a:srgbClr val="FFFFFF"/>
                </a:solidFill>
                <a:cs typeface="Times New Roman" panose="02020603050405020304" pitchFamily="18" charset="0"/>
              </a:rPr>
              <a:t>Thành phố Huế</a:t>
            </a:r>
          </a:p>
        </p:txBody>
      </p:sp>
      <p:sp>
        <p:nvSpPr>
          <p:cNvPr id="10" name="TextBox 2"/>
          <p:cNvSpPr txBox="1">
            <a:spLocks noChangeArrowheads="1"/>
          </p:cNvSpPr>
          <p:nvPr/>
        </p:nvSpPr>
        <p:spPr bwMode="auto">
          <a:xfrm>
            <a:off x="152400" y="1957398"/>
            <a:ext cx="6770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800" b="1" i="0" dirty="0" smtClean="0">
                <a:solidFill>
                  <a:srgbClr val="FFFFFF"/>
                </a:solidFill>
                <a:cs typeface="Times New Roman" panose="02020603050405020304" pitchFamily="18" charset="0"/>
              </a:rPr>
              <a:t>1.Thiên nhiên đẹp với nhiều kiến trúc cổ</a:t>
            </a:r>
          </a:p>
        </p:txBody>
      </p:sp>
      <p:sp>
        <p:nvSpPr>
          <p:cNvPr id="17" name="TextBox 2"/>
          <p:cNvSpPr txBox="1">
            <a:spLocks noChangeArrowheads="1"/>
          </p:cNvSpPr>
          <p:nvPr/>
        </p:nvSpPr>
        <p:spPr bwMode="auto">
          <a:xfrm>
            <a:off x="410039" y="2486503"/>
            <a:ext cx="89400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lvl="0"/>
            <a:r>
              <a:rPr lang="en-US" sz="2400" i="0" dirty="0">
                <a:solidFill>
                  <a:prstClr val="white"/>
                </a:solidFill>
              </a:rPr>
              <a:t>- </a:t>
            </a:r>
            <a:r>
              <a:rPr lang="en-US" sz="2400" b="1" i="0" dirty="0">
                <a:solidFill>
                  <a:prstClr val="white"/>
                </a:solidFill>
              </a:rPr>
              <a:t>Thành phố Huế  nằm bên dòng sông Hương thuộc tỉnh Thừa Thiên Huế được xây dựng cách đây trên 400 năm, đã từng là kinh đô của nước ta thời nhà Nguyễn.</a:t>
            </a:r>
            <a:endParaRPr lang="en-US" sz="2400" b="1" i="0" dirty="0">
              <a:solidFill>
                <a:prstClr val="white"/>
              </a:solidFill>
            </a:endParaRPr>
          </a:p>
        </p:txBody>
      </p:sp>
      <p:sp>
        <p:nvSpPr>
          <p:cNvPr id="18" name="TextBox 2"/>
          <p:cNvSpPr txBox="1">
            <a:spLocks noChangeArrowheads="1"/>
          </p:cNvSpPr>
          <p:nvPr/>
        </p:nvSpPr>
        <p:spPr bwMode="auto">
          <a:xfrm>
            <a:off x="359040" y="3588581"/>
            <a:ext cx="90930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lvl="0"/>
            <a:r>
              <a:rPr lang="en-US" sz="2400" b="1" i="0" dirty="0" smtClean="0">
                <a:solidFill>
                  <a:prstClr val="white"/>
                </a:solidFill>
              </a:rPr>
              <a:t>    - Cố </a:t>
            </a:r>
            <a:r>
              <a:rPr lang="en-US" sz="2400" b="1" i="0" dirty="0">
                <a:solidFill>
                  <a:prstClr val="white"/>
                </a:solidFill>
              </a:rPr>
              <a:t>đô Huế nổi tiếng với các công trình kiến trúc cung </a:t>
            </a:r>
            <a:r>
              <a:rPr lang="en-US" sz="2400" b="1" i="0" dirty="0" smtClean="0">
                <a:solidFill>
                  <a:prstClr val="white"/>
                </a:solidFill>
              </a:rPr>
              <a:t>đình, </a:t>
            </a:r>
            <a:r>
              <a:rPr lang="en-US" sz="2400" b="1" i="0" smtClean="0">
                <a:solidFill>
                  <a:prstClr val="white"/>
                </a:solidFill>
              </a:rPr>
              <a:t>thành quách</a:t>
            </a:r>
            <a:r>
              <a:rPr lang="en-US" sz="2400" b="1" i="0" dirty="0">
                <a:solidFill>
                  <a:prstClr val="white"/>
                </a:solidFill>
              </a:rPr>
              <a:t>, đền miếu, lăng tẩm,...</a:t>
            </a:r>
            <a:endParaRPr lang="en-US" sz="2400" b="1" i="0" dirty="0">
              <a:solidFill>
                <a:prstClr val="white"/>
              </a:solidFill>
            </a:endParaRPr>
          </a:p>
        </p:txBody>
      </p:sp>
      <p:sp>
        <p:nvSpPr>
          <p:cNvPr id="19" name="TextBox 2"/>
          <p:cNvSpPr txBox="1">
            <a:spLocks noChangeArrowheads="1"/>
          </p:cNvSpPr>
          <p:nvPr/>
        </p:nvSpPr>
        <p:spPr bwMode="auto">
          <a:xfrm>
            <a:off x="359040" y="4579352"/>
            <a:ext cx="90420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lvl="0"/>
            <a:r>
              <a:rPr lang="en-US" sz="2800" b="1" i="0" dirty="0">
                <a:solidFill>
                  <a:prstClr val="white"/>
                </a:solidFill>
              </a:rPr>
              <a:t>2. Huế  - thành phố du </a:t>
            </a:r>
            <a:r>
              <a:rPr lang="en-US" sz="2800" b="1" i="0" dirty="0" smtClean="0">
                <a:solidFill>
                  <a:prstClr val="white"/>
                </a:solidFill>
              </a:rPr>
              <a:t>lịch</a:t>
            </a:r>
            <a:endParaRPr lang="en-US" sz="2400" i="0" dirty="0">
              <a:solidFill>
                <a:prstClr val="white"/>
              </a:solidFill>
            </a:endParaRPr>
          </a:p>
        </p:txBody>
      </p:sp>
      <p:sp>
        <p:nvSpPr>
          <p:cNvPr id="20" name="TextBox 2"/>
          <p:cNvSpPr txBox="1">
            <a:spLocks noChangeArrowheads="1"/>
          </p:cNvSpPr>
          <p:nvPr/>
        </p:nvSpPr>
        <p:spPr bwMode="auto">
          <a:xfrm>
            <a:off x="410039" y="5197118"/>
            <a:ext cx="87339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lvl="0">
              <a:spcBef>
                <a:spcPct val="50000"/>
              </a:spcBef>
            </a:pPr>
            <a:r>
              <a:rPr lang="en-US" sz="2400" b="1" i="0" dirty="0" smtClean="0">
                <a:solidFill>
                  <a:prstClr val="white"/>
                </a:solidFill>
              </a:rPr>
              <a:t>- Huế có nhiều cảnh thiên nhiên đẹp, di tích lịch sử nổi tiếng, văn hóa phong phú</a:t>
            </a:r>
            <a:endParaRPr lang="en-US" sz="2400" b="1" i="0" dirty="0">
              <a:solidFill>
                <a:prstClr val="white"/>
              </a:solidFill>
            </a:endParaRPr>
          </a:p>
        </p:txBody>
      </p:sp>
    </p:spTree>
    <p:extLst>
      <p:ext uri="{BB962C8B-B14F-4D97-AF65-F5344CB8AC3E}">
        <p14:creationId xmlns:p14="http://schemas.microsoft.com/office/powerpoint/2010/main" val="3793824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additive="base">
                                        <p:cTn id="7" dur="500" fill="hold"/>
                                        <p:tgtEl>
                                          <p:spTgt spid="9223"/>
                                        </p:tgtEl>
                                        <p:attrNameLst>
                                          <p:attrName>ppt_x</p:attrName>
                                        </p:attrNameLst>
                                      </p:cBhvr>
                                      <p:tavLst>
                                        <p:tav tm="0">
                                          <p:val>
                                            <p:strVal val="#ppt_x"/>
                                          </p:val>
                                        </p:tav>
                                        <p:tav tm="100000">
                                          <p:val>
                                            <p:strVal val="#ppt_x"/>
                                          </p:val>
                                        </p:tav>
                                      </p:tavLst>
                                    </p:anim>
                                    <p:anim calcmode="lin" valueType="num">
                                      <p:cBhvr additive="base">
                                        <p:cTn id="8"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5" grpId="0"/>
      <p:bldP spid="9" grpId="0"/>
      <p:bldP spid="10" grpId="0"/>
      <p:bldP spid="17"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10" name="AutoShape 106"/>
          <p:cNvSpPr>
            <a:spLocks noChangeArrowheads="1"/>
          </p:cNvSpPr>
          <p:nvPr/>
        </p:nvSpPr>
        <p:spPr bwMode="auto">
          <a:xfrm rot="2047278">
            <a:off x="7543800" y="4229100"/>
            <a:ext cx="250825"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sz="3000" baseline="-25000">
              <a:solidFill>
                <a:prstClr val="black"/>
              </a:solidFill>
              <a:latin typeface=".VnCommercial Script" pitchFamily="34" charset="0"/>
              <a:cs typeface="Arial" charset="0"/>
            </a:endParaRPr>
          </a:p>
        </p:txBody>
      </p:sp>
      <p:sp>
        <p:nvSpPr>
          <p:cNvPr id="16387" name="Rectangle 18"/>
          <p:cNvSpPr>
            <a:spLocks noChangeArrowheads="1"/>
          </p:cNvSpPr>
          <p:nvPr/>
        </p:nvSpPr>
        <p:spPr bwMode="auto">
          <a:xfrm>
            <a:off x="1885950" y="2000250"/>
            <a:ext cx="5429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50000"/>
              </a:spcBef>
              <a:spcAft>
                <a:spcPct val="0"/>
              </a:spcAft>
            </a:pPr>
            <a:r>
              <a:rPr lang="en-US" altLang="en-US" sz="3300" b="1" i="0" baseline="-25000" smtClean="0">
                <a:solidFill>
                  <a:srgbClr val="000000"/>
                </a:solidFill>
                <a:cs typeface="Arial" panose="020B0604020202020204" pitchFamily="34" charset="0"/>
              </a:rPr>
              <a:t>  </a:t>
            </a:r>
          </a:p>
        </p:txBody>
      </p:sp>
      <p:sp>
        <p:nvSpPr>
          <p:cNvPr id="9223" name="TextBox 15"/>
          <p:cNvSpPr txBox="1">
            <a:spLocks noChangeArrowheads="1"/>
          </p:cNvSpPr>
          <p:nvPr/>
        </p:nvSpPr>
        <p:spPr bwMode="auto">
          <a:xfrm>
            <a:off x="1257300" y="1397000"/>
            <a:ext cx="6580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Thứ ..... ngày .....tháng 2 năm 2022</a:t>
            </a:r>
          </a:p>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Toán</a:t>
            </a:r>
          </a:p>
          <a:p>
            <a:pPr algn="ctr" fontAlgn="base">
              <a:spcBef>
                <a:spcPct val="0"/>
              </a:spcBef>
              <a:spcAft>
                <a:spcPct val="0"/>
              </a:spcAft>
            </a:pPr>
            <a:r>
              <a:rPr lang="en-US" altLang="en-US" sz="2400" b="1" i="0" baseline="-25000" smtClean="0">
                <a:solidFill>
                  <a:srgbClr val="FF0000"/>
                </a:solidFill>
                <a:cs typeface="Times New Roman" panose="02020603050405020304" pitchFamily="18" charset="0"/>
              </a:rPr>
              <a:t>Luyện tập chung (trên)</a:t>
            </a:r>
          </a:p>
        </p:txBody>
      </p:sp>
      <p:sp>
        <p:nvSpPr>
          <p:cNvPr id="5" name="TextBox 15"/>
          <p:cNvSpPr txBox="1">
            <a:spLocks noChangeArrowheads="1"/>
          </p:cNvSpPr>
          <p:nvPr/>
        </p:nvSpPr>
        <p:spPr bwMode="auto">
          <a:xfrm>
            <a:off x="2514600" y="3048000"/>
            <a:ext cx="211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0"/>
              </a:spcBef>
              <a:spcAft>
                <a:spcPct val="0"/>
              </a:spcAft>
            </a:pPr>
            <a:r>
              <a:rPr lang="en-US" altLang="en-US" sz="2400" b="1" i="0" baseline="-25000" smtClean="0">
                <a:solidFill>
                  <a:srgbClr val="000000"/>
                </a:solidFill>
                <a:cs typeface="Times New Roman" panose="02020603050405020304" pitchFamily="18" charset="0"/>
              </a:rPr>
              <a:t>Sách trang 138</a:t>
            </a:r>
            <a:endParaRPr lang="en-US" altLang="en-US" sz="2400" b="1" i="0" baseline="-25000" smtClean="0">
              <a:solidFill>
                <a:srgbClr val="FF0000"/>
              </a:solidFill>
              <a:cs typeface="Times New Roman" panose="02020603050405020304" pitchFamily="18" charset="0"/>
            </a:endParaRPr>
          </a:p>
        </p:txBody>
      </p:sp>
      <p:pic>
        <p:nvPicPr>
          <p:cNvPr id="163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44" y="-42862"/>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1308100" y="346075"/>
            <a:ext cx="6642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b="1" i="1" kern="0" dirty="0">
                <a:solidFill>
                  <a:srgbClr val="FFFFFF"/>
                </a:solidFill>
                <a:latin typeface="Times New Roman" panose="02020603050405020304" pitchFamily="18" charset="0"/>
                <a:cs typeface="Times New Roman" panose="02020603050405020304" pitchFamily="18" charset="0"/>
              </a:rPr>
              <a:t>Thứ </a:t>
            </a:r>
            <a:r>
              <a:rPr lang="en-US" sz="3200" b="1" i="1" kern="0" dirty="0" smtClean="0">
                <a:solidFill>
                  <a:srgbClr val="FFFFFF"/>
                </a:solidFill>
                <a:latin typeface="Times New Roman" panose="02020603050405020304" pitchFamily="18" charset="0"/>
                <a:cs typeface="Times New Roman" panose="02020603050405020304" pitchFamily="18" charset="0"/>
              </a:rPr>
              <a:t>bảy </a:t>
            </a:r>
            <a:r>
              <a:rPr lang="en-US" sz="3200" b="1" i="1" kern="0" dirty="0">
                <a:solidFill>
                  <a:srgbClr val="FFFFFF"/>
                </a:solidFill>
                <a:latin typeface="Times New Roman" panose="02020603050405020304" pitchFamily="18" charset="0"/>
                <a:cs typeface="Times New Roman" panose="02020603050405020304" pitchFamily="18" charset="0"/>
              </a:rPr>
              <a:t>ngày </a:t>
            </a:r>
            <a:r>
              <a:rPr lang="en-US" sz="3200" b="1" i="1" kern="0" dirty="0" smtClean="0">
                <a:solidFill>
                  <a:srgbClr val="FFFFFF"/>
                </a:solidFill>
                <a:latin typeface="Times New Roman" panose="02020603050405020304" pitchFamily="18" charset="0"/>
                <a:cs typeface="Times New Roman" panose="02020603050405020304" pitchFamily="18" charset="0"/>
              </a:rPr>
              <a:t>26 </a:t>
            </a:r>
            <a:r>
              <a:rPr lang="en-US" sz="3200" b="1" i="1" kern="0" dirty="0">
                <a:solidFill>
                  <a:srgbClr val="FFFFFF"/>
                </a:solidFill>
                <a:latin typeface="Times New Roman" panose="02020603050405020304" pitchFamily="18" charset="0"/>
                <a:cs typeface="Times New Roman" panose="02020603050405020304" pitchFamily="18" charset="0"/>
              </a:rPr>
              <a:t>tháng  3 năm 2022</a:t>
            </a:r>
          </a:p>
        </p:txBody>
      </p:sp>
      <p:sp>
        <p:nvSpPr>
          <p:cNvPr id="12" name="Title 1">
            <a:extLst>
              <a:ext uri="{FF2B5EF4-FFF2-40B4-BE49-F238E27FC236}"/>
            </a:extLst>
          </p:cNvPr>
          <p:cNvSpPr txBox="1">
            <a:spLocks/>
          </p:cNvSpPr>
          <p:nvPr/>
        </p:nvSpPr>
        <p:spPr bwMode="auto">
          <a:xfrm>
            <a:off x="3048000" y="868363"/>
            <a:ext cx="2819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a:defRPr/>
            </a:pPr>
            <a:r>
              <a:rPr lang="en-US" sz="3600" u="sng" dirty="0" smtClean="0">
                <a:solidFill>
                  <a:srgbClr val="FFFFFF"/>
                </a:solidFill>
                <a:latin typeface="Times New Roman" panose="02020603050405020304" pitchFamily="18" charset="0"/>
                <a:cs typeface="Times New Roman" panose="02020603050405020304" pitchFamily="18" charset="0"/>
              </a:rPr>
              <a:t>Địa lí</a:t>
            </a:r>
            <a:endParaRPr lang="en-US" sz="3600" u="sng" dirty="0">
              <a:solidFill>
                <a:srgbClr val="FFFFFF"/>
              </a:solidFill>
              <a:latin typeface="Times New Roman" panose="02020603050405020304" pitchFamily="18" charset="0"/>
              <a:cs typeface="Times New Roman" panose="02020603050405020304" pitchFamily="18" charset="0"/>
            </a:endParaRPr>
          </a:p>
        </p:txBody>
      </p:sp>
      <p:sp>
        <p:nvSpPr>
          <p:cNvPr id="9" name="TextBox 2"/>
          <p:cNvSpPr txBox="1">
            <a:spLocks noChangeArrowheads="1"/>
          </p:cNvSpPr>
          <p:nvPr/>
        </p:nvSpPr>
        <p:spPr bwMode="auto">
          <a:xfrm>
            <a:off x="152400" y="1304284"/>
            <a:ext cx="8310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3600" b="1" i="0" dirty="0" smtClean="0">
                <a:solidFill>
                  <a:srgbClr val="FFFFFF"/>
                </a:solidFill>
                <a:cs typeface="Times New Roman" panose="02020603050405020304" pitchFamily="18" charset="0"/>
              </a:rPr>
              <a:t>Thành phố Huế</a:t>
            </a:r>
          </a:p>
        </p:txBody>
      </p:sp>
      <p:sp>
        <p:nvSpPr>
          <p:cNvPr id="10" name="TextBox 2"/>
          <p:cNvSpPr txBox="1">
            <a:spLocks noChangeArrowheads="1"/>
          </p:cNvSpPr>
          <p:nvPr/>
        </p:nvSpPr>
        <p:spPr bwMode="auto">
          <a:xfrm>
            <a:off x="1443999" y="1950396"/>
            <a:ext cx="42557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0"/>
              </a:spcBef>
              <a:spcAft>
                <a:spcPct val="0"/>
              </a:spcAft>
            </a:pPr>
            <a:r>
              <a:rPr lang="en-US" altLang="en-US" sz="2800" b="1" i="0" dirty="0" smtClean="0">
                <a:solidFill>
                  <a:srgbClr val="FFFFFF"/>
                </a:solidFill>
                <a:cs typeface="Times New Roman" panose="02020603050405020304" pitchFamily="18" charset="0"/>
              </a:rPr>
              <a:t>*</a:t>
            </a:r>
            <a:r>
              <a:rPr lang="en-US" altLang="en-US" sz="2800" b="1" i="0" u="sng" dirty="0" smtClean="0">
                <a:solidFill>
                  <a:srgbClr val="FFFFFF"/>
                </a:solidFill>
                <a:cs typeface="Times New Roman" panose="02020603050405020304" pitchFamily="18" charset="0"/>
              </a:rPr>
              <a:t>Bài học</a:t>
            </a:r>
            <a:endParaRPr lang="en-US" altLang="en-US" sz="2800" b="1" i="0" u="sng" dirty="0" smtClean="0">
              <a:solidFill>
                <a:srgbClr val="FFFFFF"/>
              </a:solidFill>
              <a:cs typeface="Times New Roman" panose="02020603050405020304" pitchFamily="18" charset="0"/>
            </a:endParaRPr>
          </a:p>
        </p:txBody>
      </p:sp>
      <p:sp>
        <p:nvSpPr>
          <p:cNvPr id="13" name="TextBox 2"/>
          <p:cNvSpPr txBox="1">
            <a:spLocks noChangeArrowheads="1"/>
          </p:cNvSpPr>
          <p:nvPr/>
        </p:nvSpPr>
        <p:spPr bwMode="auto">
          <a:xfrm>
            <a:off x="1316999" y="2430463"/>
            <a:ext cx="6633201"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lvl="0" algn="just"/>
            <a:r>
              <a:rPr lang="en-US" sz="3200" b="1" dirty="0">
                <a:solidFill>
                  <a:prstClr val="white"/>
                </a:solidFill>
              </a:rPr>
              <a:t>-</a:t>
            </a:r>
            <a:r>
              <a:rPr lang="en-US" sz="2800" b="1" dirty="0">
                <a:solidFill>
                  <a:prstClr val="white"/>
                </a:solidFill>
              </a:rPr>
              <a:t>Thành phố Huế được xây dựng cách đây trên 400 năm  và  đã  từng là kinh  đô  của  nước ta thời  nhà Nguyễn. Huế có nhiều  cảnh thiên nhiên đẹp, nhiều công trình kiến trúc cổ có giá trị nghệ thuật cao nên thu hút rất nhiều khách du lịch.</a:t>
            </a:r>
            <a:endParaRPr lang="en-US" sz="2800" i="0" dirty="0">
              <a:solidFill>
                <a:prstClr val="white"/>
              </a:solidFill>
              <a:latin typeface="Calibri"/>
            </a:endParaRPr>
          </a:p>
        </p:txBody>
      </p:sp>
    </p:spTree>
    <p:extLst>
      <p:ext uri="{BB962C8B-B14F-4D97-AF65-F5344CB8AC3E}">
        <p14:creationId xmlns:p14="http://schemas.microsoft.com/office/powerpoint/2010/main" val="3304223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additive="base">
                                        <p:cTn id="7" dur="500" fill="hold"/>
                                        <p:tgtEl>
                                          <p:spTgt spid="9223"/>
                                        </p:tgtEl>
                                        <p:attrNameLst>
                                          <p:attrName>ppt_x</p:attrName>
                                        </p:attrNameLst>
                                      </p:cBhvr>
                                      <p:tavLst>
                                        <p:tav tm="0">
                                          <p:val>
                                            <p:strVal val="#ppt_x"/>
                                          </p:val>
                                        </p:tav>
                                        <p:tav tm="100000">
                                          <p:val>
                                            <p:strVal val="#ppt_x"/>
                                          </p:val>
                                        </p:tav>
                                      </p:tavLst>
                                    </p:anim>
                                    <p:anim calcmode="lin" valueType="num">
                                      <p:cBhvr additive="base">
                                        <p:cTn id="8"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5" grpId="0"/>
      <p:bldP spid="9" grpId="0"/>
      <p:bldP spid="10"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8229600" cy="1143000"/>
          </a:xfrm>
        </p:spPr>
        <p:txBody>
          <a:bodyPr>
            <a:normAutofit/>
          </a:bodyPr>
          <a:lstStyle/>
          <a:p>
            <a:r>
              <a:rPr lang="en-US" sz="4800" b="1">
                <a:solidFill>
                  <a:srgbClr val="FF0000"/>
                </a:solidFill>
                <a:latin typeface="Times New Roman" panose="02020603050405020304" pitchFamily="18" charset="0"/>
                <a:cs typeface="Times New Roman" panose="02020603050405020304" pitchFamily="18" charset="0"/>
              </a:rPr>
              <a:t>KHÁM PHÁ BÍ MẬT</a:t>
            </a:r>
            <a:endParaRPr lang="en-US"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8000" y="1349514"/>
            <a:ext cx="3352800" cy="707886"/>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TRÒ CH</a:t>
            </a:r>
            <a:r>
              <a:rPr lang="vi-VN" sz="4000" b="1">
                <a:latin typeface="Times New Roman" panose="02020603050405020304" pitchFamily="18" charset="0"/>
                <a:cs typeface="Times New Roman" panose="02020603050405020304" pitchFamily="18" charset="0"/>
              </a:rPr>
              <a:t>Ơ</a:t>
            </a:r>
            <a:r>
              <a:rPr lang="en-US" sz="4000" b="1">
                <a:latin typeface="Times New Roman" panose="02020603050405020304" pitchFamily="18" charset="0"/>
                <a:cs typeface="Times New Roman" panose="02020603050405020304" pitchFamily="18" charset="0"/>
              </a:rPr>
              <a:t>I</a:t>
            </a:r>
            <a:endParaRPr lang="en-US" sz="4000" b="1"/>
          </a:p>
        </p:txBody>
      </p:sp>
    </p:spTree>
    <p:extLst>
      <p:ext uri="{BB962C8B-B14F-4D97-AF65-F5344CB8AC3E}">
        <p14:creationId xmlns:p14="http://schemas.microsoft.com/office/powerpoint/2010/main" val="4159359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17">
                                          <p:stCondLst>
                                            <p:cond delay="0"/>
                                          </p:stCondLst>
                                        </p:cTn>
                                        <p:tgtEl>
                                          <p:spTgt spid="4"/>
                                        </p:tgtEl>
                                      </p:cBhvr>
                                    </p:animEffect>
                                    <p:anim calcmode="lin" valueType="num">
                                      <p:cBhvr>
                                        <p:cTn id="8"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13" dur="10">
                                          <p:stCondLst>
                                            <p:cond delay="244"/>
                                          </p:stCondLst>
                                        </p:cTn>
                                        <p:tgtEl>
                                          <p:spTgt spid="4"/>
                                        </p:tgtEl>
                                      </p:cBhvr>
                                      <p:to x="100000" y="60000"/>
                                    </p:animScale>
                                    <p:animScale>
                                      <p:cBhvr>
                                        <p:cTn id="14" dur="62" decel="50000">
                                          <p:stCondLst>
                                            <p:cond delay="254"/>
                                          </p:stCondLst>
                                        </p:cTn>
                                        <p:tgtEl>
                                          <p:spTgt spid="4"/>
                                        </p:tgtEl>
                                      </p:cBhvr>
                                      <p:to x="100000" y="100000"/>
                                    </p:animScale>
                                    <p:animScale>
                                      <p:cBhvr>
                                        <p:cTn id="15" dur="10">
                                          <p:stCondLst>
                                            <p:cond delay="492"/>
                                          </p:stCondLst>
                                        </p:cTn>
                                        <p:tgtEl>
                                          <p:spTgt spid="4"/>
                                        </p:tgtEl>
                                      </p:cBhvr>
                                      <p:to x="100000" y="80000"/>
                                    </p:animScale>
                                    <p:animScale>
                                      <p:cBhvr>
                                        <p:cTn id="16" dur="62" decel="50000">
                                          <p:stCondLst>
                                            <p:cond delay="502"/>
                                          </p:stCondLst>
                                        </p:cTn>
                                        <p:tgtEl>
                                          <p:spTgt spid="4"/>
                                        </p:tgtEl>
                                      </p:cBhvr>
                                      <p:to x="100000" y="100000"/>
                                    </p:animScale>
                                    <p:animScale>
                                      <p:cBhvr>
                                        <p:cTn id="17" dur="10">
                                          <p:stCondLst>
                                            <p:cond delay="616"/>
                                          </p:stCondLst>
                                        </p:cTn>
                                        <p:tgtEl>
                                          <p:spTgt spid="4"/>
                                        </p:tgtEl>
                                      </p:cBhvr>
                                      <p:to x="100000" y="90000"/>
                                    </p:animScale>
                                    <p:animScale>
                                      <p:cBhvr>
                                        <p:cTn id="18" dur="62" decel="50000">
                                          <p:stCondLst>
                                            <p:cond delay="625"/>
                                          </p:stCondLst>
                                        </p:cTn>
                                        <p:tgtEl>
                                          <p:spTgt spid="4"/>
                                        </p:tgtEl>
                                      </p:cBhvr>
                                      <p:to x="100000" y="100000"/>
                                    </p:animScale>
                                    <p:animScale>
                                      <p:cBhvr>
                                        <p:cTn id="19" dur="10">
                                          <p:stCondLst>
                                            <p:cond delay="678"/>
                                          </p:stCondLst>
                                        </p:cTn>
                                        <p:tgtEl>
                                          <p:spTgt spid="4"/>
                                        </p:tgtEl>
                                      </p:cBhvr>
                                      <p:to x="100000" y="95000"/>
                                    </p:animScale>
                                    <p:animScale>
                                      <p:cBhvr>
                                        <p:cTn id="20" dur="62" decel="50000">
                                          <p:stCondLst>
                                            <p:cond delay="688"/>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750" fill="hold"/>
                                        <p:tgtEl>
                                          <p:spTgt spid="2"/>
                                        </p:tgtEl>
                                        <p:attrNameLst>
                                          <p:attrName>ppt_w</p:attrName>
                                        </p:attrNameLst>
                                      </p:cBhvr>
                                      <p:tavLst>
                                        <p:tav tm="0">
                                          <p:val>
                                            <p:fltVal val="0"/>
                                          </p:val>
                                        </p:tav>
                                        <p:tav tm="100000">
                                          <p:val>
                                            <p:strVal val="#ppt_w"/>
                                          </p:val>
                                        </p:tav>
                                      </p:tavLst>
                                    </p:anim>
                                    <p:anim calcmode="lin" valueType="num">
                                      <p:cBhvr>
                                        <p:cTn id="26" dur="750" fill="hold"/>
                                        <p:tgtEl>
                                          <p:spTgt spid="2"/>
                                        </p:tgtEl>
                                        <p:attrNameLst>
                                          <p:attrName>ppt_h</p:attrName>
                                        </p:attrNameLst>
                                      </p:cBhvr>
                                      <p:tavLst>
                                        <p:tav tm="0">
                                          <p:val>
                                            <p:fltVal val="0"/>
                                          </p:val>
                                        </p:tav>
                                        <p:tav tm="100000">
                                          <p:val>
                                            <p:strVal val="#ppt_h"/>
                                          </p:val>
                                        </p:tav>
                                      </p:tavLst>
                                    </p:anim>
                                    <p:animEffect transition="in" filter="fade">
                                      <p:cBhvr>
                                        <p:cTn id="2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7000">
              <a:schemeClr val="accent5">
                <a:lumMod val="89000"/>
              </a:schemeClr>
            </a:gs>
            <a:gs pos="57000">
              <a:schemeClr val="accent5">
                <a:lumMod val="75000"/>
              </a:schemeClr>
            </a:gs>
            <a:gs pos="89000">
              <a:schemeClr val="accent5">
                <a:lumMod val="70000"/>
              </a:schemeClr>
            </a:gs>
          </a:gsLst>
          <a:lin ang="0" scaled="1"/>
          <a:tileRect/>
        </a:gradFill>
        <a:effectLst/>
      </p:bgPr>
    </p:bg>
    <p:spTree>
      <p:nvGrpSpPr>
        <p:cNvPr id="1" name=""/>
        <p:cNvGrpSpPr/>
        <p:nvPr/>
      </p:nvGrpSpPr>
      <p:grpSpPr>
        <a:xfrm>
          <a:off x="0" y="0"/>
          <a:ext cx="0" cy="0"/>
          <a:chOff x="0" y="0"/>
          <a:chExt cx="0" cy="0"/>
        </a:xfrm>
      </p:grpSpPr>
      <p:pic>
        <p:nvPicPr>
          <p:cNvPr id="4" name="Content Placeholder 3">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2560582" cy="3048000"/>
          </a:xfrm>
        </p:spPr>
      </p:pic>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7500" t="8421" r="12500" b="9474"/>
          <a:stretch/>
        </p:blipFill>
        <p:spPr>
          <a:xfrm>
            <a:off x="6328012" y="3852862"/>
            <a:ext cx="2815988" cy="3005138"/>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85" y="3733800"/>
            <a:ext cx="2560582" cy="3209925"/>
          </a:xfrm>
          <a:prstGeom prst="rect">
            <a:avLst/>
          </a:prstGeom>
        </p:spPr>
      </p:pic>
      <p:pic>
        <p:nvPicPr>
          <p:cNvPr id="7" name="Picture 6">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21874" r="20312"/>
          <a:stretch/>
        </p:blipFill>
        <p:spPr>
          <a:xfrm>
            <a:off x="6328012" y="0"/>
            <a:ext cx="2819400" cy="3248025"/>
          </a:xfrm>
          <a:prstGeom prst="rect">
            <a:avLst/>
          </a:prstGeom>
        </p:spPr>
      </p:pic>
      <p:sp>
        <p:nvSpPr>
          <p:cNvPr id="8" name="Rounded Rectangle 7">
            <a:hlinkClick r:id="rId6" action="ppaction://hlinksldjump"/>
          </p:cNvPr>
          <p:cNvSpPr/>
          <p:nvPr/>
        </p:nvSpPr>
        <p:spPr>
          <a:xfrm>
            <a:off x="3186997" y="1828800"/>
            <a:ext cx="2514600" cy="3048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KHÁM PHÁ BÍ MẬT</a:t>
            </a:r>
            <a:endParaRPr lang="en-US" sz="4800"/>
          </a:p>
        </p:txBody>
      </p:sp>
    </p:spTree>
    <p:extLst>
      <p:ext uri="{BB962C8B-B14F-4D97-AF65-F5344CB8AC3E}">
        <p14:creationId xmlns:p14="http://schemas.microsoft.com/office/powerpoint/2010/main" val="1782202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74" t="5555" r="3174" b="4445"/>
          <a:stretch/>
        </p:blipFill>
        <p:spPr>
          <a:xfrm>
            <a:off x="-36394" y="274638"/>
            <a:ext cx="4608394" cy="6483232"/>
          </a:xfrm>
        </p:spPr>
      </p:pic>
      <p:sp>
        <p:nvSpPr>
          <p:cNvPr id="5" name="TextBox 4"/>
          <p:cNvSpPr txBox="1"/>
          <p:nvPr/>
        </p:nvSpPr>
        <p:spPr>
          <a:xfrm>
            <a:off x="4486132" y="2927445"/>
            <a:ext cx="4545842" cy="1569660"/>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Nhìn vào bản đồ hãy xác định vị trí của thành phố Huế?</a:t>
            </a:r>
          </a:p>
        </p:txBody>
      </p:sp>
      <p:sp>
        <p:nvSpPr>
          <p:cNvPr id="7" name="Rounded Rectangle 6"/>
          <p:cNvSpPr/>
          <p:nvPr/>
        </p:nvSpPr>
        <p:spPr>
          <a:xfrm>
            <a:off x="4753686" y="2912660"/>
            <a:ext cx="4114800" cy="1143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Thành phố Huế thuộc tỉnh nào?</a:t>
            </a:r>
          </a:p>
        </p:txBody>
      </p:sp>
      <p:cxnSp>
        <p:nvCxnSpPr>
          <p:cNvPr id="12" name="Straight Arrow Connector 11"/>
          <p:cNvCxnSpPr/>
          <p:nvPr/>
        </p:nvCxnSpPr>
        <p:spPr>
          <a:xfrm flipH="1">
            <a:off x="1670998" y="2470626"/>
            <a:ext cx="914400" cy="4770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403445" y="1676400"/>
            <a:ext cx="3048000" cy="77399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Tỉnh Thừa Thiên Huế</a:t>
            </a:r>
          </a:p>
        </p:txBody>
      </p:sp>
    </p:spTree>
    <p:extLst>
      <p:ext uri="{BB962C8B-B14F-4D97-AF65-F5344CB8AC3E}">
        <p14:creationId xmlns:p14="http://schemas.microsoft.com/office/powerpoint/2010/main" val="479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334" y="-6824"/>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AutoShape 3">
            <a:hlinkClick r:id="rId3" action="ppaction://hlinksldjump" highlightClick="1"/>
          </p:cNvPr>
          <p:cNvSpPr>
            <a:spLocks noChangeArrowheads="1"/>
          </p:cNvSpPr>
          <p:nvPr/>
        </p:nvSpPr>
        <p:spPr bwMode="auto">
          <a:xfrm>
            <a:off x="8401334" y="6165376"/>
            <a:ext cx="381000" cy="304800"/>
          </a:xfrm>
          <a:prstGeom prst="actionButtonBeginning">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4"/>
          <p:cNvSpPr>
            <a:spLocks noChangeArrowheads="1"/>
          </p:cNvSpPr>
          <p:nvPr/>
        </p:nvSpPr>
        <p:spPr bwMode="auto">
          <a:xfrm>
            <a:off x="1467134" y="1593376"/>
            <a:ext cx="6172200" cy="1981200"/>
          </a:xfrm>
          <a:prstGeom prst="horizontalScroll">
            <a:avLst>
              <a:gd name="adj" fmla="val 12500"/>
            </a:avLst>
          </a:prstGeom>
          <a:solidFill>
            <a:srgbClr val="F3FBA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3600" b="1">
              <a:solidFill>
                <a:srgbClr val="FF0000"/>
              </a:solidFill>
              <a:latin typeface="Times New Roman" panose="02020603050405020304" pitchFamily="18" charset="0"/>
            </a:endParaRPr>
          </a:p>
        </p:txBody>
      </p:sp>
      <p:sp>
        <p:nvSpPr>
          <p:cNvPr id="7" name="Text Box 5"/>
          <p:cNvSpPr txBox="1">
            <a:spLocks noChangeArrowheads="1"/>
          </p:cNvSpPr>
          <p:nvPr/>
        </p:nvSpPr>
        <p:spPr bwMode="auto">
          <a:xfrm>
            <a:off x="2971800" y="4059000"/>
            <a:ext cx="3276600" cy="771525"/>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400" b="1">
                <a:solidFill>
                  <a:srgbClr val="FF0000"/>
                </a:solidFill>
                <a:latin typeface="Times New Roman" panose="02020603050405020304" pitchFamily="18" charset="0"/>
              </a:rPr>
              <a:t>Sông Hương</a:t>
            </a:r>
          </a:p>
        </p:txBody>
      </p:sp>
      <p:sp>
        <p:nvSpPr>
          <p:cNvPr id="8" name="Text Box 6"/>
          <p:cNvSpPr txBox="1">
            <a:spLocks noChangeArrowheads="1"/>
          </p:cNvSpPr>
          <p:nvPr/>
        </p:nvSpPr>
        <p:spPr bwMode="auto">
          <a:xfrm>
            <a:off x="1771934" y="1821976"/>
            <a:ext cx="5867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a:solidFill>
                  <a:srgbClr val="FF0000"/>
                </a:solidFill>
                <a:latin typeface="Times New Roman" panose="02020603050405020304" pitchFamily="18" charset="0"/>
              </a:rPr>
              <a:t>Nêu tên dòng sông chảy qua Thành phố Huế?</a:t>
            </a:r>
          </a:p>
        </p:txBody>
      </p:sp>
      <p:sp>
        <p:nvSpPr>
          <p:cNvPr id="9" name="Right Arrow 8">
            <a:hlinkClick r:id="rId4" action="ppaction://hlinksldjump"/>
          </p:cNvPr>
          <p:cNvSpPr/>
          <p:nvPr/>
        </p:nvSpPr>
        <p:spPr>
          <a:xfrm>
            <a:off x="7010400" y="5410200"/>
            <a:ext cx="1219200" cy="6096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463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ounded Rectangle 4"/>
          <p:cNvSpPr/>
          <p:nvPr/>
        </p:nvSpPr>
        <p:spPr>
          <a:xfrm>
            <a:off x="3124200" y="5943600"/>
            <a:ext cx="2895600" cy="609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Chùa Thiên Mụ</a:t>
            </a: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013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4480" cy="6858000"/>
          </a:xfrm>
          <a:prstGeom prst="rect">
            <a:avLst/>
          </a:prstGeom>
        </p:spPr>
      </p:pic>
      <p:sp>
        <p:nvSpPr>
          <p:cNvPr id="5" name="Rounded Rectangle 4"/>
          <p:cNvSpPr/>
          <p:nvPr/>
        </p:nvSpPr>
        <p:spPr>
          <a:xfrm>
            <a:off x="3124200" y="5943600"/>
            <a:ext cx="2895600" cy="609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Tiền</a:t>
            </a:r>
            <a:endParaRPr lang="en-US" sz="2800" b="1" dirty="0">
              <a:latin typeface="Times New Roman" panose="02020603050405020304" pitchFamily="18" charset="0"/>
              <a:cs typeface="Times New Roman" panose="02020603050405020304" pitchFamily="18" charset="0"/>
            </a:endParaRP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9448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1447800"/>
            <a:ext cx="6096000" cy="769441"/>
          </a:xfrm>
          <a:prstGeom prst="rect">
            <a:avLst/>
          </a:prstGeom>
          <a:noFill/>
        </p:spPr>
        <p:txBody>
          <a:bodyPr wrap="square" rtlCol="0">
            <a:spAutoFit/>
          </a:bodyPr>
          <a:lstStyle/>
          <a:p>
            <a:pPr algn="ctr"/>
            <a:r>
              <a:rPr lang="en-US" sz="4400" b="1">
                <a:latin typeface="Times New Roman" panose="02020603050405020304" pitchFamily="18" charset="0"/>
                <a:cs typeface="Times New Roman" panose="02020603050405020304" pitchFamily="18" charset="0"/>
              </a:rPr>
              <a:t>Vì sao nói Huế là cố đô?</a:t>
            </a:r>
          </a:p>
        </p:txBody>
      </p:sp>
      <p:sp>
        <p:nvSpPr>
          <p:cNvPr id="5" name="Rounded Rectangle 4"/>
          <p:cNvSpPr/>
          <p:nvPr/>
        </p:nvSpPr>
        <p:spPr>
          <a:xfrm>
            <a:off x="762000" y="3276600"/>
            <a:ext cx="5486400" cy="1143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Vì Huế đ</a:t>
            </a:r>
            <a:r>
              <a:rPr lang="vi-VN" sz="360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chọn làm kinh đô vào thời nhà Nguyễn. </a:t>
            </a: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680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Huế TY của tô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077200" y="304800"/>
            <a:ext cx="609600" cy="609600"/>
          </a:xfrm>
          <a:prstGeom prst="rect">
            <a:avLst/>
          </a:prstGeom>
        </p:spPr>
      </p:pic>
    </p:spTree>
    <p:extLst>
      <p:ext uri="{BB962C8B-B14F-4D97-AF65-F5344CB8AC3E}">
        <p14:creationId xmlns:p14="http://schemas.microsoft.com/office/powerpoint/2010/main" val="1238377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971800"/>
            <a:ext cx="8229600" cy="1143000"/>
          </a:xfrm>
        </p:spPr>
        <p:txBody>
          <a:bodyPr>
            <a:normAutofit fontScale="90000"/>
          </a:bodyPr>
          <a:lstStyle/>
          <a:p>
            <a:pPr algn="l"/>
            <a:r>
              <a:rPr lang="nl-NL" b="1">
                <a:latin typeface="Times New Roman" panose="02020603050405020304" pitchFamily="18" charset="0"/>
                <a:cs typeface="Times New Roman" panose="02020603050405020304" pitchFamily="18" charset="0"/>
              </a:rPr>
              <a:t>- Thảo luận nhóm đôi:</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Muốn đến Huế thì có thể đi bằng các loại đường giao thông  nào ? </a:t>
            </a:r>
            <a:br>
              <a:rPr lang="nl-NL">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Huế tựa vào dãy núi nào ?</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Tên con sông chảy qua thành phố Huế?</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54355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28600"/>
            <a:ext cx="9144000" cy="6324600"/>
          </a:xfrm>
        </p:spPr>
      </p:pic>
    </p:spTree>
    <p:extLst>
      <p:ext uri="{BB962C8B-B14F-4D97-AF65-F5344CB8AC3E}">
        <p14:creationId xmlns:p14="http://schemas.microsoft.com/office/powerpoint/2010/main" val="2180234012"/>
      </p:ext>
    </p:extLst>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304800"/>
            <a:ext cx="5181600" cy="7654963"/>
          </a:xfrm>
        </p:spPr>
      </p:pic>
    </p:spTree>
    <p:extLst>
      <p:ext uri="{BB962C8B-B14F-4D97-AF65-F5344CB8AC3E}">
        <p14:creationId xmlns:p14="http://schemas.microsoft.com/office/powerpoint/2010/main" val="3712634480"/>
      </p:ext>
    </p:extLst>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p:blipFill>
        <p:spPr bwMode="auto">
          <a:xfrm>
            <a:off x="19050" y="0"/>
            <a:ext cx="9124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Freeform 6"/>
          <p:cNvSpPr/>
          <p:nvPr/>
        </p:nvSpPr>
        <p:spPr>
          <a:xfrm>
            <a:off x="2590800" y="787400"/>
            <a:ext cx="3151188" cy="5888038"/>
          </a:xfrm>
          <a:custGeom>
            <a:avLst/>
            <a:gdLst>
              <a:gd name="connsiteX0" fmla="*/ 1043543 w 3074224"/>
              <a:gd name="connsiteY0" fmla="*/ 4492592 h 4492592"/>
              <a:gd name="connsiteX1" fmla="*/ 1091044 w 3074224"/>
              <a:gd name="connsiteY1" fmla="*/ 4338213 h 4492592"/>
              <a:gd name="connsiteX2" fmla="*/ 924790 w 3074224"/>
              <a:gd name="connsiteY2" fmla="*/ 4183834 h 4492592"/>
              <a:gd name="connsiteX3" fmla="*/ 461652 w 3074224"/>
              <a:gd name="connsiteY3" fmla="*/ 3993828 h 4492592"/>
              <a:gd name="connsiteX4" fmla="*/ 212270 w 3074224"/>
              <a:gd name="connsiteY4" fmla="*/ 3875075 h 4492592"/>
              <a:gd name="connsiteX5" fmla="*/ 57891 w 3074224"/>
              <a:gd name="connsiteY5" fmla="*/ 3720696 h 4492592"/>
              <a:gd name="connsiteX6" fmla="*/ 10390 w 3074224"/>
              <a:gd name="connsiteY6" fmla="*/ 3566317 h 4492592"/>
              <a:gd name="connsiteX7" fmla="*/ 46016 w 3074224"/>
              <a:gd name="connsiteY7" fmla="*/ 3411937 h 4492592"/>
              <a:gd name="connsiteX8" fmla="*/ 449777 w 3074224"/>
              <a:gd name="connsiteY8" fmla="*/ 3352561 h 4492592"/>
              <a:gd name="connsiteX9" fmla="*/ 580405 w 3074224"/>
              <a:gd name="connsiteY9" fmla="*/ 3281309 h 4492592"/>
              <a:gd name="connsiteX10" fmla="*/ 817912 w 3074224"/>
              <a:gd name="connsiteY10" fmla="*/ 3269434 h 4492592"/>
              <a:gd name="connsiteX11" fmla="*/ 1435429 w 3074224"/>
              <a:gd name="connsiteY11" fmla="*/ 3150680 h 4492592"/>
              <a:gd name="connsiteX12" fmla="*/ 1779813 w 3074224"/>
              <a:gd name="connsiteY12" fmla="*/ 3091304 h 4492592"/>
              <a:gd name="connsiteX13" fmla="*/ 2195450 w 3074224"/>
              <a:gd name="connsiteY13" fmla="*/ 2877548 h 4492592"/>
              <a:gd name="connsiteX14" fmla="*/ 2349829 w 3074224"/>
              <a:gd name="connsiteY14" fmla="*/ 2616291 h 4492592"/>
              <a:gd name="connsiteX15" fmla="*/ 2373579 w 3074224"/>
              <a:gd name="connsiteY15" fmla="*/ 1927522 h 4492592"/>
              <a:gd name="connsiteX16" fmla="*/ 2302327 w 3074224"/>
              <a:gd name="connsiteY16" fmla="*/ 1844395 h 4492592"/>
              <a:gd name="connsiteX17" fmla="*/ 2124198 w 3074224"/>
              <a:gd name="connsiteY17" fmla="*/ 1868145 h 4492592"/>
              <a:gd name="connsiteX18" fmla="*/ 2005444 w 3074224"/>
              <a:gd name="connsiteY18" fmla="*/ 1868145 h 4492592"/>
              <a:gd name="connsiteX19" fmla="*/ 1898566 w 3074224"/>
              <a:gd name="connsiteY19" fmla="*/ 1476259 h 4492592"/>
              <a:gd name="connsiteX20" fmla="*/ 1981694 w 3074224"/>
              <a:gd name="connsiteY20" fmla="*/ 929995 h 4492592"/>
              <a:gd name="connsiteX21" fmla="*/ 1993569 w 3074224"/>
              <a:gd name="connsiteY21" fmla="*/ 763740 h 4492592"/>
              <a:gd name="connsiteX22" fmla="*/ 2112322 w 3074224"/>
              <a:gd name="connsiteY22" fmla="*/ 538109 h 4492592"/>
              <a:gd name="connsiteX23" fmla="*/ 2421081 w 3074224"/>
              <a:gd name="connsiteY23" fmla="*/ 466857 h 4492592"/>
              <a:gd name="connsiteX24" fmla="*/ 2658587 w 3074224"/>
              <a:gd name="connsiteY24" fmla="*/ 181849 h 4492592"/>
              <a:gd name="connsiteX25" fmla="*/ 2789216 w 3074224"/>
              <a:gd name="connsiteY25" fmla="*/ 39345 h 4492592"/>
              <a:gd name="connsiteX26" fmla="*/ 2979221 w 3074224"/>
              <a:gd name="connsiteY26" fmla="*/ 3719 h 4492592"/>
              <a:gd name="connsiteX27" fmla="*/ 3074224 w 3074224"/>
              <a:gd name="connsiteY27" fmla="*/ 110597 h 449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4224" h="4492592">
                <a:moveTo>
                  <a:pt x="1043543" y="4492592"/>
                </a:moveTo>
                <a:cubicBezTo>
                  <a:pt x="1077189" y="4441132"/>
                  <a:pt x="1110836" y="4389673"/>
                  <a:pt x="1091044" y="4338213"/>
                </a:cubicBezTo>
                <a:cubicBezTo>
                  <a:pt x="1071252" y="4286753"/>
                  <a:pt x="1029689" y="4241232"/>
                  <a:pt x="924790" y="4183834"/>
                </a:cubicBezTo>
                <a:cubicBezTo>
                  <a:pt x="819891" y="4126436"/>
                  <a:pt x="580405" y="4045288"/>
                  <a:pt x="461652" y="3993828"/>
                </a:cubicBezTo>
                <a:cubicBezTo>
                  <a:pt x="342899" y="3942368"/>
                  <a:pt x="279563" y="3920597"/>
                  <a:pt x="212270" y="3875075"/>
                </a:cubicBezTo>
                <a:cubicBezTo>
                  <a:pt x="144977" y="3829553"/>
                  <a:pt x="91538" y="3772156"/>
                  <a:pt x="57891" y="3720696"/>
                </a:cubicBezTo>
                <a:cubicBezTo>
                  <a:pt x="24244" y="3669236"/>
                  <a:pt x="12369" y="3617777"/>
                  <a:pt x="10390" y="3566317"/>
                </a:cubicBezTo>
                <a:cubicBezTo>
                  <a:pt x="8411" y="3514857"/>
                  <a:pt x="-27215" y="3447563"/>
                  <a:pt x="46016" y="3411937"/>
                </a:cubicBezTo>
                <a:cubicBezTo>
                  <a:pt x="119247" y="3376311"/>
                  <a:pt x="360712" y="3374332"/>
                  <a:pt x="449777" y="3352561"/>
                </a:cubicBezTo>
                <a:cubicBezTo>
                  <a:pt x="538842" y="3330790"/>
                  <a:pt x="519049" y="3295163"/>
                  <a:pt x="580405" y="3281309"/>
                </a:cubicBezTo>
                <a:cubicBezTo>
                  <a:pt x="641761" y="3267455"/>
                  <a:pt x="675408" y="3291205"/>
                  <a:pt x="817912" y="3269434"/>
                </a:cubicBezTo>
                <a:cubicBezTo>
                  <a:pt x="960416" y="3247663"/>
                  <a:pt x="1275112" y="3180368"/>
                  <a:pt x="1435429" y="3150680"/>
                </a:cubicBezTo>
                <a:cubicBezTo>
                  <a:pt x="1595746" y="3120992"/>
                  <a:pt x="1653143" y="3136826"/>
                  <a:pt x="1779813" y="3091304"/>
                </a:cubicBezTo>
                <a:cubicBezTo>
                  <a:pt x="1906483" y="3045782"/>
                  <a:pt x="2100447" y="2956717"/>
                  <a:pt x="2195450" y="2877548"/>
                </a:cubicBezTo>
                <a:cubicBezTo>
                  <a:pt x="2290453" y="2798379"/>
                  <a:pt x="2320141" y="2774629"/>
                  <a:pt x="2349829" y="2616291"/>
                </a:cubicBezTo>
                <a:cubicBezTo>
                  <a:pt x="2379517" y="2457953"/>
                  <a:pt x="2381496" y="2056171"/>
                  <a:pt x="2373579" y="1927522"/>
                </a:cubicBezTo>
                <a:cubicBezTo>
                  <a:pt x="2365662" y="1798873"/>
                  <a:pt x="2343891" y="1854291"/>
                  <a:pt x="2302327" y="1844395"/>
                </a:cubicBezTo>
                <a:cubicBezTo>
                  <a:pt x="2260764" y="1834499"/>
                  <a:pt x="2173678" y="1864187"/>
                  <a:pt x="2124198" y="1868145"/>
                </a:cubicBezTo>
                <a:cubicBezTo>
                  <a:pt x="2074718" y="1872103"/>
                  <a:pt x="2043049" y="1933459"/>
                  <a:pt x="2005444" y="1868145"/>
                </a:cubicBezTo>
                <a:cubicBezTo>
                  <a:pt x="1967839" y="1802831"/>
                  <a:pt x="1902524" y="1632617"/>
                  <a:pt x="1898566" y="1476259"/>
                </a:cubicBezTo>
                <a:cubicBezTo>
                  <a:pt x="1894608" y="1319901"/>
                  <a:pt x="1965860" y="1048748"/>
                  <a:pt x="1981694" y="929995"/>
                </a:cubicBezTo>
                <a:cubicBezTo>
                  <a:pt x="1997528" y="811242"/>
                  <a:pt x="1971798" y="829054"/>
                  <a:pt x="1993569" y="763740"/>
                </a:cubicBezTo>
                <a:cubicBezTo>
                  <a:pt x="2015340" y="698426"/>
                  <a:pt x="2041070" y="587589"/>
                  <a:pt x="2112322" y="538109"/>
                </a:cubicBezTo>
                <a:cubicBezTo>
                  <a:pt x="2183574" y="488629"/>
                  <a:pt x="2330037" y="526234"/>
                  <a:pt x="2421081" y="466857"/>
                </a:cubicBezTo>
                <a:cubicBezTo>
                  <a:pt x="2512125" y="407480"/>
                  <a:pt x="2597231" y="253101"/>
                  <a:pt x="2658587" y="181849"/>
                </a:cubicBezTo>
                <a:cubicBezTo>
                  <a:pt x="2719943" y="110597"/>
                  <a:pt x="2735777" y="69033"/>
                  <a:pt x="2789216" y="39345"/>
                </a:cubicBezTo>
                <a:cubicBezTo>
                  <a:pt x="2842655" y="9657"/>
                  <a:pt x="2931720" y="-8156"/>
                  <a:pt x="2979221" y="3719"/>
                </a:cubicBezTo>
                <a:cubicBezTo>
                  <a:pt x="3026722" y="15594"/>
                  <a:pt x="3050473" y="63095"/>
                  <a:pt x="3074224" y="110597"/>
                </a:cubicBezTo>
              </a:path>
            </a:pathLst>
          </a:custGeom>
          <a:ln w="95250">
            <a:solidFill>
              <a:srgbClr val="00B0F0"/>
            </a:solidFill>
          </a:ln>
        </p:spPr>
        <p:style>
          <a:lnRef idx="3">
            <a:schemeClr val="accent1"/>
          </a:lnRef>
          <a:fillRef idx="0">
            <a:schemeClr val="accent1"/>
          </a:fillRef>
          <a:effectRef idx="2">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Tree>
    <p:extLst>
      <p:ext uri="{BB962C8B-B14F-4D97-AF65-F5344CB8AC3E}">
        <p14:creationId xmlns:p14="http://schemas.microsoft.com/office/powerpoint/2010/main" val="174871113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Rounded Rectangle 2"/>
          <p:cNvSpPr/>
          <p:nvPr/>
        </p:nvSpPr>
        <p:spPr>
          <a:xfrm>
            <a:off x="3733800" y="6172200"/>
            <a:ext cx="2133600" cy="57911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Sông H</a:t>
            </a:r>
            <a:r>
              <a:rPr lang="vi-VN" sz="2400">
                <a:latin typeface="Times New Roman" panose="02020603050405020304" pitchFamily="18" charset="0"/>
                <a:cs typeface="Times New Roman" panose="02020603050405020304" pitchFamily="18" charset="0"/>
              </a:rPr>
              <a:t>ươ</a:t>
            </a:r>
            <a:r>
              <a:rPr lang="en-US" sz="2400">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2034754869"/>
      </p:ext>
    </p:extLst>
  </p:cSld>
  <p:clrMapOvr>
    <a:masterClrMapping/>
  </p:clrMapOvr>
  <p:transition spd="med">
    <p:checke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600" y="2362200"/>
            <a:ext cx="5029200" cy="255454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Quan sát lược đồ hình 1 sách giáo khoa và với kiến thức của mình, em hãy kể tên các công trình kiến trúc cổ kính của Huế.</a:t>
            </a:r>
          </a:p>
        </p:txBody>
      </p:sp>
    </p:spTree>
    <p:extLst>
      <p:ext uri="{BB962C8B-B14F-4D97-AF65-F5344CB8AC3E}">
        <p14:creationId xmlns:p14="http://schemas.microsoft.com/office/powerpoint/2010/main" val="2965583433"/>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TotalTime>
  <Words>773</Words>
  <Application>Microsoft Office PowerPoint</Application>
  <PresentationFormat>On-screen Show (4:3)</PresentationFormat>
  <Paragraphs>101</Paragraphs>
  <Slides>34</Slides>
  <Notes>0</Notes>
  <HiddenSlides>0</HiddenSlides>
  <MMClips>2</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5" baseType="lpstr">
      <vt:lpstr>.VnCommercial Script</vt:lpstr>
      <vt:lpstr>Arial</vt:lpstr>
      <vt:lpstr>Calibri</vt:lpstr>
      <vt:lpstr>Georgia</vt:lpstr>
      <vt:lpstr>Tahoma</vt:lpstr>
      <vt:lpstr>Times New Roman</vt:lpstr>
      <vt:lpstr>Trebuchet MS</vt:lpstr>
      <vt:lpstr>Wingdings</vt:lpstr>
      <vt:lpstr>Office Theme</vt:lpstr>
      <vt:lpstr>Slipstream</vt:lpstr>
      <vt:lpstr>Photo Editor Photo</vt:lpstr>
      <vt:lpstr>PowerPoint Presentation</vt:lpstr>
      <vt:lpstr>PowerPoint Presentation</vt:lpstr>
      <vt:lpstr>PowerPoint Presentation</vt:lpstr>
      <vt:lpstr>- Thảo luận nhóm đôi: + Muốn đến Huế thì có thể đi bằng các loại đường giao thông  nào ?  + Huế tựa vào dãy núi nào ? + Tên con sông chảy qua thành phố Huế?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1: KINH THÀNH HUẾ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Tham gia Festival Huế tổ chức 2 năm một lần</vt:lpstr>
      <vt:lpstr>PowerPoint Presentation</vt:lpstr>
      <vt:lpstr>PowerPoint Presentation</vt:lpstr>
      <vt:lpstr>PowerPoint Presentation</vt:lpstr>
      <vt:lpstr>PowerPoint Presentation</vt:lpstr>
      <vt:lpstr>KHÁM PHÁ BÍ MẬT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ÑÒA LYÙ  LÔÙP 4B1</dc:title>
  <dc:creator>Admin</dc:creator>
  <cp:lastModifiedBy>Admin</cp:lastModifiedBy>
  <cp:revision>77</cp:revision>
  <dcterms:created xsi:type="dcterms:W3CDTF">2021-03-30T16:35:16Z</dcterms:created>
  <dcterms:modified xsi:type="dcterms:W3CDTF">2022-03-25T13:40:35Z</dcterms:modified>
</cp:coreProperties>
</file>