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2" r:id="rId2"/>
    <p:sldId id="316" r:id="rId3"/>
    <p:sldId id="317" r:id="rId4"/>
    <p:sldId id="271" r:id="rId5"/>
    <p:sldId id="267" r:id="rId6"/>
    <p:sldId id="259" r:id="rId7"/>
    <p:sldId id="268" r:id="rId8"/>
    <p:sldId id="273" r:id="rId9"/>
    <p:sldId id="272" r:id="rId10"/>
    <p:sldId id="270" r:id="rId11"/>
    <p:sldId id="269" r:id="rId12"/>
    <p:sldId id="260" r:id="rId13"/>
    <p:sldId id="275" r:id="rId14"/>
    <p:sldId id="274" r:id="rId15"/>
    <p:sldId id="265" r:id="rId16"/>
    <p:sldId id="277" r:id="rId17"/>
    <p:sldId id="261" r:id="rId18"/>
    <p:sldId id="278" r:id="rId19"/>
    <p:sldId id="279" r:id="rId20"/>
    <p:sldId id="280" r:id="rId21"/>
    <p:sldId id="281" r:id="rId22"/>
    <p:sldId id="388" r:id="rId23"/>
    <p:sldId id="263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4B8-0692-4443-B97F-B34334FCC85D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A7DD4-3C50-4E10-B93B-F40BDD54D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7409">
            <a:extLst>
              <a:ext uri="{FF2B5EF4-FFF2-40B4-BE49-F238E27FC236}">
                <a16:creationId xmlns:a16="http://schemas.microsoft.com/office/drawing/2014/main" xmlns="" id="{FCECBD4C-8E76-41DE-8BCA-39105F54FB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文本占位符 17410">
            <a:extLst>
              <a:ext uri="{FF2B5EF4-FFF2-40B4-BE49-F238E27FC236}">
                <a16:creationId xmlns:a16="http://schemas.microsoft.com/office/drawing/2014/main" xmlns="" id="{A6929266-66D6-4DAE-AEB9-CEB491E69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灯片编号占位符 1">
            <a:extLst>
              <a:ext uri="{FF2B5EF4-FFF2-40B4-BE49-F238E27FC236}">
                <a16:creationId xmlns:a16="http://schemas.microsoft.com/office/drawing/2014/main" xmlns="" id="{5F166685-596C-453A-8780-9C1638552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AA723F-1F52-4E5B-9F0A-250FA9388E3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128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47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7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xmlns="" id="{0B868C15-3FCA-46E0-8D75-C2E74B7A3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xmlns="" id="{51A0CE4B-987A-4E6C-996E-F4CEAF410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xmlns="" id="{2E9BE25E-33DD-41E2-AD2D-FF3837B52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D3B0A1-9C08-4F48-94EF-31BFC6F8253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5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709A-41C8-4E80-93CC-7067B06B6A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0" name="Google Shape;880;p13"/>
          <p:cNvSpPr/>
          <p:nvPr/>
        </p:nvSpPr>
        <p:spPr>
          <a:xfrm>
            <a:off x="661186" y="292694"/>
            <a:ext cx="806881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1" name="Google Shape;881;p13"/>
          <p:cNvSpPr/>
          <p:nvPr/>
        </p:nvSpPr>
        <p:spPr>
          <a:xfrm>
            <a:off x="8341543" y="5930293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3042678"/>
            <a:ext cx="569676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2294793"/>
            <a:ext cx="569676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578123"/>
            <a:ext cx="568486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808847"/>
            <a:ext cx="569676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3790578"/>
            <a:ext cx="569676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4538478"/>
            <a:ext cx="569676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5823926"/>
            <a:ext cx="569676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1" name="Google Shape;901;p13"/>
          <p:cNvSpPr/>
          <p:nvPr/>
        </p:nvSpPr>
        <p:spPr>
          <a:xfrm>
            <a:off x="395895" y="292694"/>
            <a:ext cx="8053438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2" name="Google Shape;902;p13"/>
          <p:cNvSpPr/>
          <p:nvPr/>
        </p:nvSpPr>
        <p:spPr>
          <a:xfrm>
            <a:off x="546318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3" name="Google Shape;903;p13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4" name="Google Shape;904;p13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5" name="Google Shape;905;p13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6" name="Google Shape;906;p13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7" name="Google Shape;907;p13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8" name="Google Shape;908;p13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9" name="Google Shape;909;p13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0" name="Google Shape;910;p13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1" name="Google Shape;911;p13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2" name="Google Shape;912;p13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3" name="Google Shape;913;p13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4" name="Google Shape;914;p13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5" name="Google Shape;915;p13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6" name="Google Shape;916;p13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7" name="Google Shape;917;p13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8" name="Google Shape;918;p13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9" name="Google Shape;919;p13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0" name="Google Shape;920;p13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1" name="Google Shape;921;p13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2" name="Google Shape;922;p13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3" name="Google Shape;923;p13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4" name="Google Shape;924;p13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5" name="Google Shape;925;p13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6" name="Google Shape;926;p13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7" name="Google Shape;927;p13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8" name="Google Shape;928;p13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9" name="Google Shape;929;p13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0" name="Google Shape;930;p13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1" name="Google Shape;931;p13"/>
          <p:cNvSpPr/>
          <p:nvPr/>
        </p:nvSpPr>
        <p:spPr>
          <a:xfrm>
            <a:off x="546318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2" name="Google Shape;932;p13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3" name="Google Shape;933;p13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4" name="Google Shape;934;p13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5" name="Google Shape;935;p13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6" name="Google Shape;936;p13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7" name="Google Shape;937;p13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8" name="Google Shape;938;p13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9" name="Google Shape;939;p13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0" name="Google Shape;940;p13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1" name="Google Shape;941;p13"/>
          <p:cNvSpPr/>
          <p:nvPr/>
        </p:nvSpPr>
        <p:spPr>
          <a:xfrm>
            <a:off x="546318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2" name="Google Shape;942;p13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3" name="Google Shape;943;p13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4" name="Google Shape;944;p13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5" name="Google Shape;945;p13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6" name="Google Shape;946;p13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7" name="Google Shape;947;p13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13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13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13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13"/>
          <p:cNvSpPr/>
          <p:nvPr/>
        </p:nvSpPr>
        <p:spPr>
          <a:xfrm>
            <a:off x="228901" y="180914"/>
            <a:ext cx="794715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13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584416"/>
            <a:ext cx="770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639600"/>
            <a:ext cx="2728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2056420"/>
            <a:ext cx="273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2059196"/>
            <a:ext cx="6327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3230229"/>
            <a:ext cx="27369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3649817"/>
            <a:ext cx="2733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3675477"/>
            <a:ext cx="6309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4822861"/>
            <a:ext cx="273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5243275"/>
            <a:ext cx="2733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5234893"/>
            <a:ext cx="6309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642000"/>
            <a:ext cx="274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2054220"/>
            <a:ext cx="27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2060396"/>
            <a:ext cx="6309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3230229"/>
            <a:ext cx="274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3649817"/>
            <a:ext cx="27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3675477"/>
            <a:ext cx="6309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4822861"/>
            <a:ext cx="274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5243275"/>
            <a:ext cx="27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5234893"/>
            <a:ext cx="6309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1108235"/>
            <a:ext cx="444275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5951668"/>
            <a:ext cx="291375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934468"/>
            <a:ext cx="166675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718734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0" name="Google Shape;990;p13"/>
          <p:cNvSpPr/>
          <p:nvPr/>
        </p:nvSpPr>
        <p:spPr>
          <a:xfrm>
            <a:off x="8218500" y="5420002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6645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2768F7-95BA-4619-B034-6BC08E210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9990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F89E-BB7A-4FBE-B4AA-A47F8BA06F7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9183-6DE0-4EAD-984E-96CB9B7E0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9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68" descr="2">
            <a:extLst>
              <a:ext uri="{FF2B5EF4-FFF2-40B4-BE49-F238E27FC236}">
                <a16:creationId xmlns:a16="http://schemas.microsoft.com/office/drawing/2014/main" xmlns="" id="{DFDE7D1A-BCA8-47B5-87A8-744BA87E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49" y="858181"/>
            <a:ext cx="6438230" cy="34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xmlns="" id="{BCDFCDAC-0B93-4B2A-9DDC-24E3CA49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" y="3939480"/>
            <a:ext cx="8937475" cy="17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xmlns="" id="{C8811091-2755-4A16-998A-D58F3E7D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4" y="3939479"/>
            <a:ext cx="6887407" cy="139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A90BDB-38D5-4CDB-B671-501AC07156AF}"/>
              </a:ext>
            </a:extLst>
          </p:cNvPr>
          <p:cNvSpPr/>
          <p:nvPr/>
        </p:nvSpPr>
        <p:spPr>
          <a:xfrm>
            <a:off x="225845" y="1702216"/>
            <a:ext cx="8467988" cy="1102204"/>
          </a:xfrm>
          <a:prstGeom prst="rect">
            <a:avLst/>
          </a:prstGeom>
          <a:noFill/>
        </p:spPr>
        <p:txBody>
          <a:bodyPr wrap="square" lIns="108818" tIns="54409" rIns="108818" bIns="54409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endParaRPr lang="en-US" sz="3224" b="1" kern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24" b="1" kern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24" b="1" kern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19785684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1" descr="bien cho xe tho so"/>
          <p:cNvPicPr>
            <a:picLocks noChangeAspect="1" noChangeArrowheads="1"/>
          </p:cNvPicPr>
          <p:nvPr/>
        </p:nvPicPr>
        <p:blipFill>
          <a:blip r:embed="rId3"/>
          <a:srcRect t="11281" r="11711"/>
          <a:stretch>
            <a:fillRect/>
          </a:stretch>
        </p:blipFill>
        <p:spPr bwMode="auto">
          <a:xfrm>
            <a:off x="1314450" y="21717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4"/>
          <a:srcRect t="13809" r="10695" b="19167"/>
          <a:stretch>
            <a:fillRect/>
          </a:stretch>
        </p:blipFill>
        <p:spPr bwMode="auto">
          <a:xfrm>
            <a:off x="5076825" y="21717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410200" y="5345113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 lại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85800" y="5059363"/>
            <a:ext cx="419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Đường dành riêng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 xe thô sơ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/>
      <p:bldP spid="788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 descr="bien cam di n-chieu"/>
          <p:cNvPicPr>
            <a:picLocks noChangeAspect="1" noChangeArrowheads="1"/>
          </p:cNvPicPr>
          <p:nvPr/>
        </p:nvPicPr>
        <p:blipFill>
          <a:blip r:embed="rId3"/>
          <a:srcRect l="5026" t="2257" r="8069" b="3581"/>
          <a:stretch>
            <a:fillRect/>
          </a:stretch>
        </p:blipFill>
        <p:spPr bwMode="auto">
          <a:xfrm>
            <a:off x="5867400" y="1670050"/>
            <a:ext cx="26511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724400" y="54102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pic>
        <p:nvPicPr>
          <p:cNvPr id="77837" name="Picture 13" descr="cam di xe dap"/>
          <p:cNvPicPr>
            <a:picLocks noChangeAspect="1" noChangeArrowheads="1"/>
          </p:cNvPicPr>
          <p:nvPr/>
        </p:nvPicPr>
        <p:blipFill>
          <a:blip r:embed="rId4"/>
          <a:srcRect r="8957"/>
          <a:stretch>
            <a:fillRect/>
          </a:stretch>
        </p:blipFill>
        <p:spPr bwMode="auto">
          <a:xfrm>
            <a:off x="685800" y="21336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228600" y="53340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Cấm xe đạp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/>
      <p:bldP spid="77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1905000" cy="19223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609"/>
            <a:ext cx="2514600" cy="1752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1905000" cy="1676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8100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125626"/>
            <a:ext cx="440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2123209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6" y="5992091"/>
            <a:ext cx="3851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5745" y="58997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3"/>
          <a:srcRect l="4440" t="7681" r="8784" b="15976"/>
          <a:stretch>
            <a:fillRect/>
          </a:stretch>
        </p:blipFill>
        <p:spPr bwMode="auto">
          <a:xfrm>
            <a:off x="0" y="16764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57200" y="4800600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nhau với đường sắt có rào chắn</a:t>
            </a:r>
          </a:p>
        </p:txBody>
      </p:sp>
      <p:pic>
        <p:nvPicPr>
          <p:cNvPr id="86028" name="Picture 12" descr="bieu cong truong"/>
          <p:cNvPicPr>
            <a:picLocks noChangeAspect="1" noChangeArrowheads="1"/>
          </p:cNvPicPr>
          <p:nvPr/>
        </p:nvPicPr>
        <p:blipFill>
          <a:blip r:embed="rId4"/>
          <a:srcRect b="13684"/>
          <a:stretch>
            <a:fillRect/>
          </a:stretch>
        </p:blipFill>
        <p:spPr bwMode="auto">
          <a:xfrm>
            <a:off x="3276600" y="1828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3962400" y="48768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 trường</a:t>
            </a:r>
          </a:p>
        </p:txBody>
      </p:sp>
      <p:pic>
        <p:nvPicPr>
          <p:cNvPr id="86030" name="Picture 14"/>
          <p:cNvPicPr>
            <a:picLocks noChangeAspect="1" noChangeArrowheads="1"/>
          </p:cNvPicPr>
          <p:nvPr/>
        </p:nvPicPr>
        <p:blipFill>
          <a:blip r:embed="rId5"/>
          <a:srcRect l="4543" t="7175" r="17833" b="20663"/>
          <a:stretch>
            <a:fillRect/>
          </a:stretch>
        </p:blipFill>
        <p:spPr bwMode="auto">
          <a:xfrm>
            <a:off x="6019800" y="1600200"/>
            <a:ext cx="2968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562600" y="4800600"/>
            <a:ext cx="3581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 đi bộ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cắt ngang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9" grpId="0"/>
      <p:bldP spid="860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cam di xe dap"/>
          <p:cNvPicPr>
            <a:picLocks noChangeAspect="1" noChangeArrowheads="1"/>
          </p:cNvPicPr>
          <p:nvPr/>
        </p:nvPicPr>
        <p:blipFill>
          <a:blip r:embed="rId3"/>
          <a:srcRect r="8957"/>
          <a:stretch>
            <a:fillRect/>
          </a:stretch>
        </p:blipFill>
        <p:spPr bwMode="auto">
          <a:xfrm>
            <a:off x="609600" y="533400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bien cho xe tho so"/>
          <p:cNvPicPr>
            <a:picLocks noChangeAspect="1" noChangeArrowheads="1"/>
          </p:cNvPicPr>
          <p:nvPr/>
        </p:nvPicPr>
        <p:blipFill>
          <a:blip r:embed="rId4"/>
          <a:srcRect t="11281" r="11711"/>
          <a:stretch>
            <a:fillRect/>
          </a:stretch>
        </p:blipFill>
        <p:spPr bwMode="auto">
          <a:xfrm>
            <a:off x="2667000" y="228600"/>
            <a:ext cx="152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5"/>
          <a:srcRect r="10667" b="14240"/>
          <a:stretch>
            <a:fillRect/>
          </a:stretch>
        </p:blipFill>
        <p:spPr bwMode="auto">
          <a:xfrm>
            <a:off x="48768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6"/>
          <a:srcRect t="13809" r="10695" b="19167"/>
          <a:stretch>
            <a:fillRect/>
          </a:stretch>
        </p:blipFill>
        <p:spPr bwMode="auto">
          <a:xfrm>
            <a:off x="7162800" y="1524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bien danh cho di bo"/>
          <p:cNvPicPr>
            <a:picLocks noChangeAspect="1" noChangeArrowheads="1"/>
          </p:cNvPicPr>
          <p:nvPr/>
        </p:nvPicPr>
        <p:blipFill>
          <a:blip r:embed="rId7"/>
          <a:srcRect l="5832" t="6383" r="6804"/>
          <a:stretch>
            <a:fillRect/>
          </a:stretch>
        </p:blipFill>
        <p:spPr bwMode="auto">
          <a:xfrm>
            <a:off x="457200" y="3657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19" descr="bien cam di n-chieu"/>
          <p:cNvPicPr>
            <a:picLocks noChangeAspect="1" noChangeArrowheads="1"/>
          </p:cNvPicPr>
          <p:nvPr/>
        </p:nvPicPr>
        <p:blipFill>
          <a:blip r:embed="rId8"/>
          <a:srcRect r="2388"/>
          <a:stretch>
            <a:fillRect/>
          </a:stretch>
        </p:blipFill>
        <p:spPr bwMode="auto">
          <a:xfrm>
            <a:off x="2667000" y="3657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9"/>
          <a:srcRect l="6731" t="3409" r="19231" b="13637"/>
          <a:stretch>
            <a:fillRect/>
          </a:stretch>
        </p:blipFill>
        <p:spPr bwMode="auto">
          <a:xfrm>
            <a:off x="4953000" y="3657600"/>
            <a:ext cx="1406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10"/>
          <a:srcRect l="17323" t="2362" r="25307" b="18375"/>
          <a:stretch>
            <a:fillRect/>
          </a:stretch>
        </p:blipFill>
        <p:spPr bwMode="auto">
          <a:xfrm>
            <a:off x="7162800" y="3810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391400" y="54102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Đường một</a:t>
            </a:r>
            <a:r>
              <a:rPr lang="en-US" altLang="vi-VN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609600" y="2133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đi xe đạp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667000" y="1828800"/>
            <a:ext cx="1409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dành riêng cho xe thô sơ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4495800" y="1828800"/>
            <a:ext cx="266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Giao nhau có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tín hiệu đèn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467600" y="2057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Dừng lại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228600" y="52578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 dành riêng cho người đi bộ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743200" y="5334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4876800" y="571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/>
      <p:bldP spid="81944" grpId="0"/>
      <p:bldP spid="81945" grpId="0"/>
      <p:bldP spid="81946" grpId="0"/>
      <p:bldP spid="819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6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H7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2590800" y="2590800"/>
            <a:ext cx="419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82967" name="Object 23"/>
          <p:cNvGraphicFramePr>
            <a:graphicFrameLocks noGrp="1" noChangeAspect="1"/>
          </p:cNvGraphicFramePr>
          <p:nvPr>
            <p:ph/>
          </p:nvPr>
        </p:nvGraphicFramePr>
        <p:xfrm>
          <a:off x="0" y="1676400"/>
          <a:ext cx="35306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532327" imgH="4445813" progId="MS_ClipArt_Gallery.2">
                  <p:embed/>
                </p:oleObj>
              </mc:Choice>
              <mc:Fallback>
                <p:oleObj name="Clip" r:id="rId4" imgW="3532327" imgH="444581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3530600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2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3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 flipV="1">
            <a:off x="8059738" y="5778500"/>
            <a:ext cx="10842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72673" y="3202027"/>
            <a:ext cx="6473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vi-VN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524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81000" y="215245"/>
            <a:ext cx="647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000" dirty="0">
                <a:solidFill>
                  <a:srgbClr val="0000FF"/>
                </a:solidFill>
                <a:latin typeface=".VnTime" pitchFamily="34" charset="0"/>
              </a:rPr>
              <a:t>3. </a:t>
            </a:r>
            <a:r>
              <a:rPr lang="en-US" altLang="vi-VN" sz="4000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vi-VN" sz="40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altLang="vi-VN" sz="40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.VnTime" pitchFamily="34" charset="0"/>
              </a:rPr>
              <a:t>lµm</a:t>
            </a:r>
            <a:r>
              <a:rPr lang="en-US" altLang="vi-VN" sz="4000" dirty="0">
                <a:solidFill>
                  <a:srgbClr val="0000FF"/>
                </a:solidFill>
                <a:latin typeface=".VnTime" pitchFamily="34" charset="0"/>
              </a:rPr>
              <a:t> g× </a:t>
            </a:r>
            <a:r>
              <a:rPr lang="en-US" altLang="vi-VN" sz="4000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altLang="vi-VN" sz="4000" dirty="0">
                <a:solidFill>
                  <a:srgbClr val="0000FF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295400" y="943769"/>
            <a:ext cx="245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CC0099"/>
                </a:solidFill>
                <a:latin typeface=".VnTime" pitchFamily="34" charset="0"/>
              </a:rPr>
              <a:t>a) B¹n </a:t>
            </a:r>
            <a:r>
              <a:rPr lang="en-US" altLang="vi-VN" sz="2800" dirty="0" err="1">
                <a:solidFill>
                  <a:srgbClr val="CC0099"/>
                </a:solidFill>
                <a:latin typeface=".VnTime" pitchFamily="34" charset="0"/>
              </a:rPr>
              <a:t>em</a:t>
            </a:r>
            <a:r>
              <a:rPr lang="en-US" altLang="vi-VN" sz="2800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altLang="vi-VN" sz="2800" dirty="0" err="1">
                <a:solidFill>
                  <a:srgbClr val="CC0099"/>
                </a:solidFill>
                <a:latin typeface=".VnTime" pitchFamily="34" charset="0"/>
              </a:rPr>
              <a:t>nãi</a:t>
            </a:r>
            <a:r>
              <a:rPr lang="en-US" altLang="vi-VN" sz="2800" dirty="0">
                <a:solidFill>
                  <a:srgbClr val="CC0099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6006305" y="1426368"/>
            <a:ext cx="3097213" cy="2116137"/>
          </a:xfrm>
          <a:prstGeom prst="cloudCallout">
            <a:avLst>
              <a:gd name="adj1" fmla="val -72144"/>
              <a:gd name="adj2" fmla="val 34398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vi-VN" sz="2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vi-VN" sz="1200" b="1" dirty="0">
                <a:solidFill>
                  <a:srgbClr val="CC0099"/>
                </a:solidFill>
              </a:rPr>
              <a:t> 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vi-VN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3978" name="Picture 10" descr="tranh lua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709988"/>
            <a:ext cx="51085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617141" y="1755539"/>
            <a:ext cx="2452688" cy="2181225"/>
          </a:xfrm>
          <a:prstGeom prst="cloudCallout">
            <a:avLst>
              <a:gd name="adj1" fmla="val 114727"/>
              <a:gd name="adj2" fmla="val 3398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Giao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2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en-US" altLang="vi-VN" sz="2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80" name="Picture 12" descr="4"/>
          <p:cNvPicPr>
            <a:picLocks noChangeAspect="1" noChangeArrowheads="1"/>
          </p:cNvPicPr>
          <p:nvPr/>
        </p:nvPicPr>
        <p:blipFill>
          <a:blip r:embed="rId4">
            <a:lum bright="-6000" contrast="54000"/>
          </a:blip>
          <a:srcRect t="3334" r="1785" b="3334"/>
          <a:stretch>
            <a:fillRect/>
          </a:stretch>
        </p:blipFill>
        <p:spPr bwMode="auto">
          <a:xfrm>
            <a:off x="1981200" y="3689350"/>
            <a:ext cx="5194300" cy="3168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7" grpId="0" animBg="1"/>
      <p:bldP spid="839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914400" y="2057400"/>
            <a:ext cx="700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6600CC"/>
                </a:solidFill>
                <a:latin typeface=".VnTime" pitchFamily="34" charset="0"/>
              </a:rPr>
              <a:t>b) B¹n  ngåi c¹nh em trong « t« thß ®Çu vµ tay ra ngoµi</a:t>
            </a:r>
          </a:p>
        </p:txBody>
      </p:sp>
      <p:pic>
        <p:nvPicPr>
          <p:cNvPr id="85001" name="Picture 9" descr="tho ra ngoai o 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43200"/>
            <a:ext cx="59563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E83582-77B6-470B-B1F4-1FE108A4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9" y="1131190"/>
            <a:ext cx="7885848" cy="4094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98D7B2-7318-47CD-B326-2753D4145B33}"/>
              </a:ext>
            </a:extLst>
          </p:cNvPr>
          <p:cNvSpPr txBox="1"/>
          <p:nvPr/>
        </p:nvSpPr>
        <p:spPr>
          <a:xfrm>
            <a:off x="1538968" y="1524973"/>
            <a:ext cx="7396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HP001 4 hàng" panose="020B0603050302020204" pitchFamily="34" charset="0"/>
              </a:rPr>
              <a:t>Thứ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vi-VN" sz="3000" b="1" dirty="0" smtClean="0">
                <a:latin typeface="HP001 4 hàng" panose="020B0603050302020204" pitchFamily="34" charset="0"/>
              </a:rPr>
              <a:t>hai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ngày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vi-VN" sz="3000" b="1" dirty="0" smtClean="0">
                <a:latin typeface="HP001 4 hàng" panose="020B0603050302020204" pitchFamily="34" charset="0"/>
              </a:rPr>
              <a:t>4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tháng</a:t>
            </a:r>
            <a:r>
              <a:rPr lang="en-US" sz="3000" b="1" dirty="0">
                <a:latin typeface="HP001 4 hàng" panose="020B0603050302020204" pitchFamily="34" charset="0"/>
              </a:rPr>
              <a:t> 4 </a:t>
            </a:r>
            <a:r>
              <a:rPr lang="en-US" sz="3000" b="1" dirty="0" err="1">
                <a:latin typeface="HP001 4 hàng" panose="020B0603050302020204" pitchFamily="34" charset="0"/>
              </a:rPr>
              <a:t>năm</a:t>
            </a:r>
            <a:r>
              <a:rPr lang="en-US" sz="3000" b="1" dirty="0">
                <a:latin typeface="HP001 4 hàng" panose="020B0603050302020204" pitchFamily="34" charset="0"/>
              </a:rPr>
              <a:t> 2022</a:t>
            </a:r>
            <a:endParaRPr lang="vi-VN" sz="3000" b="1" dirty="0">
              <a:latin typeface="HP001 4 hàng" panose="020B0603050302020204" pitchFamily="34" charset="0"/>
            </a:endParaRPr>
          </a:p>
        </p:txBody>
      </p:sp>
      <p:sp>
        <p:nvSpPr>
          <p:cNvPr id="9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2438400" y="2148416"/>
            <a:ext cx="5243944" cy="396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n-US" sz="3200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Đạo</a:t>
            </a:r>
            <a:r>
              <a:rPr lang="en-US" sz="3200" u="sng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đức</a:t>
            </a:r>
            <a:r>
              <a:rPr lang="en-US" sz="3200" u="sng" dirty="0">
                <a:solidFill>
                  <a:schemeClr val="tx1"/>
                </a:solidFill>
                <a:latin typeface="HP001 4 hàng" panose="020B0603050302020204" pitchFamily="34" charset="0"/>
              </a:rPr>
              <a:t>: </a:t>
            </a:r>
            <a:r>
              <a:rPr lang="en-US" sz="3200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HP001 4 hàng" panose="020B0603050302020204" pitchFamily="34" charset="0"/>
              </a:rPr>
              <a:t> 13: </a:t>
            </a:r>
          </a:p>
          <a:p>
            <a:pPr marL="0" indent="0"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Tôn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Luật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Giao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thông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HP001 4 hàng" panose="020B0603050302020204" pitchFamily="34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HP001 4 hàng" panose="020B0603050302020204" pitchFamily="34" charset="0"/>
              </a:rPr>
              <a:t> 2)</a:t>
            </a:r>
            <a:endParaRPr sz="32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6E7916A-7275-4030-AC30-72E69AF9F9AB}"/>
              </a:ext>
            </a:extLst>
          </p:cNvPr>
          <p:cNvCxnSpPr/>
          <p:nvPr/>
        </p:nvCxnSpPr>
        <p:spPr>
          <a:xfrm>
            <a:off x="2574388" y="2682533"/>
            <a:ext cx="16670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图片 8">
            <a:extLst>
              <a:ext uri="{FF2B5EF4-FFF2-40B4-BE49-F238E27FC236}">
                <a16:creationId xmlns:a16="http://schemas.microsoft.com/office/drawing/2014/main" xmlns="" id="{B55AC139-59D5-49CB-ADF9-813D1E7F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704">
            <a:off x="952277" y="3670950"/>
            <a:ext cx="202525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65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7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85800" y="19812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990099"/>
                </a:solidFill>
                <a:latin typeface=".VnTime" pitchFamily="34" charset="0"/>
              </a:rPr>
              <a:t>c) B¹n em rñ em nÐm ®Êt ®¸ lªn tµu háa</a:t>
            </a:r>
          </a:p>
        </p:txBody>
      </p:sp>
      <p:pic>
        <p:nvPicPr>
          <p:cNvPr id="87049" name="Picture 9" descr="nem 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667000"/>
            <a:ext cx="60579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086162" y="762000"/>
            <a:ext cx="7086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Bạn em đi xe đạp va  vào một người đi đường </a:t>
            </a:r>
          </a:p>
          <a:p>
            <a:pPr algn="ctr"/>
            <a:endParaRPr lang="en-US" altLang="vi-VN" sz="24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086162" y="2286000"/>
            <a:ext cx="7620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đ)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1086162" y="3581401"/>
            <a:ext cx="8057838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Một nhóm bạn em khoác tay nhau đi bộ giữa lòng đường </a:t>
            </a:r>
            <a:r>
              <a:rPr lang="en-US" altLang="vi-VN" sz="24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  <p:bldP spid="93193" grpId="0" animBg="1"/>
      <p:bldP spid="93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52DD34-AD03-42E9-B7D8-2CE67A86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9" y="3684985"/>
            <a:ext cx="1718072" cy="18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2F1A31-6191-4830-99E5-DF587CC9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296">
            <a:off x="1610916" y="3714750"/>
            <a:ext cx="202525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5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xmlns="" id="{4631EDA7-67C8-4C7A-9713-71AEE019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816"/>
            <a:ext cx="9372599" cy="38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2">
            <a:extLst>
              <a:ext uri="{FF2B5EF4-FFF2-40B4-BE49-F238E27FC236}">
                <a16:creationId xmlns:a16="http://schemas.microsoft.com/office/drawing/2014/main" xmlns="" id="{CA855430-010B-4A0A-B8F5-68E0AB71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74" y="1872658"/>
            <a:ext cx="52816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 HOẠT ĐỘNG 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3: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pháp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75518"/>
            <a:ext cx="84582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3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xmlns="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0"/>
            <a:ext cx="9140694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90803"/>
            <a:ext cx="2158020" cy="1853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43" y="-50580"/>
            <a:ext cx="6739311" cy="2945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88" y="-18738"/>
            <a:ext cx="4933223" cy="28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" y="859111"/>
            <a:ext cx="9140694" cy="5141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4" y="1206757"/>
            <a:ext cx="7881189" cy="2554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642286">
            <a:off x="356102" y="1185785"/>
            <a:ext cx="482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2409" y="2006305"/>
            <a:ext cx="4859563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79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90800" y="1676400"/>
            <a:ext cx="3279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707063" cy="146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Tìm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hiểu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biển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báo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giao</a:t>
            </a:r>
            <a:r>
              <a:rPr lang="en-US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 </a:t>
            </a:r>
            <a:r>
              <a:rPr lang="en-US" sz="6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C0C0C0">
                      <a:alpha val="50000"/>
                    </a:srgbClr>
                  </a:prstShdw>
                </a:effectLst>
                <a:latin typeface=".VnMysticalH"/>
              </a:rPr>
              <a:t>thông</a:t>
            </a:r>
            <a:endParaRPr lang="en-US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1">
                  <a:srgbClr val="C0C0C0">
                    <a:alpha val="50000"/>
                  </a:srgbClr>
                </a:prstShdw>
              </a:effectLst>
              <a:latin typeface=".VnMysticalH"/>
            </a:endParaRPr>
          </a:p>
        </p:txBody>
      </p:sp>
      <p:pic>
        <p:nvPicPr>
          <p:cNvPr id="14341" name="Picture 8" descr="FIREW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3" y="838200"/>
            <a:ext cx="152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Bell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7176" y="201778"/>
            <a:ext cx="16192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GOLD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440362"/>
            <a:ext cx="11477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 animBg="1"/>
      <p:bldP spid="747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2"/>
          <a:srcRect l="17323" t="2362" r="25307" b="18375"/>
          <a:stretch>
            <a:fillRect/>
          </a:stretch>
        </p:blipFill>
        <p:spPr bwMode="auto">
          <a:xfrm>
            <a:off x="7046913" y="3294359"/>
            <a:ext cx="10096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3"/>
          <a:srcRect t="13809" r="10695" b="19167"/>
          <a:stretch>
            <a:fillRect/>
          </a:stretch>
        </p:blipFill>
        <p:spPr bwMode="auto">
          <a:xfrm>
            <a:off x="6886575" y="1481292"/>
            <a:ext cx="116998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4"/>
          <a:srcRect r="10667" b="14240"/>
          <a:stretch>
            <a:fillRect/>
          </a:stretch>
        </p:blipFill>
        <p:spPr bwMode="auto">
          <a:xfrm>
            <a:off x="5029200" y="1447800"/>
            <a:ext cx="11414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17" descr="cam di xe dap"/>
          <p:cNvPicPr>
            <a:picLocks noChangeAspect="1" noChangeArrowheads="1"/>
          </p:cNvPicPr>
          <p:nvPr/>
        </p:nvPicPr>
        <p:blipFill>
          <a:blip r:embed="rId5"/>
          <a:srcRect r="8957"/>
          <a:stretch>
            <a:fillRect/>
          </a:stretch>
        </p:blipFill>
        <p:spPr bwMode="auto">
          <a:xfrm>
            <a:off x="1332707" y="1447800"/>
            <a:ext cx="120173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18" descr="bien cam di n-chieu"/>
          <p:cNvPicPr>
            <a:picLocks noChangeAspect="1" noChangeArrowheads="1"/>
          </p:cNvPicPr>
          <p:nvPr/>
        </p:nvPicPr>
        <p:blipFill>
          <a:blip r:embed="rId6"/>
          <a:srcRect r="2388"/>
          <a:stretch>
            <a:fillRect/>
          </a:stretch>
        </p:blipFill>
        <p:spPr bwMode="auto">
          <a:xfrm>
            <a:off x="3256757" y="3394680"/>
            <a:ext cx="113506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/>
          <p:cNvPicPr>
            <a:picLocks noChangeAspect="1" noChangeArrowheads="1"/>
          </p:cNvPicPr>
          <p:nvPr/>
        </p:nvPicPr>
        <p:blipFill>
          <a:blip r:embed="rId7"/>
          <a:srcRect l="6731" t="3409" r="19231" b="13637"/>
          <a:stretch>
            <a:fillRect/>
          </a:stretch>
        </p:blipFill>
        <p:spPr bwMode="auto">
          <a:xfrm>
            <a:off x="5029200" y="3372455"/>
            <a:ext cx="11779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bien cho xe tho so"/>
          <p:cNvPicPr>
            <a:picLocks noChangeAspect="1" noChangeArrowheads="1"/>
          </p:cNvPicPr>
          <p:nvPr/>
        </p:nvPicPr>
        <p:blipFill>
          <a:blip r:embed="rId8"/>
          <a:srcRect t="11281" r="11711"/>
          <a:stretch>
            <a:fillRect/>
          </a:stretch>
        </p:blipFill>
        <p:spPr bwMode="auto">
          <a:xfrm>
            <a:off x="3313907" y="1434827"/>
            <a:ext cx="10779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9" name="Picture 23" descr="bien danh cho di bo"/>
          <p:cNvPicPr>
            <a:picLocks noChangeAspect="1" noChangeArrowheads="1"/>
          </p:cNvPicPr>
          <p:nvPr/>
        </p:nvPicPr>
        <p:blipFill>
          <a:blip r:embed="rId9"/>
          <a:srcRect l="5832" t="6383" r="6804"/>
          <a:stretch>
            <a:fillRect/>
          </a:stretch>
        </p:blipFill>
        <p:spPr bwMode="auto">
          <a:xfrm>
            <a:off x="1324171" y="3395817"/>
            <a:ext cx="11414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2650789"/>
            <a:ext cx="8077200" cy="2147455"/>
            <a:chOff x="527361" y="2881744"/>
            <a:chExt cx="7934303" cy="2147455"/>
          </a:xfrm>
        </p:grpSpPr>
        <p:pic>
          <p:nvPicPr>
            <p:cNvPr id="4" name="Picture 3" descr="cam di xe da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7"/>
            <a:stretch>
              <a:fillRect/>
            </a:stretch>
          </p:blipFill>
          <p:spPr bwMode="auto">
            <a:xfrm>
              <a:off x="527361" y="3165763"/>
              <a:ext cx="1834840" cy="1828800"/>
            </a:xfrm>
            <a:prstGeom prst="rect">
              <a:avLst/>
            </a:prstGeom>
            <a:noFill/>
          </p:spPr>
        </p:pic>
        <p:pic>
          <p:nvPicPr>
            <p:cNvPr id="5" name="Picture 4" descr="bien cam di n-chieu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88"/>
            <a:stretch>
              <a:fillRect/>
            </a:stretch>
          </p:blipFill>
          <p:spPr bwMode="auto">
            <a:xfrm>
              <a:off x="3429298" y="3029987"/>
              <a:ext cx="2133600" cy="1850968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t="3409" r="19231" b="13637"/>
            <a:stretch>
              <a:fillRect/>
            </a:stretch>
          </p:blipFill>
          <p:spPr bwMode="auto">
            <a:xfrm>
              <a:off x="6324600" y="2881744"/>
              <a:ext cx="2137064" cy="214745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Rectangle 6"/>
          <p:cNvSpPr/>
          <p:nvPr/>
        </p:nvSpPr>
        <p:spPr>
          <a:xfrm>
            <a:off x="1137" y="4842256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đạp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3028" y="4842256"/>
            <a:ext cx="2680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8842" y="4842256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 l="17323" t="2362" r="25307" b="18375"/>
          <a:stretch>
            <a:fillRect/>
          </a:stretch>
        </p:blipFill>
        <p:spPr bwMode="auto">
          <a:xfrm>
            <a:off x="1295400" y="1727200"/>
            <a:ext cx="24590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15119" y="4387660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altLang="vi-VN" sz="40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14" name="Picture 14"/>
          <p:cNvPicPr>
            <a:picLocks noChangeAspect="1" noChangeArrowheads="1"/>
          </p:cNvPicPr>
          <p:nvPr/>
        </p:nvPicPr>
        <p:blipFill>
          <a:blip r:embed="rId3"/>
          <a:srcRect l="6731" t="3409" r="19231" b="13637"/>
          <a:stretch>
            <a:fillRect/>
          </a:stretch>
        </p:blipFill>
        <p:spPr bwMode="auto">
          <a:xfrm>
            <a:off x="5411788" y="1727200"/>
            <a:ext cx="26003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5181600" y="4343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altLang="vi-VN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altLang="vi-VN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altLang="vi-VN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4" name="Picture 14" descr="cam di xe dap"/>
          <p:cNvPicPr>
            <a:picLocks noChangeAspect="1" noChangeArrowheads="1"/>
          </p:cNvPicPr>
          <p:nvPr/>
        </p:nvPicPr>
        <p:blipFill>
          <a:blip r:embed="rId2"/>
          <a:srcRect r="8957"/>
          <a:stretch>
            <a:fillRect/>
          </a:stretch>
        </p:blipFill>
        <p:spPr bwMode="auto">
          <a:xfrm>
            <a:off x="609600" y="466725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bien cho xe tho so"/>
          <p:cNvPicPr>
            <a:picLocks noChangeAspect="1" noChangeArrowheads="1"/>
          </p:cNvPicPr>
          <p:nvPr/>
        </p:nvPicPr>
        <p:blipFill>
          <a:blip r:embed="rId3"/>
          <a:srcRect t="11281" r="11711"/>
          <a:stretch>
            <a:fillRect/>
          </a:stretch>
        </p:blipFill>
        <p:spPr bwMode="auto">
          <a:xfrm>
            <a:off x="2667000" y="228600"/>
            <a:ext cx="152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4"/>
          <a:srcRect r="10667" b="14240"/>
          <a:stretch>
            <a:fillRect/>
          </a:stretch>
        </p:blipFill>
        <p:spPr bwMode="auto">
          <a:xfrm>
            <a:off x="4876800" y="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/>
          <p:cNvPicPr>
            <a:picLocks noChangeAspect="1" noChangeArrowheads="1"/>
          </p:cNvPicPr>
          <p:nvPr/>
        </p:nvPicPr>
        <p:blipFill>
          <a:blip r:embed="rId5"/>
          <a:srcRect t="13809" r="10695" b="19167"/>
          <a:stretch>
            <a:fillRect/>
          </a:stretch>
        </p:blipFill>
        <p:spPr bwMode="auto">
          <a:xfrm>
            <a:off x="7162800" y="1524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bien danh cho di bo"/>
          <p:cNvPicPr>
            <a:picLocks noChangeAspect="1" noChangeArrowheads="1"/>
          </p:cNvPicPr>
          <p:nvPr/>
        </p:nvPicPr>
        <p:blipFill>
          <a:blip r:embed="rId6"/>
          <a:srcRect l="5832" t="6383" r="6804"/>
          <a:stretch>
            <a:fillRect/>
          </a:stretch>
        </p:blipFill>
        <p:spPr bwMode="auto">
          <a:xfrm>
            <a:off x="457200" y="3657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9" name="Picture 19" descr="bien cam di n-chieu"/>
          <p:cNvPicPr>
            <a:picLocks noChangeAspect="1" noChangeArrowheads="1"/>
          </p:cNvPicPr>
          <p:nvPr/>
        </p:nvPicPr>
        <p:blipFill>
          <a:blip r:embed="rId7"/>
          <a:srcRect r="2388"/>
          <a:stretch>
            <a:fillRect/>
          </a:stretch>
        </p:blipFill>
        <p:spPr bwMode="auto">
          <a:xfrm>
            <a:off x="2667000" y="36576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8"/>
          <a:srcRect l="6731" t="3409" r="19231" b="13637"/>
          <a:stretch>
            <a:fillRect/>
          </a:stretch>
        </p:blipFill>
        <p:spPr bwMode="auto">
          <a:xfrm>
            <a:off x="4953000" y="3657600"/>
            <a:ext cx="1406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9"/>
          <a:srcRect l="17323" t="2362" r="25307" b="18375"/>
          <a:stretch>
            <a:fillRect/>
          </a:stretch>
        </p:blipFill>
        <p:spPr bwMode="auto">
          <a:xfrm>
            <a:off x="7162800" y="3810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010400" y="5410200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609600" y="2133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Cấm đi xe đạp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667000" y="1828800"/>
            <a:ext cx="1409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dành riêng cho xe thô sơ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4495800" y="1828800"/>
            <a:ext cx="2667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Giao nhau có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tín hiệu đèn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467600" y="2057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Dừng lại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228600" y="52578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 dành riêng cho người đi bộ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2743200" y="5334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4876800" y="571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1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3" grpId="0"/>
      <p:bldP spid="81944" grpId="0"/>
      <p:bldP spid="81945" grpId="0"/>
      <p:bldP spid="81946" grpId="0"/>
      <p:bldP spid="819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3" name="Picture 11" descr="bien danh cho di bo"/>
          <p:cNvPicPr>
            <a:picLocks noChangeAspect="1" noChangeArrowheads="1"/>
          </p:cNvPicPr>
          <p:nvPr/>
        </p:nvPicPr>
        <p:blipFill>
          <a:blip r:embed="rId2"/>
          <a:srcRect l="5832" t="6383" r="6804"/>
          <a:stretch>
            <a:fillRect/>
          </a:stretch>
        </p:blipFill>
        <p:spPr bwMode="auto">
          <a:xfrm>
            <a:off x="785813" y="1600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00013" y="4678363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 dành riêng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 người đi bộ</a:t>
            </a:r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3"/>
          <a:srcRect r="10667" b="14240"/>
          <a:stretch>
            <a:fillRect/>
          </a:stretch>
        </p:blipFill>
        <p:spPr bwMode="auto">
          <a:xfrm>
            <a:off x="4694238" y="14478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419600" y="4525963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Giao nhau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có tín hiệu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/>
      <p:bldP spid="79889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691</Words>
  <Application>Microsoft Office PowerPoint</Application>
  <PresentationFormat>On-screen Show (4:3)</PresentationFormat>
  <Paragraphs>91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Chủ đề của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22</cp:revision>
  <dcterms:created xsi:type="dcterms:W3CDTF">2018-03-28T13:34:42Z</dcterms:created>
  <dcterms:modified xsi:type="dcterms:W3CDTF">2022-04-11T09:22:38Z</dcterms:modified>
</cp:coreProperties>
</file>