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7" r:id="rId3"/>
    <p:sldId id="268" r:id="rId4"/>
    <p:sldId id="259" r:id="rId5"/>
    <p:sldId id="262" r:id="rId6"/>
    <p:sldId id="263" r:id="rId7"/>
    <p:sldId id="264" r:id="rId8"/>
    <p:sldId id="265" r:id="rId9"/>
    <p:sldId id="266" r:id="rId10"/>
    <p:sldId id="258" r:id="rId11"/>
    <p:sldId id="260" r:id="rId12"/>
    <p:sldId id="261" r:id="rId13"/>
  </p:sldIdLst>
  <p:sldSz cx="9144000" cy="6858000" type="screen4x3"/>
  <p:notesSz cx="6858000" cy="9144000"/>
  <p:defaultTextStyle>
    <a:defPPr>
      <a:defRPr lang="vi-VN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D3FBA3"/>
    <a:srgbClr val="FFFF00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6" autoAdjust="0"/>
    <p:restoredTop sz="94660"/>
  </p:normalViewPr>
  <p:slideViewPr>
    <p:cSldViewPr showGuides="1">
      <p:cViewPr>
        <p:scale>
          <a:sx n="76" d="100"/>
          <a:sy n="76" d="100"/>
        </p:scale>
        <p:origin x="-62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8A81A6-63A4-4E6F-9D88-770E81DCA2F1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98071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083D6-98D5-40F5-A409-9AF9EFD6FC6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86091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36000D-ABDB-48E5-B99B-C7A720C9F12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903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894D3-8422-4EBE-AEB7-502AA71B3403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739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A9F6E2-86E8-44DC-AF74-ADF169178B0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4831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25F80-3F17-472B-AD83-9B1E396F161F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5487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6D4ACCE-5027-4724-8E8A-8BDCC143E4A7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78508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75A1F0-7A34-491F-AEEE-132AA782D955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8900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D6B4A-9878-41CD-A490-9EEDB8962C12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507935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E6AB09-D4E0-46EA-971D-EE857A9FD188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621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D759F8-CE06-41D3-AA88-2432340D581D}" type="slidenum">
              <a:rPr lang="vi-VN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288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9DD8D664-464D-4E13-B178-B9545EC24C39}" type="slidenum">
              <a:rPr lang="vi-VN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0">
          <a:fgClr>
            <a:srgbClr val="FFCCF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21"/>
          <p:cNvSpPr>
            <a:spLocks noChangeArrowheads="1" noChangeShapeType="1" noTextEdit="1"/>
          </p:cNvSpPr>
          <p:nvPr/>
        </p:nvSpPr>
        <p:spPr bwMode="auto">
          <a:xfrm>
            <a:off x="495300" y="908720"/>
            <a:ext cx="8153400" cy="417646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154"/>
              </a:avLst>
            </a:prstTxWarp>
          </a:bodyPr>
          <a:lstStyle/>
          <a:p>
            <a:pPr algn="ctr"/>
            <a:r>
              <a:rPr lang="en-US" kern="10"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latin typeface="Times New Roman"/>
                <a:cs typeface="Times New Roman"/>
              </a:rPr>
              <a:t>Ôn tập giữa học Kì II</a:t>
            </a:r>
          </a:p>
          <a:p>
            <a:pPr algn="ctr"/>
            <a:r>
              <a:rPr lang="en-US" kern="10"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latin typeface="Times New Roman"/>
                <a:cs typeface="Times New Roman"/>
              </a:rPr>
              <a:t>( Tiết </a:t>
            </a:r>
            <a:r>
              <a:rPr lang="en-US" kern="10"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latin typeface="Times New Roman"/>
                <a:cs typeface="Times New Roman"/>
              </a:rPr>
              <a:t>4</a:t>
            </a:r>
            <a:r>
              <a:rPr lang="en-US" kern="10" smtClean="0"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latin typeface="Times New Roman"/>
                <a:cs typeface="Times New Roman"/>
              </a:rPr>
              <a:t>) </a:t>
            </a:r>
            <a:endParaRPr lang="en-US" kern="10">
              <a:effectLst>
                <a:outerShdw blurRad="38100" dist="19049" dir="2700000" algn="tl" rotWithShape="0">
                  <a:schemeClr val="tx1">
                    <a:alpha val="39998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299036" y="332656"/>
            <a:ext cx="86788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>
                <a:latin typeface="Times New Roman" pitchFamily="18" charset="0"/>
              </a:rPr>
              <a:t>Bài 2</a:t>
            </a:r>
            <a:r>
              <a:rPr lang="vi-VN" sz="2400" b="1">
                <a:latin typeface="Times New Roman" pitchFamily="18" charset="0"/>
              </a:rPr>
              <a:t>: Ghi lại một thành ngữ hoặc tục ngữ đã học trong mỗi chủ điểm nói trên.</a:t>
            </a:r>
          </a:p>
        </p:txBody>
      </p:sp>
      <p:graphicFrame>
        <p:nvGraphicFramePr>
          <p:cNvPr id="4153" name="Group 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670522"/>
              </p:ext>
            </p:extLst>
          </p:nvPr>
        </p:nvGraphicFramePr>
        <p:xfrm>
          <a:off x="327025" y="1357313"/>
          <a:ext cx="8712200" cy="5129213"/>
        </p:xfrm>
        <a:graphic>
          <a:graphicData uri="http://schemas.openxmlformats.org/drawingml/2006/table">
            <a:tbl>
              <a:tblPr/>
              <a:tblGrid>
                <a:gridCol w="3452887"/>
                <a:gridCol w="3600376"/>
                <a:gridCol w="1658937"/>
              </a:tblGrid>
              <a:tr h="877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</a:t>
                      </a: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Người </a:t>
                      </a: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ta là hoa đất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            </a:t>
                      </a: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Vẻ </a:t>
                      </a: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FF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đẹp muôn màu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Arial" charset="0"/>
                        </a:rPr>
                        <a:t>Những người quả cảm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4251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11281" name="Text Box 28"/>
          <p:cNvSpPr txBox="1">
            <a:spLocks noChangeArrowheads="1"/>
          </p:cNvSpPr>
          <p:nvPr/>
        </p:nvSpPr>
        <p:spPr bwMode="auto">
          <a:xfrm>
            <a:off x="425450" y="2916238"/>
            <a:ext cx="576263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300">
              <a:latin typeface="Times New Roman" pitchFamily="18" charset="0"/>
            </a:endParaRPr>
          </a:p>
        </p:txBody>
      </p:sp>
      <p:sp>
        <p:nvSpPr>
          <p:cNvPr id="4125" name="Text Box 29"/>
          <p:cNvSpPr txBox="1">
            <a:spLocks noChangeArrowheads="1"/>
          </p:cNvSpPr>
          <p:nvPr/>
        </p:nvSpPr>
        <p:spPr bwMode="auto">
          <a:xfrm>
            <a:off x="714375" y="2565400"/>
            <a:ext cx="2089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Người ta là hoa đất</a:t>
            </a:r>
          </a:p>
        </p:txBody>
      </p:sp>
      <p:sp>
        <p:nvSpPr>
          <p:cNvPr id="4128" name="Text Box 32"/>
          <p:cNvSpPr txBox="1">
            <a:spLocks noChangeArrowheads="1"/>
          </p:cNvSpPr>
          <p:nvPr/>
        </p:nvSpPr>
        <p:spPr bwMode="auto">
          <a:xfrm>
            <a:off x="714375" y="2925763"/>
            <a:ext cx="2808288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    Đèn có khêu mới tỏ.</a:t>
            </a:r>
          </a:p>
        </p:txBody>
      </p:sp>
      <p:sp>
        <p:nvSpPr>
          <p:cNvPr id="4129" name="Text Box 33"/>
          <p:cNvSpPr txBox="1">
            <a:spLocks noChangeArrowheads="1"/>
          </p:cNvSpPr>
          <p:nvPr/>
        </p:nvSpPr>
        <p:spPr bwMode="auto">
          <a:xfrm>
            <a:off x="425450" y="3646488"/>
            <a:ext cx="338455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       -</a:t>
            </a:r>
            <a:r>
              <a:rPr lang="vi-VN" sz="1600" b="1">
                <a:latin typeface="Times New Roman" pitchFamily="18" charset="0"/>
              </a:rPr>
              <a:t>Nước lã mà vã nên hồ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Tay không mà nổi cơ đồ mới ngoan.</a:t>
            </a: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785813" y="4294188"/>
            <a:ext cx="2089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Khỏe như voi</a:t>
            </a:r>
          </a:p>
        </p:txBody>
      </p:sp>
      <p:sp>
        <p:nvSpPr>
          <p:cNvPr id="4133" name="Text Box 37"/>
          <p:cNvSpPr txBox="1">
            <a:spLocks noChangeArrowheads="1"/>
          </p:cNvSpPr>
          <p:nvPr/>
        </p:nvSpPr>
        <p:spPr bwMode="auto">
          <a:xfrm>
            <a:off x="714375" y="4581525"/>
            <a:ext cx="20875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Nhanh như cắt</a:t>
            </a:r>
          </a:p>
        </p:txBody>
      </p:sp>
      <p:sp>
        <p:nvSpPr>
          <p:cNvPr id="4134" name="Text Box 38"/>
          <p:cNvSpPr txBox="1">
            <a:spLocks noChangeArrowheads="1"/>
          </p:cNvSpPr>
          <p:nvPr/>
        </p:nvSpPr>
        <p:spPr bwMode="auto">
          <a:xfrm>
            <a:off x="280988" y="4941888"/>
            <a:ext cx="37084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1600">
                <a:latin typeface="Times New Roman" pitchFamily="18" charset="0"/>
              </a:rPr>
              <a:t>        </a:t>
            </a:r>
            <a:r>
              <a:rPr lang="en-US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Ăn được ngủ được là tiên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Không ăn, không ngủ mất tiền thêm lo.</a:t>
            </a:r>
          </a:p>
        </p:txBody>
      </p:sp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3779912" y="2565400"/>
            <a:ext cx="3672408" cy="314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Mặt tươi như hoa.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Đẹp người, đẹp nết.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1600" b="1" smtClean="0">
                <a:latin typeface="Times New Roman" pitchFamily="18" charset="0"/>
              </a:rPr>
              <a:t> </a:t>
            </a:r>
            <a:r>
              <a:rPr lang="vi-VN" sz="1600" b="1" smtClean="0">
                <a:latin typeface="Times New Roman" pitchFamily="18" charset="0"/>
              </a:rPr>
              <a:t>Tốt </a:t>
            </a:r>
            <a:r>
              <a:rPr lang="vi-VN" sz="1600" b="1">
                <a:latin typeface="Times New Roman" pitchFamily="18" charset="0"/>
              </a:rPr>
              <a:t>gỗ hơn tốt nước sơn.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1600" b="1">
                <a:latin typeface="Times New Roman" pitchFamily="18" charset="0"/>
              </a:rPr>
              <a:t>     Người thanh nói tiếng cũng thanh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Chuông kêu khẽ đánh bên thành cũng kêu.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Cái nết đánh chết cái đẹp.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    - Trông mặt mà bắt hình dong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Con lợn có béo thì lòng mới ngon</a:t>
            </a:r>
            <a:r>
              <a:rPr lang="vi-VN" sz="1600">
                <a:latin typeface="Times New Roman" pitchFamily="18" charset="0"/>
              </a:rPr>
              <a:t>.</a:t>
            </a:r>
          </a:p>
        </p:txBody>
      </p:sp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7308850" y="2503488"/>
            <a:ext cx="1979613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1600">
                <a:latin typeface="Times New Roman" pitchFamily="18" charset="0"/>
              </a:rPr>
              <a:t>- </a:t>
            </a:r>
            <a:r>
              <a:rPr lang="vi-VN" sz="1600" b="1">
                <a:latin typeface="Times New Roman" pitchFamily="18" charset="0"/>
              </a:rPr>
              <a:t>Gan vàng dạ sắt</a:t>
            </a:r>
          </a:p>
          <a:p>
            <a:pPr eaLnBrk="1" hangingPunct="1">
              <a:spcBef>
                <a:spcPct val="50000"/>
              </a:spcBef>
            </a:pPr>
            <a:r>
              <a:rPr lang="vi-VN" sz="1600" b="1">
                <a:latin typeface="Times New Roman" pitchFamily="18" charset="0"/>
              </a:rPr>
              <a:t>- Vào sinh ra tử.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25" grpId="0" autoUpdateAnimBg="0"/>
      <p:bldP spid="4128" grpId="0" autoUpdateAnimBg="0"/>
      <p:bldP spid="4129" grpId="0" autoUpdateAnimBg="0"/>
      <p:bldP spid="4132" grpId="0" autoUpdateAnimBg="0"/>
      <p:bldP spid="4133" grpId="0" autoUpdateAnimBg="0"/>
      <p:bldP spid="4134" grpId="0" autoUpdateAnimBg="0"/>
      <p:bldP spid="4135" grpId="0"/>
      <p:bldP spid="41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853406" y="293747"/>
            <a:ext cx="811108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400" b="1" u="sng">
                <a:latin typeface="Times New Roman" pitchFamily="18" charset="0"/>
              </a:rPr>
              <a:t>Bài </a:t>
            </a:r>
            <a:r>
              <a:rPr lang="vi-VN" sz="2400" b="1" u="sng">
                <a:latin typeface="Times New Roman" pitchFamily="18" charset="0"/>
              </a:rPr>
              <a:t>3</a:t>
            </a:r>
            <a:r>
              <a:rPr lang="vi-VN" sz="2400" b="1" smtClean="0">
                <a:latin typeface="Times New Roman" pitchFamily="18" charset="0"/>
              </a:rPr>
              <a:t>:</a:t>
            </a:r>
            <a:r>
              <a:rPr lang="en-US" sz="2400" b="1" smtClean="0">
                <a:latin typeface="Times New Roman" pitchFamily="18" charset="0"/>
              </a:rPr>
              <a:t> </a:t>
            </a:r>
            <a:r>
              <a:rPr lang="vi-VN" sz="2400" b="1" smtClean="0">
                <a:latin typeface="Times New Roman" pitchFamily="18" charset="0"/>
              </a:rPr>
              <a:t>Chọn </a:t>
            </a:r>
            <a:r>
              <a:rPr lang="vi-VN" sz="2400" b="1">
                <a:latin typeface="Times New Roman" pitchFamily="18" charset="0"/>
              </a:rPr>
              <a:t>từ thích hợp trong ngoặc đơn điền vào chỗ trống.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927100" y="1228725"/>
            <a:ext cx="6732588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vi-VN" sz="2000" b="1">
                <a:latin typeface="Times New Roman" pitchFamily="18" charset="0"/>
              </a:rPr>
              <a:t>– Một người ................ .... vẹn toàn.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</a:t>
            </a:r>
            <a:r>
              <a:rPr lang="vi-VN" sz="2000" b="1">
                <a:latin typeface="Times New Roman" pitchFamily="18" charset="0"/>
              </a:rPr>
              <a:t>Nét trạm trổ...............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P</a:t>
            </a:r>
            <a:r>
              <a:rPr lang="vi-VN" sz="2000" b="1">
                <a:latin typeface="Times New Roman" pitchFamily="18" charset="0"/>
              </a:rPr>
              <a:t>hát hiện và bồi dưỡng những .................. trẻ.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95350" y="2697163"/>
            <a:ext cx="7453313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b) – Ghi nhiều bàn thắng</a:t>
            </a:r>
            <a:r>
              <a:rPr lang="vi-VN" sz="2000">
                <a:latin typeface="Times New Roman" pitchFamily="18" charset="0"/>
              </a:rPr>
              <a:t>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Một ngày</a:t>
            </a:r>
            <a:r>
              <a:rPr lang="vi-VN" sz="2000">
                <a:latin typeface="Times New Roman" pitchFamily="18" charset="0"/>
              </a:rPr>
              <a:t>...................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Những kỉ niệm</a:t>
            </a:r>
            <a:r>
              <a:rPr lang="vi-VN" sz="2000">
                <a:latin typeface="Times New Roman" pitchFamily="18" charset="0"/>
              </a:rPr>
              <a:t>...............</a:t>
            </a:r>
          </a:p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                                           </a:t>
            </a:r>
            <a:r>
              <a:rPr lang="en-US" sz="2000" b="1">
                <a:latin typeface="Times New Roman" pitchFamily="18" charset="0"/>
              </a:rPr>
              <a:t>                </a:t>
            </a: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928688" y="4324350"/>
            <a:ext cx="496887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c) – Một</a:t>
            </a:r>
            <a:r>
              <a:rPr lang="vi-VN" sz="2000">
                <a:latin typeface="Times New Roman" pitchFamily="18" charset="0"/>
              </a:rPr>
              <a:t> ..................... </a:t>
            </a:r>
            <a:r>
              <a:rPr lang="vi-VN" sz="2000" b="1">
                <a:latin typeface="Times New Roman" pitchFamily="18" charset="0"/>
              </a:rPr>
              <a:t>diệt xe tăng.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sz="2000" b="1">
                <a:latin typeface="Times New Roman" pitchFamily="18" charset="0"/>
              </a:rPr>
              <a:t> </a:t>
            </a:r>
            <a:r>
              <a:rPr lang="vi-VN" sz="2000" b="1">
                <a:latin typeface="Times New Roman" pitchFamily="18" charset="0"/>
              </a:rPr>
              <a:t>Có </a:t>
            </a:r>
            <a:r>
              <a:rPr lang="vi-VN" sz="2000">
                <a:latin typeface="Times New Roman" pitchFamily="18" charset="0"/>
              </a:rPr>
              <a:t>....... .. 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 </a:t>
            </a:r>
            <a:r>
              <a:rPr lang="vi-VN" sz="2000" b="1">
                <a:latin typeface="Times New Roman" pitchFamily="18" charset="0"/>
              </a:rPr>
              <a:t>đấu tranh.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vi-VN" sz="2000" b="1">
                <a:latin typeface="Times New Roman" pitchFamily="18" charset="0"/>
              </a:rPr>
              <a:t> </a:t>
            </a:r>
            <a:r>
              <a:rPr lang="vi-VN" sz="2000">
                <a:latin typeface="Times New Roman" pitchFamily="18" charset="0"/>
              </a:rPr>
              <a:t>................</a:t>
            </a:r>
            <a:r>
              <a:rPr lang="vi-VN" sz="2000" b="1">
                <a:latin typeface="Times New Roman" pitchFamily="18" charset="0"/>
              </a:rPr>
              <a:t> </a:t>
            </a:r>
            <a:r>
              <a:rPr lang="en-US" sz="2000" b="1">
                <a:latin typeface="Times New Roman" pitchFamily="18" charset="0"/>
              </a:rPr>
              <a:t>  </a:t>
            </a:r>
            <a:r>
              <a:rPr lang="vi-VN" sz="2000" b="1">
                <a:latin typeface="Times New Roman" pitchFamily="18" charset="0"/>
              </a:rPr>
              <a:t>nhận khuyết điểm.</a:t>
            </a: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2987675" y="1203698"/>
            <a:ext cx="12969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đức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2528888" y="1660798"/>
            <a:ext cx="936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hoa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4613275" y="2106613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tài năng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3819525" y="2690813"/>
            <a:ext cx="12239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mắt</a:t>
            </a: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2267744" y="3117676"/>
            <a:ext cx="16557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trời</a:t>
            </a:r>
          </a:p>
        </p:txBody>
      </p:sp>
      <p:sp>
        <p:nvSpPr>
          <p:cNvPr id="6160" name="Text Box 16"/>
          <p:cNvSpPr txBox="1">
            <a:spLocks noChangeArrowheads="1"/>
          </p:cNvSpPr>
          <p:nvPr/>
        </p:nvSpPr>
        <p:spPr bwMode="auto">
          <a:xfrm>
            <a:off x="2785324" y="3594100"/>
            <a:ext cx="1295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đẹp đẽ</a:t>
            </a:r>
          </a:p>
        </p:txBody>
      </p:sp>
      <p:sp>
        <p:nvSpPr>
          <p:cNvPr id="6161" name="Text Box 17"/>
          <p:cNvSpPr txBox="1">
            <a:spLocks noChangeArrowheads="1"/>
          </p:cNvSpPr>
          <p:nvPr/>
        </p:nvSpPr>
        <p:spPr bwMode="auto">
          <a:xfrm>
            <a:off x="2189163" y="4295775"/>
            <a:ext cx="10080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sĩ</a:t>
            </a:r>
          </a:p>
        </p:txBody>
      </p: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481138" y="4737100"/>
            <a:ext cx="15128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dũng khí</a:t>
            </a: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1036638" y="5246688"/>
            <a:ext cx="1657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 D</a:t>
            </a:r>
            <a:r>
              <a:rPr lang="vi-VN" sz="2000" b="1">
                <a:solidFill>
                  <a:srgbClr val="0000FF"/>
                </a:solidFill>
                <a:latin typeface="Times New Roman" pitchFamily="18" charset="0"/>
              </a:rPr>
              <a:t>ũng cảm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4779963" y="2671763"/>
            <a:ext cx="32242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sz="2000" b="1">
                <a:solidFill>
                  <a:srgbClr val="FF0000"/>
                </a:solidFill>
              </a:rPr>
              <a:t>( đẹp trời, đẹp đẽ, đẹp mắt)</a:t>
            </a:r>
            <a:r>
              <a:rPr lang="en-US" sz="2000" b="1">
                <a:solidFill>
                  <a:srgbClr val="FF0000"/>
                </a:solidFill>
              </a:rPr>
              <a:t> </a:t>
            </a:r>
            <a:endParaRPr lang="vi-VN" sz="2000" b="1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067300" y="1233488"/>
            <a:ext cx="3135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tài năng, tài đức, tài hoa)</a:t>
            </a:r>
            <a:endParaRPr lang="en-GB" sz="200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613275" y="4322763"/>
            <a:ext cx="36449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vi-VN" sz="2000" b="1"/>
              <a:t> </a:t>
            </a:r>
            <a:r>
              <a:rPr lang="vi-VN" sz="2000" b="1">
                <a:solidFill>
                  <a:srgbClr val="FF0000"/>
                </a:solidFill>
              </a:rPr>
              <a:t>( dũng khí, dũng sĩ, dũng cảm)</a:t>
            </a:r>
            <a:r>
              <a:rPr lang="vi-VN" sz="2000" b="1">
                <a:solidFill>
                  <a:srgbClr val="0000FF"/>
                </a:solidFill>
              </a:rPr>
              <a:t> </a:t>
            </a:r>
            <a:endParaRPr lang="en-GB" sz="2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6152" grpId="0"/>
      <p:bldP spid="6153" grpId="0"/>
      <p:bldP spid="6154" grpId="0"/>
      <p:bldP spid="6155" grpId="0"/>
      <p:bldP spid="6156" grpId="0"/>
      <p:bldP spid="6157" grpId="0"/>
      <p:bldP spid="6158" grpId="0"/>
      <p:bldP spid="6159" grpId="0"/>
      <p:bldP spid="6160" grpId="0"/>
      <p:bldP spid="6161" grpId="0"/>
      <p:bldP spid="6162" grpId="0"/>
      <p:bldP spid="6163" grpId="0"/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WordArt 6"/>
          <p:cNvSpPr>
            <a:spLocks noChangeArrowheads="1" noChangeShapeType="1" noTextEdit="1"/>
          </p:cNvSpPr>
          <p:nvPr/>
        </p:nvSpPr>
        <p:spPr bwMode="auto">
          <a:xfrm>
            <a:off x="611188" y="1844675"/>
            <a:ext cx="8208962" cy="30972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vi-VN" sz="3600" kern="10"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latin typeface="Times New Roman"/>
                <a:cs typeface="Times New Roman"/>
              </a:rPr>
              <a:t>Chúc các em </a:t>
            </a:r>
          </a:p>
          <a:p>
            <a:pPr algn="ctr"/>
            <a:r>
              <a:rPr lang="vi-VN" sz="3600" kern="10">
                <a:effectLst>
                  <a:outerShdw blurRad="38100" dist="19049" dir="2700000" algn="tl" rotWithShape="0">
                    <a:schemeClr val="tx1">
                      <a:alpha val="39998"/>
                    </a:schemeClr>
                  </a:outerShdw>
                </a:effectLst>
                <a:latin typeface="Times New Roman"/>
                <a:cs typeface="Times New Roman"/>
              </a:rPr>
              <a:t>chăm ngoan- học giỏi</a:t>
            </a:r>
            <a:endParaRPr lang="en-US" sz="3600" kern="10">
              <a:effectLst>
                <a:outerShdw blurRad="38100" dist="19049" dir="2700000" algn="tl" rotWithShape="0">
                  <a:schemeClr val="tx1">
                    <a:alpha val="39998"/>
                  </a:scheme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23528" y="116632"/>
            <a:ext cx="842493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vi-VN" b="1">
                <a:latin typeface="Times New Roman" pitchFamily="18" charset="0"/>
              </a:rPr>
              <a:t>    </a:t>
            </a:r>
            <a:r>
              <a:rPr lang="en-US" b="1">
                <a:latin typeface="Times New Roman" pitchFamily="18" charset="0"/>
              </a:rPr>
              <a:t>     </a:t>
            </a:r>
            <a:r>
              <a:rPr lang="en-US" b="1" smtClean="0">
                <a:latin typeface="Times New Roman" pitchFamily="18" charset="0"/>
              </a:rPr>
              <a:t>     </a:t>
            </a:r>
            <a:r>
              <a:rPr lang="en-US" sz="2800" b="1" smtClean="0">
                <a:latin typeface="Times New Roman" pitchFamily="18" charset="0"/>
              </a:rPr>
              <a:t>Thứ    , ngày  tháng 3 năm 2022</a:t>
            </a:r>
          </a:p>
          <a:p>
            <a:pPr eaLnBrk="1" hangingPunct="1">
              <a:spcBef>
                <a:spcPts val="0"/>
              </a:spcBef>
            </a:pPr>
            <a:r>
              <a:rPr lang="en-US" sz="2800" b="1" smtClean="0">
                <a:latin typeface="Times New Roman" pitchFamily="18" charset="0"/>
              </a:rPr>
              <a:t>                                 </a:t>
            </a:r>
            <a:r>
              <a:rPr lang="en-US" sz="2800" b="1" u="sng" smtClean="0">
                <a:latin typeface="Times New Roman" pitchFamily="18" charset="0"/>
              </a:rPr>
              <a:t>Tiếng Việt</a:t>
            </a:r>
          </a:p>
          <a:p>
            <a:pPr eaLnBrk="1" hangingPunct="1">
              <a:spcBef>
                <a:spcPts val="0"/>
              </a:spcBef>
            </a:pPr>
            <a:r>
              <a:rPr lang="en-US" sz="2800" b="1" smtClean="0">
                <a:latin typeface="Times New Roman" pitchFamily="18" charset="0"/>
              </a:rPr>
              <a:t>     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Tiết     :   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</a:rPr>
              <a:t>Ôn tập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 giữa học kỳ II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</a:rPr>
              <a:t>iết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4)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9750" y="1773238"/>
            <a:ext cx="86042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b="1" u="sng">
                <a:latin typeface="Times New Roman" pitchFamily="18" charset="0"/>
              </a:rPr>
              <a:t>Bài 1</a:t>
            </a:r>
            <a:r>
              <a:rPr lang="vi-VN" b="1">
                <a:latin typeface="Times New Roman" pitchFamily="18" charset="0"/>
              </a:rPr>
              <a:t>:</a:t>
            </a:r>
            <a:r>
              <a:rPr lang="vi-VN" b="1"/>
              <a:t> </a:t>
            </a:r>
            <a:r>
              <a:rPr lang="vi-VN" b="1">
                <a:latin typeface="Times New Roman" pitchFamily="18" charset="0"/>
              </a:rPr>
              <a:t>Ghi lại các từ ngữ đã học trong tiết mở rộng vốn từ theo chủ điểm:</a:t>
            </a:r>
          </a:p>
        </p:txBody>
      </p:sp>
      <p:graphicFrame>
        <p:nvGraphicFramePr>
          <p:cNvPr id="3115" name="Group 43"/>
          <p:cNvGraphicFramePr>
            <a:graphicFrameLocks noGrp="1"/>
          </p:cNvGraphicFramePr>
          <p:nvPr/>
        </p:nvGraphicFramePr>
        <p:xfrm>
          <a:off x="611188" y="2924175"/>
          <a:ext cx="8280400" cy="2162176"/>
        </p:xfrm>
        <a:graphic>
          <a:graphicData uri="http://schemas.openxmlformats.org/drawingml/2006/table">
            <a:tbl>
              <a:tblPr/>
              <a:tblGrid>
                <a:gridCol w="2520950"/>
                <a:gridCol w="2974975"/>
                <a:gridCol w="2784475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755650" y="2997200"/>
            <a:ext cx="252095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Người ta là hoa đất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563938" y="2997200"/>
            <a:ext cx="2303462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Vẻ đẹp muôn màu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6011863" y="3068638"/>
            <a:ext cx="287972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Những người quả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709613" y="4152900"/>
            <a:ext cx="25193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tài giỏi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3446463" y="4146550"/>
            <a:ext cx="24209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tươi đẹp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0" name="Text Box 38"/>
          <p:cNvSpPr txBox="1">
            <a:spLocks noChangeArrowheads="1"/>
          </p:cNvSpPr>
          <p:nvPr/>
        </p:nvSpPr>
        <p:spPr bwMode="auto">
          <a:xfrm>
            <a:off x="6300788" y="4152900"/>
            <a:ext cx="2590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M: dũng cảm</a:t>
            </a:r>
            <a:endParaRPr lang="vi-VN" b="1">
              <a:latin typeface="Times New Roman" pitchFamily="18" charset="0"/>
            </a:endParaRPr>
          </a:p>
        </p:txBody>
      </p:sp>
      <p:sp>
        <p:nvSpPr>
          <p:cNvPr id="3112" name="Line 40"/>
          <p:cNvSpPr>
            <a:spLocks noChangeShapeType="1"/>
          </p:cNvSpPr>
          <p:nvPr/>
        </p:nvSpPr>
        <p:spPr bwMode="auto">
          <a:xfrm>
            <a:off x="1835150" y="2259013"/>
            <a:ext cx="93662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13" name="Line 41"/>
          <p:cNvSpPr>
            <a:spLocks noChangeShapeType="1"/>
          </p:cNvSpPr>
          <p:nvPr/>
        </p:nvSpPr>
        <p:spPr bwMode="auto">
          <a:xfrm flipV="1">
            <a:off x="4956175" y="2297113"/>
            <a:ext cx="120015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79" grpId="0" autoUpdateAnimBg="0"/>
      <p:bldP spid="3095" grpId="0" autoUpdateAnimBg="0"/>
      <p:bldP spid="3096" grpId="0" autoUpdateAnimBg="0"/>
      <p:bldP spid="3098" grpId="0" autoUpdateAnimBg="0"/>
      <p:bldP spid="3108" grpId="0" autoUpdateAnimBg="0"/>
      <p:bldP spid="3109" grpId="0" autoUpdateAnimBg="0"/>
      <p:bldP spid="3110" grpId="0" autoUpdateAnimBg="0"/>
      <p:bldP spid="3112" grpId="0" animBg="1"/>
      <p:bldP spid="31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9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8380408"/>
              </p:ext>
            </p:extLst>
          </p:nvPr>
        </p:nvGraphicFramePr>
        <p:xfrm>
          <a:off x="468313" y="404813"/>
          <a:ext cx="8496300" cy="5918879"/>
        </p:xfrm>
        <a:graphic>
          <a:graphicData uri="http://schemas.openxmlformats.org/drawingml/2006/table">
            <a:tbl>
              <a:tblPr/>
              <a:tblGrid>
                <a:gridCol w="3383607"/>
                <a:gridCol w="2552055"/>
                <a:gridCol w="2560638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5126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T="45710" marB="4571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84213" y="620713"/>
            <a:ext cx="25209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Người ta là hoa đất</a:t>
            </a:r>
            <a:endParaRPr lang="vi-VN" sz="2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17427" name="Text Box 19"/>
          <p:cNvSpPr txBox="1">
            <a:spLocks noChangeArrowheads="1"/>
          </p:cNvSpPr>
          <p:nvPr/>
        </p:nvSpPr>
        <p:spPr bwMode="auto">
          <a:xfrm>
            <a:off x="3995738" y="620688"/>
            <a:ext cx="23034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Vẻ đẹp muôn màu</a:t>
            </a:r>
            <a:endParaRPr lang="vi-VN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17428" name="Text Box 20"/>
          <p:cNvSpPr txBox="1">
            <a:spLocks noChangeArrowheads="1"/>
          </p:cNvSpPr>
          <p:nvPr/>
        </p:nvSpPr>
        <p:spPr bwMode="auto">
          <a:xfrm>
            <a:off x="6372795" y="620713"/>
            <a:ext cx="2879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Times New Roman" pitchFamily="18" charset="0"/>
              </a:rPr>
              <a:t>Những người quả cảm</a:t>
            </a:r>
            <a:endParaRPr lang="vi-VN" sz="2000" b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17433" name="Text Box 25"/>
          <p:cNvSpPr txBox="1">
            <a:spLocks noChangeArrowheads="1"/>
          </p:cNvSpPr>
          <p:nvPr/>
        </p:nvSpPr>
        <p:spPr bwMode="auto">
          <a:xfrm>
            <a:off x="611188" y="1268413"/>
            <a:ext cx="316865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Tài ba, tài giỏi, tài năng, tài trí, tài hoa, tài nghệ, tài đức.</a:t>
            </a:r>
            <a:r>
              <a:rPr lang="vi-VN" sz="2000" b="1"/>
              <a:t>..</a:t>
            </a:r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84213" y="2276475"/>
            <a:ext cx="33131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latin typeface="Times New Roman" pitchFamily="18" charset="0"/>
              </a:rPr>
              <a:t>- Vạm vỡ, lực lưỡng, săn chắc, dẻo dai, nhanh nhẹn, cân đối</a:t>
            </a:r>
            <a:r>
              <a:rPr lang="vi-VN" sz="2000" b="1"/>
              <a:t>...</a:t>
            </a:r>
          </a:p>
        </p:txBody>
      </p:sp>
      <p:sp>
        <p:nvSpPr>
          <p:cNvPr id="17437" name="Text Box 29"/>
          <p:cNvSpPr txBox="1">
            <a:spLocks noChangeArrowheads="1"/>
          </p:cNvSpPr>
          <p:nvPr/>
        </p:nvSpPr>
        <p:spPr bwMode="auto">
          <a:xfrm>
            <a:off x="611188" y="3429000"/>
            <a:ext cx="3311525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Tập thể dục, đi bộ, chơi thể thao, an dưỡng, nghỉ mát, du lịch, giải trí..</a:t>
            </a:r>
          </a:p>
        </p:txBody>
      </p:sp>
      <p:sp>
        <p:nvSpPr>
          <p:cNvPr id="17445" name="Text Box 37"/>
          <p:cNvSpPr txBox="1">
            <a:spLocks noChangeArrowheads="1"/>
          </p:cNvSpPr>
          <p:nvPr/>
        </p:nvSpPr>
        <p:spPr bwMode="auto">
          <a:xfrm>
            <a:off x="3851275" y="1341438"/>
            <a:ext cx="25209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Xinh xinh, tươi tắn, yểu điệu, rực rỡ, thướt tha, điệu đà, lộng lẫy.</a:t>
            </a:r>
          </a:p>
        </p:txBody>
      </p:sp>
      <p:sp>
        <p:nvSpPr>
          <p:cNvPr id="17446" name="Text Box 38"/>
          <p:cNvSpPr txBox="1">
            <a:spLocks noChangeArrowheads="1"/>
          </p:cNvSpPr>
          <p:nvPr/>
        </p:nvSpPr>
        <p:spPr bwMode="auto">
          <a:xfrm>
            <a:off x="3995738" y="2636838"/>
            <a:ext cx="2447925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Thùy mị, dịu dàng, hiền dịu, đằm thắm, đôn hậu, cương trực, tế nhị, ngay thẳng..</a:t>
            </a:r>
          </a:p>
        </p:txBody>
      </p:sp>
      <p:sp>
        <p:nvSpPr>
          <p:cNvPr id="17447" name="Text Box 39"/>
          <p:cNvSpPr txBox="1">
            <a:spLocks noChangeArrowheads="1"/>
          </p:cNvSpPr>
          <p:nvPr/>
        </p:nvSpPr>
        <p:spPr bwMode="auto">
          <a:xfrm>
            <a:off x="3851275" y="4292600"/>
            <a:ext cx="25209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Tươi đẹp, sặc sỡ, huy hoàng, tráng lệ, diễm lệ, hùng vĩ, hoành tráng...</a:t>
            </a:r>
          </a:p>
        </p:txBody>
      </p:sp>
      <p:sp>
        <p:nvSpPr>
          <p:cNvPr id="17450" name="Text Box 42"/>
          <p:cNvSpPr txBox="1">
            <a:spLocks noChangeArrowheads="1"/>
          </p:cNvSpPr>
          <p:nvPr/>
        </p:nvSpPr>
        <p:spPr bwMode="auto">
          <a:xfrm>
            <a:off x="6516688" y="1341438"/>
            <a:ext cx="2627312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Dũng cảm, anh dũng, anh hùng, can đảm, quả cảm, can trường, gan góc, gan lì, bạo gan...</a:t>
            </a:r>
          </a:p>
        </p:txBody>
      </p:sp>
      <p:sp>
        <p:nvSpPr>
          <p:cNvPr id="17451" name="Text Box 43"/>
          <p:cNvSpPr txBox="1">
            <a:spLocks noChangeArrowheads="1"/>
          </p:cNvSpPr>
          <p:nvPr/>
        </p:nvSpPr>
        <p:spPr bwMode="auto">
          <a:xfrm>
            <a:off x="6443663" y="3141663"/>
            <a:ext cx="2700337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000" b="1">
                <a:latin typeface="Times New Roman" pitchFamily="18" charset="0"/>
              </a:rPr>
              <a:t>- Tinh thần dũng cảm, dũng cảm nhận khuyết điểm, hành động dũng cảm...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7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7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7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4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6" dur="770" decel="100000"/>
                                        <p:tgtEl>
                                          <p:spTgt spid="174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0" dur="770" fill="hold"/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745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6" grpId="0"/>
      <p:bldP spid="17427" grpId="0"/>
      <p:bldP spid="17428" grpId="0"/>
      <p:bldP spid="17433" grpId="0"/>
      <p:bldP spid="17436" grpId="0"/>
      <p:bldP spid="17437" grpId="0"/>
      <p:bldP spid="17445" grpId="0"/>
      <p:bldP spid="17446" grpId="0"/>
      <p:bldP spid="17447" grpId="0"/>
      <p:bldP spid="17450" grpId="0"/>
      <p:bldP spid="1745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575506" y="1655812"/>
            <a:ext cx="820896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 u="sng">
                <a:latin typeface="Times New Roman" pitchFamily="18" charset="0"/>
              </a:rPr>
              <a:t>Bài 2</a:t>
            </a:r>
            <a:r>
              <a:rPr lang="vi-VN" sz="2800" b="1">
                <a:latin typeface="Times New Roman" pitchFamily="18" charset="0"/>
              </a:rPr>
              <a:t>: Ghi lại một thành ngữ hoặc tục ngữ đã học trong mỗi chủ điểm nói trên.</a:t>
            </a:r>
          </a:p>
        </p:txBody>
      </p:sp>
      <p:graphicFrame>
        <p:nvGraphicFramePr>
          <p:cNvPr id="5128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779613"/>
              </p:ext>
            </p:extLst>
          </p:nvPr>
        </p:nvGraphicFramePr>
        <p:xfrm>
          <a:off x="611188" y="3068960"/>
          <a:ext cx="8208962" cy="2447926"/>
        </p:xfrm>
        <a:graphic>
          <a:graphicData uri="http://schemas.openxmlformats.org/drawingml/2006/table">
            <a:tbl>
              <a:tblPr/>
              <a:tblGrid>
                <a:gridCol w="2711450"/>
                <a:gridCol w="2401887"/>
                <a:gridCol w="3095625"/>
              </a:tblGrid>
              <a:tr h="1366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91441" marR="91441"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3FBA3"/>
                    </a:solidFill>
                  </a:tcPr>
                </a:tc>
              </a:tr>
            </a:tbl>
          </a:graphicData>
        </a:graphic>
      </p:graphicFrame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672487" y="3469210"/>
            <a:ext cx="2663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</a:rPr>
              <a:t>Người ta là hoa đất</a:t>
            </a:r>
            <a:endParaRPr lang="vi-VN" sz="2000" b="1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3420269" y="3484368"/>
            <a:ext cx="2303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00"/>
                </a:solidFill>
                <a:latin typeface="Times New Roman" pitchFamily="18" charset="0"/>
              </a:rPr>
              <a:t>Vẻ đẹp muôn màu</a:t>
            </a:r>
            <a:endParaRPr lang="vi-VN" sz="20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5867400" y="3484368"/>
            <a:ext cx="2952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000" b="1">
                <a:solidFill>
                  <a:srgbClr val="FF00FF"/>
                </a:solidFill>
                <a:latin typeface="Times New Roman" pitchFamily="18" charset="0"/>
              </a:rPr>
              <a:t>Những người quả cảm</a:t>
            </a:r>
            <a:endParaRPr lang="vi-VN" sz="2000" b="1">
              <a:solidFill>
                <a:srgbClr val="FF00FF"/>
              </a:solidFill>
              <a:latin typeface="Times New Roman" pitchFamily="18" charset="0"/>
            </a:endParaRPr>
          </a:p>
        </p:txBody>
      </p:sp>
      <p:sp>
        <p:nvSpPr>
          <p:cNvPr id="5145" name="Line 25"/>
          <p:cNvSpPr>
            <a:spLocks noChangeShapeType="1"/>
          </p:cNvSpPr>
          <p:nvPr/>
        </p:nvSpPr>
        <p:spPr bwMode="auto">
          <a:xfrm>
            <a:off x="3491880" y="2132002"/>
            <a:ext cx="15113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46" name="Line 26"/>
          <p:cNvSpPr>
            <a:spLocks noChangeShapeType="1"/>
          </p:cNvSpPr>
          <p:nvPr/>
        </p:nvSpPr>
        <p:spPr bwMode="auto">
          <a:xfrm>
            <a:off x="5940152" y="2110381"/>
            <a:ext cx="100811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359532" y="0"/>
            <a:ext cx="8424936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vi-VN" b="1">
                <a:latin typeface="Times New Roman" pitchFamily="18" charset="0"/>
              </a:rPr>
              <a:t>    </a:t>
            </a:r>
            <a:r>
              <a:rPr lang="en-US" b="1">
                <a:latin typeface="Times New Roman" pitchFamily="18" charset="0"/>
              </a:rPr>
              <a:t>     </a:t>
            </a:r>
            <a:r>
              <a:rPr lang="en-US" b="1" smtClean="0">
                <a:latin typeface="Times New Roman" pitchFamily="18" charset="0"/>
              </a:rPr>
              <a:t>     </a:t>
            </a:r>
            <a:r>
              <a:rPr lang="en-US" sz="2800" b="1" smtClean="0">
                <a:latin typeface="Times New Roman" pitchFamily="18" charset="0"/>
              </a:rPr>
              <a:t>Thứ    , ngày  tháng 3 năm 2022</a:t>
            </a:r>
          </a:p>
          <a:p>
            <a:pPr eaLnBrk="1" hangingPunct="1">
              <a:spcBef>
                <a:spcPts val="0"/>
              </a:spcBef>
            </a:pPr>
            <a:r>
              <a:rPr lang="en-US" sz="2800" b="1" smtClean="0">
                <a:latin typeface="Times New Roman" pitchFamily="18" charset="0"/>
              </a:rPr>
              <a:t>                                 </a:t>
            </a:r>
            <a:r>
              <a:rPr lang="en-US" sz="2800" b="1" u="sng" smtClean="0">
                <a:latin typeface="Times New Roman" pitchFamily="18" charset="0"/>
              </a:rPr>
              <a:t>Tiếng Việt</a:t>
            </a:r>
          </a:p>
          <a:p>
            <a:pPr eaLnBrk="1" hangingPunct="1">
              <a:spcBef>
                <a:spcPts val="0"/>
              </a:spcBef>
            </a:pPr>
            <a:r>
              <a:rPr lang="en-US" sz="2800" b="1" smtClean="0">
                <a:latin typeface="Times New Roman" pitchFamily="18" charset="0"/>
              </a:rPr>
              <a:t>      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Tiết     :   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</a:rPr>
              <a:t>Ôn tập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 giữa học kỳ II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</a:rPr>
              <a:t> (</a:t>
            </a: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</a:rPr>
              <a:t>T</a:t>
            </a:r>
            <a:r>
              <a:rPr lang="vi-VN" sz="2800" b="1" smtClean="0">
                <a:solidFill>
                  <a:srgbClr val="FF0000"/>
                </a:solidFill>
                <a:latin typeface="Times New Roman" pitchFamily="18" charset="0"/>
              </a:rPr>
              <a:t>iết </a:t>
            </a: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4)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5142" grpId="0"/>
      <p:bldP spid="5143" grpId="0"/>
      <p:bldP spid="5144" grpId="0"/>
      <p:bldP spid="5145" grpId="0" animBg="1"/>
      <p:bldP spid="5146" grpId="0" animBg="1"/>
      <p:bldP spid="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-23813"/>
            <a:ext cx="4151312" cy="41005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5" descr="IMG0213A"/>
          <p:cNvPicPr>
            <a:picLocks noChangeAspect="1" noChangeArrowheads="1"/>
          </p:cNvPicPr>
          <p:nvPr/>
        </p:nvPicPr>
        <p:blipFill>
          <a:blip r:embed="rId3">
            <a:lum bright="-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0"/>
            <a:ext cx="3382963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8" name="Text Box 6"/>
          <p:cNvSpPr txBox="1">
            <a:spLocks noChangeArrowheads="1"/>
          </p:cNvSpPr>
          <p:nvPr/>
        </p:nvSpPr>
        <p:spPr bwMode="auto">
          <a:xfrm>
            <a:off x="1547813" y="5075238"/>
            <a:ext cx="2519362" cy="290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1300">
              <a:latin typeface="Times New Roman" pitchFamily="18" charset="0"/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2843213" y="4437063"/>
            <a:ext cx="4608512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Chuông có đánh mới kêu</a:t>
            </a:r>
          </a:p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   Đèn có khêu mới tỏ .</a:t>
            </a:r>
            <a:endParaRPr lang="vi-VN" sz="2800" b="1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8213" name="Picture 21" descr="cai chu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0"/>
            <a:ext cx="2232025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IMG0214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1857375"/>
            <a:ext cx="5256213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95288" y="620713"/>
            <a:ext cx="27368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Times New Roman" pitchFamily="18" charset="0"/>
              </a:rPr>
              <a:t>Khỏe như voi</a:t>
            </a:r>
            <a:r>
              <a:rPr lang="vi-VN" sz="2800" b="1">
                <a:solidFill>
                  <a:srgbClr val="0000FF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70" decel="100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" dur="770" decel="100000"/>
                                        <p:tgtEl>
                                          <p:spTgt spid="922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" dur="77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IMG0215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88" y="1928813"/>
            <a:ext cx="5400675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4213" y="765175"/>
            <a:ext cx="33115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0000FF"/>
                </a:solidFill>
                <a:latin typeface="Times New Roman" pitchFamily="18" charset="0"/>
              </a:rPr>
              <a:t>Nhanh như cắt.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8" name="Picture 4" descr="IMG0216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260350"/>
            <a:ext cx="4032250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Picture 5" descr="C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333375"/>
            <a:ext cx="2663825" cy="417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771775" y="4941888"/>
            <a:ext cx="3455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sz="2800" b="1">
                <a:solidFill>
                  <a:srgbClr val="FF0000"/>
                </a:solidFill>
                <a:latin typeface="Times New Roman" pitchFamily="18" charset="0"/>
              </a:rPr>
              <a:t>Mặt đẹp như hoa.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126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126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2" name="Picture 4" descr="IMG0212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333375"/>
            <a:ext cx="4608513" cy="590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539750" y="1916113"/>
            <a:ext cx="28797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FF"/>
                </a:solidFill>
                <a:latin typeface="Times New Roman" pitchFamily="18" charset="0"/>
              </a:rPr>
              <a:t>Gan vàng dạ sắt.</a:t>
            </a:r>
            <a:endParaRPr lang="vi-VN" sz="2800" b="1">
              <a:solidFill>
                <a:srgbClr val="FF00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671</Words>
  <Application>Microsoft Office PowerPoint</Application>
  <PresentationFormat>On-screen Show (4:3)</PresentationFormat>
  <Paragraphs>98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60</cp:revision>
  <dcterms:created xsi:type="dcterms:W3CDTF">2011-03-03T06:58:15Z</dcterms:created>
  <dcterms:modified xsi:type="dcterms:W3CDTF">2022-03-20T07:12:00Z</dcterms:modified>
</cp:coreProperties>
</file>