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92" r:id="rId3"/>
    <p:sldMasterId id="2147483709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8" r:id="rId6"/>
    <p:sldId id="293" r:id="rId7"/>
    <p:sldId id="263" r:id="rId8"/>
    <p:sldId id="278" r:id="rId9"/>
    <p:sldId id="277" r:id="rId10"/>
    <p:sldId id="287" r:id="rId11"/>
    <p:sldId id="294" r:id="rId12"/>
    <p:sldId id="295" r:id="rId13"/>
    <p:sldId id="267" r:id="rId14"/>
    <p:sldId id="296" r:id="rId15"/>
    <p:sldId id="297" r:id="rId16"/>
    <p:sldId id="274" r:id="rId17"/>
    <p:sldId id="271" r:id="rId18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99FF"/>
    <a:srgbClr val="F5750B"/>
    <a:srgbClr val="18ADB4"/>
    <a:srgbClr val="5CA139"/>
    <a:srgbClr val="E6E3D2"/>
    <a:srgbClr val="128288"/>
    <a:srgbClr val="B30DA7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5018" autoAdjust="0"/>
  </p:normalViewPr>
  <p:slideViewPr>
    <p:cSldViewPr>
      <p:cViewPr>
        <p:scale>
          <a:sx n="96" d="100"/>
          <a:sy n="96" d="100"/>
        </p:scale>
        <p:origin x="-594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 dirty="0"/>
              <a:t>PPT】https://mumjin.taobao.com/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6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467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9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159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25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B9A9FB-3FB9-43B3-AB83-88531C10B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43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69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110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5DD583-EFFC-4B95-B5CF-354492A85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50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F17049-80B4-471C-8528-82A182D83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0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8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761061"/>
            <a:ext cx="14765967" cy="142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753180"/>
            <a:ext cx="14758635" cy="141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1" y="1858308"/>
            <a:ext cx="8972703" cy="89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CB0E8D3-AACA-436F-9A29-E651F8B1EF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381C207-2913-4AAA-BC2A-11140F07CD05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6CDE79D-70E8-4A4A-83F7-B099C0CB7E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46CA969-0C22-41CF-9A84-479D6764E9F8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81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A807711-E060-43FE-9D5D-79418EB5B2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86A0476-F9A5-4042-930F-7333A36993E1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47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C70F09B-A345-44CA-9561-630A4B46BD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BAF7B93-3627-4835-B547-E008EACE57C1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9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0EE8450-BDF0-4ADD-96A6-2D850DB90B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A847C7E-ED7E-4BF7-8851-0D33110F2492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7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1EEE668-E257-475C-BE34-DF972F2E808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B354DB4-2132-4C22-8E71-960AF97EC174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269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630C797-3140-4F79-8F3F-3731044032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92FDBF8-5F9D-42E0-8CC7-11EEDF799C28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664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44" y="195263"/>
            <a:ext cx="2153841" cy="296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672" y="142876"/>
            <a:ext cx="3737372" cy="486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764381"/>
            <a:ext cx="688300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591" y="2275285"/>
            <a:ext cx="676275" cy="5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446485" y="3724275"/>
            <a:ext cx="8251031" cy="1439466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2917031" y="5884069"/>
            <a:ext cx="1266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anose="020B7200000000000000" pitchFamily="34" charset="0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anose="020B7200000000000000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95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glo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1066" y="-760810"/>
            <a:ext cx="14766132" cy="142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94" y="-753666"/>
            <a:ext cx="14758988" cy="1419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725" y="1858566"/>
            <a:ext cx="8972550" cy="897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6106" y="915591"/>
            <a:ext cx="2726531" cy="235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2963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884" y="-627460"/>
            <a:ext cx="9985772" cy="11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4516041"/>
            <a:ext cx="18002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151484"/>
      </p:ext>
    </p:extLst>
  </p:cSld>
  <p:clrMapOvr>
    <a:masterClrMapping/>
  </p:clrMapOvr>
  <p:transition spd="slow"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0626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0" y="26194"/>
            <a:ext cx="257175" cy="5061347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8964216" y="316706"/>
            <a:ext cx="198834" cy="4805363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276226" y="0"/>
            <a:ext cx="8976122" cy="28575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150019" y="4918473"/>
            <a:ext cx="8605838" cy="225028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628597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1BB22D2-8274-4C32-8B96-8F38F6D7C4C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645A580-DBD1-4697-9C4F-D63D5D5ACAED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796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ECA3030-0586-449F-A288-7FE495E75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8B0303-FDA8-41DC-A71F-D78B9EE04E97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05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6060209-BA08-4C60-BC78-E126A738EA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E27C1E6-9376-4F0D-B88C-DAC1DAA82AE3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66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C301754-B8A2-4891-AE04-7C45CB32A3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E06B952-545F-40D3-A9E6-92AD66DD7A50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08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CB0E8D3-AACA-436F-9A29-E651F8B1EF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381C207-2913-4AAA-BC2A-11140F07CD05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62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6CDE79D-70E8-4A4A-83F7-B099C0CB7E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46CA969-0C22-41CF-9A84-479D6764E9F8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2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A807711-E060-43FE-9D5D-79418EB5B2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86A0476-F9A5-4042-930F-7333A36993E1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014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C70F09B-A345-44CA-9561-630A4B46BD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BAF7B93-3627-4835-B547-E008EACE57C1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8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070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0EE8450-BDF0-4ADD-96A6-2D850DB90B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A847C7E-ED7E-4BF7-8851-0D33110F2492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823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1EEE668-E257-475C-BE34-DF972F2E808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B354DB4-2132-4C22-8E71-960AF97EC174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62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630C797-3140-4F79-8F3F-3731044032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92FDBF8-5F9D-42E0-8CC7-11EEDF799C28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6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44" y="195263"/>
            <a:ext cx="2153841" cy="296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672" y="142876"/>
            <a:ext cx="3737372" cy="486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764381"/>
            <a:ext cx="688300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591" y="2275285"/>
            <a:ext cx="676275" cy="5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446485" y="3724275"/>
            <a:ext cx="8251031" cy="1439466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2917031" y="5884069"/>
            <a:ext cx="1266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anose="020B7200000000000000" pitchFamily="34" charset="0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anose="020B7200000000000000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139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glo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1066" y="-760810"/>
            <a:ext cx="14766132" cy="142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94" y="-753666"/>
            <a:ext cx="14758988" cy="1419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725" y="1858566"/>
            <a:ext cx="8972550" cy="897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6106" y="915591"/>
            <a:ext cx="2726531" cy="235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0281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884" y="-627460"/>
            <a:ext cx="9985772" cy="11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4516041"/>
            <a:ext cx="18002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007378"/>
      </p:ext>
    </p:extLst>
  </p:cSld>
  <p:clrMapOvr>
    <a:masterClrMapping/>
  </p:clrMapOvr>
  <p:transition spd="slow"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1497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0" y="26194"/>
            <a:ext cx="257175" cy="5061347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8964216" y="316706"/>
            <a:ext cx="198834" cy="4805363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276226" y="0"/>
            <a:ext cx="8976122" cy="28575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150019" y="4918473"/>
            <a:ext cx="8605838" cy="225028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0243515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1BB22D2-8274-4C32-8B96-8F38F6D7C4C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645A580-DBD1-4697-9C4F-D63D5D5ACAED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10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ECA3030-0586-449F-A288-7FE495E75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8B0303-FDA8-41DC-A71F-D78B9EE04E97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39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5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6060209-BA08-4C60-BC78-E126A738EA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E27C1E6-9376-4F0D-B88C-DAC1DAA82AE3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94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C301754-B8A2-4891-AE04-7C45CB32A3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E06B952-545F-40D3-A9E6-92AD66DD7A50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07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CB0E8D3-AACA-436F-9A29-E651F8B1EF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381C207-2913-4AAA-BC2A-11140F07CD05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05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6CDE79D-70E8-4A4A-83F7-B099C0CB7E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46CA969-0C22-41CF-9A84-479D6764E9F8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041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A807711-E060-43FE-9D5D-79418EB5B2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86A0476-F9A5-4042-930F-7333A36993E1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50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C70F09B-A345-44CA-9561-630A4B46BD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BAF7B93-3627-4835-B547-E008EACE57C1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84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0EE8450-BDF0-4ADD-96A6-2D850DB90B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A847C7E-ED7E-4BF7-8851-0D33110F2492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73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1EEE668-E257-475C-BE34-DF972F2E808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B354DB4-2132-4C22-8E71-960AF97EC174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25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630C797-3140-4F79-8F3F-3731044032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92FDBF8-5F9D-42E0-8CC7-11EEDF799C28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83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44" y="195263"/>
            <a:ext cx="2153841" cy="296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672" y="142876"/>
            <a:ext cx="3737372" cy="486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764381"/>
            <a:ext cx="688300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591" y="2275285"/>
            <a:ext cx="676275" cy="5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446485" y="3724275"/>
            <a:ext cx="8251031" cy="1439466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2917031" y="5884069"/>
            <a:ext cx="1266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anose="020B7200000000000000" pitchFamily="34" charset="0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anose="020B7200000000000000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053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44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glo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1066" y="-760810"/>
            <a:ext cx="14766132" cy="142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94" y="-753666"/>
            <a:ext cx="14758988" cy="1419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725" y="1858566"/>
            <a:ext cx="8972550" cy="897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6106" y="915591"/>
            <a:ext cx="2726531" cy="235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0617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884" y="-627460"/>
            <a:ext cx="9985772" cy="11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4516041"/>
            <a:ext cx="18002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186682"/>
      </p:ext>
    </p:extLst>
  </p:cSld>
  <p:clrMapOvr>
    <a:masterClrMapping/>
  </p:clrMapOvr>
  <p:transition spd="slow" advClick="0" advTm="3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1753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0" y="26194"/>
            <a:ext cx="257175" cy="5061347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8964216" y="316706"/>
            <a:ext cx="198834" cy="4805363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276226" y="0"/>
            <a:ext cx="8976122" cy="28575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150019" y="4918473"/>
            <a:ext cx="8605838" cy="225028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990557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1BB22D2-8274-4C32-8B96-8F38F6D7C4C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645A580-DBD1-4697-9C4F-D63D5D5ACAED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ECA3030-0586-449F-A288-7FE495E75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8B0303-FDA8-41DC-A71F-D78B9EE04E97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0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6060209-BA08-4C60-BC78-E126A738EAD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E27C1E6-9376-4F0D-B88C-DAC1DAA82AE3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9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C301754-B8A2-4891-AE04-7C45CB32A3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E06B952-545F-40D3-A9E6-92AD66DD7A50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4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5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61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FAC324D-49B7-40A6-BAE6-73EF1DD68C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1E296B6-0DAB-4E46-A676-71D24001CCA6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4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FAC324D-49B7-40A6-BAE6-73EF1DD68C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1E296B6-0DAB-4E46-A676-71D24001CCA6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70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FAC324D-49B7-40A6-BAE6-73EF1DD68C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1E296B6-0DAB-4E46-A676-71D24001CCA6}" type="slidenum">
              <a:rPr lang="en-US" altLang="en-US" smtClean="0">
                <a:latin typeface=".VnTime" panose="020B7200000000000000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4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gif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9752" y="3579862"/>
            <a:ext cx="4752528" cy="120555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altLang="zh-CN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Nhân với số có 2 chữ số</a:t>
            </a:r>
            <a:endParaRPr lang="zh-CN" altLang="en-US" sz="5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640" y="-1892746"/>
            <a:ext cx="609600" cy="609600"/>
          </a:xfrm>
          <a:prstGeom prst="rect">
            <a:avLst/>
          </a:prstGeom>
        </p:spPr>
      </p:pic>
      <p:sp>
        <p:nvSpPr>
          <p:cNvPr id="4" name="Text Box 66"/>
          <p:cNvSpPr txBox="1">
            <a:spLocks noChangeArrowheads="1"/>
          </p:cNvSpPr>
          <p:nvPr/>
        </p:nvSpPr>
        <p:spPr bwMode="auto">
          <a:xfrm>
            <a:off x="1619672" y="195486"/>
            <a:ext cx="64807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  <a:latin typeface="UVN Ke Chuyen3" panose="03030602030607080B05" pitchFamily="66" charset="0"/>
              </a:rPr>
              <a:t>Toán</a:t>
            </a:r>
            <a:r>
              <a:rPr lang="en-US" altLang="en-US" sz="4400" b="1" dirty="0" smtClean="0">
                <a:solidFill>
                  <a:srgbClr val="FF0000"/>
                </a:solidFill>
                <a:latin typeface="UVN Ke Chuyen3" panose="03030602030607080B05" pitchFamily="66" charset="0"/>
              </a:rPr>
              <a:t> </a:t>
            </a:r>
            <a:endParaRPr lang="en-US" altLang="en-US" sz="4400" b="1" dirty="0">
              <a:solidFill>
                <a:srgbClr val="FF0000"/>
              </a:solidFill>
              <a:latin typeface="UVN Ke Chuyen3" panose="03030602030607080B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85069" y="525530"/>
            <a:ext cx="3494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b="1" dirty="0">
                <a:latin typeface="Times New Roman" pitchFamily="18" charset="0"/>
                <a:cs typeface="Times New Roman" pitchFamily="18" charset="0"/>
              </a:rPr>
              <a:t>Bài 1 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 bwMode="auto">
          <a:xfrm rot="20697432">
            <a:off x="7643822" y="-84067"/>
            <a:ext cx="1685469" cy="11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174305" y="3493353"/>
            <a:ext cx="1716046" cy="158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7666799" y="3602845"/>
            <a:ext cx="1639514" cy="18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0779" y="1027534"/>
            <a:ext cx="7595637" cy="485489"/>
            <a:chOff x="720779" y="1027534"/>
            <a:chExt cx="7595637" cy="464099"/>
          </a:xfrm>
        </p:grpSpPr>
        <p:grpSp>
          <p:nvGrpSpPr>
            <p:cNvPr id="5" name="Group 73"/>
            <p:cNvGrpSpPr>
              <a:grpSpLocks/>
            </p:cNvGrpSpPr>
            <p:nvPr/>
          </p:nvGrpSpPr>
          <p:grpSpPr bwMode="auto">
            <a:xfrm>
              <a:off x="720779" y="1027539"/>
              <a:ext cx="5435397" cy="464094"/>
              <a:chOff x="381000" y="2819400"/>
              <a:chExt cx="5435397" cy="555499"/>
            </a:xfrm>
          </p:grpSpPr>
          <p:sp>
            <p:nvSpPr>
              <p:cNvPr id="6" name="TextBox 15"/>
              <p:cNvSpPr txBox="1">
                <a:spLocks noChangeArrowheads="1"/>
              </p:cNvSpPr>
              <p:nvPr/>
            </p:nvSpPr>
            <p:spPr bwMode="auto">
              <a:xfrm>
                <a:off x="381000" y="2819400"/>
                <a:ext cx="1752600" cy="552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Times New Roman" pitchFamily="18" charset="0"/>
                    <a:cs typeface="Times New Roman" pitchFamily="18" charset="0"/>
                  </a:rPr>
                  <a:t>a/ 86 x 53</a:t>
                </a:r>
                <a:endParaRPr lang="en-US" altLang="en-US" sz="2400" b="1"/>
              </a:p>
            </p:txBody>
          </p:sp>
          <p:sp>
            <p:nvSpPr>
              <p:cNvPr id="7" name="TextBox 16"/>
              <p:cNvSpPr txBox="1">
                <a:spLocks noChangeArrowheads="1"/>
              </p:cNvSpPr>
              <p:nvPr/>
            </p:nvSpPr>
            <p:spPr bwMode="auto">
              <a:xfrm>
                <a:off x="2191589" y="2821950"/>
                <a:ext cx="1752600" cy="552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Times New Roman" pitchFamily="18" charset="0"/>
                    <a:cs typeface="Times New Roman" pitchFamily="18" charset="0"/>
                  </a:rPr>
                  <a:t>b/ 33 x 44</a:t>
                </a:r>
                <a:endParaRPr lang="en-US" altLang="en-US" sz="2400" b="1"/>
              </a:p>
            </p:txBody>
          </p:sp>
          <p:sp>
            <p:nvSpPr>
              <p:cNvPr id="8" name="TextBox 19"/>
              <p:cNvSpPr txBox="1">
                <a:spLocks noChangeArrowheads="1"/>
              </p:cNvSpPr>
              <p:nvPr/>
            </p:nvSpPr>
            <p:spPr bwMode="auto">
              <a:xfrm>
                <a:off x="4191045" y="2819400"/>
                <a:ext cx="1625352" cy="552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Times New Roman" pitchFamily="18" charset="0"/>
                    <a:cs typeface="Times New Roman" pitchFamily="18" charset="0"/>
                  </a:rPr>
                  <a:t>c/ 157 x 24</a:t>
                </a:r>
                <a:endParaRPr lang="en-US" altLang="en-US" sz="2400" b="1"/>
              </a:p>
            </p:txBody>
          </p:sp>
        </p:grpSp>
        <p:sp>
          <p:nvSpPr>
            <p:cNvPr id="83" name="TextBox 19"/>
            <p:cNvSpPr txBox="1">
              <a:spLocks noChangeArrowheads="1"/>
            </p:cNvSpPr>
            <p:nvPr/>
          </p:nvSpPr>
          <p:spPr bwMode="auto">
            <a:xfrm>
              <a:off x="6403032" y="1027534"/>
              <a:ext cx="19133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/ 1122 </a:t>
              </a:r>
              <a:r>
                <a:rPr lang="en-US" altLang="en-US" sz="2400" b="1">
                  <a:latin typeface="Times New Roman" pitchFamily="18" charset="0"/>
                  <a:cs typeface="Times New Roman" pitchFamily="18" charset="0"/>
                </a:rPr>
                <a:t>x </a:t>
              </a:r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19</a:t>
              </a:r>
              <a:endParaRPr lang="en-US" altLang="en-US" sz="2400" b="1"/>
            </a:p>
          </p:txBody>
        </p:sp>
      </p:grpSp>
      <p:sp>
        <p:nvSpPr>
          <p:cNvPr id="84" name="Rectangle 83"/>
          <p:cNvSpPr/>
          <p:nvPr/>
        </p:nvSpPr>
        <p:spPr>
          <a:xfrm>
            <a:off x="6321648" y="3894167"/>
            <a:ext cx="677862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066701" y="3515578"/>
            <a:ext cx="676275" cy="90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945926" y="3540978"/>
            <a:ext cx="677862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748951" y="3493353"/>
            <a:ext cx="67627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66276" y="3520340"/>
            <a:ext cx="67627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3937964" y="1942723"/>
            <a:ext cx="8258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3533981" y="1565492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3145876" y="2649184"/>
            <a:ext cx="167321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4252279" y="2594462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3544145" y="2604473"/>
            <a:ext cx="8258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3917005" y="331235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3155774" y="3310875"/>
            <a:ext cx="8258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3119628" y="4020148"/>
            <a:ext cx="17240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4255488" y="3963253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3876076" y="3963253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3471263" y="3963253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3964481" y="1364188"/>
            <a:ext cx="8258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8 6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0"/>
          <p:cNvSpPr>
            <a:spLocks noChangeArrowheads="1"/>
          </p:cNvSpPr>
          <p:nvPr/>
        </p:nvSpPr>
        <p:spPr bwMode="auto">
          <a:xfrm>
            <a:off x="3145876" y="3963253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9" grpId="0"/>
      <p:bldP spid="90" grpId="0"/>
      <p:bldP spid="92" grpId="0"/>
      <p:bldP spid="93" grpId="0"/>
      <p:bldP spid="94" grpId="0"/>
      <p:bldP spid="95" grpId="0"/>
      <p:bldP spid="97" grpId="0"/>
      <p:bldP spid="98" grpId="0"/>
      <p:bldP spid="99" grpId="0"/>
      <p:bldP spid="100" grpId="0"/>
      <p:bldP spid="1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85069" y="525530"/>
            <a:ext cx="3494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1 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1811546" y="1582541"/>
            <a:ext cx="1225550" cy="938213"/>
            <a:chOff x="685800" y="3124200"/>
            <a:chExt cx="1225734" cy="1125973"/>
          </a:xfrm>
        </p:grpSpPr>
        <p:sp>
          <p:nvSpPr>
            <p:cNvPr id="17" name="TextBox 34"/>
            <p:cNvSpPr txBox="1">
              <a:spLocks noChangeArrowheads="1"/>
            </p:cNvSpPr>
            <p:nvPr/>
          </p:nvSpPr>
          <p:spPr bwMode="auto">
            <a:xfrm>
              <a:off x="997134" y="3124200"/>
              <a:ext cx="914400" cy="55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33</a:t>
              </a:r>
            </a:p>
          </p:txBody>
        </p:sp>
        <p:sp>
          <p:nvSpPr>
            <p:cNvPr id="18" name="TextBox 35"/>
            <p:cNvSpPr txBox="1">
              <a:spLocks noChangeArrowheads="1"/>
            </p:cNvSpPr>
            <p:nvPr/>
          </p:nvSpPr>
          <p:spPr bwMode="auto">
            <a:xfrm>
              <a:off x="685800" y="3352800"/>
              <a:ext cx="457200" cy="55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</a:t>
              </a:r>
            </a:p>
          </p:txBody>
        </p:sp>
        <p:sp>
          <p:nvSpPr>
            <p:cNvPr id="19" name="TextBox 36"/>
            <p:cNvSpPr txBox="1">
              <a:spLocks noChangeArrowheads="1"/>
            </p:cNvSpPr>
            <p:nvPr/>
          </p:nvSpPr>
          <p:spPr bwMode="auto">
            <a:xfrm>
              <a:off x="964474" y="3670663"/>
              <a:ext cx="914400" cy="55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44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971593" y="4248267"/>
              <a:ext cx="684315" cy="190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3933758" y="1639413"/>
            <a:ext cx="1296988" cy="914400"/>
            <a:chOff x="803367" y="3152785"/>
            <a:chExt cx="1297578" cy="1097388"/>
          </a:xfrm>
        </p:grpSpPr>
        <p:sp>
          <p:nvSpPr>
            <p:cNvPr id="22" name="TextBox 43"/>
            <p:cNvSpPr txBox="1">
              <a:spLocks noChangeArrowheads="1"/>
            </p:cNvSpPr>
            <p:nvPr/>
          </p:nvSpPr>
          <p:spPr bwMode="auto">
            <a:xfrm>
              <a:off x="1047898" y="3152785"/>
              <a:ext cx="914400" cy="55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157</a:t>
              </a:r>
            </a:p>
          </p:txBody>
        </p:sp>
        <p:sp>
          <p:nvSpPr>
            <p:cNvPr id="23" name="TextBox 44"/>
            <p:cNvSpPr txBox="1">
              <a:spLocks noChangeArrowheads="1"/>
            </p:cNvSpPr>
            <p:nvPr/>
          </p:nvSpPr>
          <p:spPr bwMode="auto">
            <a:xfrm>
              <a:off x="803367" y="3352800"/>
              <a:ext cx="457200" cy="55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</a:t>
              </a:r>
            </a:p>
          </p:txBody>
        </p:sp>
        <p:sp>
          <p:nvSpPr>
            <p:cNvPr id="24" name="TextBox 45"/>
            <p:cNvSpPr txBox="1">
              <a:spLocks noChangeArrowheads="1"/>
            </p:cNvSpPr>
            <p:nvPr/>
          </p:nvSpPr>
          <p:spPr bwMode="auto">
            <a:xfrm>
              <a:off x="1186545" y="3670663"/>
              <a:ext cx="914400" cy="55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24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127364" y="4248268"/>
              <a:ext cx="686112" cy="190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19"/>
          <p:cNvGrpSpPr>
            <a:grpSpLocks/>
          </p:cNvGrpSpPr>
          <p:nvPr/>
        </p:nvGrpSpPr>
        <p:grpSpPr bwMode="auto">
          <a:xfrm>
            <a:off x="1813133" y="2563616"/>
            <a:ext cx="1482725" cy="842963"/>
            <a:chOff x="687263" y="4302033"/>
            <a:chExt cx="1483348" cy="1012591"/>
          </a:xfrm>
        </p:grpSpPr>
        <p:sp>
          <p:nvSpPr>
            <p:cNvPr id="51" name="TextBox 38"/>
            <p:cNvSpPr txBox="1">
              <a:spLocks noChangeArrowheads="1"/>
            </p:cNvSpPr>
            <p:nvPr/>
          </p:nvSpPr>
          <p:spPr bwMode="auto">
            <a:xfrm>
              <a:off x="875211" y="4302033"/>
              <a:ext cx="1295400" cy="55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132</a:t>
              </a:r>
            </a:p>
          </p:txBody>
        </p:sp>
        <p:sp>
          <p:nvSpPr>
            <p:cNvPr id="52" name="TextBox 39"/>
            <p:cNvSpPr txBox="1">
              <a:spLocks noChangeArrowheads="1"/>
            </p:cNvSpPr>
            <p:nvPr/>
          </p:nvSpPr>
          <p:spPr bwMode="auto">
            <a:xfrm>
              <a:off x="687978" y="4760110"/>
              <a:ext cx="875211" cy="55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132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687263" y="5306996"/>
              <a:ext cx="99101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41"/>
          <p:cNvSpPr txBox="1">
            <a:spLocks noChangeArrowheads="1"/>
          </p:cNvSpPr>
          <p:nvPr/>
        </p:nvSpPr>
        <p:spPr bwMode="auto">
          <a:xfrm>
            <a:off x="1812513" y="3424041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1452</a:t>
            </a:r>
          </a:p>
        </p:txBody>
      </p:sp>
      <p:grpSp>
        <p:nvGrpSpPr>
          <p:cNvPr id="55" name="Group 19"/>
          <p:cNvGrpSpPr>
            <a:grpSpLocks/>
          </p:cNvGrpSpPr>
          <p:nvPr/>
        </p:nvGrpSpPr>
        <p:grpSpPr bwMode="auto">
          <a:xfrm>
            <a:off x="4005196" y="2591913"/>
            <a:ext cx="1087437" cy="847725"/>
            <a:chOff x="875211" y="4296229"/>
            <a:chExt cx="1087087" cy="1018093"/>
          </a:xfrm>
        </p:grpSpPr>
        <p:sp>
          <p:nvSpPr>
            <p:cNvPr id="56" name="TextBox 47"/>
            <p:cNvSpPr txBox="1">
              <a:spLocks noChangeArrowheads="1"/>
            </p:cNvSpPr>
            <p:nvPr/>
          </p:nvSpPr>
          <p:spPr bwMode="auto">
            <a:xfrm>
              <a:off x="1047898" y="4296229"/>
              <a:ext cx="914400" cy="55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628</a:t>
              </a:r>
            </a:p>
          </p:txBody>
        </p:sp>
        <p:sp>
          <p:nvSpPr>
            <p:cNvPr id="57" name="TextBox 48"/>
            <p:cNvSpPr txBox="1">
              <a:spLocks noChangeArrowheads="1"/>
            </p:cNvSpPr>
            <p:nvPr/>
          </p:nvSpPr>
          <p:spPr bwMode="auto">
            <a:xfrm>
              <a:off x="875211" y="4760110"/>
              <a:ext cx="875211" cy="55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314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910125" y="5306696"/>
              <a:ext cx="990281" cy="190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0"/>
          <p:cNvSpPr txBox="1">
            <a:spLocks noChangeArrowheads="1"/>
          </p:cNvSpPr>
          <p:nvPr/>
        </p:nvSpPr>
        <p:spPr bwMode="auto">
          <a:xfrm>
            <a:off x="4025833" y="3417413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3768</a:t>
            </a:r>
          </a:p>
        </p:txBody>
      </p:sp>
      <p:pic>
        <p:nvPicPr>
          <p:cNvPr id="4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 bwMode="auto">
          <a:xfrm rot="20697432">
            <a:off x="7770669" y="39670"/>
            <a:ext cx="1397658" cy="94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115073" y="3471400"/>
            <a:ext cx="1716046" cy="158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7207436" y="3247781"/>
            <a:ext cx="1639514" cy="18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510916" y="1035274"/>
            <a:ext cx="6552728" cy="485489"/>
            <a:chOff x="2531368" y="1027534"/>
            <a:chExt cx="5785048" cy="464099"/>
          </a:xfrm>
        </p:grpSpPr>
        <p:grpSp>
          <p:nvGrpSpPr>
            <p:cNvPr id="36" name="Group 73"/>
            <p:cNvGrpSpPr>
              <a:grpSpLocks/>
            </p:cNvGrpSpPr>
            <p:nvPr/>
          </p:nvGrpSpPr>
          <p:grpSpPr bwMode="auto">
            <a:xfrm>
              <a:off x="2531368" y="1027539"/>
              <a:ext cx="3624808" cy="464094"/>
              <a:chOff x="2191589" y="2819400"/>
              <a:chExt cx="3624808" cy="555499"/>
            </a:xfrm>
          </p:grpSpPr>
          <p:sp>
            <p:nvSpPr>
              <p:cNvPr id="43" name="TextBox 16"/>
              <p:cNvSpPr txBox="1">
                <a:spLocks noChangeArrowheads="1"/>
              </p:cNvSpPr>
              <p:nvPr/>
            </p:nvSpPr>
            <p:spPr bwMode="auto">
              <a:xfrm>
                <a:off x="2191589" y="2821950"/>
                <a:ext cx="1752600" cy="552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Times New Roman" pitchFamily="18" charset="0"/>
                    <a:cs typeface="Times New Roman" pitchFamily="18" charset="0"/>
                  </a:rPr>
                  <a:t>b/ 33 x 44</a:t>
                </a:r>
                <a:endParaRPr lang="en-US" altLang="en-US" sz="2400" b="1"/>
              </a:p>
            </p:txBody>
          </p:sp>
          <p:sp>
            <p:nvSpPr>
              <p:cNvPr id="44" name="TextBox 19"/>
              <p:cNvSpPr txBox="1">
                <a:spLocks noChangeArrowheads="1"/>
              </p:cNvSpPr>
              <p:nvPr/>
            </p:nvSpPr>
            <p:spPr bwMode="auto">
              <a:xfrm>
                <a:off x="4191045" y="2819400"/>
                <a:ext cx="1625352" cy="552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Times New Roman" pitchFamily="18" charset="0"/>
                    <a:cs typeface="Times New Roman" pitchFamily="18" charset="0"/>
                  </a:rPr>
                  <a:t>c/ 157 x 24</a:t>
                </a:r>
                <a:endParaRPr lang="en-US" altLang="en-US" sz="2400" b="1"/>
              </a:p>
            </p:txBody>
          </p:sp>
        </p:grpSp>
        <p:sp>
          <p:nvSpPr>
            <p:cNvPr id="37" name="TextBox 19"/>
            <p:cNvSpPr txBox="1">
              <a:spLocks noChangeArrowheads="1"/>
            </p:cNvSpPr>
            <p:nvPr/>
          </p:nvSpPr>
          <p:spPr bwMode="auto">
            <a:xfrm>
              <a:off x="6403032" y="1027534"/>
              <a:ext cx="19133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/ 1122 </a:t>
              </a:r>
              <a:r>
                <a:rPr lang="en-US" altLang="en-US" sz="2400" b="1">
                  <a:latin typeface="Times New Roman" pitchFamily="18" charset="0"/>
                  <a:cs typeface="Times New Roman" pitchFamily="18" charset="0"/>
                </a:rPr>
                <a:t>x </a:t>
              </a:r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19</a:t>
              </a:r>
              <a:endParaRPr lang="en-US" altLang="en-US" sz="2400" b="1"/>
            </a:p>
          </p:txBody>
        </p:sp>
      </p:grpSp>
      <p:grpSp>
        <p:nvGrpSpPr>
          <p:cNvPr id="45" name="Group 19"/>
          <p:cNvGrpSpPr>
            <a:grpSpLocks/>
          </p:cNvGrpSpPr>
          <p:nvPr/>
        </p:nvGrpSpPr>
        <p:grpSpPr bwMode="auto">
          <a:xfrm>
            <a:off x="6251540" y="1678004"/>
            <a:ext cx="1049166" cy="913908"/>
            <a:chOff x="803367" y="3153375"/>
            <a:chExt cx="1049644" cy="1096798"/>
          </a:xfrm>
        </p:grpSpPr>
        <p:sp>
          <p:nvSpPr>
            <p:cNvPr id="46" name="TextBox 43"/>
            <p:cNvSpPr txBox="1">
              <a:spLocks noChangeArrowheads="1"/>
            </p:cNvSpPr>
            <p:nvPr/>
          </p:nvSpPr>
          <p:spPr bwMode="auto">
            <a:xfrm>
              <a:off x="938611" y="3153375"/>
              <a:ext cx="914400" cy="55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1122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7" name="TextBox 44"/>
            <p:cNvSpPr txBox="1">
              <a:spLocks noChangeArrowheads="1"/>
            </p:cNvSpPr>
            <p:nvPr/>
          </p:nvSpPr>
          <p:spPr bwMode="auto">
            <a:xfrm>
              <a:off x="803367" y="3352800"/>
              <a:ext cx="457200" cy="55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</a:t>
              </a:r>
            </a:p>
          </p:txBody>
        </p:sp>
        <p:sp>
          <p:nvSpPr>
            <p:cNvPr id="48" name="TextBox 45"/>
            <p:cNvSpPr txBox="1">
              <a:spLocks noChangeArrowheads="1"/>
            </p:cNvSpPr>
            <p:nvPr/>
          </p:nvSpPr>
          <p:spPr bwMode="auto">
            <a:xfrm>
              <a:off x="1212245" y="3670663"/>
              <a:ext cx="640766" cy="554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938611" y="4250173"/>
              <a:ext cx="812117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6300191" y="2630013"/>
            <a:ext cx="1049165" cy="847725"/>
            <a:chOff x="852432" y="4296229"/>
            <a:chExt cx="1048829" cy="1018093"/>
          </a:xfrm>
        </p:grpSpPr>
        <p:sp>
          <p:nvSpPr>
            <p:cNvPr id="61" name="TextBox 47"/>
            <p:cNvSpPr txBox="1">
              <a:spLocks noChangeArrowheads="1"/>
            </p:cNvSpPr>
            <p:nvPr/>
          </p:nvSpPr>
          <p:spPr bwMode="auto">
            <a:xfrm>
              <a:off x="852432" y="4296229"/>
              <a:ext cx="1048829" cy="554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10098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TextBox 48"/>
            <p:cNvSpPr txBox="1">
              <a:spLocks noChangeArrowheads="1"/>
            </p:cNvSpPr>
            <p:nvPr/>
          </p:nvSpPr>
          <p:spPr bwMode="auto">
            <a:xfrm>
              <a:off x="875211" y="4760110"/>
              <a:ext cx="875211" cy="55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1122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910125" y="5306696"/>
              <a:ext cx="990281" cy="190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50"/>
          <p:cNvSpPr txBox="1">
            <a:spLocks noChangeArrowheads="1"/>
          </p:cNvSpPr>
          <p:nvPr/>
        </p:nvSpPr>
        <p:spPr bwMode="auto">
          <a:xfrm>
            <a:off x="6300192" y="3455513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21318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2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9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976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55576" y="525530"/>
            <a:ext cx="8091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1 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Tính giá trị biểu thức 45 x a ; với a bằng 13; 26; 39.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 bwMode="auto">
          <a:xfrm rot="20697432">
            <a:off x="8358303" y="-80865"/>
            <a:ext cx="1397658" cy="94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115073" y="3471400"/>
            <a:ext cx="1716046" cy="158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7207436" y="3247781"/>
            <a:ext cx="1639514" cy="18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635855" y="1143393"/>
            <a:ext cx="792088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800" b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sz="2800" b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= 13 thì 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45 x a </a:t>
            </a:r>
            <a:r>
              <a:rPr lang="en-US" sz="2800" b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45 x 13 = 585</a:t>
            </a:r>
            <a:endParaRPr lang="en-US" sz="2800" b="1">
              <a:ln w="0"/>
              <a:solidFill>
                <a:srgbClr val="FF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35855" y="1887468"/>
            <a:ext cx="792088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800" b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sz="2800" b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= 26 thì 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45 x a </a:t>
            </a:r>
            <a:r>
              <a:rPr lang="en-US" sz="2800" b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45 x 26 = 1170</a:t>
            </a:r>
            <a:endParaRPr lang="en-US" sz="2800" b="1">
              <a:ln w="0"/>
              <a:solidFill>
                <a:srgbClr val="FF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35855" y="2567625"/>
            <a:ext cx="792088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800" b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sz="2800" b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= 39 thì 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45 x a </a:t>
            </a:r>
            <a:r>
              <a:rPr lang="en-US" sz="2800" b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45 x 39 = 1755</a:t>
            </a:r>
            <a:endParaRPr lang="en-US" sz="2800" b="1">
              <a:ln w="0"/>
              <a:solidFill>
                <a:srgbClr val="FF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4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5" grpId="0"/>
      <p:bldP spid="66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04800" y="195486"/>
            <a:ext cx="8686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50000"/>
              </a:spcBef>
            </a:pPr>
            <a:r>
              <a:rPr lang="en-US" altLang="en-US" sz="2800" b="1" dirty="0">
                <a:latin typeface=".VnAvant" pitchFamily="34" charset="0"/>
              </a:rPr>
              <a:t>	 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48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3825656" y="1593775"/>
            <a:ext cx="4648200" cy="2122488"/>
            <a:chOff x="2016" y="2016"/>
            <a:chExt cx="2928" cy="1605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2016" y="2016"/>
              <a:ext cx="2928" cy="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Bài giải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Số trang của 25 quyển vở là 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   48  x 25  =  1200 (trang)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     Đáp số :  1200 trang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2160" y="2064"/>
              <a:ext cx="0" cy="139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>
              <a:prstShdw prst="shdw17" dist="17961" dir="2700000">
                <a:sysClr val="windowText" lastClr="000000">
                  <a:gamma/>
                  <a:shade val="60000"/>
                  <a:invGamma/>
                </a:sysClr>
              </a:prst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228631" y="339502"/>
            <a:ext cx="1447800" cy="571500"/>
            <a:chOff x="1008" y="2592"/>
            <a:chExt cx="1248" cy="672"/>
          </a:xfrm>
        </p:grpSpPr>
        <p:sp>
          <p:nvSpPr>
            <p:cNvPr id="21" name="AutoShape 6"/>
            <p:cNvSpPr>
              <a:spLocks noChangeArrowheads="1"/>
            </p:cNvSpPr>
            <p:nvPr/>
          </p:nvSpPr>
          <p:spPr bwMode="auto">
            <a:xfrm>
              <a:off x="1008" y="2592"/>
              <a:ext cx="1248" cy="67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1205" y="2667"/>
              <a:ext cx="92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BÀI </a:t>
              </a:r>
              <a:r>
                <a:rPr kumimoji="0" lang="vi-V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47152" y="1784683"/>
            <a:ext cx="3429000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altLang="en-US" sz="2400" b="1" u="sng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u="sng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2400" b="1" u="sng" dirty="0">
                <a:latin typeface="Times New Roman" pitchFamily="18" charset="0"/>
                <a:cs typeface="Times New Roman" pitchFamily="18" charset="0"/>
              </a:rPr>
              <a:t> :</a:t>
            </a:r>
            <a:endParaRPr lang="vi-VN" altLang="en-US" sz="24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:   48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vi-VN" altLang="en-US" sz="24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:… ?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3" descr="F:\1-原创素材\1_mm1102\PPT\PPT_014\materaials\pageimg_g8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9502">
            <a:off x="3418245" y="1487301"/>
            <a:ext cx="1272023" cy="247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9"/>
          <p:cNvGrpSpPr/>
          <p:nvPr/>
        </p:nvGrpSpPr>
        <p:grpSpPr>
          <a:xfrm rot="18990231">
            <a:off x="74298" y="3192013"/>
            <a:ext cx="1833031" cy="1989818"/>
            <a:chOff x="3744874" y="355290"/>
            <a:chExt cx="1833031" cy="1989818"/>
          </a:xfrm>
        </p:grpSpPr>
        <p:pic>
          <p:nvPicPr>
            <p:cNvPr id="28" name="Picture 2" descr="F:\1-原创素材\1_mm1102\PPT\PPT_014\materaials\pageimg_g8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7109">
              <a:off x="3744874" y="673098"/>
              <a:ext cx="1694483" cy="1672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 rot="1145310">
              <a:off x="4178572" y="355290"/>
              <a:ext cx="1399333" cy="481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5CA139"/>
                  </a:solidFill>
                  <a:latin typeface="华康海报体W12(P)" pitchFamily="82" charset="-122"/>
                  <a:ea typeface="华康海报体W12(P)" pitchFamily="82" charset="-122"/>
                </a:rPr>
                <a:t>02</a:t>
              </a:r>
            </a:p>
          </p:txBody>
        </p:sp>
        <p:sp>
          <p:nvSpPr>
            <p:cNvPr id="30" name="矩形 1"/>
            <p:cNvSpPr/>
            <p:nvPr/>
          </p:nvSpPr>
          <p:spPr>
            <a:xfrm rot="1119743">
              <a:off x="4074547" y="977451"/>
              <a:ext cx="1120967" cy="826712"/>
            </a:xfrm>
            <a:custGeom>
              <a:avLst/>
              <a:gdLst>
                <a:gd name="connsiteX0" fmla="*/ 0 w 2186715"/>
                <a:gd name="connsiteY0" fmla="*/ 0 h 1488817"/>
                <a:gd name="connsiteX1" fmla="*/ 2186715 w 2186715"/>
                <a:gd name="connsiteY1" fmla="*/ 0 h 1488817"/>
                <a:gd name="connsiteX2" fmla="*/ 2186715 w 2186715"/>
                <a:gd name="connsiteY2" fmla="*/ 1488817 h 1488817"/>
                <a:gd name="connsiteX3" fmla="*/ 0 w 2186715"/>
                <a:gd name="connsiteY3" fmla="*/ 1488817 h 1488817"/>
                <a:gd name="connsiteX4" fmla="*/ 0 w 2186715"/>
                <a:gd name="connsiteY4" fmla="*/ 0 h 1488817"/>
                <a:gd name="connsiteX0" fmla="*/ 0 w 2329196"/>
                <a:gd name="connsiteY0" fmla="*/ 0 h 1740947"/>
                <a:gd name="connsiteX1" fmla="*/ 2186715 w 2329196"/>
                <a:gd name="connsiteY1" fmla="*/ 0 h 1740947"/>
                <a:gd name="connsiteX2" fmla="*/ 2329196 w 2329196"/>
                <a:gd name="connsiteY2" fmla="*/ 1740947 h 1740947"/>
                <a:gd name="connsiteX3" fmla="*/ 0 w 2329196"/>
                <a:gd name="connsiteY3" fmla="*/ 1488817 h 1740947"/>
                <a:gd name="connsiteX4" fmla="*/ 0 w 2329196"/>
                <a:gd name="connsiteY4" fmla="*/ 0 h 1740947"/>
                <a:gd name="connsiteX0" fmla="*/ 0 w 2329196"/>
                <a:gd name="connsiteY0" fmla="*/ 0 h 1772641"/>
                <a:gd name="connsiteX1" fmla="*/ 2186715 w 2329196"/>
                <a:gd name="connsiteY1" fmla="*/ 0 h 1772641"/>
                <a:gd name="connsiteX2" fmla="*/ 2329196 w 2329196"/>
                <a:gd name="connsiteY2" fmla="*/ 1740947 h 1772641"/>
                <a:gd name="connsiteX3" fmla="*/ 9420 w 2329196"/>
                <a:gd name="connsiteY3" fmla="*/ 1772641 h 1772641"/>
                <a:gd name="connsiteX4" fmla="*/ 0 w 2329196"/>
                <a:gd name="connsiteY4" fmla="*/ 0 h 17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196" h="1772641">
                  <a:moveTo>
                    <a:pt x="0" y="0"/>
                  </a:moveTo>
                  <a:lnTo>
                    <a:pt x="2186715" y="0"/>
                  </a:lnTo>
                  <a:lnTo>
                    <a:pt x="2329196" y="1740947"/>
                  </a:lnTo>
                  <a:lnTo>
                    <a:pt x="9420" y="1772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2"/>
          <p:cNvGrpSpPr/>
          <p:nvPr/>
        </p:nvGrpSpPr>
        <p:grpSpPr>
          <a:xfrm rot="21068486">
            <a:off x="7580193" y="3626666"/>
            <a:ext cx="1787326" cy="1733551"/>
            <a:chOff x="5582404" y="1050212"/>
            <a:chExt cx="1954466" cy="1928545"/>
          </a:xfrm>
        </p:grpSpPr>
        <p:pic>
          <p:nvPicPr>
            <p:cNvPr id="32" name="Picture 2" descr="F:\1-原创素材\1_mm1102\PPT\PPT_014\materaials\pageimg_g8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31777">
              <a:off x="5582404" y="1050212"/>
              <a:ext cx="1954466" cy="192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矩形 1"/>
            <p:cNvSpPr/>
            <p:nvPr/>
          </p:nvSpPr>
          <p:spPr>
            <a:xfrm rot="2169458">
              <a:off x="5927063" y="1348549"/>
              <a:ext cx="1373762" cy="1136357"/>
            </a:xfrm>
            <a:custGeom>
              <a:avLst/>
              <a:gdLst>
                <a:gd name="connsiteX0" fmla="*/ 0 w 2186715"/>
                <a:gd name="connsiteY0" fmla="*/ 0 h 1488817"/>
                <a:gd name="connsiteX1" fmla="*/ 2186715 w 2186715"/>
                <a:gd name="connsiteY1" fmla="*/ 0 h 1488817"/>
                <a:gd name="connsiteX2" fmla="*/ 2186715 w 2186715"/>
                <a:gd name="connsiteY2" fmla="*/ 1488817 h 1488817"/>
                <a:gd name="connsiteX3" fmla="*/ 0 w 2186715"/>
                <a:gd name="connsiteY3" fmla="*/ 1488817 h 1488817"/>
                <a:gd name="connsiteX4" fmla="*/ 0 w 2186715"/>
                <a:gd name="connsiteY4" fmla="*/ 0 h 1488817"/>
                <a:gd name="connsiteX0" fmla="*/ 0 w 2329196"/>
                <a:gd name="connsiteY0" fmla="*/ 0 h 1740947"/>
                <a:gd name="connsiteX1" fmla="*/ 2186715 w 2329196"/>
                <a:gd name="connsiteY1" fmla="*/ 0 h 1740947"/>
                <a:gd name="connsiteX2" fmla="*/ 2329196 w 2329196"/>
                <a:gd name="connsiteY2" fmla="*/ 1740947 h 1740947"/>
                <a:gd name="connsiteX3" fmla="*/ 0 w 2329196"/>
                <a:gd name="connsiteY3" fmla="*/ 1488817 h 1740947"/>
                <a:gd name="connsiteX4" fmla="*/ 0 w 2329196"/>
                <a:gd name="connsiteY4" fmla="*/ 0 h 1740947"/>
                <a:gd name="connsiteX0" fmla="*/ 0 w 2329196"/>
                <a:gd name="connsiteY0" fmla="*/ 0 h 1772641"/>
                <a:gd name="connsiteX1" fmla="*/ 2186715 w 2329196"/>
                <a:gd name="connsiteY1" fmla="*/ 0 h 1772641"/>
                <a:gd name="connsiteX2" fmla="*/ 2329196 w 2329196"/>
                <a:gd name="connsiteY2" fmla="*/ 1740947 h 1772641"/>
                <a:gd name="connsiteX3" fmla="*/ 9420 w 2329196"/>
                <a:gd name="connsiteY3" fmla="*/ 1772641 h 1772641"/>
                <a:gd name="connsiteX4" fmla="*/ 0 w 2329196"/>
                <a:gd name="connsiteY4" fmla="*/ 0 h 17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196" h="1772641">
                  <a:moveTo>
                    <a:pt x="0" y="0"/>
                  </a:moveTo>
                  <a:lnTo>
                    <a:pt x="2186715" y="0"/>
                  </a:lnTo>
                  <a:lnTo>
                    <a:pt x="2329196" y="1740947"/>
                  </a:lnTo>
                  <a:lnTo>
                    <a:pt x="9420" y="1772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48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F:\1-原创素材\1_mm1102\PPT\PPT_014\materaials\pageimg_g8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523">
            <a:off x="3727140" y="2556694"/>
            <a:ext cx="1272023" cy="247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467544" y="259930"/>
            <a:ext cx="3283912" cy="3895996"/>
            <a:chOff x="467544" y="259930"/>
            <a:chExt cx="3283912" cy="3895996"/>
          </a:xfrm>
        </p:grpSpPr>
        <p:pic>
          <p:nvPicPr>
            <p:cNvPr id="13314" name="Picture 2" descr="F:\1-原创素材\1_mm1102\PPT\PPT_014\materaials\pageimg_g8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915566"/>
              <a:ext cx="3283912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21157905">
              <a:off x="885577" y="259930"/>
              <a:ext cx="17281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C00000"/>
                  </a:solidFill>
                  <a:latin typeface="华康海报体W12(P)" pitchFamily="82" charset="-122"/>
                  <a:ea typeface="华康海报体W12(P)" pitchFamily="82" charset="-122"/>
                </a:rPr>
                <a:t>01</a:t>
              </a:r>
            </a:p>
          </p:txBody>
        </p:sp>
        <p:sp>
          <p:nvSpPr>
            <p:cNvPr id="2" name="矩形 1"/>
            <p:cNvSpPr/>
            <p:nvPr/>
          </p:nvSpPr>
          <p:spPr>
            <a:xfrm rot="21095765">
              <a:off x="899764" y="1420560"/>
              <a:ext cx="2329196" cy="1772641"/>
            </a:xfrm>
            <a:custGeom>
              <a:avLst/>
              <a:gdLst>
                <a:gd name="connsiteX0" fmla="*/ 0 w 2186715"/>
                <a:gd name="connsiteY0" fmla="*/ 0 h 1488817"/>
                <a:gd name="connsiteX1" fmla="*/ 2186715 w 2186715"/>
                <a:gd name="connsiteY1" fmla="*/ 0 h 1488817"/>
                <a:gd name="connsiteX2" fmla="*/ 2186715 w 2186715"/>
                <a:gd name="connsiteY2" fmla="*/ 1488817 h 1488817"/>
                <a:gd name="connsiteX3" fmla="*/ 0 w 2186715"/>
                <a:gd name="connsiteY3" fmla="*/ 1488817 h 1488817"/>
                <a:gd name="connsiteX4" fmla="*/ 0 w 2186715"/>
                <a:gd name="connsiteY4" fmla="*/ 0 h 1488817"/>
                <a:gd name="connsiteX0" fmla="*/ 0 w 2329196"/>
                <a:gd name="connsiteY0" fmla="*/ 0 h 1740947"/>
                <a:gd name="connsiteX1" fmla="*/ 2186715 w 2329196"/>
                <a:gd name="connsiteY1" fmla="*/ 0 h 1740947"/>
                <a:gd name="connsiteX2" fmla="*/ 2329196 w 2329196"/>
                <a:gd name="connsiteY2" fmla="*/ 1740947 h 1740947"/>
                <a:gd name="connsiteX3" fmla="*/ 0 w 2329196"/>
                <a:gd name="connsiteY3" fmla="*/ 1488817 h 1740947"/>
                <a:gd name="connsiteX4" fmla="*/ 0 w 2329196"/>
                <a:gd name="connsiteY4" fmla="*/ 0 h 1740947"/>
                <a:gd name="connsiteX0" fmla="*/ 0 w 2329196"/>
                <a:gd name="connsiteY0" fmla="*/ 0 h 1772641"/>
                <a:gd name="connsiteX1" fmla="*/ 2186715 w 2329196"/>
                <a:gd name="connsiteY1" fmla="*/ 0 h 1772641"/>
                <a:gd name="connsiteX2" fmla="*/ 2329196 w 2329196"/>
                <a:gd name="connsiteY2" fmla="*/ 1740947 h 1772641"/>
                <a:gd name="connsiteX3" fmla="*/ 9420 w 2329196"/>
                <a:gd name="connsiteY3" fmla="*/ 1772641 h 1772641"/>
                <a:gd name="connsiteX4" fmla="*/ 0 w 2329196"/>
                <a:gd name="connsiteY4" fmla="*/ 0 h 17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196" h="1772641">
                  <a:moveTo>
                    <a:pt x="0" y="0"/>
                  </a:moveTo>
                  <a:lnTo>
                    <a:pt x="2186715" y="0"/>
                  </a:lnTo>
                  <a:lnTo>
                    <a:pt x="2329196" y="1740947"/>
                  </a:lnTo>
                  <a:lnTo>
                    <a:pt x="9420" y="1772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 rot="20750510">
            <a:off x="4111187" y="445087"/>
            <a:ext cx="1833031" cy="1989818"/>
            <a:chOff x="3744874" y="355290"/>
            <a:chExt cx="1833031" cy="1989818"/>
          </a:xfrm>
        </p:grpSpPr>
        <p:pic>
          <p:nvPicPr>
            <p:cNvPr id="4" name="Picture 2" descr="F:\1-原创素材\1_mm1102\PPT\PPT_014\materaials\pageimg_g8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7109">
              <a:off x="3744874" y="673098"/>
              <a:ext cx="1694483" cy="1672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 rot="1145310">
              <a:off x="4178572" y="355290"/>
              <a:ext cx="1399333" cy="481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5CA139"/>
                  </a:solidFill>
                  <a:latin typeface="华康海报体W12(P)" pitchFamily="82" charset="-122"/>
                  <a:ea typeface="华康海报体W12(P)" pitchFamily="82" charset="-122"/>
                </a:rPr>
                <a:t>02</a:t>
              </a:r>
            </a:p>
          </p:txBody>
        </p:sp>
        <p:sp>
          <p:nvSpPr>
            <p:cNvPr id="11" name="矩形 1"/>
            <p:cNvSpPr/>
            <p:nvPr/>
          </p:nvSpPr>
          <p:spPr>
            <a:xfrm rot="1119743">
              <a:off x="4074547" y="977451"/>
              <a:ext cx="1120967" cy="826712"/>
            </a:xfrm>
            <a:custGeom>
              <a:avLst/>
              <a:gdLst>
                <a:gd name="connsiteX0" fmla="*/ 0 w 2186715"/>
                <a:gd name="connsiteY0" fmla="*/ 0 h 1488817"/>
                <a:gd name="connsiteX1" fmla="*/ 2186715 w 2186715"/>
                <a:gd name="connsiteY1" fmla="*/ 0 h 1488817"/>
                <a:gd name="connsiteX2" fmla="*/ 2186715 w 2186715"/>
                <a:gd name="connsiteY2" fmla="*/ 1488817 h 1488817"/>
                <a:gd name="connsiteX3" fmla="*/ 0 w 2186715"/>
                <a:gd name="connsiteY3" fmla="*/ 1488817 h 1488817"/>
                <a:gd name="connsiteX4" fmla="*/ 0 w 2186715"/>
                <a:gd name="connsiteY4" fmla="*/ 0 h 1488817"/>
                <a:gd name="connsiteX0" fmla="*/ 0 w 2329196"/>
                <a:gd name="connsiteY0" fmla="*/ 0 h 1740947"/>
                <a:gd name="connsiteX1" fmla="*/ 2186715 w 2329196"/>
                <a:gd name="connsiteY1" fmla="*/ 0 h 1740947"/>
                <a:gd name="connsiteX2" fmla="*/ 2329196 w 2329196"/>
                <a:gd name="connsiteY2" fmla="*/ 1740947 h 1740947"/>
                <a:gd name="connsiteX3" fmla="*/ 0 w 2329196"/>
                <a:gd name="connsiteY3" fmla="*/ 1488817 h 1740947"/>
                <a:gd name="connsiteX4" fmla="*/ 0 w 2329196"/>
                <a:gd name="connsiteY4" fmla="*/ 0 h 1740947"/>
                <a:gd name="connsiteX0" fmla="*/ 0 w 2329196"/>
                <a:gd name="connsiteY0" fmla="*/ 0 h 1772641"/>
                <a:gd name="connsiteX1" fmla="*/ 2186715 w 2329196"/>
                <a:gd name="connsiteY1" fmla="*/ 0 h 1772641"/>
                <a:gd name="connsiteX2" fmla="*/ 2329196 w 2329196"/>
                <a:gd name="connsiteY2" fmla="*/ 1740947 h 1772641"/>
                <a:gd name="connsiteX3" fmla="*/ 9420 w 2329196"/>
                <a:gd name="connsiteY3" fmla="*/ 1772641 h 1772641"/>
                <a:gd name="connsiteX4" fmla="*/ 0 w 2329196"/>
                <a:gd name="connsiteY4" fmla="*/ 0 h 17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196" h="1772641">
                  <a:moveTo>
                    <a:pt x="0" y="0"/>
                  </a:moveTo>
                  <a:lnTo>
                    <a:pt x="2186715" y="0"/>
                  </a:lnTo>
                  <a:lnTo>
                    <a:pt x="2329196" y="1740947"/>
                  </a:lnTo>
                  <a:lnTo>
                    <a:pt x="9420" y="1772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 rot="19135966">
            <a:off x="6028509" y="667060"/>
            <a:ext cx="2339780" cy="2323367"/>
            <a:chOff x="5582404" y="655390"/>
            <a:chExt cx="2339780" cy="2323367"/>
          </a:xfrm>
        </p:grpSpPr>
        <p:pic>
          <p:nvPicPr>
            <p:cNvPr id="5" name="Picture 2" descr="F:\1-原创素材\1_mm1102\PPT\PPT_014\materaials\pageimg_g8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31777">
              <a:off x="5582404" y="1050212"/>
              <a:ext cx="1954466" cy="192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220443">
              <a:off x="6522851" y="655390"/>
              <a:ext cx="1399333" cy="67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000" dirty="0">
                  <a:solidFill>
                    <a:srgbClr val="0099FF"/>
                  </a:solidFill>
                  <a:latin typeface="华康海报体W12(P)" pitchFamily="82" charset="-122"/>
                  <a:ea typeface="华康海报体W12(P)" pitchFamily="82" charset="-122"/>
                </a:rPr>
                <a:t>03</a:t>
              </a:r>
            </a:p>
          </p:txBody>
        </p:sp>
        <p:sp>
          <p:nvSpPr>
            <p:cNvPr id="12" name="矩形 1"/>
            <p:cNvSpPr/>
            <p:nvPr/>
          </p:nvSpPr>
          <p:spPr>
            <a:xfrm rot="2169458">
              <a:off x="5927063" y="1348549"/>
              <a:ext cx="1373762" cy="1136357"/>
            </a:xfrm>
            <a:custGeom>
              <a:avLst/>
              <a:gdLst>
                <a:gd name="connsiteX0" fmla="*/ 0 w 2186715"/>
                <a:gd name="connsiteY0" fmla="*/ 0 h 1488817"/>
                <a:gd name="connsiteX1" fmla="*/ 2186715 w 2186715"/>
                <a:gd name="connsiteY1" fmla="*/ 0 h 1488817"/>
                <a:gd name="connsiteX2" fmla="*/ 2186715 w 2186715"/>
                <a:gd name="connsiteY2" fmla="*/ 1488817 h 1488817"/>
                <a:gd name="connsiteX3" fmla="*/ 0 w 2186715"/>
                <a:gd name="connsiteY3" fmla="*/ 1488817 h 1488817"/>
                <a:gd name="connsiteX4" fmla="*/ 0 w 2186715"/>
                <a:gd name="connsiteY4" fmla="*/ 0 h 1488817"/>
                <a:gd name="connsiteX0" fmla="*/ 0 w 2329196"/>
                <a:gd name="connsiteY0" fmla="*/ 0 h 1740947"/>
                <a:gd name="connsiteX1" fmla="*/ 2186715 w 2329196"/>
                <a:gd name="connsiteY1" fmla="*/ 0 h 1740947"/>
                <a:gd name="connsiteX2" fmla="*/ 2329196 w 2329196"/>
                <a:gd name="connsiteY2" fmla="*/ 1740947 h 1740947"/>
                <a:gd name="connsiteX3" fmla="*/ 0 w 2329196"/>
                <a:gd name="connsiteY3" fmla="*/ 1488817 h 1740947"/>
                <a:gd name="connsiteX4" fmla="*/ 0 w 2329196"/>
                <a:gd name="connsiteY4" fmla="*/ 0 h 1740947"/>
                <a:gd name="connsiteX0" fmla="*/ 0 w 2329196"/>
                <a:gd name="connsiteY0" fmla="*/ 0 h 1772641"/>
                <a:gd name="connsiteX1" fmla="*/ 2186715 w 2329196"/>
                <a:gd name="connsiteY1" fmla="*/ 0 h 1772641"/>
                <a:gd name="connsiteX2" fmla="*/ 2329196 w 2329196"/>
                <a:gd name="connsiteY2" fmla="*/ 1740947 h 1772641"/>
                <a:gd name="connsiteX3" fmla="*/ 9420 w 2329196"/>
                <a:gd name="connsiteY3" fmla="*/ 1772641 h 1772641"/>
                <a:gd name="connsiteX4" fmla="*/ 0 w 2329196"/>
                <a:gd name="connsiteY4" fmla="*/ 0 h 17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196" h="1772641">
                  <a:moveTo>
                    <a:pt x="0" y="0"/>
                  </a:moveTo>
                  <a:lnTo>
                    <a:pt x="2186715" y="0"/>
                  </a:lnTo>
                  <a:lnTo>
                    <a:pt x="2329196" y="1740947"/>
                  </a:lnTo>
                  <a:lnTo>
                    <a:pt x="9420" y="1772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66200" y="3353891"/>
            <a:ext cx="319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Dặn dò:</a:t>
            </a:r>
          </a:p>
          <a:p>
            <a:r>
              <a:rPr lang="vi-VN" sz="2400" dirty="0"/>
              <a:t>Chuẩn bị bài mới</a:t>
            </a:r>
          </a:p>
          <a:p>
            <a:r>
              <a:rPr lang="vi-VN" sz="2400" dirty="0"/>
              <a:t>Hoàn thành bài tập </a:t>
            </a:r>
          </a:p>
        </p:txBody>
      </p:sp>
    </p:spTree>
    <p:extLst>
      <p:ext uri="{BB962C8B-B14F-4D97-AF65-F5344CB8AC3E}">
        <p14:creationId xmlns:p14="http://schemas.microsoft.com/office/powerpoint/2010/main" val="162909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6"/>
          <p:cNvSpPr txBox="1">
            <a:spLocks noChangeArrowheads="1"/>
          </p:cNvSpPr>
          <p:nvPr/>
        </p:nvSpPr>
        <p:spPr bwMode="auto">
          <a:xfrm>
            <a:off x="2322612" y="1208088"/>
            <a:ext cx="484167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*</a:t>
            </a:r>
            <a:r>
              <a:rPr lang="en-US" altLang="en-US" sz="2800" b="1" dirty="0" err="1">
                <a:solidFill>
                  <a:srgbClr val="FF0000"/>
                </a:solidFill>
              </a:rPr>
              <a:t>Đặt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rồi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6" name="Text Box 113"/>
          <p:cNvSpPr txBox="1">
            <a:spLocks noChangeArrowheads="1"/>
          </p:cNvSpPr>
          <p:nvPr/>
        </p:nvSpPr>
        <p:spPr bwMode="auto">
          <a:xfrm>
            <a:off x="2209800" y="169545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C000"/>
                </a:solidFill>
              </a:rPr>
              <a:t>36 x 3</a:t>
            </a:r>
          </a:p>
        </p:txBody>
      </p:sp>
      <p:sp>
        <p:nvSpPr>
          <p:cNvPr id="17" name="Text Box 115"/>
          <p:cNvSpPr txBox="1">
            <a:spLocks noChangeArrowheads="1"/>
          </p:cNvSpPr>
          <p:nvPr/>
        </p:nvSpPr>
        <p:spPr bwMode="auto">
          <a:xfrm>
            <a:off x="5259288" y="1731963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C000"/>
                </a:solidFill>
              </a:rPr>
              <a:t>36 x 20</a:t>
            </a:r>
          </a:p>
        </p:txBody>
      </p:sp>
      <p:sp>
        <p:nvSpPr>
          <p:cNvPr id="18" name="Text Box 116"/>
          <p:cNvSpPr txBox="1">
            <a:spLocks noChangeArrowheads="1"/>
          </p:cNvSpPr>
          <p:nvPr/>
        </p:nvSpPr>
        <p:spPr bwMode="auto">
          <a:xfrm>
            <a:off x="2667000" y="2139950"/>
            <a:ext cx="685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/>
              <a:t>36</a:t>
            </a:r>
          </a:p>
        </p:txBody>
      </p:sp>
      <p:sp>
        <p:nvSpPr>
          <p:cNvPr id="19" name="Text Box 117"/>
          <p:cNvSpPr txBox="1">
            <a:spLocks noChangeArrowheads="1"/>
          </p:cNvSpPr>
          <p:nvPr/>
        </p:nvSpPr>
        <p:spPr bwMode="auto">
          <a:xfrm>
            <a:off x="2895600" y="2520950"/>
            <a:ext cx="838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/>
              <a:t>3</a:t>
            </a:r>
          </a:p>
        </p:txBody>
      </p:sp>
      <p:sp>
        <p:nvSpPr>
          <p:cNvPr id="20" name="Text Box 118"/>
          <p:cNvSpPr txBox="1">
            <a:spLocks noChangeArrowheads="1"/>
          </p:cNvSpPr>
          <p:nvPr/>
        </p:nvSpPr>
        <p:spPr bwMode="auto">
          <a:xfrm>
            <a:off x="2438400" y="3028950"/>
            <a:ext cx="1143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/>
              <a:t>108</a:t>
            </a:r>
          </a:p>
        </p:txBody>
      </p:sp>
      <p:sp>
        <p:nvSpPr>
          <p:cNvPr id="21" name="Text Box 119"/>
          <p:cNvSpPr txBox="1">
            <a:spLocks noChangeArrowheads="1"/>
          </p:cNvSpPr>
          <p:nvPr/>
        </p:nvSpPr>
        <p:spPr bwMode="auto">
          <a:xfrm>
            <a:off x="5868888" y="2139950"/>
            <a:ext cx="838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/>
              <a:t>36</a:t>
            </a:r>
          </a:p>
        </p:txBody>
      </p:sp>
      <p:sp>
        <p:nvSpPr>
          <p:cNvPr id="22" name="Text Box 120"/>
          <p:cNvSpPr txBox="1">
            <a:spLocks noChangeArrowheads="1"/>
          </p:cNvSpPr>
          <p:nvPr/>
        </p:nvSpPr>
        <p:spPr bwMode="auto">
          <a:xfrm>
            <a:off x="5868888" y="2584450"/>
            <a:ext cx="762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/>
              <a:t>20</a:t>
            </a:r>
          </a:p>
        </p:txBody>
      </p:sp>
      <p:sp>
        <p:nvSpPr>
          <p:cNvPr id="23" name="Text Box 121"/>
          <p:cNvSpPr txBox="1">
            <a:spLocks noChangeArrowheads="1"/>
          </p:cNvSpPr>
          <p:nvPr/>
        </p:nvSpPr>
        <p:spPr bwMode="auto">
          <a:xfrm>
            <a:off x="5640288" y="3092450"/>
            <a:ext cx="9112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/>
              <a:t>720</a:t>
            </a:r>
          </a:p>
        </p:txBody>
      </p:sp>
      <p:sp>
        <p:nvSpPr>
          <p:cNvPr id="24" name="Line 123"/>
          <p:cNvSpPr>
            <a:spLocks noChangeShapeType="1"/>
          </p:cNvSpPr>
          <p:nvPr/>
        </p:nvSpPr>
        <p:spPr bwMode="auto">
          <a:xfrm>
            <a:off x="5411688" y="3092450"/>
            <a:ext cx="1447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23"/>
          <p:cNvSpPr>
            <a:spLocks noChangeShapeType="1"/>
          </p:cNvSpPr>
          <p:nvPr/>
        </p:nvSpPr>
        <p:spPr bwMode="auto">
          <a:xfrm>
            <a:off x="2267579" y="3028950"/>
            <a:ext cx="1447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117"/>
          <p:cNvSpPr txBox="1">
            <a:spLocks noChangeArrowheads="1"/>
          </p:cNvSpPr>
          <p:nvPr/>
        </p:nvSpPr>
        <p:spPr bwMode="auto">
          <a:xfrm>
            <a:off x="2362200" y="2330450"/>
            <a:ext cx="381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/>
              <a:t>x</a:t>
            </a:r>
          </a:p>
        </p:txBody>
      </p:sp>
      <p:sp>
        <p:nvSpPr>
          <p:cNvPr id="27" name="Text Box 117"/>
          <p:cNvSpPr txBox="1">
            <a:spLocks noChangeArrowheads="1"/>
          </p:cNvSpPr>
          <p:nvPr/>
        </p:nvSpPr>
        <p:spPr bwMode="auto">
          <a:xfrm>
            <a:off x="5564088" y="2330450"/>
            <a:ext cx="381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2468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2" b="39496"/>
          <a:stretch>
            <a:fillRect/>
          </a:stretch>
        </p:blipFill>
        <p:spPr bwMode="auto">
          <a:xfrm>
            <a:off x="59531" y="-80963"/>
            <a:ext cx="2030016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xmlns="" id="{AF6997AD-42F2-4962-870D-C66A0D9AC79C}"/>
              </a:ext>
            </a:extLst>
          </p:cNvPr>
          <p:cNvSpPr/>
          <p:nvPr/>
        </p:nvSpPr>
        <p:spPr>
          <a:xfrm>
            <a:off x="7250907" y="3289698"/>
            <a:ext cx="665560" cy="82510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xmlns="" id="{95DC2F98-5F79-4171-9790-DF21FA94752A}"/>
              </a:ext>
            </a:extLst>
          </p:cNvPr>
          <p:cNvSpPr/>
          <p:nvPr/>
        </p:nvSpPr>
        <p:spPr>
          <a:xfrm>
            <a:off x="7031832" y="3692129"/>
            <a:ext cx="665560" cy="82629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368029" y="1487091"/>
            <a:ext cx="8851106" cy="1719862"/>
            <a:chOff x="3508592" y="1723143"/>
            <a:chExt cx="9660418" cy="2293340"/>
          </a:xfrm>
        </p:grpSpPr>
        <p:sp>
          <p:nvSpPr>
            <p:cNvPr id="15" name="TextBox 14"/>
            <p:cNvSpPr txBox="1"/>
            <p:nvPr/>
          </p:nvSpPr>
          <p:spPr>
            <a:xfrm>
              <a:off x="3508592" y="1723143"/>
              <a:ext cx="9594144" cy="2246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350" b="1" dirty="0" err="1">
                  <a:solidFill>
                    <a:srgbClr val="8064A2">
                      <a:lumMod val="50000"/>
                    </a:srgbClr>
                  </a:solidFill>
                  <a:latin typeface="UTM Magnesium" panose="02040603050506020204" pitchFamily="18" charset="0"/>
                </a:rPr>
                <a:t>Khám</a:t>
              </a:r>
              <a:r>
                <a:rPr lang="en-US" sz="10350" b="1" dirty="0">
                  <a:solidFill>
                    <a:srgbClr val="8064A2">
                      <a:lumMod val="50000"/>
                    </a:srgbClr>
                  </a:solidFill>
                  <a:latin typeface="UTM Magnesium" panose="02040603050506020204" pitchFamily="18" charset="0"/>
                </a:rPr>
                <a:t> </a:t>
              </a:r>
              <a:r>
                <a:rPr lang="en-US" sz="10350" b="1" dirty="0" err="1">
                  <a:solidFill>
                    <a:srgbClr val="8064A2">
                      <a:lumMod val="50000"/>
                    </a:srgbClr>
                  </a:solidFill>
                  <a:latin typeface="UTM Magnesium" panose="02040603050506020204" pitchFamily="18" charset="0"/>
                </a:rPr>
                <a:t>phá</a:t>
              </a:r>
              <a:endParaRPr lang="en-US" sz="10350" b="1" dirty="0">
                <a:solidFill>
                  <a:srgbClr val="8064A2">
                    <a:lumMod val="50000"/>
                  </a:srgbClr>
                </a:solidFill>
                <a:latin typeface="UTM Magnesium" panose="02040603050506020204" pitchFamily="18" charset="0"/>
              </a:endParaRPr>
            </a:p>
          </p:txBody>
        </p:sp>
        <p:sp>
          <p:nvSpPr>
            <p:cNvPr id="16403" name="TextBox 15"/>
            <p:cNvSpPr txBox="1">
              <a:spLocks noChangeArrowheads="1"/>
            </p:cNvSpPr>
            <p:nvPr/>
          </p:nvSpPr>
          <p:spPr bwMode="auto">
            <a:xfrm>
              <a:off x="3575153" y="1769527"/>
              <a:ext cx="9593857" cy="2246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350" b="1">
                  <a:solidFill>
                    <a:srgbClr val="F6A9A9"/>
                  </a:solidFill>
                  <a:latin typeface="UTM Magnesium" panose="02040603050506020204" pitchFamily="18" charset="0"/>
                </a:rPr>
                <a:t>Khám phá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" b="17897"/>
          <a:stretch>
            <a:fillRect/>
          </a:stretch>
        </p:blipFill>
        <p:spPr bwMode="auto">
          <a:xfrm>
            <a:off x="6865144" y="3132535"/>
            <a:ext cx="2570560" cy="207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 b="23338"/>
          <a:stretch>
            <a:fillRect/>
          </a:stretch>
        </p:blipFill>
        <p:spPr bwMode="auto">
          <a:xfrm>
            <a:off x="-350044" y="3200400"/>
            <a:ext cx="27193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32510" r="79109" b="39496"/>
          <a:stretch>
            <a:fillRect/>
          </a:stretch>
        </p:blipFill>
        <p:spPr bwMode="auto">
          <a:xfrm>
            <a:off x="5762625" y="76200"/>
            <a:ext cx="3256360" cy="190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5" t="879" r="9535" b="73230"/>
          <a:stretch>
            <a:fillRect/>
          </a:stretch>
        </p:blipFill>
        <p:spPr bwMode="auto">
          <a:xfrm>
            <a:off x="2152650" y="3507582"/>
            <a:ext cx="1339454" cy="133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2" t="63713" r="2036" b="8070"/>
          <a:stretch>
            <a:fillRect/>
          </a:stretch>
        </p:blipFill>
        <p:spPr bwMode="auto">
          <a:xfrm>
            <a:off x="5605462" y="3489722"/>
            <a:ext cx="1587104" cy="145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4" t="37926" r="418" b="37733"/>
          <a:stretch>
            <a:fillRect/>
          </a:stretch>
        </p:blipFill>
        <p:spPr bwMode="auto">
          <a:xfrm>
            <a:off x="3829050" y="3667126"/>
            <a:ext cx="1658541" cy="12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 bwMode="auto">
          <a:xfrm rot="20697432">
            <a:off x="3559969" y="178594"/>
            <a:ext cx="2195513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4" r="48117" b="74684"/>
          <a:stretch>
            <a:fillRect/>
          </a:stretch>
        </p:blipFill>
        <p:spPr bwMode="auto">
          <a:xfrm>
            <a:off x="3073004" y="63104"/>
            <a:ext cx="570309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>
            <a:fillRect/>
          </a:stretch>
        </p:blipFill>
        <p:spPr bwMode="auto">
          <a:xfrm>
            <a:off x="5437585" y="354807"/>
            <a:ext cx="1014413" cy="11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87AC21-3CCB-4C86-937E-08C0573F7737}"/>
              </a:ext>
            </a:extLst>
          </p:cNvPr>
          <p:cNvSpPr txBox="1"/>
          <p:nvPr/>
        </p:nvSpPr>
        <p:spPr>
          <a:xfrm>
            <a:off x="5954" y="4866085"/>
            <a:ext cx="8258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4BACC6">
                    <a:lumMod val="60000"/>
                    <a:lumOff val="40000"/>
                  </a:srgb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D947091-3509-4F9D-9FDC-F6CB6D39617D}"/>
              </a:ext>
            </a:extLst>
          </p:cNvPr>
          <p:cNvSpPr txBox="1"/>
          <p:nvPr/>
        </p:nvSpPr>
        <p:spPr>
          <a:xfrm>
            <a:off x="8551069" y="47625"/>
            <a:ext cx="8258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4BACC6">
                    <a:lumMod val="60000"/>
                    <a:lumOff val="40000"/>
                  </a:srgbClr>
                </a:solidFill>
                <a:latin typeface="UVN Chim Bien Nhe" panose="0209050604050A0204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79284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F:\1-原创素材\1_mm1102\PPT\PPT_014\materaials\kid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35" y="1242366"/>
            <a:ext cx="1662898" cy="207212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F:\1-原创素材\1_mm1102\PPT\PPT_014\materaials\kid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1680" y="1059582"/>
            <a:ext cx="1282755" cy="209012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F:\1-原创素材\1_mm1102\PPT\PPT_014\materaials\kid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90" y="1203256"/>
            <a:ext cx="1468027" cy="210460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3723878"/>
            <a:ext cx="5263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</a:rPr>
              <a:t>36 x 23 = ?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92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1-原创素材\1_mm1102\PPT\PPT_014\materaials\pageimg_g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" y="1023950"/>
            <a:ext cx="8574195" cy="34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087096" y="1833560"/>
            <a:ext cx="15084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36    x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475489" y="1830385"/>
            <a:ext cx="678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411558" y="1819273"/>
            <a:ext cx="2578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36 x ( 20 + 3) </a:t>
            </a: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1095375" y="439175"/>
            <a:ext cx="5348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a) T</a:t>
            </a:r>
            <a:r>
              <a:rPr lang="vi-VN" altLang="en-US" sz="3200" b="1" dirty="0">
                <a:latin typeface="Times New Roman" pitchFamily="18" charset="0"/>
                <a:cs typeface="Times New Roman" pitchFamily="18" charset="0"/>
              </a:rPr>
              <a:t>a có thể tính như sau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3145000" y="2440887"/>
            <a:ext cx="35893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36 x 20 + 36 x 3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3154352" y="2917561"/>
            <a:ext cx="35893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    720   +    108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2828545" y="3464307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828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178657" y="1833560"/>
            <a:ext cx="4154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761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787400" y="367821"/>
            <a:ext cx="706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ông thường ta đặt tính như sau: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1166788" y="111242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1382688" y="111242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774975"/>
              </p:ext>
            </p:extLst>
          </p:nvPr>
        </p:nvGraphicFramePr>
        <p:xfrm>
          <a:off x="938188" y="1312451"/>
          <a:ext cx="3206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4" imgW="114102" imgH="126780" progId="Equation.DSMT4">
                  <p:embed/>
                </p:oleObj>
              </mc:Choice>
              <mc:Fallback>
                <p:oleObj name="Equation" r:id="rId4" imgW="114102" imgH="126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188" y="1312451"/>
                        <a:ext cx="320675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1143000" y="156898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 Box 48"/>
          <p:cNvSpPr txBox="1">
            <a:spLocks noChangeArrowheads="1"/>
          </p:cNvSpPr>
          <p:nvPr/>
        </p:nvSpPr>
        <p:spPr bwMode="auto">
          <a:xfrm>
            <a:off x="1358900" y="156898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Line 49"/>
          <p:cNvSpPr>
            <a:spLocks noChangeShapeType="1"/>
          </p:cNvSpPr>
          <p:nvPr/>
        </p:nvSpPr>
        <p:spPr bwMode="auto">
          <a:xfrm>
            <a:off x="899964" y="2048530"/>
            <a:ext cx="81453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50"/>
          <p:cNvSpPr txBox="1">
            <a:spLocks noChangeArrowheads="1"/>
          </p:cNvSpPr>
          <p:nvPr/>
        </p:nvSpPr>
        <p:spPr bwMode="auto">
          <a:xfrm>
            <a:off x="1358900" y="276861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2006600" y="1303874"/>
            <a:ext cx="9144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52"/>
          <p:cNvSpPr txBox="1">
            <a:spLocks noChangeArrowheads="1"/>
          </p:cNvSpPr>
          <p:nvPr/>
        </p:nvSpPr>
        <p:spPr bwMode="auto">
          <a:xfrm>
            <a:off x="2999019" y="1294905"/>
            <a:ext cx="330200" cy="52322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3346855" y="1005265"/>
            <a:ext cx="450174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18,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alt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0" name="Text Box 54"/>
          <p:cNvSpPr txBox="1">
            <a:spLocks noChangeArrowheads="1"/>
          </p:cNvSpPr>
          <p:nvPr/>
        </p:nvSpPr>
        <p:spPr bwMode="auto">
          <a:xfrm>
            <a:off x="720813" y="1976522"/>
            <a:ext cx="908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1" name="Text Box 55"/>
          <p:cNvSpPr txBox="1">
            <a:spLocks noChangeArrowheads="1"/>
          </p:cNvSpPr>
          <p:nvPr/>
        </p:nvSpPr>
        <p:spPr bwMode="auto">
          <a:xfrm>
            <a:off x="3329219" y="1599764"/>
            <a:ext cx="59233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alt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10,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22" name="Text Box 56"/>
          <p:cNvSpPr txBox="1">
            <a:spLocks noChangeArrowheads="1"/>
          </p:cNvSpPr>
          <p:nvPr/>
        </p:nvSpPr>
        <p:spPr bwMode="auto">
          <a:xfrm>
            <a:off x="1135352" y="275981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ext Box 58"/>
          <p:cNvSpPr txBox="1">
            <a:spLocks noChangeArrowheads="1"/>
          </p:cNvSpPr>
          <p:nvPr/>
        </p:nvSpPr>
        <p:spPr bwMode="auto">
          <a:xfrm>
            <a:off x="3321050" y="2192546"/>
            <a:ext cx="58229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12,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0) </a:t>
            </a:r>
            <a:r>
              <a:rPr lang="en-US" alt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5" name="Text Box 59"/>
          <p:cNvSpPr txBox="1">
            <a:spLocks noChangeArrowheads="1"/>
          </p:cNvSpPr>
          <p:nvPr/>
        </p:nvSpPr>
        <p:spPr bwMode="auto">
          <a:xfrm>
            <a:off x="3454524" y="2614544"/>
            <a:ext cx="55692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6,</a:t>
            </a:r>
            <a:r>
              <a:rPr lang="en-US" alt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26" name="Text Box 60"/>
          <p:cNvSpPr txBox="1">
            <a:spLocks noChangeArrowheads="1"/>
          </p:cNvSpPr>
          <p:nvPr/>
        </p:nvSpPr>
        <p:spPr bwMode="auto">
          <a:xfrm>
            <a:off x="827584" y="233656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7" name="Line 61"/>
          <p:cNvSpPr>
            <a:spLocks noChangeShapeType="1"/>
          </p:cNvSpPr>
          <p:nvPr/>
        </p:nvSpPr>
        <p:spPr bwMode="auto">
          <a:xfrm>
            <a:off x="901700" y="2840618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62"/>
          <p:cNvSpPr txBox="1">
            <a:spLocks noChangeArrowheads="1"/>
          </p:cNvSpPr>
          <p:nvPr/>
        </p:nvSpPr>
        <p:spPr bwMode="auto">
          <a:xfrm>
            <a:off x="3467100" y="3198298"/>
            <a:ext cx="21130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29" name="Text Box 63"/>
          <p:cNvSpPr txBox="1">
            <a:spLocks noChangeArrowheads="1"/>
          </p:cNvSpPr>
          <p:nvPr/>
        </p:nvSpPr>
        <p:spPr bwMode="auto">
          <a:xfrm>
            <a:off x="1358900" y="197280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0" name="Text Box 64"/>
          <p:cNvSpPr txBox="1">
            <a:spLocks noChangeArrowheads="1"/>
          </p:cNvSpPr>
          <p:nvPr/>
        </p:nvSpPr>
        <p:spPr bwMode="auto">
          <a:xfrm>
            <a:off x="3530600" y="3668946"/>
            <a:ext cx="5181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1" name="Text Box 65"/>
          <p:cNvSpPr txBox="1">
            <a:spLocks noChangeArrowheads="1"/>
          </p:cNvSpPr>
          <p:nvPr/>
        </p:nvSpPr>
        <p:spPr bwMode="auto">
          <a:xfrm>
            <a:off x="1131641" y="233656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Text Box 66"/>
          <p:cNvSpPr txBox="1">
            <a:spLocks noChangeArrowheads="1"/>
          </p:cNvSpPr>
          <p:nvPr/>
        </p:nvSpPr>
        <p:spPr bwMode="auto">
          <a:xfrm>
            <a:off x="3543300" y="4177954"/>
            <a:ext cx="5181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836428" y="276861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4" name="Text Box 74"/>
          <p:cNvSpPr txBox="1">
            <a:spLocks noChangeArrowheads="1"/>
          </p:cNvSpPr>
          <p:nvPr/>
        </p:nvSpPr>
        <p:spPr bwMode="auto">
          <a:xfrm>
            <a:off x="2384880" y="3198681"/>
            <a:ext cx="927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828</a:t>
            </a:r>
          </a:p>
        </p:txBody>
      </p:sp>
      <p:pic>
        <p:nvPicPr>
          <p:cNvPr id="35" name="Picture 10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89510"/>
            <a:ext cx="1066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8455" y="4445000"/>
            <a:ext cx="990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73"/>
          <p:cNvSpPr txBox="1">
            <a:spLocks noChangeArrowheads="1"/>
          </p:cNvSpPr>
          <p:nvPr/>
        </p:nvSpPr>
        <p:spPr bwMode="auto">
          <a:xfrm>
            <a:off x="51532" y="3198681"/>
            <a:ext cx="2662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36 x 23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964" y="1380747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x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1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 animBg="1"/>
      <p:bldP spid="16" grpId="0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69900" y="825500"/>
            <a:ext cx="707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b) </a:t>
            </a:r>
            <a:r>
              <a:rPr lang="en-US" altLang="en-US" dirty="0" err="1"/>
              <a:t>Thông</a:t>
            </a:r>
            <a:r>
              <a:rPr lang="en-US" altLang="en-US" dirty="0"/>
              <a:t> </a:t>
            </a:r>
            <a:r>
              <a:rPr lang="en-US" altLang="en-US" dirty="0" err="1"/>
              <a:t>thường</a:t>
            </a:r>
            <a:r>
              <a:rPr lang="en-US" altLang="en-US" dirty="0"/>
              <a:t> </a:t>
            </a:r>
            <a:r>
              <a:rPr lang="en-US" altLang="en-US" dirty="0" err="1"/>
              <a:t>người</a:t>
            </a:r>
            <a:r>
              <a:rPr lang="en-US" altLang="en-US" dirty="0"/>
              <a:t> ta </a:t>
            </a:r>
            <a:r>
              <a:rPr lang="en-US" altLang="en-US" dirty="0" err="1"/>
              <a:t>đặt</a:t>
            </a:r>
            <a:r>
              <a:rPr lang="en-US" altLang="en-US" dirty="0"/>
              <a:t> </a:t>
            </a:r>
            <a:r>
              <a:rPr lang="en-US" altLang="en-US" dirty="0" err="1"/>
              <a:t>tính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tính</a:t>
            </a:r>
            <a:r>
              <a:rPr lang="en-US" altLang="en-US" dirty="0"/>
              <a:t> </a:t>
            </a:r>
            <a:r>
              <a:rPr lang="en-US" altLang="en-US" dirty="0" err="1"/>
              <a:t>như</a:t>
            </a:r>
            <a:r>
              <a:rPr lang="en-US" altLang="en-US" dirty="0"/>
              <a:t> </a:t>
            </a:r>
            <a:r>
              <a:rPr lang="en-US" altLang="en-US" dirty="0" err="1"/>
              <a:t>sau</a:t>
            </a:r>
            <a:r>
              <a:rPr lang="en-US" altLang="en-US" dirty="0"/>
              <a:t>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38200" y="1227138"/>
            <a:ext cx="38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3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03300" y="1227138"/>
            <a:ext cx="38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6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50875" y="1397000"/>
          <a:ext cx="3683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3" imgW="177492" imgH="164814" progId="Equation.DSMT4">
                  <p:embed/>
                </p:oleObj>
              </mc:Choice>
              <mc:Fallback>
                <p:oleObj name="Equation" r:id="rId3" imgW="177492" imgH="16481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" y="1397000"/>
                        <a:ext cx="368300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50900" y="1481138"/>
            <a:ext cx="38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28700" y="1481138"/>
            <a:ext cx="38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3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825500" y="1809750"/>
            <a:ext cx="571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30250" y="1778000"/>
            <a:ext cx="850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213100" y="120650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* 3 </a:t>
            </a:r>
            <a:r>
              <a:rPr lang="en-US" altLang="en-US" sz="2000" dirty="0" err="1"/>
              <a:t>nhân</a:t>
            </a:r>
            <a:r>
              <a:rPr lang="en-US" altLang="en-US" sz="2000" dirty="0"/>
              <a:t> 6 </a:t>
            </a:r>
            <a:r>
              <a:rPr lang="en-US" altLang="en-US" sz="2000" dirty="0" err="1"/>
              <a:t>bằng</a:t>
            </a:r>
            <a:r>
              <a:rPr lang="en-US" altLang="en-US" sz="2000" dirty="0"/>
              <a:t> 18, </a:t>
            </a:r>
            <a:r>
              <a:rPr lang="en-US" altLang="en-US" sz="2000" dirty="0" err="1"/>
              <a:t>viết</a:t>
            </a:r>
            <a:r>
              <a:rPr lang="en-US" altLang="en-US" sz="2000" dirty="0"/>
              <a:t> 8 </a:t>
            </a:r>
            <a:r>
              <a:rPr lang="en-US" altLang="en-US" sz="2000" dirty="0" err="1"/>
              <a:t>nhớ</a:t>
            </a:r>
            <a:r>
              <a:rPr lang="en-US" altLang="en-US" sz="2000" dirty="0"/>
              <a:t> 1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213100" y="152400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* 3 </a:t>
            </a:r>
            <a:r>
              <a:rPr lang="en-US" altLang="en-US" sz="2000" dirty="0" err="1"/>
              <a:t>nhân</a:t>
            </a:r>
            <a:r>
              <a:rPr lang="en-US" altLang="en-US" sz="2000" dirty="0"/>
              <a:t> 3 </a:t>
            </a:r>
            <a:r>
              <a:rPr lang="en-US" altLang="en-US" sz="2000" dirty="0" err="1"/>
              <a:t>bằng</a:t>
            </a:r>
            <a:r>
              <a:rPr lang="en-US" altLang="en-US" sz="2000" dirty="0"/>
              <a:t> 9, </a:t>
            </a:r>
            <a:r>
              <a:rPr lang="en-US" altLang="en-US" sz="2000" dirty="0" err="1"/>
              <a:t>thêm</a:t>
            </a:r>
            <a:r>
              <a:rPr lang="en-US" altLang="en-US" sz="2000" dirty="0"/>
              <a:t> 1 </a:t>
            </a:r>
            <a:r>
              <a:rPr lang="en-US" altLang="en-US" sz="2000" dirty="0" err="1"/>
              <a:t>bằng</a:t>
            </a:r>
            <a:r>
              <a:rPr lang="en-US" altLang="en-US" sz="2000" dirty="0"/>
              <a:t> 10, </a:t>
            </a:r>
            <a:r>
              <a:rPr lang="en-US" altLang="en-US" sz="2000" dirty="0" err="1"/>
              <a:t>viết</a:t>
            </a:r>
            <a:r>
              <a:rPr lang="en-US" altLang="en-US" sz="2000" dirty="0"/>
              <a:t> 10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213100" y="184150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* 2 nhân 6 bằng 12, viết 2 (d</a:t>
            </a:r>
            <a:r>
              <a:rPr lang="en-US" altLang="en-US"/>
              <a:t>ưới 0)</a:t>
            </a:r>
            <a:r>
              <a:rPr lang="en-US" altLang="en-US" sz="2000"/>
              <a:t> nhớ 1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213100" y="215900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* 2 nhân 3 bằng 6, thêm 1 bằng 7, viết 7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685800" y="2338388"/>
            <a:ext cx="774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213100" y="250825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* H</a:t>
            </a:r>
            <a:r>
              <a:rPr lang="en-US" altLang="en-US"/>
              <a:t>ạ 8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670300" y="2846388"/>
            <a:ext cx="518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0 cộng 2 bằng 2, viết 2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670300" y="3175000"/>
            <a:ext cx="518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1 </a:t>
            </a:r>
            <a:r>
              <a:rPr lang="en-US" altLang="en-US" sz="2000" dirty="0" err="1"/>
              <a:t>cộng</a:t>
            </a:r>
            <a:r>
              <a:rPr lang="en-US" altLang="en-US" sz="2000" dirty="0"/>
              <a:t> 7 </a:t>
            </a:r>
            <a:r>
              <a:rPr lang="en-US" altLang="en-US" sz="2000" dirty="0" err="1"/>
              <a:t>bằng</a:t>
            </a:r>
            <a:r>
              <a:rPr lang="en-US" altLang="en-US" sz="2000" dirty="0"/>
              <a:t> 8, </a:t>
            </a:r>
            <a:r>
              <a:rPr lang="en-US" altLang="en-US" sz="2000" dirty="0" err="1"/>
              <a:t>viết</a:t>
            </a:r>
            <a:r>
              <a:rPr lang="en-US" altLang="en-US" sz="2000" dirty="0"/>
              <a:t> 8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381000" y="29845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3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584200" y="29845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6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168400" y="2994025"/>
            <a:ext cx="38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2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371600" y="29845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3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1612900" y="29845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=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1752600" y="2984500"/>
            <a:ext cx="927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828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809625" y="2000250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673100" y="2341563"/>
            <a:ext cx="927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828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469900" y="3408363"/>
            <a:ext cx="707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c) Trong cách tính trên: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469900" y="3662363"/>
            <a:ext cx="157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* 108 gọi là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1714500" y="3662363"/>
            <a:ext cx="2463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>
                <a:solidFill>
                  <a:srgbClr val="FF0000"/>
                </a:solidFill>
              </a:rPr>
              <a:t>tích riêng thứ nhất.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584200" y="3948113"/>
            <a:ext cx="157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* 72 gọi là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1651000" y="3948113"/>
            <a:ext cx="2463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>
                <a:solidFill>
                  <a:srgbClr val="FF0000"/>
                </a:solidFill>
              </a:rPr>
              <a:t>tích riêng thứ hai.</a:t>
            </a: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3429000" y="3948113"/>
            <a:ext cx="535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Tích riêng thứ hai được </a:t>
            </a:r>
            <a:r>
              <a:rPr lang="en-US" altLang="en-US" smtClean="0"/>
              <a:t>viết lùi sang trái một cột.</a:t>
            </a:r>
            <a:endParaRPr lang="en-US" altLang="en-US"/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838200" y="4254500"/>
            <a:ext cx="688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vì nó là 72 chục, nếu viết đầy đủ thì phải là 720.</a:t>
            </a:r>
          </a:p>
        </p:txBody>
      </p:sp>
      <p:grpSp>
        <p:nvGrpSpPr>
          <p:cNvPr id="33" name="Group 51"/>
          <p:cNvGrpSpPr>
            <a:grpSpLocks/>
          </p:cNvGrpSpPr>
          <p:nvPr/>
        </p:nvGrpSpPr>
        <p:grpSpPr bwMode="auto">
          <a:xfrm>
            <a:off x="1524000" y="1143000"/>
            <a:ext cx="1676400" cy="671513"/>
            <a:chOff x="1008" y="1728"/>
            <a:chExt cx="1056" cy="641"/>
          </a:xfrm>
        </p:grpSpPr>
        <p:sp>
          <p:nvSpPr>
            <p:cNvPr id="34" name="AutoShape 52"/>
            <p:cNvSpPr>
              <a:spLocks noChangeArrowheads="1"/>
            </p:cNvSpPr>
            <p:nvPr/>
          </p:nvSpPr>
          <p:spPr bwMode="auto">
            <a:xfrm>
              <a:off x="1008" y="1728"/>
              <a:ext cx="1056" cy="576"/>
            </a:xfrm>
            <a:prstGeom prst="wedgeEllipseCallout">
              <a:avLst>
                <a:gd name="adj1" fmla="val -57671"/>
                <a:gd name="adj2" fmla="val 9080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35" name="Text Box 53"/>
            <p:cNvSpPr txBox="1">
              <a:spLocks noChangeArrowheads="1"/>
            </p:cNvSpPr>
            <p:nvPr/>
          </p:nvSpPr>
          <p:spPr bwMode="auto">
            <a:xfrm>
              <a:off x="1044" y="1752"/>
              <a:ext cx="1008" cy="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vi-V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 riêng thứ nhất</a:t>
              </a:r>
              <a:endPara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57"/>
          <p:cNvGrpSpPr>
            <a:grpSpLocks/>
          </p:cNvGrpSpPr>
          <p:nvPr/>
        </p:nvGrpSpPr>
        <p:grpSpPr bwMode="auto">
          <a:xfrm>
            <a:off x="1600200" y="2008188"/>
            <a:ext cx="1524000" cy="669925"/>
            <a:chOff x="1008" y="1536"/>
            <a:chExt cx="960" cy="507"/>
          </a:xfrm>
        </p:grpSpPr>
        <p:sp>
          <p:nvSpPr>
            <p:cNvPr id="37" name="AutoShape 55"/>
            <p:cNvSpPr>
              <a:spLocks noChangeArrowheads="1"/>
            </p:cNvSpPr>
            <p:nvPr/>
          </p:nvSpPr>
          <p:spPr bwMode="auto">
            <a:xfrm>
              <a:off x="1008" y="1536"/>
              <a:ext cx="960" cy="463"/>
            </a:xfrm>
            <a:prstGeom prst="wedgeEllipseCallout">
              <a:avLst>
                <a:gd name="adj1" fmla="val -70315"/>
                <a:gd name="adj2" fmla="val -2019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38" name="Text Box 56"/>
            <p:cNvSpPr txBox="1">
              <a:spLocks noChangeArrowheads="1"/>
            </p:cNvSpPr>
            <p:nvPr/>
          </p:nvSpPr>
          <p:spPr bwMode="auto">
            <a:xfrm>
              <a:off x="1041" y="1554"/>
              <a:ext cx="916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vi-V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 riêng thứ 2</a:t>
              </a:r>
              <a:endPara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924777" y="2945368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7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6" grpId="0"/>
      <p:bldP spid="27" grpId="0"/>
      <p:bldP spid="28" grpId="0"/>
      <p:bldP spid="28" grpId="1"/>
      <p:bldP spid="29" grpId="0"/>
      <p:bldP spid="30" grpId="0"/>
      <p:bldP spid="30" grpId="1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DBFD2769-D875-4FCC-AFA4-CDE2DA2154FE}"/>
              </a:ext>
            </a:extLst>
          </p:cNvPr>
          <p:cNvSpPr/>
          <p:nvPr/>
        </p:nvSpPr>
        <p:spPr>
          <a:xfrm>
            <a:off x="7148513" y="1790700"/>
            <a:ext cx="202406" cy="233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t="67403" r="33313"/>
          <a:stretch>
            <a:fillRect/>
          </a:stretch>
        </p:blipFill>
        <p:spPr bwMode="auto">
          <a:xfrm>
            <a:off x="1600201" y="3442097"/>
            <a:ext cx="5261372" cy="183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28675" y="443017"/>
            <a:ext cx="7486650" cy="529351"/>
          </a:xfrm>
          <a:noFill/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nhân với số có hai chữ số </a:t>
            </a:r>
            <a:r>
              <a:rPr lang="en-US" altLang="en-US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như sau:</a:t>
            </a:r>
            <a:endParaRPr lang="en-US" alt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9665" y="972368"/>
            <a:ext cx="2788444" cy="41549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259632" y="1597857"/>
            <a:ext cx="4252913" cy="41549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00201" y="2243381"/>
            <a:ext cx="6813946" cy="73866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11760" y="3291830"/>
            <a:ext cx="3196829" cy="41549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1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16779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2" b="39496"/>
          <a:stretch>
            <a:fillRect/>
          </a:stretch>
        </p:blipFill>
        <p:spPr bwMode="auto">
          <a:xfrm>
            <a:off x="59531" y="-80963"/>
            <a:ext cx="2030016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xmlns="" id="{AF6997AD-42F2-4962-870D-C66A0D9AC79C}"/>
              </a:ext>
            </a:extLst>
          </p:cNvPr>
          <p:cNvSpPr/>
          <p:nvPr/>
        </p:nvSpPr>
        <p:spPr>
          <a:xfrm>
            <a:off x="7250907" y="3289698"/>
            <a:ext cx="665560" cy="82510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xmlns="" id="{95DC2F98-5F79-4171-9790-DF21FA94752A}"/>
              </a:ext>
            </a:extLst>
          </p:cNvPr>
          <p:cNvSpPr/>
          <p:nvPr/>
        </p:nvSpPr>
        <p:spPr>
          <a:xfrm>
            <a:off x="7031832" y="3692129"/>
            <a:ext cx="665560" cy="82629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24656" y="1465750"/>
            <a:ext cx="8711840" cy="1789511"/>
            <a:chOff x="2308973" y="1666635"/>
            <a:chExt cx="9743513" cy="2385406"/>
          </a:xfrm>
        </p:grpSpPr>
        <p:sp>
          <p:nvSpPr>
            <p:cNvPr id="27664" name="TextBox 14"/>
            <p:cNvSpPr txBox="1">
              <a:spLocks noChangeArrowheads="1"/>
            </p:cNvSpPr>
            <p:nvPr/>
          </p:nvSpPr>
          <p:spPr bwMode="auto">
            <a:xfrm>
              <a:off x="2458629" y="1805845"/>
              <a:ext cx="9593857" cy="2246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350" b="1">
                  <a:solidFill>
                    <a:prstClr val="black"/>
                  </a:solidFill>
                  <a:latin typeface="UTM Magnesium" panose="02040603050506020204" pitchFamily="18" charset="0"/>
                </a:rPr>
                <a:t>Luyện tập</a:t>
              </a:r>
            </a:p>
          </p:txBody>
        </p:sp>
        <p:sp>
          <p:nvSpPr>
            <p:cNvPr id="27665" name="TextBox 15"/>
            <p:cNvSpPr txBox="1">
              <a:spLocks noChangeArrowheads="1"/>
            </p:cNvSpPr>
            <p:nvPr/>
          </p:nvSpPr>
          <p:spPr bwMode="auto">
            <a:xfrm>
              <a:off x="2308973" y="1666635"/>
              <a:ext cx="9593857" cy="2246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350" b="1">
                  <a:solidFill>
                    <a:srgbClr val="FFC000"/>
                  </a:solidFill>
                  <a:latin typeface="UTM Magnesium" panose="020406030505060202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" b="17897"/>
          <a:stretch>
            <a:fillRect/>
          </a:stretch>
        </p:blipFill>
        <p:spPr bwMode="auto">
          <a:xfrm>
            <a:off x="6865144" y="3132535"/>
            <a:ext cx="2570560" cy="207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 b="23338"/>
          <a:stretch>
            <a:fillRect/>
          </a:stretch>
        </p:blipFill>
        <p:spPr bwMode="auto">
          <a:xfrm>
            <a:off x="-350044" y="3200400"/>
            <a:ext cx="27193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32510" r="79109" b="39496"/>
          <a:stretch>
            <a:fillRect/>
          </a:stretch>
        </p:blipFill>
        <p:spPr bwMode="auto">
          <a:xfrm>
            <a:off x="5762625" y="76200"/>
            <a:ext cx="3256360" cy="190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5" t="879" r="9535" b="73230"/>
          <a:stretch>
            <a:fillRect/>
          </a:stretch>
        </p:blipFill>
        <p:spPr bwMode="auto">
          <a:xfrm>
            <a:off x="2152650" y="3507582"/>
            <a:ext cx="1339454" cy="133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2" t="63713" r="2036" b="8070"/>
          <a:stretch>
            <a:fillRect/>
          </a:stretch>
        </p:blipFill>
        <p:spPr bwMode="auto">
          <a:xfrm>
            <a:off x="5605462" y="3489722"/>
            <a:ext cx="1587104" cy="145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4" t="37926" r="418" b="37733"/>
          <a:stretch>
            <a:fillRect/>
          </a:stretch>
        </p:blipFill>
        <p:spPr bwMode="auto">
          <a:xfrm>
            <a:off x="3829050" y="3667126"/>
            <a:ext cx="1658541" cy="12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 bwMode="auto">
          <a:xfrm rot="20697432">
            <a:off x="3559969" y="178594"/>
            <a:ext cx="2195513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4" r="48117" b="74684"/>
          <a:stretch>
            <a:fillRect/>
          </a:stretch>
        </p:blipFill>
        <p:spPr bwMode="auto">
          <a:xfrm>
            <a:off x="3073004" y="63104"/>
            <a:ext cx="570309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>
            <a:fillRect/>
          </a:stretch>
        </p:blipFill>
        <p:spPr bwMode="auto">
          <a:xfrm>
            <a:off x="5437585" y="354807"/>
            <a:ext cx="1014413" cy="11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0650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655</Words>
  <Application>Microsoft Office PowerPoint</Application>
  <PresentationFormat>On-screen Show (16:9)</PresentationFormat>
  <Paragraphs>160</Paragraphs>
  <Slides>14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Office 主题​​</vt:lpstr>
      <vt:lpstr>1_Office Theme</vt:lpstr>
      <vt:lpstr>2_Office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Administrator</dc:creator>
  <cp:lastModifiedBy>HP</cp:lastModifiedBy>
  <cp:revision>142</cp:revision>
  <dcterms:created xsi:type="dcterms:W3CDTF">2015-09-25T00:55:29Z</dcterms:created>
  <dcterms:modified xsi:type="dcterms:W3CDTF">2022-11-20T11:09:37Z</dcterms:modified>
</cp:coreProperties>
</file>