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media/audio1.wav" ContentType="audio/x-wav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60" r:id="rId2"/>
    <p:sldId id="466" r:id="rId3"/>
    <p:sldId id="471" r:id="rId4"/>
    <p:sldId id="462" r:id="rId5"/>
    <p:sldId id="431" r:id="rId6"/>
    <p:sldId id="434" r:id="rId7"/>
    <p:sldId id="313" r:id="rId8"/>
    <p:sldId id="428" r:id="rId9"/>
    <p:sldId id="443" r:id="rId10"/>
    <p:sldId id="472" r:id="rId11"/>
    <p:sldId id="468" r:id="rId12"/>
    <p:sldId id="473" r:id="rId13"/>
    <p:sldId id="470" r:id="rId14"/>
    <p:sldId id="467" r:id="rId15"/>
    <p:sldId id="344" r:id="rId16"/>
    <p:sldId id="327" r:id="rId17"/>
    <p:sldId id="328" r:id="rId18"/>
    <p:sldId id="329" r:id="rId19"/>
    <p:sldId id="331" r:id="rId20"/>
    <p:sldId id="333" r:id="rId21"/>
    <p:sldId id="320" r:id="rId22"/>
    <p:sldId id="398" r:id="rId23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DFECE5"/>
    <a:srgbClr val="5B9E1C"/>
    <a:srgbClr val="D5EBE2"/>
    <a:srgbClr val="BCC1EA"/>
    <a:srgbClr val="FF33CC"/>
    <a:srgbClr val="F7F2AF"/>
    <a:srgbClr val="F2927A"/>
    <a:srgbClr val="F8C7BA"/>
    <a:srgbClr val="ABE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81" autoAdjust="0"/>
    <p:restoredTop sz="94660" autoAdjust="0"/>
  </p:normalViewPr>
  <p:slideViewPr>
    <p:cSldViewPr>
      <p:cViewPr>
        <p:scale>
          <a:sx n="112" d="100"/>
          <a:sy n="112" d="100"/>
        </p:scale>
        <p:origin x="-336" y="-96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584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501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091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463" algn="just">
              <a:lnSpc>
                <a:spcPct val="115000"/>
              </a:lnSpc>
              <a:spcBef>
                <a:spcPct val="0"/>
              </a:spcBef>
              <a:tabLst>
                <a:tab pos="161925" algn="l"/>
              </a:tabLst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9pPr>
          </a:lstStyle>
          <a:p>
            <a:fld id="{774AA813-0F71-4C48-8D24-AFC17AB3EC8D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6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9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934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39C16-8F4B-4421-B5A0-9D9AED1F9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084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39C16-8F4B-4421-B5A0-9D9AED1F9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084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F98A4CE-9917-4C5D-AE6E-BD7E568637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4DA0C68-9033-42D7-BD53-9250932952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9D84C09-B9D7-4BFB-BF69-73A47E0DE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B98E7-CC5D-4123-B75E-D8B4BAD43A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7446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-76200" y="4869655"/>
            <a:ext cx="899592" cy="273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BCC1EA"/>
                </a:solidFill>
                <a:latin typeface="UVN Ky Thuat" panose="03050502040202020B03" pitchFamily="66" charset="0"/>
              </a:rPr>
              <a:t>KTUTS</a:t>
            </a:r>
            <a:endParaRPr lang="zh-CN" altLang="en-US" b="1">
              <a:solidFill>
                <a:srgbClr val="BCC1EA"/>
              </a:solidFill>
              <a:latin typeface="UVN Ky Thuat" panose="03050502040202020B03" pitchFamily="66" charset="0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A3C0ADA4-1404-414F-A9BB-D3CCF283598D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336" y="7108254"/>
            <a:ext cx="1071943" cy="926040"/>
          </a:xfrm>
          <a:prstGeom prst="rect">
            <a:avLst/>
          </a:prstGeom>
        </p:spPr>
      </p:pic>
      <p:sp>
        <p:nvSpPr>
          <p:cNvPr id="11" name="矩形 6">
            <a:extLst>
              <a:ext uri="{FF2B5EF4-FFF2-40B4-BE49-F238E27FC236}">
                <a16:creationId xmlns="" xmlns:a16="http://schemas.microsoft.com/office/drawing/2014/main" id="{78E3A684-2B4E-473E-9822-1DA44F070A86}"/>
              </a:ext>
            </a:extLst>
          </p:cNvPr>
          <p:cNvSpPr/>
          <p:nvPr userDrawn="1"/>
        </p:nvSpPr>
        <p:spPr>
          <a:xfrm>
            <a:off x="8316416" y="18143"/>
            <a:ext cx="899592" cy="273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D5EBE2"/>
                </a:solidFill>
                <a:latin typeface="UVN Ky Thuat" panose="03050502040202020B03" pitchFamily="66" charset="0"/>
              </a:rPr>
              <a:t>KTUTS</a:t>
            </a:r>
            <a:endParaRPr lang="zh-CN" altLang="en-US" b="1">
              <a:solidFill>
                <a:srgbClr val="D5EBE2"/>
              </a:solidFill>
              <a:latin typeface="UVN Ky Thuat" panose="03050502040202020B03" pitchFamily="66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="" xmlns:a16="http://schemas.microsoft.com/office/drawing/2014/main" id="{A13B359B-C110-4564-87F3-54C6E9FA94A9}"/>
              </a:ext>
            </a:extLst>
          </p:cNvPr>
          <p:cNvSpPr txBox="1"/>
          <p:nvPr userDrawn="1"/>
        </p:nvSpPr>
        <p:spPr>
          <a:xfrm>
            <a:off x="8403092" y="4820984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B9E1C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78" r:id="rId4"/>
    <p:sldLayoutId id="2147483677" r:id="rId5"/>
    <p:sldLayoutId id="2147483672" r:id="rId6"/>
    <p:sldLayoutId id="2147483669" r:id="rId7"/>
    <p:sldLayoutId id="2147483668" r:id="rId8"/>
    <p:sldLayoutId id="2147483667" r:id="rId9"/>
    <p:sldLayoutId id="2147483666" r:id="rId10"/>
    <p:sldLayoutId id="2147483654" r:id="rId11"/>
    <p:sldLayoutId id="2147483655" r:id="rId12"/>
    <p:sldLayoutId id="2147483676" r:id="rId13"/>
    <p:sldLayoutId id="2147483675" r:id="rId14"/>
    <p:sldLayoutId id="2147483674" r:id="rId15"/>
    <p:sldLayoutId id="2147483673" r:id="rId16"/>
    <p:sldLayoutId id="2147483670" r:id="rId17"/>
    <p:sldLayoutId id="2147483665" r:id="rId18"/>
    <p:sldLayoutId id="2147483664" r:id="rId19"/>
    <p:sldLayoutId id="2147483662" r:id="rId20"/>
    <p:sldLayoutId id="2147483671" r:id="rId21"/>
    <p:sldLayoutId id="2147483663" r:id="rId22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4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6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8.xml"/><Relationship Id="rId5" Type="http://schemas.openxmlformats.org/officeDocument/2006/relationships/image" Target="../media/image35.jpeg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8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5576" y="-1175013"/>
            <a:ext cx="7493526" cy="7493526"/>
          </a:xfrm>
          <a:prstGeom prst="ellipse">
            <a:avLst/>
          </a:prstGeom>
          <a:blipFill dpi="0" rotWithShape="1">
            <a:blip r:embed="rId6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Noi Trong Len Cac Ban Oi - Dang Cap Nhat">
            <a:hlinkClick r:id="" action="ppaction://media"/>
            <a:extLst>
              <a:ext uri="{FF2B5EF4-FFF2-40B4-BE49-F238E27FC236}">
                <a16:creationId xmlns="" xmlns:a16="http://schemas.microsoft.com/office/drawing/2014/main" id="{B91F39F7-E0BB-4BFC-A3B8-2C822701C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69" y="3147814"/>
            <a:ext cx="501157" cy="50115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55121" y="-20538"/>
            <a:ext cx="5381175" cy="5355724"/>
          </a:xfrm>
          <a:prstGeom prst="ellipse">
            <a:avLst/>
          </a:prstGeom>
          <a:blipFill dpi="0" rotWithShape="1">
            <a:blip r:embed="rId6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Diana" panose="02040603050506020204" pitchFamily="18" charset="0"/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899592" y="1569808"/>
            <a:ext cx="7812360" cy="12615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Môn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</a:t>
            </a:r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Lịch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</a:t>
            </a:r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sử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- </a:t>
            </a:r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Lớp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4</a:t>
            </a:r>
            <a:endParaRPr lang="zh-CN" altLang="en-US" sz="6000" b="1" dirty="0">
              <a:solidFill>
                <a:srgbClr val="FF33CC"/>
              </a:solidFill>
              <a:effectLst>
                <a:outerShdw blurRad="50800" dist="50800" dir="5400000" algn="ctr" rotWithShape="0">
                  <a:srgbClr val="F29E88"/>
                </a:outerShdw>
              </a:effectLst>
              <a:latin typeface="UTM Deutsch Gothic" panose="02040603050506020204" pitchFamily="18" charset="0"/>
              <a:ea typeface="汉仪娃娃篆简" panose="0201060400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1843" y="261684"/>
            <a:ext cx="6578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00339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TRƯỜNG TIỂU HỌC GIANG BIÊN</a:t>
            </a:r>
            <a:endParaRPr lang="en-US" sz="2800" b="1" dirty="0" smtClean="0">
              <a:solidFill>
                <a:srgbClr val="00339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3500"/>
                            </p:stCondLst>
                            <p:childTnLst>
                              <p:par>
                                <p:cTn id="28" presetID="8" presetClass="emph" presetSubtype="0" repeatCount="64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53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uôn viên chùa Bái Đính">
            <a:extLst>
              <a:ext uri="{FF2B5EF4-FFF2-40B4-BE49-F238E27FC236}">
                <a16:creationId xmlns="" xmlns:a16="http://schemas.microsoft.com/office/drawing/2014/main" id="{7E85D58E-EF3A-4038-A3F3-0BBF664D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0"/>
            <a:ext cx="8820472" cy="350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1BC1B36-70FA-4770-9D67-5E267A847848}"/>
              </a:ext>
            </a:extLst>
          </p:cNvPr>
          <p:cNvSpPr/>
          <p:nvPr/>
        </p:nvSpPr>
        <p:spPr>
          <a:xfrm>
            <a:off x="827584" y="3795886"/>
            <a:ext cx="7128792" cy="10801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1031,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950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en-US" altLang="en-US" b="1" dirty="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70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1734740" y="1131590"/>
            <a:ext cx="6293644" cy="2274790"/>
            <a:chOff x="2133539" y="246185"/>
            <a:chExt cx="10088034" cy="3182815"/>
          </a:xfrm>
        </p:grpSpPr>
        <p:pic>
          <p:nvPicPr>
            <p:cNvPr id="11061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133539" y="575846"/>
              <a:ext cx="10088034" cy="274913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en-US" altLang="en-US" sz="44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NI-Times" pitchFamily="2" charset="0"/>
                  <a:cs typeface="+mn-cs"/>
                </a:rPr>
                <a:t>-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phật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coi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>
                <a:lnSpc>
                  <a:spcPct val="121000"/>
                </a:lnSpc>
                <a:defRPr/>
              </a:pPr>
              <a:endParaRPr lang="en-US" sz="2800" b="1" dirty="0">
                <a:solidFill>
                  <a:srgbClr val="ED556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0601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616" y="1019176"/>
            <a:ext cx="273844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30"/>
          <p:cNvSpPr/>
          <p:nvPr/>
        </p:nvSpPr>
        <p:spPr>
          <a:xfrm>
            <a:off x="630063" y="3733800"/>
            <a:ext cx="783324" cy="63351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TextBox 10">
            <a:extLst>
              <a:ext uri="{FF2B5EF4-FFF2-40B4-BE49-F238E27FC236}">
                <a16:creationId xmlns="" xmlns:a16="http://schemas.microsoft.com/office/drawing/2014/main" id="{A13B359B-C110-4564-87F3-54C6E9FA94A9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56474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00173 -0.7071 " pathEditMode="relative" rAng="0" ptsTypes="AA">
                                      <p:cBhvr>
                                        <p:cTn id="18" dur="1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20DB17-DB7F-4798-8DD3-503B7FBB3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B591728E-D924-4F8A-805C-C68112FECDB5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467544" y="483518"/>
            <a:ext cx="85407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VNI-Times" pitchFamily="2" charset="0"/>
              </a:rPr>
              <a:t>3.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b="1" dirty="0">
                <a:solidFill>
                  <a:schemeClr val="bg1"/>
                </a:solidFill>
                <a:latin typeface="VNI-Times" pitchFamily="2" charset="0"/>
              </a:rPr>
              <a:t>:</a:t>
            </a:r>
            <a:endParaRPr lang="en-US" altLang="en-US" dirty="0">
              <a:solidFill>
                <a:schemeClr val="bg1"/>
              </a:solidFill>
              <a:latin typeface="VNI-Times" pitchFamily="2" charset="0"/>
            </a:endParaRPr>
          </a:p>
        </p:txBody>
      </p:sp>
      <p:pic>
        <p:nvPicPr>
          <p:cNvPr id="6" name="Picture 2" descr="Chua Long Tien">
            <a:extLst>
              <a:ext uri="{FF2B5EF4-FFF2-40B4-BE49-F238E27FC236}">
                <a16:creationId xmlns="" xmlns:a16="http://schemas.microsoft.com/office/drawing/2014/main" id="{9DAE56E5-987C-4CC0-8F4C-629A628C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75606"/>
            <a:ext cx="2667000" cy="3505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hua Dong Yen tu">
            <a:extLst>
              <a:ext uri="{FF2B5EF4-FFF2-40B4-BE49-F238E27FC236}">
                <a16:creationId xmlns="" xmlns:a16="http://schemas.microsoft.com/office/drawing/2014/main" id="{AFA11CEB-CA59-42FA-8ABB-A0EE65BD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5" b="4546"/>
          <a:stretch>
            <a:fillRect/>
          </a:stretch>
        </p:blipFill>
        <p:spPr bwMode="auto">
          <a:xfrm>
            <a:off x="2699792" y="1257735"/>
            <a:ext cx="3048000" cy="3505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488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" y="14107"/>
            <a:ext cx="9144000" cy="5143500"/>
          </a:xfrm>
          <a:prstGeom prst="rect">
            <a:avLst/>
          </a:prstGeom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1835696" y="171586"/>
            <a:ext cx="6552728" cy="1695179"/>
            <a:chOff x="2383527" y="208777"/>
            <a:chExt cx="9614912" cy="3182815"/>
          </a:xfrm>
        </p:grpSpPr>
        <p:pic>
          <p:nvPicPr>
            <p:cNvPr id="112666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3527" y="208777"/>
              <a:ext cx="9486900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511541" y="811477"/>
              <a:ext cx="9486898" cy="1477271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hangingPunct="1"/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chùa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altLang="en-US" sz="3600" dirty="0">
                  <a:latin typeface="VNI-Times" pitchFamily="2" charset="0"/>
                </a:rPr>
                <a:t> </a:t>
              </a:r>
            </a:p>
          </p:txBody>
        </p:sp>
      </p:grpSp>
      <p:pic>
        <p:nvPicPr>
          <p:cNvPr id="112649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616" y="1019176"/>
            <a:ext cx="273844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E3FC8FD-56FE-413A-A278-D24D30FC2E5D}"/>
              </a:ext>
            </a:extLst>
          </p:cNvPr>
          <p:cNvSpPr/>
          <p:nvPr/>
        </p:nvSpPr>
        <p:spPr>
          <a:xfrm>
            <a:off x="1551559" y="2758011"/>
            <a:ext cx="7200800" cy="1686395"/>
          </a:xfrm>
          <a:prstGeom prst="rect">
            <a:avLst/>
          </a:prstGeom>
          <a:solidFill>
            <a:srgbClr val="DFE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1">
            <a:extLst>
              <a:ext uri="{FF2B5EF4-FFF2-40B4-BE49-F238E27FC236}">
                <a16:creationId xmlns="" xmlns:a16="http://schemas.microsoft.com/office/drawing/2014/main" id="{BA01BCF1-EA03-4B36-B1AA-5721FC18E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2854002"/>
            <a:ext cx="861060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latin typeface="+mj-lt"/>
              </a:rPr>
              <a:t> + </a:t>
            </a:r>
            <a:r>
              <a:rPr lang="vi-VN" sz="2400" dirty="0">
                <a:latin typeface="+mj-lt"/>
              </a:rPr>
              <a:t>Chùa là nơi tu hành của các nhà sư</a:t>
            </a:r>
          </a:p>
          <a:p>
            <a:r>
              <a:rPr lang="vi-VN" sz="2400" dirty="0">
                <a:latin typeface="+mj-lt"/>
              </a:rPr>
              <a:t>+ Chùa là nơi tổ chức tế lễ của đạo phật</a:t>
            </a:r>
          </a:p>
          <a:p>
            <a:r>
              <a:rPr lang="vi-VN" sz="2400" dirty="0">
                <a:latin typeface="+mj-lt"/>
              </a:rPr>
              <a:t>+ Chùa là trung tâm văn hóa của làng xã</a:t>
            </a:r>
          </a:p>
        </p:txBody>
      </p:sp>
    </p:spTree>
    <p:extLst>
      <p:ext uri="{BB962C8B-B14F-4D97-AF65-F5344CB8AC3E}">
        <p14:creationId xmlns:p14="http://schemas.microsoft.com/office/powerpoint/2010/main" val="3869188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901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5" y="-308570"/>
            <a:ext cx="7060529" cy="88569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694" y="406003"/>
            <a:ext cx="1101329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2022873"/>
            <a:ext cx="140851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841" y="1943101"/>
            <a:ext cx="804863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0" name="NhacNen_New_mixdown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160" y="1"/>
            <a:ext cx="465535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1017993" y="757238"/>
            <a:ext cx="740587" cy="20774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35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65" y="184631"/>
            <a:ext cx="1560711" cy="15607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56" y="775477"/>
            <a:ext cx="162877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71E51A1-C48C-4793-80D3-6E59986B6B6C}"/>
              </a:ext>
            </a:extLst>
          </p:cNvPr>
          <p:cNvSpPr txBox="1"/>
          <p:nvPr/>
        </p:nvSpPr>
        <p:spPr>
          <a:xfrm>
            <a:off x="2096689" y="1759271"/>
            <a:ext cx="4650583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040077"/>
      </p:ext>
    </p:extLst>
  </p:cSld>
  <p:clrMapOvr>
    <a:masterClrMapping/>
  </p:clrMapOvr>
  <p:transition spd="med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-0.0375 -0.03272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huamotcot">
            <a:hlinkClick r:id="rId2" action="ppaction://hlinksldjump"/>
            <a:extLst>
              <a:ext uri="{FF2B5EF4-FFF2-40B4-BE49-F238E27FC236}">
                <a16:creationId xmlns="" xmlns:a16="http://schemas.microsoft.com/office/drawing/2014/main" id="{3F565E28-1E8C-4AB9-8EE9-5380E5A74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2" y="143127"/>
            <a:ext cx="3598498" cy="3961210"/>
          </a:xfrm>
          <a:prstGeom prst="rect">
            <a:avLst/>
          </a:prstGeom>
          <a:solidFill>
            <a:srgbClr val="FF0066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3" name="Picture 3" descr="Chuakeo4[1]">
            <a:hlinkClick r:id="rId4" action="ppaction://hlinksldjump"/>
            <a:extLst>
              <a:ext uri="{FF2B5EF4-FFF2-40B4-BE49-F238E27FC236}">
                <a16:creationId xmlns="" xmlns:a16="http://schemas.microsoft.com/office/drawing/2014/main" id="{B2B63412-2E3A-4458-998D-A733BBCCB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856" y="104452"/>
            <a:ext cx="3598498" cy="22311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Untitled-7">
            <a:hlinkClick r:id="rId6" action="ppaction://hlinksldjump"/>
            <a:extLst>
              <a:ext uri="{FF2B5EF4-FFF2-40B4-BE49-F238E27FC236}">
                <a16:creationId xmlns="" xmlns:a16="http://schemas.microsoft.com/office/drawing/2014/main" id="{49556697-5A24-41AC-9560-BB216016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00" y="2714624"/>
            <a:ext cx="24574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="" xmlns:a16="http://schemas.microsoft.com/office/drawing/2014/main" id="{988F65D4-7710-47A6-8193-A47913850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54" y="4632968"/>
            <a:ext cx="2860392" cy="392413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7" tIns="34289" rIns="68577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Chùa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="" xmlns:a16="http://schemas.microsoft.com/office/drawing/2014/main" id="{370BA062-E8FB-4AA5-B0D2-FD8228F4A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122" y="2415504"/>
            <a:ext cx="2765751" cy="392413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7" tIns="34289" rIns="68577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Chùa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Keo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367" name="Rectangle 7">
            <a:extLst>
              <a:ext uri="{FF2B5EF4-FFF2-40B4-BE49-F238E27FC236}">
                <a16:creationId xmlns="" xmlns:a16="http://schemas.microsoft.com/office/drawing/2014/main" id="{48B6B81B-5079-4A67-97CD-A0EADEB63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9834" y="4814266"/>
            <a:ext cx="2343150" cy="28575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33CC"/>
                </a:solidFill>
                <a:latin typeface="VNI-Times" pitchFamily="2" charset="0"/>
              </a:rPr>
              <a:t>Töôïng</a:t>
            </a:r>
            <a:r>
              <a:rPr lang="en-US" altLang="en-US" sz="1800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1800" b="1" dirty="0" err="1">
                <a:solidFill>
                  <a:srgbClr val="0033CC"/>
                </a:solidFill>
                <a:latin typeface="VNI-Times" pitchFamily="2" charset="0"/>
              </a:rPr>
              <a:t>phaät</a:t>
            </a:r>
            <a:r>
              <a:rPr lang="en-US" altLang="en-US" sz="1800" b="1" dirty="0">
                <a:solidFill>
                  <a:srgbClr val="0033CC"/>
                </a:solidFill>
                <a:latin typeface="VNI-Times" pitchFamily="2" charset="0"/>
              </a:rPr>
              <a:t> A-di-</a:t>
            </a:r>
            <a:r>
              <a:rPr lang="en-US" altLang="en-US" sz="1800" b="1" dirty="0" err="1">
                <a:solidFill>
                  <a:srgbClr val="0033CC"/>
                </a:solidFill>
                <a:latin typeface="VNI-Times" pitchFamily="2" charset="0"/>
              </a:rPr>
              <a:t>ñaø</a:t>
            </a:r>
            <a:endParaRPr lang="en-US" altLang="en-US" sz="1800" b="1" dirty="0">
              <a:solidFill>
                <a:srgbClr val="0033CC"/>
              </a:solidFill>
              <a:latin typeface="VNI-Times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="" xmlns:a16="http://schemas.microsoft.com/office/drawing/2014/main" id="{9E4D0EEA-7D67-44B1-8665-FCB64CC2A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267494"/>
            <a:ext cx="32976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DC1C57"/>
                </a:solidFill>
                <a:latin typeface="Times New Roman" panose="02020603050405020304" pitchFamily="18" charset="0"/>
              </a:rPr>
              <a:t>Chùa</a:t>
            </a:r>
            <a:r>
              <a:rPr lang="en-US" altLang="en-US" sz="2400" b="1" dirty="0">
                <a:solidFill>
                  <a:srgbClr val="DC1C5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DC1C57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DC1C5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DC1C57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2400" b="1" dirty="0">
                <a:solidFill>
                  <a:srgbClr val="DC1C57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DC1C57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400" b="1" dirty="0">
                <a:solidFill>
                  <a:srgbClr val="DC1C5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DC1C57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DC1C57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6387" name="Picture 4" descr="chuamotcot">
            <a:extLst>
              <a:ext uri="{FF2B5EF4-FFF2-40B4-BE49-F238E27FC236}">
                <a16:creationId xmlns="" xmlns:a16="http://schemas.microsoft.com/office/drawing/2014/main" id="{16FE7763-0844-4BF4-B72E-23CD7CCC4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33165"/>
            <a:ext cx="3331369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Rectangle 6">
            <a:extLst>
              <a:ext uri="{FF2B5EF4-FFF2-40B4-BE49-F238E27FC236}">
                <a16:creationId xmlns="" xmlns:a16="http://schemas.microsoft.com/office/drawing/2014/main" id="{446B5901-514E-40F2-984A-0D418149BA3D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4499992" y="555526"/>
            <a:ext cx="4449638" cy="339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100" b="1" dirty="0">
                <a:latin typeface="VNI-Times" pitchFamily="2" charset="0"/>
              </a:rPr>
              <a:t>        Bao </a:t>
            </a:r>
            <a:r>
              <a:rPr lang="en-US" altLang="en-US" sz="2100" b="1" dirty="0" err="1">
                <a:latin typeface="VNI-Times" pitchFamily="2" charset="0"/>
              </a:rPr>
              <a:t>goàm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ngoâi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chuøa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vaø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toaø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ñaøi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xaây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giöõa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hoà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hình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vuoâng</a:t>
            </a:r>
            <a:r>
              <a:rPr lang="en-US" altLang="en-US" sz="2100" b="1" dirty="0">
                <a:latin typeface="VNI-Times" pitchFamily="2" charset="0"/>
              </a:rPr>
              <a:t>. </a:t>
            </a:r>
            <a:r>
              <a:rPr lang="en-US" altLang="en-US" sz="2100" b="1" dirty="0" err="1">
                <a:latin typeface="VNI-Times" pitchFamily="2" charset="0"/>
              </a:rPr>
              <a:t>Taàng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treân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laø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nhöõng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thanh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goã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taïo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thaønh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boä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khung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söôøn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ñôõ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cho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toaø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ñaøi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beân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treân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nhö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moät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ñoaù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hoa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sen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vöôn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thaúng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treân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hoà</a:t>
            </a:r>
            <a:r>
              <a:rPr lang="en-US" altLang="en-US" sz="2100" b="1" dirty="0">
                <a:latin typeface="VNI-Times" pitchFamily="2" charset="0"/>
              </a:rPr>
              <a:t>, </a:t>
            </a:r>
            <a:r>
              <a:rPr lang="en-US" altLang="en-US" sz="2100" b="1" dirty="0" err="1">
                <a:latin typeface="VNI-Times" pitchFamily="2" charset="0"/>
              </a:rPr>
              <a:t>coù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caàu</a:t>
            </a:r>
            <a:r>
              <a:rPr lang="en-US" altLang="en-US" sz="2100" b="1" dirty="0">
                <a:latin typeface="VNI-Times" pitchFamily="2" charset="0"/>
              </a:rPr>
              <a:t> thang </a:t>
            </a:r>
            <a:r>
              <a:rPr lang="en-US" altLang="en-US" sz="2100" b="1" dirty="0" err="1">
                <a:latin typeface="VNI-Times" pitchFamily="2" charset="0"/>
              </a:rPr>
              <a:t>daãn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leân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phaät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ñaøi</a:t>
            </a:r>
            <a:r>
              <a:rPr lang="en-US" altLang="en-US" sz="2100" b="1" dirty="0">
                <a:latin typeface="VNI-Times" pitchFamily="2" charset="0"/>
              </a:rPr>
              <a:t>. </a:t>
            </a:r>
            <a:r>
              <a:rPr lang="en-US" altLang="en-US" sz="2100" b="1" dirty="0" err="1">
                <a:latin typeface="VNI-Times" pitchFamily="2" charset="0"/>
              </a:rPr>
              <a:t>Treân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cöûa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phaät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ñaøi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coù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bieån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ñeà</a:t>
            </a:r>
            <a:r>
              <a:rPr lang="en-US" altLang="en-US" sz="2100" b="1" dirty="0">
                <a:latin typeface="VNI-Times" pitchFamily="2" charset="0"/>
              </a:rPr>
              <a:t>: “</a:t>
            </a:r>
            <a:r>
              <a:rPr lang="en-US" altLang="en-US" sz="2100" b="1" dirty="0" err="1">
                <a:latin typeface="VNI-Times" pitchFamily="2" charset="0"/>
              </a:rPr>
              <a:t>Lieân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Hoa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Ñaøi</a:t>
            </a:r>
            <a:r>
              <a:rPr lang="en-US" altLang="en-US" sz="2100" b="1" dirty="0">
                <a:latin typeface="VNI-Times" pitchFamily="2" charset="0"/>
              </a:rPr>
              <a:t>”, </a:t>
            </a:r>
            <a:r>
              <a:rPr lang="en-US" altLang="en-US" sz="2100" b="1" dirty="0" err="1">
                <a:latin typeface="VNI-Times" pitchFamily="2" charset="0"/>
              </a:rPr>
              <a:t>ghi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nhôù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söï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tích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naèm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moäng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cuûa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vua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thôøi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Lyù</a:t>
            </a:r>
            <a:r>
              <a:rPr lang="en-US" altLang="en-US" sz="2100" b="1" dirty="0">
                <a:latin typeface="VNI-Times" pitchFamily="2" charset="0"/>
              </a:rPr>
              <a:t>.</a:t>
            </a:r>
            <a:endParaRPr lang="en-US" altLang="en-US" sz="21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0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="" xmlns:a16="http://schemas.microsoft.com/office/drawing/2014/main" id="{78608FC3-B051-47A2-98B8-8A3137773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4633496"/>
            <a:ext cx="3314700" cy="421481"/>
          </a:xfrm>
        </p:spPr>
        <p:txBody>
          <a:bodyPr/>
          <a:lstStyle/>
          <a:p>
            <a:pPr eaLnBrk="1" hangingPunct="1"/>
            <a:r>
              <a:rPr lang="en-US" altLang="en-US" sz="2025" b="1" dirty="0">
                <a:latin typeface="Times New Roman" panose="02020603050405020304" pitchFamily="18" charset="0"/>
              </a:rPr>
              <a:t>      </a:t>
            </a:r>
            <a:r>
              <a:rPr lang="en-US" altLang="en-US" sz="2025" b="1" dirty="0" err="1">
                <a:latin typeface="Times New Roman" panose="02020603050405020304" pitchFamily="18" charset="0"/>
              </a:rPr>
              <a:t>Chùa</a:t>
            </a:r>
            <a:r>
              <a:rPr lang="en-US" altLang="en-US" sz="2025" b="1" dirty="0">
                <a:latin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latin typeface="Times New Roman" panose="02020603050405020304" pitchFamily="18" charset="0"/>
              </a:rPr>
              <a:t>Keo</a:t>
            </a:r>
            <a:r>
              <a:rPr lang="en-US" altLang="en-US" sz="2025" b="1" dirty="0">
                <a:latin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latin typeface="Times New Roman" panose="02020603050405020304" pitchFamily="18" charset="0"/>
              </a:rPr>
              <a:t>Thái</a:t>
            </a:r>
            <a:r>
              <a:rPr lang="en-US" altLang="en-US" sz="2025" b="1" dirty="0">
                <a:latin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latin typeface="Times New Roman" panose="02020603050405020304" pitchFamily="18" charset="0"/>
              </a:rPr>
              <a:t>Bình</a:t>
            </a:r>
            <a:r>
              <a:rPr lang="en-US" altLang="en-US" sz="2025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="" xmlns:a16="http://schemas.microsoft.com/office/drawing/2014/main" id="{5CC6E892-91C5-42F6-8C18-1ECA633CD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0" y="457200"/>
            <a:ext cx="2628900" cy="3231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altLang="en-US" sz="15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7412" name="Picture 4" descr="472a9aef_1">
            <a:extLst>
              <a:ext uri="{FF2B5EF4-FFF2-40B4-BE49-F238E27FC236}">
                <a16:creationId xmlns="" xmlns:a16="http://schemas.microsoft.com/office/drawing/2014/main" id="{8A06E451-5490-4C15-BC45-7D4E8601E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5486"/>
            <a:ext cx="4232473" cy="431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5">
            <a:extLst>
              <a:ext uri="{FF2B5EF4-FFF2-40B4-BE49-F238E27FC236}">
                <a16:creationId xmlns="" xmlns:a16="http://schemas.microsoft.com/office/drawing/2014/main" id="{2F1A897B-88E8-45F7-AA27-C971313F2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771168"/>
            <a:ext cx="396692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Times New Roman" panose="02020603050405020304" pitchFamily="18" charset="0"/>
              </a:rPr>
              <a:t>   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Chùa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ngôi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cổ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nổi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bậc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nhất</a:t>
            </a:r>
            <a:r>
              <a:rPr lang="en-US" altLang="en-US" sz="2700" b="1" dirty="0">
                <a:latin typeface="Times New Roman" panose="02020603050405020304" pitchFamily="18" charset="0"/>
              </a:rPr>
              <a:t> ở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700" b="1" dirty="0">
                <a:latin typeface="Times New Roman" panose="02020603050405020304" pitchFamily="18" charset="0"/>
              </a:rPr>
              <a:t> Nam.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Gác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chuông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chùa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Keo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trình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nghệ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thuật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gỗ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độc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đáo</a:t>
            </a:r>
            <a:r>
              <a:rPr lang="en-US" altLang="en-US" sz="2700" b="1" dirty="0">
                <a:latin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tiêu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biểu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trúc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cổ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700" b="1" dirty="0">
                <a:latin typeface="Times New Roman" panose="02020603050405020304" pitchFamily="18" charset="0"/>
              </a:rPr>
              <a:t> Nam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Untitled-7">
            <a:extLst>
              <a:ext uri="{FF2B5EF4-FFF2-40B4-BE49-F238E27FC236}">
                <a16:creationId xmlns="" xmlns:a16="http://schemas.microsoft.com/office/drawing/2014/main" id="{A8F4F09C-F915-446B-B24C-5F8D4AB31194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205928"/>
            <a:ext cx="3886200" cy="4229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Rectangle 4">
            <a:extLst>
              <a:ext uri="{FF2B5EF4-FFF2-40B4-BE49-F238E27FC236}">
                <a16:creationId xmlns="" xmlns:a16="http://schemas.microsoft.com/office/drawing/2014/main" id="{8750D3F2-1268-429D-92C4-7C82DD76A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456298"/>
            <a:ext cx="2554560" cy="51575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VNI-Times" pitchFamily="2" charset="0"/>
              </a:rPr>
              <a:t>Töôïng</a:t>
            </a:r>
            <a:r>
              <a:rPr lang="en-US" altLang="en-US" sz="2400" dirty="0">
                <a:latin typeface="VNI-Times" pitchFamily="2" charset="0"/>
              </a:rPr>
              <a:t> </a:t>
            </a:r>
            <a:r>
              <a:rPr lang="en-US" altLang="en-US" sz="2400" dirty="0" err="1">
                <a:latin typeface="VNI-Times" pitchFamily="2" charset="0"/>
              </a:rPr>
              <a:t>phaät</a:t>
            </a:r>
            <a:r>
              <a:rPr lang="en-US" altLang="en-US" sz="2400" dirty="0">
                <a:latin typeface="VNI-Times" pitchFamily="2" charset="0"/>
              </a:rPr>
              <a:t> A-di-</a:t>
            </a:r>
            <a:r>
              <a:rPr lang="en-US" altLang="en-US" sz="2400" dirty="0" err="1">
                <a:latin typeface="VNI-Times" pitchFamily="2" charset="0"/>
              </a:rPr>
              <a:t>ñaø</a:t>
            </a:r>
            <a:endParaRPr lang="en-US" altLang="en-US" sz="2400" dirty="0">
              <a:latin typeface="VNI-Times" pitchFamily="2" charset="0"/>
            </a:endParaRPr>
          </a:p>
        </p:txBody>
      </p:sp>
      <p:sp>
        <p:nvSpPr>
          <p:cNvPr id="18436" name="Rectangle 6">
            <a:extLst>
              <a:ext uri="{FF2B5EF4-FFF2-40B4-BE49-F238E27FC236}">
                <a16:creationId xmlns="" xmlns:a16="http://schemas.microsoft.com/office/drawing/2014/main" id="{0D98D5DD-2C71-48BE-AC1F-3BDA682E7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227198"/>
            <a:ext cx="38862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400" b="1" dirty="0">
                <a:latin typeface="VNI-Times" pitchFamily="2" charset="0"/>
              </a:rPr>
              <a:t>           </a:t>
            </a:r>
            <a:r>
              <a:rPr lang="en-US" altLang="en-US" sz="2400" b="1" dirty="0" err="1">
                <a:latin typeface="VNI-Times" pitchFamily="2" charset="0"/>
              </a:rPr>
              <a:t>Töôïng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phaät</a:t>
            </a:r>
            <a:r>
              <a:rPr lang="en-US" altLang="en-US" sz="2400" b="1" dirty="0">
                <a:latin typeface="VNI-Times" pitchFamily="2" charset="0"/>
              </a:rPr>
              <a:t> A-di-</a:t>
            </a:r>
            <a:r>
              <a:rPr lang="en-US" altLang="en-US" sz="2400" b="1" dirty="0" err="1">
                <a:latin typeface="VNI-Times" pitchFamily="2" charset="0"/>
              </a:rPr>
              <a:t>ñaø</a:t>
            </a:r>
            <a:r>
              <a:rPr lang="en-US" altLang="en-US" sz="2400" b="1" dirty="0">
                <a:latin typeface="VNI-Times" pitchFamily="2" charset="0"/>
              </a:rPr>
              <a:t>: </a:t>
            </a:r>
            <a:r>
              <a:rPr lang="en-US" altLang="en-US" sz="2400" b="1" dirty="0" err="1">
                <a:latin typeface="VNI-Times" pitchFamily="2" charset="0"/>
              </a:rPr>
              <a:t>Ñöôïc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taïc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baèng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ñaù</a:t>
            </a:r>
            <a:r>
              <a:rPr lang="en-US" altLang="en-US" sz="2400" b="1" dirty="0">
                <a:latin typeface="VNI-Times" pitchFamily="2" charset="0"/>
              </a:rPr>
              <a:t>  </a:t>
            </a:r>
            <a:r>
              <a:rPr lang="en-US" altLang="en-US" sz="2400" b="1" dirty="0" err="1">
                <a:latin typeface="VNI-Times" pitchFamily="2" charset="0"/>
              </a:rPr>
              <a:t>hoa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cương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xanh</a:t>
            </a:r>
            <a:r>
              <a:rPr lang="en-US" altLang="en-US" sz="2400" b="1" dirty="0">
                <a:latin typeface="VNI-Times" pitchFamily="2" charset="0"/>
              </a:rPr>
              <a:t>. </a:t>
            </a:r>
            <a:r>
              <a:rPr lang="en-US" altLang="en-US" sz="2400" b="1" dirty="0" err="1">
                <a:latin typeface="VNI-Times" pitchFamily="2" charset="0"/>
              </a:rPr>
              <a:t>Daùng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phaät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thanh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tuù</a:t>
            </a:r>
            <a:r>
              <a:rPr lang="en-US" altLang="en-US" sz="2400" b="1" dirty="0">
                <a:latin typeface="VNI-Times" pitchFamily="2" charset="0"/>
              </a:rPr>
              <a:t>, </a:t>
            </a:r>
            <a:r>
              <a:rPr lang="en-US" altLang="en-US" sz="2400" b="1" dirty="0" err="1">
                <a:latin typeface="VNI-Times" pitchFamily="2" charset="0"/>
              </a:rPr>
              <a:t>khoaùc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aùo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caø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sa</a:t>
            </a:r>
            <a:r>
              <a:rPr lang="en-US" altLang="en-US" sz="2400" b="1" dirty="0">
                <a:latin typeface="VNI-Times" pitchFamily="2" charset="0"/>
              </a:rPr>
              <a:t>, </a:t>
            </a:r>
            <a:r>
              <a:rPr lang="en-US" altLang="en-US" sz="2400" b="1" dirty="0" err="1">
                <a:latin typeface="VNI-Times" pitchFamily="2" charset="0"/>
              </a:rPr>
              <a:t>hai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tay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ñeå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ngöûa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trong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loøng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ngoài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xeáp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baèng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tham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thieàn</a:t>
            </a:r>
            <a:r>
              <a:rPr lang="en-US" altLang="en-US" sz="2400" b="1" dirty="0">
                <a:latin typeface="VNI-Times" pitchFamily="2" charset="0"/>
              </a:rPr>
              <a:t>  </a:t>
            </a:r>
            <a:r>
              <a:rPr lang="en-US" altLang="en-US" sz="2400" b="1" dirty="0" err="1">
                <a:latin typeface="VNI-Times" pitchFamily="2" charset="0"/>
              </a:rPr>
              <a:t>nhaâïp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ñònh</a:t>
            </a:r>
            <a:r>
              <a:rPr lang="en-US" altLang="en-US" sz="2400" b="1" dirty="0">
                <a:latin typeface="VNI-Times" pitchFamily="2" charset="0"/>
              </a:rPr>
              <a:t>. </a:t>
            </a:r>
            <a:r>
              <a:rPr lang="en-US" altLang="en-US" sz="2400" b="1" dirty="0" err="1">
                <a:latin typeface="VNI-Times" pitchFamily="2" charset="0"/>
              </a:rPr>
              <a:t>Taát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caû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toûa</a:t>
            </a:r>
            <a:r>
              <a:rPr lang="en-US" altLang="en-US" sz="2400" b="1" dirty="0">
                <a:latin typeface="VNI-Times" pitchFamily="2" charset="0"/>
              </a:rPr>
              <a:t> ra </a:t>
            </a:r>
            <a:r>
              <a:rPr lang="en-US" altLang="en-US" sz="2400" b="1" dirty="0" err="1">
                <a:latin typeface="VNI-Times" pitchFamily="2" charset="0"/>
              </a:rPr>
              <a:t>moät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veû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ñeïp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hieàn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töø</a:t>
            </a:r>
            <a:r>
              <a:rPr lang="en-US" altLang="en-US" sz="2400" b="1" dirty="0">
                <a:latin typeface="VNI-Times" pitchFamily="2" charset="0"/>
              </a:rPr>
              <a:t>.   </a:t>
            </a:r>
            <a:r>
              <a:rPr lang="en-US" altLang="en-US" sz="2400" b="1" dirty="0" err="1">
                <a:latin typeface="VNI-Times" pitchFamily="2" charset="0"/>
              </a:rPr>
              <a:t>Ñaây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laø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moät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taùc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phaåm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ñieâu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khaéc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raát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coù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giaù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trò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thôøi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Lyù</a:t>
            </a:r>
            <a:r>
              <a:rPr lang="en-US" altLang="en-US" sz="2400" b="1" dirty="0">
                <a:latin typeface="VNI-Times" pitchFamily="2" charset="0"/>
              </a:rPr>
              <a:t>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="" xmlns:a16="http://schemas.microsoft.com/office/drawing/2014/main" id="{CB94CEAB-E722-4D15-ACFA-4113A1756829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857250"/>
            <a:ext cx="5143500" cy="3429000"/>
            <a:chOff x="768" y="720"/>
            <a:chExt cx="4320" cy="2880"/>
          </a:xfrm>
        </p:grpSpPr>
        <p:pic>
          <p:nvPicPr>
            <p:cNvPr id="19470" name="Picture 3" descr="chua_phat_tich_bac_ninh_400">
              <a:extLst>
                <a:ext uri="{FF2B5EF4-FFF2-40B4-BE49-F238E27FC236}">
                  <a16:creationId xmlns="" xmlns:a16="http://schemas.microsoft.com/office/drawing/2014/main" id="{68348252-5949-4C36-BE27-5056A7B30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720"/>
              <a:ext cx="4320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1" name="Text Box 4">
              <a:extLst>
                <a:ext uri="{FF2B5EF4-FFF2-40B4-BE49-F238E27FC236}">
                  <a16:creationId xmlns="" xmlns:a16="http://schemas.microsoft.com/office/drawing/2014/main" id="{A5E50ED1-4F10-4EDB-BB5F-21737240D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912"/>
              <a:ext cx="146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E9240F"/>
                  </a:solidFill>
                  <a:latin typeface="Times New Roman" panose="02020603050405020304" pitchFamily="18" charset="0"/>
                </a:rPr>
                <a:t>Chùa Phật Tích</a:t>
              </a:r>
            </a:p>
          </p:txBody>
        </p:sp>
      </p:grpSp>
      <p:sp>
        <p:nvSpPr>
          <p:cNvPr id="19459" name="Rectangle 5">
            <a:extLst>
              <a:ext uri="{FF2B5EF4-FFF2-40B4-BE49-F238E27FC236}">
                <a16:creationId xmlns="" xmlns:a16="http://schemas.microsoft.com/office/drawing/2014/main" id="{4C9F04FD-DE3A-4B10-A9FF-AAEE8C9F77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0" y="171450"/>
            <a:ext cx="6172200" cy="457200"/>
          </a:xfrm>
          <a:noFill/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altLang="en-US" sz="2550" b="1">
                <a:solidFill>
                  <a:srgbClr val="0000CC"/>
                </a:solidFill>
              </a:rPr>
              <a:t>Một số ngôi chùa thời Lý</a:t>
            </a:r>
          </a:p>
        </p:txBody>
      </p:sp>
      <p:sp>
        <p:nvSpPr>
          <p:cNvPr id="19460" name="Text Box 6">
            <a:extLst>
              <a:ext uri="{FF2B5EF4-FFF2-40B4-BE49-F238E27FC236}">
                <a16:creationId xmlns="" xmlns:a16="http://schemas.microsoft.com/office/drawing/2014/main" id="{BDE15362-1056-4DD6-893E-EB1443ACB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950" y="4171950"/>
            <a:ext cx="12939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Times New Roman" panose="02020603050405020304" pitchFamily="18" charset="0"/>
              </a:rPr>
              <a:t>Chùa Láng</a:t>
            </a:r>
          </a:p>
        </p:txBody>
      </p:sp>
      <p:grpSp>
        <p:nvGrpSpPr>
          <p:cNvPr id="19461" name="Group 7">
            <a:extLst>
              <a:ext uri="{FF2B5EF4-FFF2-40B4-BE49-F238E27FC236}">
                <a16:creationId xmlns="" xmlns:a16="http://schemas.microsoft.com/office/drawing/2014/main" id="{5E621628-F0DE-4F90-9989-B619B5B5ACB8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800100"/>
            <a:ext cx="6229350" cy="4198144"/>
            <a:chOff x="384" y="672"/>
            <a:chExt cx="5232" cy="3526"/>
          </a:xfrm>
        </p:grpSpPr>
        <p:pic>
          <p:nvPicPr>
            <p:cNvPr id="19466" name="Picture 8" descr="chua HuongTich">
              <a:extLst>
                <a:ext uri="{FF2B5EF4-FFF2-40B4-BE49-F238E27FC236}">
                  <a16:creationId xmlns="" xmlns:a16="http://schemas.microsoft.com/office/drawing/2014/main" id="{15AEB6E9-F800-4D67-B748-8C96B608B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672"/>
              <a:ext cx="2544" cy="3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67" name="Text Box 9">
              <a:extLst>
                <a:ext uri="{FF2B5EF4-FFF2-40B4-BE49-F238E27FC236}">
                  <a16:creationId xmlns="" xmlns:a16="http://schemas.microsoft.com/office/drawing/2014/main" id="{3F40D7FF-AE09-4B1A-918F-143BD4183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3888"/>
              <a:ext cx="176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       Chùa Hương</a:t>
              </a:r>
            </a:p>
          </p:txBody>
        </p:sp>
        <p:pic>
          <p:nvPicPr>
            <p:cNvPr id="19468" name="Picture 10" descr="chualang_jpg">
              <a:extLst>
                <a:ext uri="{FF2B5EF4-FFF2-40B4-BE49-F238E27FC236}">
                  <a16:creationId xmlns="" xmlns:a16="http://schemas.microsoft.com/office/drawing/2014/main" id="{D9C4BA4E-B7E7-4873-B40D-7EC62D057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672"/>
              <a:ext cx="2592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9" name="Text Box 11">
              <a:extLst>
                <a:ext uri="{FF2B5EF4-FFF2-40B4-BE49-F238E27FC236}">
                  <a16:creationId xmlns="" xmlns:a16="http://schemas.microsoft.com/office/drawing/2014/main" id="{C78D4224-B86F-4895-A2C2-F5592D8F17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3840"/>
              <a:ext cx="108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Chùa Láng</a:t>
              </a:r>
            </a:p>
          </p:txBody>
        </p:sp>
      </p:grpSp>
      <p:pic>
        <p:nvPicPr>
          <p:cNvPr id="19462" name="Picture 13" descr="DSC_0317%20copy">
            <a:extLst>
              <a:ext uri="{FF2B5EF4-FFF2-40B4-BE49-F238E27FC236}">
                <a16:creationId xmlns="" xmlns:a16="http://schemas.microsoft.com/office/drawing/2014/main" id="{37A95D9B-FC54-4F30-BBCC-F13A803F8DD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913" y="790614"/>
            <a:ext cx="4221031" cy="4114800"/>
          </a:xfrm>
          <a:noFill/>
        </p:spPr>
      </p:pic>
      <p:pic>
        <p:nvPicPr>
          <p:cNvPr id="19463" name="Picture 14" descr="cvn-habac-phapvan-2">
            <a:extLst>
              <a:ext uri="{FF2B5EF4-FFF2-40B4-BE49-F238E27FC236}">
                <a16:creationId xmlns="" xmlns:a16="http://schemas.microsoft.com/office/drawing/2014/main" id="{679DDA91-E0E8-41B0-97DF-8B06CD6F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09" y="698897"/>
            <a:ext cx="415170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15">
            <a:extLst>
              <a:ext uri="{FF2B5EF4-FFF2-40B4-BE49-F238E27FC236}">
                <a16:creationId xmlns="" xmlns:a16="http://schemas.microsoft.com/office/drawing/2014/main" id="{1855CB4C-0D2B-4B30-9FFC-E93C076F5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823912"/>
            <a:ext cx="3091680" cy="4154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</a:rPr>
              <a:t>Chùa Trấn Quốc- Hà Nội</a:t>
            </a:r>
          </a:p>
        </p:txBody>
      </p:sp>
      <p:sp>
        <p:nvSpPr>
          <p:cNvPr id="19465" name="Text Box 16">
            <a:extLst>
              <a:ext uri="{FF2B5EF4-FFF2-40B4-BE49-F238E27FC236}">
                <a16:creationId xmlns="" xmlns:a16="http://schemas.microsoft.com/office/drawing/2014/main" id="{3A2D2EC2-B11F-4FFC-B51D-D8D7DDD57A5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857750" y="844168"/>
            <a:ext cx="2857500" cy="4154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</a:rPr>
              <a:t>Chùa Dâu- Bắc Ninh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54240" y="-3558072"/>
            <a:ext cx="7493526" cy="7493526"/>
          </a:xfrm>
          <a:prstGeom prst="ellipse">
            <a:avLst/>
          </a:prstGeom>
          <a:blipFill dpi="0" rotWithShape="1">
            <a:blip r:embed="rId3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Bent-Up Arrow 4"/>
          <p:cNvSpPr/>
          <p:nvPr/>
        </p:nvSpPr>
        <p:spPr>
          <a:xfrm rot="5400000">
            <a:off x="2029153" y="1427479"/>
            <a:ext cx="957443" cy="1090015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5"/>
          <p:cNvGrpSpPr/>
          <p:nvPr/>
        </p:nvGrpSpPr>
        <p:grpSpPr>
          <a:xfrm>
            <a:off x="539552" y="272058"/>
            <a:ext cx="3492989" cy="1128187"/>
            <a:chOff x="70020" y="33751"/>
            <a:chExt cx="2488233" cy="1128187"/>
          </a:xfrm>
        </p:grpSpPr>
        <p:sp>
          <p:nvSpPr>
            <p:cNvPr id="23" name="Rounded Rectangle 22"/>
            <p:cNvSpPr/>
            <p:nvPr/>
          </p:nvSpPr>
          <p:spPr>
            <a:xfrm>
              <a:off x="508252" y="33751"/>
              <a:ext cx="1611770" cy="1128187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5"/>
            <p:cNvSpPr txBox="1"/>
            <p:nvPr/>
          </p:nvSpPr>
          <p:spPr>
            <a:xfrm>
              <a:off x="70020" y="135594"/>
              <a:ext cx="2488233" cy="1018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lvl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 err="1">
                  <a:solidFill>
                    <a:srgbClr val="FF0000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000" b="1" kern="1200" dirty="0">
                  <a:solidFill>
                    <a:srgbClr val="FF0000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solidFill>
                    <a:srgbClr val="FF0000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động</a:t>
              </a:r>
              <a:endParaRPr lang="en-US" sz="4000" b="1" kern="1200" dirty="0">
                <a:solidFill>
                  <a:srgbClr val="FF0000"/>
                </a:solidFill>
                <a:latin typeface="UTM Azuki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Bent-Up Arrow 7"/>
          <p:cNvSpPr/>
          <p:nvPr/>
        </p:nvSpPr>
        <p:spPr>
          <a:xfrm rot="5400000">
            <a:off x="4116830" y="2831312"/>
            <a:ext cx="957443" cy="1090015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-952600"/>
              <a:satOff val="-59399"/>
              <a:lumOff val="7074"/>
              <a:alphaOff val="0"/>
            </a:schemeClr>
          </a:fillRef>
          <a:effectRef idx="1">
            <a:schemeClr val="accent1">
              <a:tint val="50000"/>
              <a:hueOff val="-952600"/>
              <a:satOff val="-59399"/>
              <a:lumOff val="707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/>
          <p:cNvGrpSpPr/>
          <p:nvPr/>
        </p:nvGrpSpPr>
        <p:grpSpPr>
          <a:xfrm>
            <a:off x="3048308" y="1706020"/>
            <a:ext cx="2697499" cy="1128187"/>
            <a:chOff x="1810363" y="1288555"/>
            <a:chExt cx="1717382" cy="1128187"/>
          </a:xfrm>
        </p:grpSpPr>
        <p:sp>
          <p:nvSpPr>
            <p:cNvPr id="19" name="Rounded Rectangle 18"/>
            <p:cNvSpPr/>
            <p:nvPr/>
          </p:nvSpPr>
          <p:spPr>
            <a:xfrm>
              <a:off x="1869628" y="1288555"/>
              <a:ext cx="1611770" cy="1128187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10"/>
            <p:cNvSpPr txBox="1"/>
            <p:nvPr/>
          </p:nvSpPr>
          <p:spPr>
            <a:xfrm>
              <a:off x="1810363" y="1358219"/>
              <a:ext cx="1717382" cy="1018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lvl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Khám</a:t>
              </a:r>
              <a:r>
                <a:rPr lang="en-US" sz="4000" dirty="0">
                  <a:solidFill>
                    <a:srgbClr val="00B05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phá</a:t>
              </a:r>
              <a:endParaRPr lang="en-US" sz="4000" kern="1200" dirty="0">
                <a:solidFill>
                  <a:srgbClr val="00B050"/>
                </a:solidFill>
                <a:latin typeface="UTM Azuki" panose="02040603050506020204" pitchFamily="18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804285" y="2108993"/>
            <a:ext cx="1172248" cy="9118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/>
          <p:cNvGrpSpPr/>
          <p:nvPr/>
        </p:nvGrpSpPr>
        <p:grpSpPr>
          <a:xfrm>
            <a:off x="5187134" y="3023555"/>
            <a:ext cx="2466717" cy="1128187"/>
            <a:chOff x="3205957" y="2555881"/>
            <a:chExt cx="1611770" cy="1128187"/>
          </a:xfrm>
        </p:grpSpPr>
        <p:sp>
          <p:nvSpPr>
            <p:cNvPr id="15" name="Rounded Rectangle 14"/>
            <p:cNvSpPr/>
            <p:nvPr/>
          </p:nvSpPr>
          <p:spPr>
            <a:xfrm>
              <a:off x="3205957" y="2555881"/>
              <a:ext cx="1611770" cy="1128187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14"/>
            <p:cNvSpPr txBox="1"/>
            <p:nvPr/>
          </p:nvSpPr>
          <p:spPr>
            <a:xfrm>
              <a:off x="3261040" y="2610964"/>
              <a:ext cx="1501604" cy="1018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lvl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>
                  <a:solidFill>
                    <a:srgbClr val="0070C0"/>
                  </a:solidFill>
                  <a:latin typeface="UTM Azuki" panose="02040603050506020204" pitchFamily="18" charset="0"/>
                </a:rPr>
                <a:t>Vận</a:t>
              </a:r>
              <a:r>
                <a:rPr lang="en-US" sz="4000" kern="1200" dirty="0">
                  <a:solidFill>
                    <a:srgbClr val="0070C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kern="1200" dirty="0" err="1">
                  <a:solidFill>
                    <a:srgbClr val="0070C0"/>
                  </a:solidFill>
                  <a:latin typeface="UTM Azuki" panose="02040603050506020204" pitchFamily="18" charset="0"/>
                </a:rPr>
                <a:t>dụng</a:t>
              </a:r>
              <a:endParaRPr lang="en-US" sz="4000" kern="1200" dirty="0">
                <a:solidFill>
                  <a:srgbClr val="0070C0"/>
                </a:solidFill>
                <a:latin typeface="UTM Azuki" panose="02040603050506020204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140614" y="3376320"/>
            <a:ext cx="1172248" cy="9118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21426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>
            <a:extLst>
              <a:ext uri="{FF2B5EF4-FFF2-40B4-BE49-F238E27FC236}">
                <a16:creationId xmlns="" xmlns:a16="http://schemas.microsoft.com/office/drawing/2014/main" id="{44661321-8E45-4F22-988E-1F165C400984}"/>
              </a:ext>
            </a:extLst>
          </p:cNvPr>
          <p:cNvGrpSpPr>
            <a:grpSpLocks/>
          </p:cNvGrpSpPr>
          <p:nvPr/>
        </p:nvGrpSpPr>
        <p:grpSpPr bwMode="auto">
          <a:xfrm>
            <a:off x="107504" y="51470"/>
            <a:ext cx="9036496" cy="5143500"/>
            <a:chOff x="0" y="0"/>
            <a:chExt cx="5760" cy="4320"/>
          </a:xfrm>
        </p:grpSpPr>
        <p:pic>
          <p:nvPicPr>
            <p:cNvPr id="20483" name="Picture 3">
              <a:extLst>
                <a:ext uri="{FF2B5EF4-FFF2-40B4-BE49-F238E27FC236}">
                  <a16:creationId xmlns="" xmlns:a16="http://schemas.microsoft.com/office/drawing/2014/main" id="{0739BCCB-6DA5-4AE2-B6CB-2D47FC178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0" cy="2160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4" name="Picture 4" descr="phât tich">
              <a:extLst>
                <a:ext uri="{FF2B5EF4-FFF2-40B4-BE49-F238E27FC236}">
                  <a16:creationId xmlns="" xmlns:a16="http://schemas.microsoft.com/office/drawing/2014/main" id="{9AE24A2B-4C9E-43D7-BAF7-02CF3DED68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" y="0"/>
              <a:ext cx="2832" cy="216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437" name="Rectangle 5">
              <a:extLst>
                <a:ext uri="{FF2B5EF4-FFF2-40B4-BE49-F238E27FC236}">
                  <a16:creationId xmlns="" xmlns:a16="http://schemas.microsoft.com/office/drawing/2014/main" id="{D73E3306-6EAA-4832-84DB-5A66DEDB0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4"/>
              <a:ext cx="2880" cy="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Chùa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Keo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–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Thái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Bình</a:t>
              </a:r>
              <a:endParaRPr lang="en-US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46438" name="Rectangle 6">
              <a:extLst>
                <a:ext uri="{FF2B5EF4-FFF2-40B4-BE49-F238E27FC236}">
                  <a16:creationId xmlns="" xmlns:a16="http://schemas.microsoft.com/office/drawing/2014/main" id="{22C4C59E-BED1-449F-9EDE-90318CF33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824"/>
              <a:ext cx="2880" cy="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Chùa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Phật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Tích</a:t>
              </a:r>
              <a:endParaRPr lang="en-US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20487" name="Picture 7" descr="chùa Thầy-Quốc oai-HN">
              <a:extLst>
                <a:ext uri="{FF2B5EF4-FFF2-40B4-BE49-F238E27FC236}">
                  <a16:creationId xmlns="" xmlns:a16="http://schemas.microsoft.com/office/drawing/2014/main" id="{7E3489D1-1945-4E22-A554-9C5C971AA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10000" contras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" y="2190"/>
              <a:ext cx="2832" cy="211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440" name="Rectangle 8">
              <a:extLst>
                <a:ext uri="{FF2B5EF4-FFF2-40B4-BE49-F238E27FC236}">
                  <a16:creationId xmlns="" xmlns:a16="http://schemas.microsoft.com/office/drawing/2014/main" id="{AE334226-7B47-4035-AF7B-49F48E154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984"/>
              <a:ext cx="2880" cy="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Chùa Keo – Thái Bình</a:t>
              </a:r>
            </a:p>
          </p:txBody>
        </p:sp>
        <p:sp>
          <p:nvSpPr>
            <p:cNvPr id="146441" name="Rectangle 9">
              <a:extLst>
                <a:ext uri="{FF2B5EF4-FFF2-40B4-BE49-F238E27FC236}">
                  <a16:creationId xmlns="" xmlns:a16="http://schemas.microsoft.com/office/drawing/2014/main" id="{1C7E2069-C7D7-46E1-8D27-17E457513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84"/>
              <a:ext cx="2880" cy="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Chùa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Thầy</a:t>
              </a:r>
              <a:endParaRPr lang="en-US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20490" name="Picture 10" descr="chua-cha-lu1909_jpg[1]">
              <a:extLst>
                <a:ext uri="{FF2B5EF4-FFF2-40B4-BE49-F238E27FC236}">
                  <a16:creationId xmlns="" xmlns:a16="http://schemas.microsoft.com/office/drawing/2014/main" id="{64E6F6C7-EC9B-4787-8C8E-B702FBB5A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208"/>
              <a:ext cx="2880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43" name="Rectangle 11">
              <a:extLst>
                <a:ext uri="{FF2B5EF4-FFF2-40B4-BE49-F238E27FC236}">
                  <a16:creationId xmlns="" xmlns:a16="http://schemas.microsoft.com/office/drawing/2014/main" id="{87AF64F1-F2AC-4513-8150-E844C2754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208"/>
              <a:ext cx="2880" cy="6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Chùa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Cha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Lư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(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Từ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Sơn-Bắc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Ninh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)</a:t>
              </a:r>
              <a:b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</a:b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Nơi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thờ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Thành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mẫu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Phạm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Thị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mẹ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vua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Lý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Thái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Tổ</a:t>
              </a:r>
              <a:endParaRPr lang="en-US" altLang="en-US" sz="165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64" y="0"/>
            <a:ext cx="9433048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6657"/>
            <a:ext cx="7672019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82717" y="140285"/>
            <a:ext cx="40202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en-US" sz="8000" b="1" kern="0" dirty="0" err="1">
                <a:solidFill>
                  <a:srgbClr val="FF0000"/>
                </a:solidFill>
                <a:latin typeface="UTM Candombe" panose="020406030505060202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8000" b="1" kern="0" dirty="0">
                <a:solidFill>
                  <a:srgbClr val="FF0000"/>
                </a:solidFill>
                <a:latin typeface="UTM Candomb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kern="0" dirty="0" err="1">
                <a:solidFill>
                  <a:srgbClr val="FF0000"/>
                </a:solidFill>
                <a:latin typeface="UTM Candombe" panose="02040603050506020204" pitchFamily="18" charset="0"/>
                <a:cs typeface="Times New Roman" panose="02020603050405020304" pitchFamily="18" charset="0"/>
              </a:rPr>
              <a:t>dò</a:t>
            </a:r>
            <a:endParaRPr lang="en-US" altLang="en-US" sz="8000" b="1" kern="0" dirty="0">
              <a:solidFill>
                <a:srgbClr val="FF0000"/>
              </a:solidFill>
              <a:latin typeface="UTM Candomb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1475656" y="1463724"/>
            <a:ext cx="5665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39095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2" y="0"/>
            <a:ext cx="9433048" cy="514350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="" xmlns:a16="http://schemas.microsoft.com/office/drawing/2014/main" id="{29F03B14-DFA4-4ACB-A3F2-7E80FC70BBCA}"/>
              </a:ext>
            </a:extLst>
          </p:cNvPr>
          <p:cNvSpPr txBox="1"/>
          <p:nvPr/>
        </p:nvSpPr>
        <p:spPr>
          <a:xfrm>
            <a:off x="1257084" y="627534"/>
            <a:ext cx="6788456" cy="21236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Chúc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các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em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học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tốt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!</a:t>
            </a:r>
            <a:endParaRPr lang="en-US" sz="660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UTM Akash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236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0" name="Oval 129"/>
          <p:cNvSpPr/>
          <p:nvPr/>
        </p:nvSpPr>
        <p:spPr>
          <a:xfrm>
            <a:off x="854240" y="-3558072"/>
            <a:ext cx="7493526" cy="7493526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4721"/>
            <a:ext cx="7404700" cy="30116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863" y="1288837"/>
            <a:ext cx="41440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err="1">
                <a:ln/>
                <a:solidFill>
                  <a:schemeClr val="accent3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UTM Deutsch Gothic" panose="02040603050506020204" pitchFamily="18" charset="0"/>
              </a:rPr>
              <a:t>Khám</a:t>
            </a:r>
            <a:r>
              <a:rPr lang="en-US" sz="8800" b="1" cap="none" spc="0" dirty="0">
                <a:ln/>
                <a:solidFill>
                  <a:schemeClr val="accent3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UTM Deutsch Gothic" panose="02040603050506020204" pitchFamily="18" charset="0"/>
              </a:rPr>
              <a:t> </a:t>
            </a:r>
            <a:r>
              <a:rPr lang="en-US" sz="8800" b="1" cap="none" spc="0" dirty="0" err="1">
                <a:ln/>
                <a:solidFill>
                  <a:schemeClr val="accent3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UTM Deutsch Gothic" panose="02040603050506020204" pitchFamily="18" charset="0"/>
              </a:rPr>
              <a:t>phá</a:t>
            </a:r>
            <a:endParaRPr lang="en-US" sz="8800" b="1" cap="none" spc="0" dirty="0">
              <a:ln/>
              <a:solidFill>
                <a:schemeClr val="accent3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UTM Deutsch Gothic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489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648" y="-2073182"/>
            <a:ext cx="609600" cy="609600"/>
          </a:xfrm>
          <a:prstGeom prst="rect">
            <a:avLst/>
          </a:prstGeom>
        </p:spPr>
      </p:pic>
      <p:pic>
        <p:nvPicPr>
          <p:cNvPr id="1026" name="Picture 2" descr="Hoàng đế dẹp loạn 12 sứ quân trong lịch sử VN - Đinh Tiên Hoà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6"/>
          <a:stretch/>
        </p:blipFill>
        <p:spPr bwMode="auto">
          <a:xfrm>
            <a:off x="227135" y="2601480"/>
            <a:ext cx="3419872" cy="2459218"/>
          </a:xfrm>
          <a:prstGeom prst="ellipse">
            <a:avLst/>
          </a:prstGeom>
          <a:noFill/>
          <a:ln w="114300" cmpd="tri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40152" y="1491630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4" descr="chuamotcot">
            <a:extLst>
              <a:ext uri="{FF2B5EF4-FFF2-40B4-BE49-F238E27FC236}">
                <a16:creationId xmlns="" xmlns:a16="http://schemas.microsoft.com/office/drawing/2014/main" id="{C76C942F-9A40-4CB8-8956-8FFCF4C9D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2" y="303327"/>
            <a:ext cx="4441825" cy="459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56C55ED-4E48-4398-92CC-4A4DD58CC2AB}"/>
              </a:ext>
            </a:extLst>
          </p:cNvPr>
          <p:cNvSpPr txBox="1"/>
          <p:nvPr/>
        </p:nvSpPr>
        <p:spPr>
          <a:xfrm>
            <a:off x="5148064" y="1995686"/>
            <a:ext cx="88717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Chùa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Lý</a:t>
            </a:r>
            <a:endParaRPr lang="en-US" altLang="en-US" sz="40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BABFD2-8135-4B78-B631-20C2EC126D2F}"/>
              </a:ext>
            </a:extLst>
          </p:cNvPr>
          <p:cNvSpPr txBox="1"/>
          <p:nvPr/>
        </p:nvSpPr>
        <p:spPr>
          <a:xfrm>
            <a:off x="4630307" y="1214631"/>
            <a:ext cx="5449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22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11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29137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20" y="0"/>
            <a:ext cx="9433048" cy="51435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390822" y="320348"/>
            <a:ext cx="1092587" cy="98886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30982" y="888949"/>
            <a:ext cx="7482036" cy="95410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62" y="2108793"/>
            <a:ext cx="3114474" cy="3114474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 bwMode="auto">
          <a:xfrm>
            <a:off x="942056" y="1666695"/>
            <a:ext cx="6150224" cy="3312673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240598" y="2427734"/>
            <a:ext cx="6150224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VNI-Times" pitchFamily="2" charset="0"/>
              </a:rPr>
              <a:t>1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00"/>
                </a:solidFill>
                <a:latin typeface="VNI-Times" pitchFamily="2" charset="0"/>
              </a:rPr>
              <a:t>? </a:t>
            </a:r>
          </a:p>
          <a:p>
            <a:r>
              <a:rPr lang="en-US" altLang="en-US" sz="3200" b="1" dirty="0">
                <a:solidFill>
                  <a:srgbClr val="000000"/>
                </a:solidFill>
                <a:latin typeface="VNI-Times" pitchFamily="2" charset="0"/>
              </a:rPr>
              <a:t>2.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6">
            <a:extLst>
              <a:ext uri="{FF2B5EF4-FFF2-40B4-BE49-F238E27FC236}">
                <a16:creationId xmlns="" xmlns:a16="http://schemas.microsoft.com/office/drawing/2014/main" id="{CF5B4750-BF4F-418B-A531-D848AD4FDA7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855786" y="181310"/>
            <a:ext cx="85407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latin typeface="VNI-Times" pitchFamily="2" charset="0"/>
              </a:rPr>
              <a:t>1</a:t>
            </a:r>
            <a:r>
              <a:rPr lang="en-US" altLang="en-US" b="1" dirty="0">
                <a:latin typeface="VNI-WIN Sample Font" pitchFamily="2" charset="0"/>
              </a:rPr>
              <a:t>. </a:t>
            </a:r>
            <a:r>
              <a:rPr lang="en-US" alt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en-US" altLang="en-US" b="1" dirty="0">
                <a:latin typeface="VNI-Times" pitchFamily="2" charset="0"/>
              </a:rPr>
              <a:t>:</a:t>
            </a:r>
            <a:endParaRPr lang="en-US" altLang="en-US" dirty="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67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504" y="4554107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576433" y="-20207"/>
            <a:ext cx="1453267" cy="1315298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="" xmlns:a16="http://schemas.microsoft.com/office/drawing/2014/main" id="{7B6A7E01-E29A-4FEF-B4F8-F24F014ADF4B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B80F51-57DD-422C-9488-3C9988552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" y="-23953"/>
            <a:ext cx="9144000" cy="5167453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="" xmlns:a16="http://schemas.microsoft.com/office/drawing/2014/main" id="{183B3C22-1FE7-49CB-AAE6-76A91736BFC7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3043436" y="-81825"/>
            <a:ext cx="574015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?</a:t>
            </a:r>
            <a:endParaRPr lang="en-US" altLang="en-US" sz="2800" b="1" dirty="0">
              <a:latin typeface="VNI-Times" pitchFamily="2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="" xmlns:a16="http://schemas.microsoft.com/office/drawing/2014/main" id="{866A6AEE-4662-4F04-BE30-E77D18026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152" y="603975"/>
            <a:ext cx="56353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CC0000"/>
                </a:solidFill>
                <a:latin typeface="VNI-Times" pitchFamily="2" charset="0"/>
              </a:rPr>
              <a:t>: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0" descr="PhatTo_Best3">
            <a:extLst>
              <a:ext uri="{FF2B5EF4-FFF2-40B4-BE49-F238E27FC236}">
                <a16:creationId xmlns="" xmlns:a16="http://schemas.microsoft.com/office/drawing/2014/main" id="{452543BB-F879-4B55-B61B-E17E336D0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" y="132657"/>
            <a:ext cx="2743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="" xmlns:a16="http://schemas.microsoft.com/office/drawing/2014/main" id="{FA163D84-7039-4705-9ABE-5850730961E1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2886482" y="2924292"/>
            <a:ext cx="6324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3100" b="1" dirty="0">
                <a:solidFill>
                  <a:srgbClr val="000000"/>
                </a:solidFill>
                <a:latin typeface="VNI-Times" pitchFamily="2" charset="0"/>
              </a:rPr>
              <a:t>2.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3100" b="1" dirty="0">
                <a:solidFill>
                  <a:srgbClr val="000000"/>
                </a:solidFill>
                <a:latin typeface="VNI-Times" pitchFamily="2" charset="0"/>
              </a:rPr>
              <a:t>?</a:t>
            </a:r>
            <a:endParaRPr lang="en-US" altLang="en-US" sz="3100" b="1" dirty="0">
              <a:latin typeface="VNI-Times" pitchFamily="2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="" xmlns:a16="http://schemas.microsoft.com/office/drawing/2014/main" id="{702A727A-153A-493F-844A-5CA92351D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983" y="3679224"/>
            <a:ext cx="71517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0181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Image-5-6 (Picture 8)">
            <a:extLst>
              <a:ext uri="{FF2B5EF4-FFF2-40B4-BE49-F238E27FC236}">
                <a16:creationId xmlns="" xmlns:a16="http://schemas.microsoft.com/office/drawing/2014/main" id="{701D4B20-4B47-438E-A1AF-0B6C7E11D3A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2489" y="59719"/>
            <a:ext cx="21717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 descr="Image-5-3 (Picture 5)">
            <a:extLst>
              <a:ext uri="{FF2B5EF4-FFF2-40B4-BE49-F238E27FC236}">
                <a16:creationId xmlns="" xmlns:a16="http://schemas.microsoft.com/office/drawing/2014/main" id="{4BE8E4DF-6037-495C-9079-A9D8328BF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9" y="0"/>
            <a:ext cx="21717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Image-5-7 (Picture 9)">
            <a:extLst>
              <a:ext uri="{FF2B5EF4-FFF2-40B4-BE49-F238E27FC236}">
                <a16:creationId xmlns="" xmlns:a16="http://schemas.microsoft.com/office/drawing/2014/main" id="{877C9FD7-214E-41E2-B493-4DD8D88B8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10" y="2766"/>
            <a:ext cx="25717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5" name="AutoShape 9">
            <a:extLst>
              <a:ext uri="{FF2B5EF4-FFF2-40B4-BE49-F238E27FC236}">
                <a16:creationId xmlns="" xmlns:a16="http://schemas.microsoft.com/office/drawing/2014/main" id="{DE9CB3A1-1AFC-44AB-BE9E-CD3B9B970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84" y="3078394"/>
            <a:ext cx="6858000" cy="1943100"/>
          </a:xfrm>
          <a:prstGeom prst="horizontalScroll">
            <a:avLst>
              <a:gd name="adj" fmla="val 12500"/>
            </a:avLst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8"/>
            <a:r>
              <a:rPr lang="vi-VN" sz="700" i="1" dirty="0"/>
              <a:t>.</a:t>
            </a:r>
            <a:endParaRPr lang="en-US" sz="700" i="1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37C12D-3085-4A28-A78F-58010AF4A5C0}"/>
              </a:ext>
            </a:extLst>
          </p:cNvPr>
          <p:cNvSpPr txBox="1"/>
          <p:nvPr/>
        </p:nvSpPr>
        <p:spPr>
          <a:xfrm>
            <a:off x="1327816" y="3357446"/>
            <a:ext cx="59561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1" dirty="0">
                <a:effectLst/>
                <a:latin typeface="+mj-lt"/>
              </a:rPr>
              <a:t>Đạo Phật có nguồn gốc từ Ấn Độ, đạo phật du nhập vào nước ta từ thời </a:t>
            </a:r>
            <a:r>
              <a:rPr lang="en-US" sz="28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vi-VN" sz="28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đô hộ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pic>
        <p:nvPicPr>
          <p:cNvPr id="30" name="Picture 12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85" y="488178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69" y="1976826"/>
            <a:ext cx="1884785" cy="3598529"/>
          </a:xfrm>
          <a:prstGeom prst="rect">
            <a:avLst/>
          </a:prstGeom>
        </p:spPr>
      </p:pic>
      <p:sp>
        <p:nvSpPr>
          <p:cNvPr id="22" name="TextBox 10">
            <a:extLst>
              <a:ext uri="{FF2B5EF4-FFF2-40B4-BE49-F238E27FC236}">
                <a16:creationId xmlns="" xmlns:a16="http://schemas.microsoft.com/office/drawing/2014/main" id="{EE0E341B-8658-43B1-8A92-7765A31FF822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8D100C4-1B39-4E53-8A36-DE6A5B910436}"/>
              </a:ext>
            </a:extLst>
          </p:cNvPr>
          <p:cNvSpPr txBox="1"/>
          <p:nvPr/>
        </p:nvSpPr>
        <p:spPr>
          <a:xfrm>
            <a:off x="1367644" y="647132"/>
            <a:ext cx="66247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>
                <a:effectLst/>
                <a:latin typeface="+mj-lt"/>
              </a:rPr>
              <a:t>- </a:t>
            </a:r>
            <a:r>
              <a:rPr lang="vi-VN" sz="2400" b="0" i="1" dirty="0">
                <a:effectLst/>
                <a:latin typeface="+mj-lt"/>
              </a:rPr>
              <a:t>Đạo Phật có nguồn gốc từ Ấn Độ, đạo phật du nhập vào nước ta từ thời PKPB đô hộ.</a:t>
            </a:r>
            <a:endParaRPr lang="en-US" sz="2400" b="0" i="1" dirty="0">
              <a:effectLst/>
              <a:latin typeface="+mj-lt"/>
            </a:endParaRPr>
          </a:p>
          <a:p>
            <a:r>
              <a:rPr lang="vi-VN" sz="2400" b="0" i="1" dirty="0">
                <a:effectLst/>
                <a:latin typeface="+mj-lt"/>
              </a:rPr>
              <a:t> </a:t>
            </a:r>
            <a:r>
              <a:rPr lang="en-US" sz="2400" b="0" i="1" dirty="0">
                <a:effectLst/>
                <a:latin typeface="+mj-lt"/>
              </a:rPr>
              <a:t>-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i="1" dirty="0">
                <a:latin typeface="VNI-Times" pitchFamily="2" charset="0"/>
              </a:rPr>
              <a:t>: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2515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911" y="92079"/>
            <a:ext cx="9244202" cy="4918269"/>
          </a:xfrm>
          <a:prstGeom prst="rect">
            <a:avLst/>
          </a:prstGeom>
          <a:solidFill>
            <a:schemeClr val="bg1"/>
          </a:solidFill>
          <a:ln w="149225" cap="flat" cmpd="thickThin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: “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  <a:cs typeface="+mn-cs"/>
              </a:rPr>
              <a:t>- 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="" xmlns:a16="http://schemas.microsoft.com/office/drawing/2014/main" id="{1FA0CF10-AB38-4ADE-9E74-C44250F7B99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56318" y="232957"/>
            <a:ext cx="8540750" cy="179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VNI-Times" pitchFamily="2" charset="0"/>
              </a:rPr>
              <a:t>2.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Söï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phaùt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trieån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cuûa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Ñaïo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Phaät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thôøi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nhaø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Lyù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:</a:t>
            </a:r>
            <a:endParaRPr lang="en-US" altLang="en-US" dirty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="" xmlns:a16="http://schemas.microsoft.com/office/drawing/2014/main" id="{1BFEA98B-0297-4AB8-BD19-D88976562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808" y="2211710"/>
            <a:ext cx="686266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VNI-Times" pitchFamily="2" charset="0"/>
              </a:rPr>
              <a:t>+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VNI-Times" pitchFamily="2" charset="0"/>
              </a:rPr>
              <a:t>+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400" b="1" dirty="0">
                <a:solidFill>
                  <a:srgbClr val="CC0000"/>
                </a:solidFill>
                <a:latin typeface="VNI-Times" pitchFamily="2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VNI-Times" pitchFamily="2" charset="0"/>
              </a:rPr>
              <a:t>+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VNI-Times" pitchFamily="2" charset="0"/>
              </a:rPr>
              <a:t>+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CC0000"/>
              </a:solidFill>
              <a:latin typeface="VNI-Times" pitchFamily="2" charset="0"/>
            </a:endParaRPr>
          </a:p>
        </p:txBody>
      </p:sp>
      <p:pic>
        <p:nvPicPr>
          <p:cNvPr id="10" name="Picture 12" descr="Chua Long Tien">
            <a:extLst>
              <a:ext uri="{FF2B5EF4-FFF2-40B4-BE49-F238E27FC236}">
                <a16:creationId xmlns="" xmlns:a16="http://schemas.microsoft.com/office/drawing/2014/main" id="{1C046514-9997-4182-BD60-6F961BB4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56" y="2367842"/>
            <a:ext cx="2533873" cy="230761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774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  <p:tag name="INKNOELEADERBOARD" val="1957964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4555</TotalTime>
  <Words>670</Words>
  <Application>Microsoft Office PowerPoint</Application>
  <PresentationFormat>On-screen Show (16:9)</PresentationFormat>
  <Paragraphs>78</Paragraphs>
  <Slides>22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Chùa Keo (Thái Bình)</vt:lpstr>
      <vt:lpstr>PowerPoint Presentation</vt:lpstr>
      <vt:lpstr>Một số ngôi chùa thời Lý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DinhBoLinh</dc:title>
  <dc:subject>Lich su</dc:subject>
  <dc:creator>KTUTS</dc:creator>
  <cp:keywords>BichHa</cp:keywords>
  <cp:lastModifiedBy>HP</cp:lastModifiedBy>
  <cp:revision>464</cp:revision>
  <dcterms:created xsi:type="dcterms:W3CDTF">2015-12-11T17:46:17Z</dcterms:created>
  <dcterms:modified xsi:type="dcterms:W3CDTF">2021-11-26T01:26:56Z</dcterms:modified>
</cp:coreProperties>
</file>