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71" r:id="rId3"/>
    <p:sldId id="258" r:id="rId4"/>
    <p:sldId id="257" r:id="rId5"/>
    <p:sldId id="260" r:id="rId6"/>
    <p:sldId id="259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C438C-3D0D-499D-8D32-DDC074AE52A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BDF8A-FEFA-4D42-A828-8E032E404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9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8192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文本占位符 8192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灯片编号占位符 1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34DFE2-767E-44D8-8CE4-8FF6C84D3DC5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0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0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2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2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126"/>
            </a:lvl1pPr>
            <a:lvl2pPr marL="405033" indent="0" algn="ctr">
              <a:buNone/>
              <a:defRPr sz="1772"/>
            </a:lvl2pPr>
            <a:lvl3pPr marL="810067" indent="0" algn="ctr">
              <a:buNone/>
              <a:defRPr sz="1595"/>
            </a:lvl3pPr>
            <a:lvl4pPr marL="1215100" indent="0" algn="ctr">
              <a:buNone/>
              <a:defRPr sz="1417"/>
            </a:lvl4pPr>
            <a:lvl5pPr marL="1620134" indent="0" algn="ctr">
              <a:buNone/>
              <a:defRPr sz="1417"/>
            </a:lvl5pPr>
            <a:lvl6pPr marL="2025167" indent="0" algn="ctr">
              <a:buNone/>
              <a:defRPr sz="1417"/>
            </a:lvl6pPr>
            <a:lvl7pPr marL="2430201" indent="0" algn="ctr">
              <a:buNone/>
              <a:defRPr sz="1417"/>
            </a:lvl7pPr>
            <a:lvl8pPr marL="2835234" indent="0" algn="ctr">
              <a:buNone/>
              <a:defRPr sz="1417"/>
            </a:lvl8pPr>
            <a:lvl9pPr marL="3240268" indent="0" algn="ctr">
              <a:buNone/>
              <a:defRPr sz="141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6D10C-42B5-4E1E-AC12-72792209C092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A14B9-8092-4004-AE71-AAC166823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85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4A940-5B2E-4037-9C3F-4CF040989D27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43870-E370-4296-912D-D3C2AA1C82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046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5033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10067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3pPr>
            <a:lvl4pPr marL="121510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201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516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3020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523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4026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0CDA-735F-4BDD-ABC9-344F3478B9A5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85D7-B450-45D8-B2BD-A40B77F30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7630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00392-20BC-4FA2-B292-E548AB18C2C0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B0A6-083D-4279-BA73-768B5F1AB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5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5033" indent="0">
              <a:buNone/>
              <a:defRPr sz="1772" b="1"/>
            </a:lvl2pPr>
            <a:lvl3pPr marL="810067" indent="0">
              <a:buNone/>
              <a:defRPr sz="1595" b="1"/>
            </a:lvl3pPr>
            <a:lvl4pPr marL="1215100" indent="0">
              <a:buNone/>
              <a:defRPr sz="1417" b="1"/>
            </a:lvl4pPr>
            <a:lvl5pPr marL="1620134" indent="0">
              <a:buNone/>
              <a:defRPr sz="1417" b="1"/>
            </a:lvl5pPr>
            <a:lvl6pPr marL="2025167" indent="0">
              <a:buNone/>
              <a:defRPr sz="1417" b="1"/>
            </a:lvl6pPr>
            <a:lvl7pPr marL="2430201" indent="0">
              <a:buNone/>
              <a:defRPr sz="1417" b="1"/>
            </a:lvl7pPr>
            <a:lvl8pPr marL="2835234" indent="0">
              <a:buNone/>
              <a:defRPr sz="1417" b="1"/>
            </a:lvl8pPr>
            <a:lvl9pPr marL="3240268" indent="0">
              <a:buNone/>
              <a:defRPr sz="14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BBF46-A8E3-4B89-AEBA-61CB14E57B68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FC8ED-7808-4EF7-BBF7-CB2440AC40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320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C771-9EB4-4CA4-BDFF-E2964648BCDF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53A00-8E73-456D-8E74-149B5D0B53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446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21BCA-5927-414D-B46D-D783FD119980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4381F-D47B-4F09-828D-0187FFDE0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32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>
              <a:defRPr sz="2835"/>
            </a:lvl1pPr>
            <a:lvl2pPr>
              <a:defRPr sz="2481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3F023-747B-4CE5-9478-9CCCA25D455F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6BC0-CB15-4275-BF92-F3DB984F5A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0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64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835"/>
            </a:lvl1pPr>
            <a:lvl2pPr marL="405033" indent="0">
              <a:buNone/>
              <a:defRPr sz="2481"/>
            </a:lvl2pPr>
            <a:lvl3pPr marL="810067" indent="0">
              <a:buNone/>
              <a:defRPr sz="2126"/>
            </a:lvl3pPr>
            <a:lvl4pPr marL="1215100" indent="0">
              <a:buNone/>
              <a:defRPr sz="1772"/>
            </a:lvl4pPr>
            <a:lvl5pPr marL="1620134" indent="0">
              <a:buNone/>
              <a:defRPr sz="1772"/>
            </a:lvl5pPr>
            <a:lvl6pPr marL="2025167" indent="0">
              <a:buNone/>
              <a:defRPr sz="1772"/>
            </a:lvl6pPr>
            <a:lvl7pPr marL="2430201" indent="0">
              <a:buNone/>
              <a:defRPr sz="1772"/>
            </a:lvl7pPr>
            <a:lvl8pPr marL="2835234" indent="0">
              <a:buNone/>
              <a:defRPr sz="1772"/>
            </a:lvl8pPr>
            <a:lvl9pPr marL="3240268" indent="0">
              <a:buNone/>
              <a:defRPr sz="177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17"/>
            </a:lvl1pPr>
            <a:lvl2pPr marL="405033" indent="0">
              <a:buNone/>
              <a:defRPr sz="1240"/>
            </a:lvl2pPr>
            <a:lvl3pPr marL="810067" indent="0">
              <a:buNone/>
              <a:defRPr sz="1063"/>
            </a:lvl3pPr>
            <a:lvl4pPr marL="1215100" indent="0">
              <a:buNone/>
              <a:defRPr sz="886"/>
            </a:lvl4pPr>
            <a:lvl5pPr marL="1620134" indent="0">
              <a:buNone/>
              <a:defRPr sz="886"/>
            </a:lvl5pPr>
            <a:lvl6pPr marL="2025167" indent="0">
              <a:buNone/>
              <a:defRPr sz="886"/>
            </a:lvl6pPr>
            <a:lvl7pPr marL="2430201" indent="0">
              <a:buNone/>
              <a:defRPr sz="886"/>
            </a:lvl7pPr>
            <a:lvl8pPr marL="2835234" indent="0">
              <a:buNone/>
              <a:defRPr sz="886"/>
            </a:lvl8pPr>
            <a:lvl9pPr marL="3240268" indent="0">
              <a:buNone/>
              <a:defRPr sz="88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6E82-E47B-4625-A6E4-2CFC14A85DB4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2C004-A092-4CDF-BDFB-3C41173E9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76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C97D4-4E0E-483F-A2BF-1948921B54F9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1C758-D14C-45B8-B8A5-B94ECB9779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084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D793-8E9F-48BF-9EF5-B52A5A7549A7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C91F9-AF49-4357-9F6D-B272461D1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93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7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5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5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9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5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3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CB34-811B-48DD-962A-B6CEC82F2EF6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4EE22-26D9-4CB1-AD27-FADFB869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0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603" y="365126"/>
            <a:ext cx="10514794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603" y="1825625"/>
            <a:ext cx="1051479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604" y="6356351"/>
            <a:ext cx="2743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DC1A66-5983-4331-BEFC-4C84C6AEE79A}" type="datetimeFigureOut">
              <a:rPr lang="en-US"/>
              <a:pPr>
                <a:defRPr/>
              </a:pPr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14" y="6356351"/>
            <a:ext cx="411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018" y="6356351"/>
            <a:ext cx="2743379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AB9DEAF-427C-4029-8E9A-015930AB3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2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2pPr>
      <a:lvl3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3pPr>
      <a:lvl4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4pPr>
      <a:lvl5pPr algn="l" defTabSz="8096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809625" rtl="0" fontAlgn="base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01613" indent="-201613" algn="l" defTabSz="809625" rtl="0" eaLnBrk="0" fontAlgn="base" hangingPunct="0">
        <a:lnSpc>
          <a:spcPct val="90000"/>
        </a:lnSpc>
        <a:spcBef>
          <a:spcPts val="888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6425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1238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160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eaLnBrk="0" fontAlgn="base" hangingPunct="0">
        <a:lnSpc>
          <a:spcPct val="90000"/>
        </a:lnSpc>
        <a:spcBef>
          <a:spcPts val="438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227684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632718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3037751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442785" indent="-202517" algn="l" defTabSz="810067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2pPr>
      <a:lvl3pPr marL="8100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15100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4pPr>
      <a:lvl5pPr marL="16201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5pPr>
      <a:lvl6pPr marL="2025167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6pPr>
      <a:lvl7pPr marL="2430201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7pPr>
      <a:lvl8pPr marL="2835234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8pPr>
      <a:lvl9pPr marL="3240268" algn="l" defTabSz="810067" rtl="0" eaLnBrk="1" latinLnBrk="0" hangingPunct="1">
        <a:defRPr sz="15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6.png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370" y="501295"/>
            <a:ext cx="10682243" cy="6590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356" y="4025068"/>
            <a:ext cx="6981914" cy="251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1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0"/>
          <p:cNvSpPr txBox="1">
            <a:spLocks noChangeArrowheads="1"/>
          </p:cNvSpPr>
          <p:nvPr/>
        </p:nvSpPr>
        <p:spPr bwMode="auto">
          <a:xfrm>
            <a:off x="1620520" y="95504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/>
          </a:p>
        </p:txBody>
      </p:sp>
      <p:sp>
        <p:nvSpPr>
          <p:cNvPr id="3" name="Text Box 29"/>
          <p:cNvSpPr txBox="1">
            <a:spLocks noChangeArrowheads="1"/>
          </p:cNvSpPr>
          <p:nvPr/>
        </p:nvSpPr>
        <p:spPr bwMode="auto">
          <a:xfrm>
            <a:off x="1223645" y="373111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1066800" y="1131703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48 600  –  9 455</a:t>
            </a: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5334000" y="1131703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80 000  –  48 765</a:t>
            </a: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1066800" y="1741303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65 102 – 13 859</a:t>
            </a:r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5334000" y="1741303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941 302  –  298 764</a:t>
            </a: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1259840" y="2752883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8000"/>
                </a:solidFill>
                <a:cs typeface="Arial" panose="020B0604020202020204" pitchFamily="34" charset="0"/>
              </a:rPr>
              <a:t>48 600</a:t>
            </a: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6478196" y="2671445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80 000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432878" y="3318033"/>
            <a:ext cx="11985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9 455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901383" y="2961164"/>
            <a:ext cx="433387" cy="730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6500421" y="3204845"/>
            <a:ext cx="1423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48 765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87671" y="2854007"/>
            <a:ext cx="41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228090" y="3972083"/>
            <a:ext cx="14239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39 145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6500421" y="3930333"/>
            <a:ext cx="1423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31 235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6" name="Line 43"/>
          <p:cNvSpPr>
            <a:spLocks noChangeShapeType="1"/>
          </p:cNvSpPr>
          <p:nvPr/>
        </p:nvSpPr>
        <p:spPr bwMode="auto">
          <a:xfrm>
            <a:off x="1336040" y="3895883"/>
            <a:ext cx="12954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>
            <a:off x="6478195" y="3814445"/>
            <a:ext cx="144621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3805051" y="2732086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65 102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807008" y="3289229"/>
            <a:ext cx="1601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13 859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3455830" y="2940367"/>
            <a:ext cx="433387" cy="730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3782537" y="3951286"/>
            <a:ext cx="14366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51 243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2" name="Line 43"/>
          <p:cNvSpPr>
            <a:spLocks noChangeShapeType="1"/>
          </p:cNvSpPr>
          <p:nvPr/>
        </p:nvSpPr>
        <p:spPr bwMode="auto">
          <a:xfrm>
            <a:off x="3788536" y="3875086"/>
            <a:ext cx="1434295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8971536" y="2650648"/>
            <a:ext cx="216382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941 302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8993761" y="3184048"/>
            <a:ext cx="16642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298 764</a:t>
            </a:r>
            <a:endParaRPr lang="en-US" altLang="en-US" sz="3200" b="1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8581011" y="2833210"/>
            <a:ext cx="41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8993761" y="3909536"/>
            <a:ext cx="16642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 smtClean="0">
                <a:solidFill>
                  <a:srgbClr val="008000"/>
                </a:solidFill>
                <a:cs typeface="Arial" panose="020B0604020202020204" pitchFamily="34" charset="0"/>
              </a:rPr>
              <a:t>642 538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7" name="Line 44"/>
          <p:cNvSpPr>
            <a:spLocks noChangeShapeType="1"/>
          </p:cNvSpPr>
          <p:nvPr/>
        </p:nvSpPr>
        <p:spPr bwMode="auto">
          <a:xfrm>
            <a:off x="8971535" y="3793648"/>
            <a:ext cx="1686463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Cloud Callout 27"/>
          <p:cNvSpPr/>
          <p:nvPr/>
        </p:nvSpPr>
        <p:spPr>
          <a:xfrm>
            <a:off x="8787386" y="124001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116055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4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8" grpId="0"/>
      <p:bldP spid="19" grpId="0"/>
      <p:bldP spid="20" grpId="0" animBg="1"/>
      <p:bldP spid="21" grpId="0"/>
      <p:bldP spid="23" grpId="0"/>
      <p:bldP spid="24" grpId="0"/>
      <p:bldP spid="25" grpId="0"/>
      <p:bldP spid="26" grpId="0"/>
      <p:bldP spid="28" grpId="0" animBg="1"/>
      <p:bldP spid="2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594360" y="313293"/>
            <a:ext cx="1081532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1730km.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1315km.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2341880" y="2275840"/>
            <a:ext cx="952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Hà Nội</a:t>
            </a: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7142480" y="2275840"/>
            <a:ext cx="1441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Nha Trang </a:t>
            </a: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9379267" y="1782763"/>
            <a:ext cx="15954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TP.</a:t>
            </a:r>
          </a:p>
          <a:p>
            <a:pPr algn="ctr"/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4842827" y="1919923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1315km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5847080" y="3418840"/>
            <a:ext cx="121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1730km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8437880" y="204724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km</a:t>
            </a:r>
          </a:p>
        </p:txBody>
      </p:sp>
      <p:sp>
        <p:nvSpPr>
          <p:cNvPr id="9" name="Line 21"/>
          <p:cNvSpPr>
            <a:spLocks noChangeShapeType="1"/>
          </p:cNvSpPr>
          <p:nvPr/>
        </p:nvSpPr>
        <p:spPr bwMode="auto">
          <a:xfrm>
            <a:off x="8023543" y="2906078"/>
            <a:ext cx="0" cy="228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2799080" y="3037840"/>
            <a:ext cx="7010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>
            <a:off x="2765743" y="2885440"/>
            <a:ext cx="0" cy="2301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9809480" y="2885440"/>
            <a:ext cx="0" cy="2301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AutoShape 23"/>
          <p:cNvSpPr>
            <a:spLocks/>
          </p:cNvSpPr>
          <p:nvPr/>
        </p:nvSpPr>
        <p:spPr bwMode="auto">
          <a:xfrm rot="5400000">
            <a:off x="6136165" y="-279558"/>
            <a:ext cx="250190" cy="7037386"/>
          </a:xfrm>
          <a:prstGeom prst="rightBrace">
            <a:avLst>
              <a:gd name="adj1" fmla="val 187500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4" name="AutoShape 24"/>
          <p:cNvSpPr>
            <a:spLocks/>
          </p:cNvSpPr>
          <p:nvPr/>
        </p:nvSpPr>
        <p:spPr bwMode="auto">
          <a:xfrm rot="16200000">
            <a:off x="8780780" y="1932940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5" name="AutoShape 25"/>
          <p:cNvSpPr>
            <a:spLocks/>
          </p:cNvSpPr>
          <p:nvPr/>
        </p:nvSpPr>
        <p:spPr bwMode="auto">
          <a:xfrm rot="16200000">
            <a:off x="5142230" y="-19685"/>
            <a:ext cx="533400" cy="5181600"/>
          </a:xfrm>
          <a:prstGeom prst="rightBrace">
            <a:avLst>
              <a:gd name="adj1" fmla="val 80952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5352256" y="3959383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833120" y="4541520"/>
            <a:ext cx="106476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3756343" y="5143976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1730 – 1315 = 415 (km)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5699760" y="5828188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415km.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378143" y="2233305"/>
            <a:ext cx="1742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28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9387249" y="3072633"/>
            <a:ext cx="2804751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387192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  <p:bldP spid="5" grpId="0"/>
      <p:bldP spid="5" grpId="1"/>
      <p:bldP spid="6" grpId="0"/>
      <p:bldP spid="7" grpId="0"/>
      <p:bldP spid="8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 animBg="1"/>
      <p:bldP spid="2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05646" y="259919"/>
            <a:ext cx="101803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80 600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717688" y="2921819"/>
            <a:ext cx="3352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37176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70704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225632" y="2607623"/>
            <a:ext cx="13740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</a:t>
            </a:r>
            <a:endParaRPr lang="en-US" alt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84467" y="1732782"/>
            <a:ext cx="16882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4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sz="24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c 10"/>
          <p:cNvSpPr>
            <a:spLocks/>
          </p:cNvSpPr>
          <p:nvPr/>
        </p:nvSpPr>
        <p:spPr bwMode="auto">
          <a:xfrm rot="19231059">
            <a:off x="4028783" y="1849985"/>
            <a:ext cx="2681537" cy="2311881"/>
          </a:xfrm>
          <a:custGeom>
            <a:avLst/>
            <a:gdLst>
              <a:gd name="T0" fmla="*/ 2147483647 w 21517"/>
              <a:gd name="T1" fmla="*/ 0 h 21493"/>
              <a:gd name="T2" fmla="*/ 2147483647 w 21517"/>
              <a:gd name="T3" fmla="*/ 2147483647 h 21493"/>
              <a:gd name="T4" fmla="*/ 0 w 21517"/>
              <a:gd name="T5" fmla="*/ 2147483647 h 21493"/>
              <a:gd name="T6" fmla="*/ 0 60000 65536"/>
              <a:gd name="T7" fmla="*/ 0 60000 65536"/>
              <a:gd name="T8" fmla="*/ 0 60000 65536"/>
              <a:gd name="T9" fmla="*/ 0 w 21517"/>
              <a:gd name="T10" fmla="*/ 0 h 21493"/>
              <a:gd name="T11" fmla="*/ 21517 w 21517"/>
              <a:gd name="T12" fmla="*/ 21493 h 214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17" h="21493" fill="none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</a:path>
              <a:path w="21517" h="21493" stroke="0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  <a:lnTo>
                  <a:pt x="0" y="21493"/>
                </a:lnTo>
                <a:lnTo>
                  <a:pt x="2148" y="0"/>
                </a:lnTo>
                <a:close/>
              </a:path>
            </a:pathLst>
          </a:cu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3717688" y="3379019"/>
            <a:ext cx="2057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3717688" y="32266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5775088" y="32266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019884" y="3116980"/>
            <a:ext cx="16129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endParaRPr lang="en-US" alt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5851288" y="3226619"/>
            <a:ext cx="11977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80 600</a:t>
            </a:r>
            <a:r>
              <a:rPr lang="en-US" altLang="en-US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rc 16"/>
          <p:cNvSpPr>
            <a:spLocks/>
          </p:cNvSpPr>
          <p:nvPr/>
        </p:nvSpPr>
        <p:spPr bwMode="auto">
          <a:xfrm rot="8163989">
            <a:off x="5981463" y="2488432"/>
            <a:ext cx="914400" cy="914400"/>
          </a:xfrm>
          <a:custGeom>
            <a:avLst/>
            <a:gdLst>
              <a:gd name="T0" fmla="*/ 2147483647 w 21517"/>
              <a:gd name="T1" fmla="*/ 0 h 21493"/>
              <a:gd name="T2" fmla="*/ 2147483647 w 21517"/>
              <a:gd name="T3" fmla="*/ 2147483647 h 21493"/>
              <a:gd name="T4" fmla="*/ 0 w 21517"/>
              <a:gd name="T5" fmla="*/ 2147483647 h 21493"/>
              <a:gd name="T6" fmla="*/ 0 60000 65536"/>
              <a:gd name="T7" fmla="*/ 0 60000 65536"/>
              <a:gd name="T8" fmla="*/ 0 60000 65536"/>
              <a:gd name="T9" fmla="*/ 0 w 21517"/>
              <a:gd name="T10" fmla="*/ 0 h 21493"/>
              <a:gd name="T11" fmla="*/ 21517 w 21517"/>
              <a:gd name="T12" fmla="*/ 21493 h 214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17" h="21493" fill="none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</a:path>
              <a:path w="21517" h="21493" stroke="0" extrusionOk="0">
                <a:moveTo>
                  <a:pt x="2148" y="0"/>
                </a:moveTo>
                <a:cubicBezTo>
                  <a:pt x="12474" y="1032"/>
                  <a:pt x="20606" y="9261"/>
                  <a:pt x="21516" y="19599"/>
                </a:cubicBezTo>
                <a:lnTo>
                  <a:pt x="0" y="21493"/>
                </a:lnTo>
                <a:lnTo>
                  <a:pt x="2148" y="0"/>
                </a:lnTo>
                <a:close/>
              </a:path>
            </a:pathLst>
          </a:custGeom>
          <a:noFill/>
          <a:ln w="9525">
            <a:solidFill>
              <a:srgbClr val="3333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5775088" y="2769419"/>
            <a:ext cx="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8"/>
          <p:cNvSpPr>
            <a:spLocks/>
          </p:cNvSpPr>
          <p:nvPr/>
        </p:nvSpPr>
        <p:spPr bwMode="auto">
          <a:xfrm>
            <a:off x="7299088" y="2769419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7810215" y="2921819"/>
            <a:ext cx="9188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24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altLang="en-US" sz="24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4251088" y="2921819"/>
            <a:ext cx="6783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altLang="en-US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5071266" y="3824848"/>
            <a:ext cx="1350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805387" y="4306473"/>
            <a:ext cx="5128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3410613" y="4767050"/>
            <a:ext cx="5128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80 600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134 200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2587218" y="5196447"/>
            <a:ext cx="82525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410613" y="5647911"/>
            <a:ext cx="53030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214 800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134 200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349 000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927488" y="6148300"/>
            <a:ext cx="3506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i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349 000</a:t>
            </a:r>
            <a:r>
              <a:rPr lang="en-US" altLang="en-US" sz="2800" b="1" i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Cloud Callout 24"/>
          <p:cNvSpPr/>
          <p:nvPr/>
        </p:nvSpPr>
        <p:spPr>
          <a:xfrm>
            <a:off x="8611394" y="1870862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224361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3" grpId="0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310640" y="206756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</a:rPr>
              <a:t>628450 – 35813 = ?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282440" y="427736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386840" y="33629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b. 370320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386840" y="46583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d. 653443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310640" y="1534160"/>
            <a:ext cx="541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đáp án đúng?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386840" y="3999548"/>
            <a:ext cx="1973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FF"/>
                </a:solidFill>
              </a:rPr>
              <a:t>c.</a:t>
            </a: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3200" b="1">
                <a:solidFill>
                  <a:srgbClr val="0000FF"/>
                </a:solidFill>
              </a:rPr>
              <a:t>592637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386840" y="275336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</a:rPr>
              <a:t>a. 382643</a:t>
            </a: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1310640" y="4048760"/>
            <a:ext cx="4572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008000"/>
                </a:solidFill>
              </a:rPr>
              <a:t>c</a:t>
            </a:r>
          </a:p>
        </p:txBody>
      </p:sp>
      <p:pic>
        <p:nvPicPr>
          <p:cNvPr id="10" name="j0211021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7440" y="633476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130040" y="2677160"/>
            <a:ext cx="365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</a:rPr>
              <a:t>65102 – 13859 = ?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130040" y="397256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b. 51253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30040" y="5267960"/>
            <a:ext cx="182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d. 52243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130040" y="4609148"/>
            <a:ext cx="1747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chemeClr val="accent2"/>
                </a:solidFill>
              </a:rPr>
              <a:t>c.</a:t>
            </a:r>
            <a:r>
              <a:rPr lang="en-US" altLang="en-US" sz="2800" b="1">
                <a:solidFill>
                  <a:schemeClr val="accent2"/>
                </a:solidFill>
              </a:rPr>
              <a:t> </a:t>
            </a:r>
            <a:r>
              <a:rPr lang="en-US" altLang="en-US" sz="3200" b="1">
                <a:solidFill>
                  <a:schemeClr val="accent2"/>
                </a:solidFill>
              </a:rPr>
              <a:t>51243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130040" y="3334385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</a:rPr>
              <a:t>a. 51353</a:t>
            </a:r>
          </a:p>
        </p:txBody>
      </p:sp>
      <p:sp>
        <p:nvSpPr>
          <p:cNvPr id="16" name="Oval 11"/>
          <p:cNvSpPr>
            <a:spLocks noChangeArrowheads="1"/>
          </p:cNvSpPr>
          <p:nvPr/>
        </p:nvSpPr>
        <p:spPr bwMode="auto">
          <a:xfrm>
            <a:off x="4053840" y="4658360"/>
            <a:ext cx="4572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416040" y="3439160"/>
            <a:ext cx="434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D60093"/>
                </a:solidFill>
                <a:cs typeface="Arial" panose="020B0604020202020204" pitchFamily="34" charset="0"/>
              </a:rPr>
              <a:t>941302 – 298764 = ?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6416040" y="412496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a. 642548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416040" y="4658360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b. 642538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6416040" y="519176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c. 653548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6416040" y="572516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cs typeface="Arial" panose="020B0604020202020204" pitchFamily="34" charset="0"/>
              </a:rPr>
              <a:t>d. 653648</a:t>
            </a:r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6416040" y="465836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23" name="WordArt 25"/>
          <p:cNvSpPr>
            <a:spLocks noChangeArrowheads="1" noChangeShapeType="1" noTextEdit="1"/>
          </p:cNvSpPr>
          <p:nvPr/>
        </p:nvSpPr>
        <p:spPr bwMode="auto">
          <a:xfrm>
            <a:off x="4358640" y="10160"/>
            <a:ext cx="5029200" cy="14478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val="77082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74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9" grpId="0" animBg="1"/>
      <p:bldP spid="16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3" name="图片 73732" descr="PPT素材-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25" y="287079"/>
            <a:ext cx="11045273" cy="619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2110342" y="2704805"/>
            <a:ext cx="774604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Hoàn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thành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1, 2, 3, 4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vào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vở</a:t>
            </a:r>
            <a:endParaRPr lang="en-US" altLang="en-US" sz="3200" b="1" dirty="0" smtClean="0">
              <a:solidFill>
                <a:srgbClr val="0066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Xem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ghi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nhớ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thực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hiện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phép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trừ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tự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nhiên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+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Chuẩn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bị</a:t>
            </a:r>
            <a:r>
              <a:rPr lang="en-US" altLang="en-US" sz="3200" b="1" dirty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bài</a:t>
            </a:r>
            <a:r>
              <a:rPr lang="en-US" altLang="en-US" sz="3200" b="1" dirty="0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66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sau</a:t>
            </a:r>
            <a:endParaRPr lang="en-US" altLang="en-US" sz="3200" b="1" dirty="0">
              <a:solidFill>
                <a:srgbClr val="0066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2292" name="TextBox 2"/>
          <p:cNvSpPr txBox="1">
            <a:spLocks noChangeArrowheads="1"/>
          </p:cNvSpPr>
          <p:nvPr/>
        </p:nvSpPr>
        <p:spPr bwMode="auto">
          <a:xfrm>
            <a:off x="4648201" y="1725614"/>
            <a:ext cx="33750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064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06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500" b="1" i="1" dirty="0">
                <a:solidFill>
                  <a:srgbClr val="00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74505916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346200" y="492760"/>
            <a:ext cx="5467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844550" y="1419065"/>
            <a:ext cx="4660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987864  - 783251 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780088" y="1428591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839084 - 246937 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193800" y="2064939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969696 - 656565 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6161088" y="2015966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628450 - 35813  </a:t>
            </a: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9195594" y="4007961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35 813 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8993982" y="3474561"/>
            <a:ext cx="1649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cs typeface="Arial" panose="020B0604020202020204" pitchFamily="34" charset="0"/>
              </a:rPr>
              <a:t>628 450</a:t>
            </a:r>
          </a:p>
        </p:txBody>
      </p:sp>
      <p:sp>
        <p:nvSpPr>
          <p:cNvPr id="37" name="Line 28"/>
          <p:cNvSpPr>
            <a:spLocks noChangeShapeType="1"/>
          </p:cNvSpPr>
          <p:nvPr/>
        </p:nvSpPr>
        <p:spPr bwMode="auto">
          <a:xfrm>
            <a:off x="8906034" y="4663599"/>
            <a:ext cx="173736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812800" y="3718560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8738394" y="377428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2" name="Cloud Callout 41"/>
          <p:cNvSpPr/>
          <p:nvPr/>
        </p:nvSpPr>
        <p:spPr>
          <a:xfrm>
            <a:off x="8814594" y="52443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5304169" y="4590180"/>
            <a:ext cx="30187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32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583 62</a:t>
            </a:r>
            <a:r>
              <a:rPr lang="vi-VN" altLang="en-US" sz="3200" b="1" dirty="0" smtClean="0">
                <a:solidFill>
                  <a:srgbClr val="0000CC"/>
                </a:solidFill>
                <a:cs typeface="Arial" panose="020B0604020202020204" pitchFamily="34" charset="0"/>
              </a:rPr>
              <a:t>7</a:t>
            </a:r>
            <a:endParaRPr lang="en-US" altLang="en-US" sz="3200" b="1" dirty="0">
              <a:solidFill>
                <a:srgbClr val="0000C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11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8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2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6" grpId="0"/>
      <p:bldP spid="27" grpId="0"/>
      <p:bldP spid="31" grpId="0"/>
      <p:bldP spid="32" grpId="0"/>
      <p:bldP spid="38" grpId="0"/>
      <p:bldP spid="41" grpId="0"/>
      <p:bldP spid="42" grpId="0" animBg="1"/>
      <p:bldP spid="42" grpId="1" animBg="1"/>
      <p:bldP spid="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>
                <a:solidFill>
                  <a:srgbClr val="FF0000"/>
                </a:solidFill>
              </a:rPr>
              <a:t>Cô dặn:</a:t>
            </a:r>
          </a:p>
          <a:p>
            <a:r>
              <a:rPr lang="vi-VN" dirty="0" smtClean="0"/>
              <a:t>Gõ lại hai bài văn viết thư( đề 2 và đề 3- vào Word( gửi cho cô)</a:t>
            </a:r>
          </a:p>
          <a:p>
            <a:r>
              <a:rPr lang="vi-VN" dirty="0" smtClean="0"/>
              <a:t>Hoàn thành vở BTT, BTTV</a:t>
            </a:r>
          </a:p>
          <a:p>
            <a:r>
              <a:rPr lang="vi-VN" dirty="0" smtClean="0"/>
              <a:t>Làm vở Toán ô li( bài 1,2,3,4)</a:t>
            </a:r>
          </a:p>
          <a:p>
            <a:r>
              <a:rPr lang="vi-VN" dirty="0" smtClean="0"/>
              <a:t>Học các video thứ 6.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7767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>
            <a:extLst>
              <a:ext uri="{FF2B5EF4-FFF2-40B4-BE49-F238E27FC236}">
                <a16:creationId xmlns="" xmlns:a16="http://schemas.microsoft.com/office/drawing/2014/main" id="{D8F3CAB5-241C-4434-966E-B147D8FC3A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0" y="127718"/>
            <a:ext cx="11338560" cy="6730282"/>
          </a:xfrm>
          <a:prstGeom prst="rect">
            <a:avLst/>
          </a:prstGeom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434080" y="3492859"/>
            <a:ext cx="6106160" cy="12093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19596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666240" y="914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1666240" y="2286000"/>
            <a:ext cx="449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8352 + 1026 = ?</a:t>
            </a:r>
          </a:p>
        </p:txBody>
      </p:sp>
      <p:sp>
        <p:nvSpPr>
          <p:cNvPr id="7" name="Text Box 46"/>
          <p:cNvSpPr txBox="1">
            <a:spLocks noChangeArrowheads="1"/>
          </p:cNvSpPr>
          <p:nvPr/>
        </p:nvSpPr>
        <p:spPr bwMode="auto">
          <a:xfrm>
            <a:off x="6085840" y="2286000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7859 + 1728 = ?</a:t>
            </a: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3342640" y="4800600"/>
            <a:ext cx="1447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190240" y="3345488"/>
            <a:ext cx="159530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8352</a:t>
            </a:r>
          </a:p>
          <a:p>
            <a:pPr eaLnBrk="1" hangingPunct="1"/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1026</a:t>
            </a:r>
            <a:endParaRPr lang="en-US" alt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48"/>
          <p:cNvSpPr txBox="1">
            <a:spLocks noChangeArrowheads="1"/>
          </p:cNvSpPr>
          <p:nvPr/>
        </p:nvSpPr>
        <p:spPr bwMode="auto">
          <a:xfrm>
            <a:off x="2809240" y="3695701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7228840" y="3421688"/>
            <a:ext cx="145424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7859</a:t>
            </a:r>
          </a:p>
          <a:p>
            <a:pPr eaLnBrk="1" hangingPunct="1"/>
            <a:r>
              <a:rPr lang="en-US" altLang="en-US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1728</a:t>
            </a: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>
            <a:off x="7381240" y="4876800"/>
            <a:ext cx="1447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7381240" y="4928563"/>
            <a:ext cx="1981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9587</a:t>
            </a:r>
          </a:p>
        </p:txBody>
      </p:sp>
      <p:sp>
        <p:nvSpPr>
          <p:cNvPr id="14" name="Text Box 49"/>
          <p:cNvSpPr txBox="1">
            <a:spLocks noChangeArrowheads="1"/>
          </p:cNvSpPr>
          <p:nvPr/>
        </p:nvSpPr>
        <p:spPr bwMode="auto">
          <a:xfrm>
            <a:off x="7000240" y="381000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3495040" y="48768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9378</a:t>
            </a:r>
          </a:p>
        </p:txBody>
      </p:sp>
      <p:sp>
        <p:nvSpPr>
          <p:cNvPr id="16" name="Text Box 51"/>
          <p:cNvSpPr txBox="1">
            <a:spLocks noChangeArrowheads="1"/>
          </p:cNvSpPr>
          <p:nvPr/>
        </p:nvSpPr>
        <p:spPr bwMode="auto">
          <a:xfrm>
            <a:off x="1666240" y="1165776"/>
            <a:ext cx="5562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8195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7856" y="2195577"/>
            <a:ext cx="338746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0"/>
                <a:latin typeface="UVN Banh Mi"/>
              </a:rPr>
              <a:t>TOÁN</a:t>
            </a:r>
          </a:p>
        </p:txBody>
      </p:sp>
      <p:sp>
        <p:nvSpPr>
          <p:cNvPr id="3" name="Rectangle 2"/>
          <p:cNvSpPr/>
          <p:nvPr/>
        </p:nvSpPr>
        <p:spPr>
          <a:xfrm>
            <a:off x="3225567" y="3909776"/>
            <a:ext cx="566373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38100">
                  <a:solidFill>
                    <a:schemeClr val="bg1"/>
                  </a:solidFill>
                </a:ln>
                <a:solidFill>
                  <a:srgbClr val="1464B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VN Banh Mi" pitchFamily="2" charset="0"/>
              </a:rPr>
              <a:t>PHÉP TRỪ</a:t>
            </a:r>
            <a:endParaRPr lang="en-US" sz="8800" b="1" cap="none" spc="0" dirty="0">
              <a:ln w="38100">
                <a:solidFill>
                  <a:schemeClr val="bg1"/>
                </a:solidFill>
              </a:ln>
              <a:solidFill>
                <a:srgbClr val="1464BC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VN Banh M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1765" y="1001283"/>
            <a:ext cx="972894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0"/>
                <a:latin typeface="UVN Banh Mi"/>
              </a:rPr>
              <a:t>Thứ</a:t>
            </a:r>
            <a:r>
              <a:rPr lang="en-US" sz="4400" b="1" dirty="0" smtClean="0">
                <a:ln w="0"/>
                <a:latin typeface="UVN Banh Mi"/>
              </a:rPr>
              <a:t> </a:t>
            </a:r>
            <a:r>
              <a:rPr lang="en-US" sz="4400" b="1" dirty="0" err="1" smtClean="0">
                <a:ln w="0"/>
                <a:latin typeface="UVN Banh Mi"/>
              </a:rPr>
              <a:t>sáu</a:t>
            </a:r>
            <a:r>
              <a:rPr lang="en-US" sz="4400" b="1" dirty="0" smtClean="0">
                <a:ln w="0"/>
                <a:latin typeface="UVN Banh Mi"/>
              </a:rPr>
              <a:t> </a:t>
            </a:r>
            <a:r>
              <a:rPr lang="en-US" sz="4400" b="1" dirty="0" err="1" smtClean="0">
                <a:ln w="0"/>
                <a:latin typeface="UVN Banh Mi"/>
              </a:rPr>
              <a:t>ngày</a:t>
            </a:r>
            <a:r>
              <a:rPr lang="en-US" sz="4400" b="1" dirty="0" smtClean="0">
                <a:ln w="0"/>
                <a:latin typeface="UVN Banh Mi"/>
              </a:rPr>
              <a:t> 15 </a:t>
            </a:r>
            <a:r>
              <a:rPr lang="en-US" sz="4400" b="1" dirty="0" err="1" smtClean="0">
                <a:ln w="0"/>
                <a:latin typeface="UVN Banh Mi"/>
              </a:rPr>
              <a:t>tháng</a:t>
            </a:r>
            <a:r>
              <a:rPr lang="en-US" sz="4400" b="1" dirty="0" smtClean="0">
                <a:ln w="0"/>
                <a:latin typeface="UVN Banh Mi"/>
              </a:rPr>
              <a:t> 10 </a:t>
            </a:r>
            <a:r>
              <a:rPr lang="en-US" sz="4000" b="1" dirty="0" err="1" smtClean="0">
                <a:ln w="0"/>
                <a:latin typeface="UVN Banh Mi"/>
              </a:rPr>
              <a:t>năm</a:t>
            </a:r>
            <a:r>
              <a:rPr lang="en-US" sz="4400" b="1" dirty="0" smtClean="0">
                <a:ln w="0"/>
                <a:latin typeface="UVN Banh Mi"/>
              </a:rPr>
              <a:t> 2021</a:t>
            </a:r>
            <a:endParaRPr lang="en-US" sz="4400" b="1" dirty="0">
              <a:ln w="0"/>
              <a:latin typeface="UVN Banh Mi"/>
            </a:endParaRPr>
          </a:p>
        </p:txBody>
      </p:sp>
    </p:spTree>
    <p:extLst>
      <p:ext uri="{BB962C8B-B14F-4D97-AF65-F5344CB8AC3E}">
        <p14:creationId xmlns:p14="http://schemas.microsoft.com/office/powerpoint/2010/main" val="278369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2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ac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4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2931160" y="2606040"/>
            <a:ext cx="200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5369559" y="2606040"/>
            <a:ext cx="18387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Số trừ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7503160" y="2606040"/>
            <a:ext cx="1225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</a:p>
        </p:txBody>
      </p:sp>
      <p:sp>
        <p:nvSpPr>
          <p:cNvPr id="7" name="Down Arrow 6"/>
          <p:cNvSpPr>
            <a:spLocks noChangeArrowheads="1"/>
          </p:cNvSpPr>
          <p:nvPr/>
        </p:nvSpPr>
        <p:spPr bwMode="auto">
          <a:xfrm>
            <a:off x="3693160" y="1844040"/>
            <a:ext cx="203200" cy="685800"/>
          </a:xfrm>
          <a:prstGeom prst="downArrow">
            <a:avLst>
              <a:gd name="adj1" fmla="val 50000"/>
              <a:gd name="adj2" fmla="val 675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8" name="Down Arrow 7"/>
          <p:cNvSpPr>
            <a:spLocks noChangeArrowheads="1"/>
          </p:cNvSpPr>
          <p:nvPr/>
        </p:nvSpPr>
        <p:spPr bwMode="auto">
          <a:xfrm>
            <a:off x="6131560" y="1844040"/>
            <a:ext cx="198438" cy="685800"/>
          </a:xfrm>
          <a:prstGeom prst="downArrow">
            <a:avLst>
              <a:gd name="adj1" fmla="val 50000"/>
              <a:gd name="adj2" fmla="val 6912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9" name="Down Arrow 8"/>
          <p:cNvSpPr>
            <a:spLocks noChangeArrowheads="1"/>
          </p:cNvSpPr>
          <p:nvPr/>
        </p:nvSpPr>
        <p:spPr bwMode="auto">
          <a:xfrm>
            <a:off x="7884160" y="1844040"/>
            <a:ext cx="228600" cy="685800"/>
          </a:xfrm>
          <a:prstGeom prst="down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1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854960" y="1158240"/>
            <a:ext cx="533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</a:rPr>
              <a:t>865 297 – 450 237 = ?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158240" y="3794760"/>
            <a:ext cx="8610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158240" y="5024338"/>
            <a:ext cx="876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8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 animBg="1"/>
      <p:bldP spid="9" grpId="0" animBg="1"/>
      <p:bldP spid="10" grpId="0"/>
      <p:bldP spid="11" grpId="0"/>
      <p:bldP spid="11" grpId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5855335" y="2717483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918960" y="184912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461760" y="10871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Trừ theo từ phải sang trái: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194560" y="1468120"/>
            <a:ext cx="3111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4000" b="1">
              <a:solidFill>
                <a:srgbClr val="F63D1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4000" b="1">
                <a:solidFill>
                  <a:srgbClr val="F63D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647440" y="344932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38328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13944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77876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256032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2383904" y="3373120"/>
            <a:ext cx="16002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306320" y="34493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889760" y="512572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 – 450237 =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415042</a:t>
            </a: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889760" y="858520"/>
            <a:ext cx="43508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865 279 – 450 237 = ?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6461760" y="42113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 trừ 4 bằng 4, viết 4.</a:t>
            </a: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6461760" y="1620520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 trừ 7 bằng 2, viết 2.</a:t>
            </a: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461760" y="36779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 trừ 5 bằng 1, viết 1.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6461760" y="32207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trừ 0 bằng 5, viết 5.</a:t>
            </a:r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461760" y="26873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trừ 2 bằng 0, viết 0.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6461760" y="215392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 trừ 3 bằng 4, viết 4.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2408873" y="1849120"/>
            <a:ext cx="19954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865 279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378853" y="2611120"/>
            <a:ext cx="19954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450 237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2104073" y="215392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1889760" y="4508183"/>
            <a:ext cx="426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 – 450237 = …..</a:t>
            </a:r>
          </a:p>
        </p:txBody>
      </p:sp>
    </p:spTree>
    <p:extLst>
      <p:ext uri="{BB962C8B-B14F-4D97-AF65-F5344CB8AC3E}">
        <p14:creationId xmlns:p14="http://schemas.microsoft.com/office/powerpoint/2010/main" val="132689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6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6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6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6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6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6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5184775" y="2626043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6248400" y="175768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5257800" y="1376680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Trừ theo từ phải sang trái: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971800" y="320548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743200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2466108" y="320548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1220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8934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1664852" y="3205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1219200" y="5186680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647 253 - 285749 =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361504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676400" y="3129280"/>
            <a:ext cx="1676400" cy="1588"/>
          </a:xfrm>
          <a:prstGeom prst="line">
            <a:avLst/>
          </a:prstGeom>
          <a:noFill/>
          <a:ln w="5715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642755" y="807402"/>
            <a:ext cx="41344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647253 – 285749 = ?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1676400" y="175768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676400" y="2367280"/>
            <a:ext cx="188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285 749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1447800" y="206248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4876800" y="42722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thêm 1 bằng 3; 6 trừ 3 bằng 3, viết 3.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4876800" y="38150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- 14 trừ 8 bằng 6, viết 6 nhớ 1.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4876800" y="33578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thêm 1 bằng 6; 7 trừ 6 bằng 1, viết 1.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4876800" y="29006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- 12 trừ 7 bằng 5, viết 5 nhớ 1.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4876800" y="24434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 thêm 1 bằng 5; 5 trừ 5 bằng 0, viết 0.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4876800" y="1986280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- 13 trừ 9 bằng 4, viết 4 nhớ 1.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1219200" y="4653280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647 253 - 285749 = …..</a:t>
            </a:r>
          </a:p>
        </p:txBody>
      </p:sp>
    </p:spTree>
    <p:extLst>
      <p:ext uri="{BB962C8B-B14F-4D97-AF65-F5344CB8AC3E}">
        <p14:creationId xmlns:p14="http://schemas.microsoft.com/office/powerpoint/2010/main" val="140180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6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4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6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4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6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40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2611120" y="324612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874684" y="1766728"/>
            <a:ext cx="4572000" cy="5889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b. 647253 - 285749 = ?</a:t>
            </a:r>
            <a:r>
              <a:rPr lang="en-US" altLang="en-US" sz="3200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163320" y="4797743"/>
            <a:ext cx="899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74684" y="1042352"/>
            <a:ext cx="457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a. 865279 - 450237 = ?</a:t>
            </a:r>
            <a:endParaRPr lang="en-US" altLang="en-US" sz="32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V="1">
            <a:off x="6116320" y="3247708"/>
            <a:ext cx="180848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6192520" y="1798320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8000"/>
                </a:solidFill>
                <a:cs typeface="Arial" panose="020B0604020202020204" pitchFamily="34" charset="0"/>
              </a:rPr>
              <a:t>865 279</a:t>
            </a: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6171736" y="2560320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8000"/>
                </a:solidFill>
                <a:cs typeface="Arial" panose="020B0604020202020204" pitchFamily="34" charset="0"/>
              </a:rPr>
              <a:t>450 237</a:t>
            </a:r>
            <a:endParaRPr lang="en-US" altLang="en-US" sz="36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5887720" y="2103120"/>
            <a:ext cx="363538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8000"/>
                </a:solidFill>
              </a:rPr>
              <a:t>-</a:t>
            </a:r>
          </a:p>
        </p:txBody>
      </p:sp>
      <p:cxnSp>
        <p:nvCxnSpPr>
          <p:cNvPr id="13" name="Straight Connector 23"/>
          <p:cNvCxnSpPr>
            <a:cxnSpLocks noChangeShapeType="1"/>
          </p:cNvCxnSpPr>
          <p:nvPr/>
        </p:nvCxnSpPr>
        <p:spPr bwMode="auto">
          <a:xfrm>
            <a:off x="8842058" y="3214370"/>
            <a:ext cx="1676400" cy="1588"/>
          </a:xfrm>
          <a:prstGeom prst="line">
            <a:avLst/>
          </a:prstGeom>
          <a:noFill/>
          <a:ln w="5715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8842058" y="184277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</a:rPr>
              <a:t>647 253</a:t>
            </a: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8842058" y="2452370"/>
            <a:ext cx="188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285 749</a:t>
            </a: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8613458" y="214757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226603" y="3211195"/>
            <a:ext cx="2078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415 042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8915946" y="3211195"/>
            <a:ext cx="2078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361 504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6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346200" y="492760"/>
            <a:ext cx="5467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844550" y="1419065"/>
            <a:ext cx="4660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987864  - 783251 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780088" y="1428591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839084 - 246937 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193800" y="4150360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783 251 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93800" y="3540760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987 864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466682" y="3468211"/>
            <a:ext cx="1649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839 084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452394" y="4007961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246 937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193800" y="4836160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204 613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452394" y="4769961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8000"/>
                </a:solidFill>
                <a:cs typeface="Arial" panose="020B0604020202020204" pitchFamily="34" charset="0"/>
              </a:rPr>
              <a:t>592 147</a:t>
            </a:r>
            <a:endParaRPr lang="en-US" altLang="en-US" sz="3200" dirty="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193800" y="2064939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969696 - 656565 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6161088" y="2015966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628450 - 35813  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3625706" y="4125884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656 565 </a:t>
            </a: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3625706" y="3516284"/>
            <a:ext cx="16494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cs typeface="Arial" panose="020B0604020202020204" pitchFamily="34" charset="0"/>
              </a:rPr>
              <a:t>969 696</a:t>
            </a: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3625706" y="4811684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313 131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9195594" y="4007961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cs typeface="Arial" panose="020B0604020202020204" pitchFamily="34" charset="0"/>
              </a:rPr>
              <a:t>35 813 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8993982" y="3474561"/>
            <a:ext cx="1649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cs typeface="Arial" panose="020B0604020202020204" pitchFamily="34" charset="0"/>
              </a:rPr>
              <a:t>628 450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814594" y="4693761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008000"/>
                </a:solidFill>
                <a:cs typeface="Arial" panose="020B0604020202020204" pitchFamily="34" charset="0"/>
              </a:rPr>
              <a:t>  592 637</a:t>
            </a:r>
            <a:endParaRPr lang="en-US" altLang="en-US" sz="3200">
              <a:solidFill>
                <a:srgbClr val="008000"/>
              </a:solidFill>
              <a:cs typeface="Arial" panose="020B0604020202020204" pitchFamily="34" charset="0"/>
            </a:endParaRPr>
          </a:p>
        </p:txBody>
      </p:sp>
      <p:sp>
        <p:nvSpPr>
          <p:cNvPr id="34" name="Line 25"/>
          <p:cNvSpPr>
            <a:spLocks noChangeShapeType="1"/>
          </p:cNvSpPr>
          <p:nvPr/>
        </p:nvSpPr>
        <p:spPr bwMode="auto">
          <a:xfrm>
            <a:off x="1016000" y="4836160"/>
            <a:ext cx="18542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3519026" y="4811684"/>
            <a:ext cx="170688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7"/>
          <p:cNvSpPr>
            <a:spLocks noChangeShapeType="1"/>
          </p:cNvSpPr>
          <p:nvPr/>
        </p:nvSpPr>
        <p:spPr bwMode="auto">
          <a:xfrm>
            <a:off x="6260738" y="4769961"/>
            <a:ext cx="1752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28"/>
          <p:cNvSpPr>
            <a:spLocks noChangeShapeType="1"/>
          </p:cNvSpPr>
          <p:nvPr/>
        </p:nvSpPr>
        <p:spPr bwMode="auto">
          <a:xfrm>
            <a:off x="8906034" y="4663599"/>
            <a:ext cx="173736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812800" y="3718560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3320906" y="3739804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6223794" y="3698081"/>
            <a:ext cx="30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8738394" y="377428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</a:rPr>
              <a:t>-</a:t>
            </a:r>
          </a:p>
        </p:txBody>
      </p:sp>
      <p:sp>
        <p:nvSpPr>
          <p:cNvPr id="42" name="Cloud Callout 41"/>
          <p:cNvSpPr/>
          <p:nvPr/>
        </p:nvSpPr>
        <p:spPr>
          <a:xfrm>
            <a:off x="8814594" y="52443"/>
            <a:ext cx="3314554" cy="1361067"/>
          </a:xfrm>
          <a:prstGeom prst="cloudCallou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VÀO VỞ</a:t>
            </a:r>
          </a:p>
        </p:txBody>
      </p:sp>
    </p:spTree>
    <p:extLst>
      <p:ext uri="{BB962C8B-B14F-4D97-AF65-F5344CB8AC3E}">
        <p14:creationId xmlns:p14="http://schemas.microsoft.com/office/powerpoint/2010/main" val="261787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8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2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8" grpId="0"/>
      <p:bldP spid="39" grpId="0"/>
      <p:bldP spid="40" grpId="0"/>
      <p:bldP spid="41" grpId="0"/>
      <p:bldP spid="42" grpId="0" animBg="1"/>
      <p:bldP spid="4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856</Words>
  <Application>Microsoft Office PowerPoint</Application>
  <PresentationFormat>Custom</PresentationFormat>
  <Paragraphs>188</Paragraphs>
  <Slides>16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14</cp:revision>
  <dcterms:created xsi:type="dcterms:W3CDTF">2021-10-07T09:22:32Z</dcterms:created>
  <dcterms:modified xsi:type="dcterms:W3CDTF">2021-10-15T03:35:37Z</dcterms:modified>
</cp:coreProperties>
</file>