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303" r:id="rId2"/>
    <p:sldId id="309" r:id="rId3"/>
    <p:sldId id="308" r:id="rId4"/>
    <p:sldId id="279" r:id="rId5"/>
    <p:sldId id="280" r:id="rId6"/>
    <p:sldId id="281" r:id="rId7"/>
    <p:sldId id="282" r:id="rId8"/>
    <p:sldId id="283" r:id="rId9"/>
    <p:sldId id="311" r:id="rId10"/>
    <p:sldId id="312" r:id="rId11"/>
    <p:sldId id="285" r:id="rId12"/>
    <p:sldId id="286" r:id="rId13"/>
    <p:sldId id="287" r:id="rId14"/>
    <p:sldId id="313" r:id="rId15"/>
    <p:sldId id="288" r:id="rId16"/>
    <p:sldId id="289" r:id="rId17"/>
    <p:sldId id="292" r:id="rId18"/>
    <p:sldId id="293" r:id="rId19"/>
    <p:sldId id="294" r:id="rId20"/>
    <p:sldId id="295" r:id="rId21"/>
    <p:sldId id="296" r:id="rId22"/>
    <p:sldId id="297" r:id="rId23"/>
    <p:sldId id="300" r:id="rId24"/>
    <p:sldId id="301" r:id="rId25"/>
    <p:sldId id="272" r:id="rId26"/>
    <p:sldId id="307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812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2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C1F89-A8C9-43A4-B7AA-3945C441C1EE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C6519-37D5-4865-886F-7563815B1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2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75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22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16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11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21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94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899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22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80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72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00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73731-E7D6-4D82-BD38-B1570BD8B13E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56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1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2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slide" Target="slide13.xml"/><Relationship Id="rId15" Type="http://schemas.openxmlformats.org/officeDocument/2006/relationships/slide" Target="slide24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7.xml"/><Relationship Id="rId14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10" Type="http://schemas.openxmlformats.org/officeDocument/2006/relationships/slide" Target="slide10.xml"/><Relationship Id="rId4" Type="http://schemas.openxmlformats.org/officeDocument/2006/relationships/audio" Target="../media/audio5.wav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2.jpeg"/><Relationship Id="rId4" Type="http://schemas.openxmlformats.org/officeDocument/2006/relationships/audio" Target="../media/audio4.wav"/><Relationship Id="rId9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2.jpeg"/><Relationship Id="rId4" Type="http://schemas.openxmlformats.org/officeDocument/2006/relationships/audio" Target="../media/audio4.wav"/><Relationship Id="rId9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2819400" y="1295400"/>
            <a:ext cx="36623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 </a:t>
            </a:r>
            <a:r>
              <a:rPr lang="en-US" sz="1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</a:t>
            </a:r>
            <a:endParaRPr lang="en-US" sz="1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573881" y="2362200"/>
            <a:ext cx="8229600" cy="346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38"/>
              </a:avLst>
            </a:prstTxWarp>
          </a:bodyPr>
          <a:lstStyle/>
          <a:p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8: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20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822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 ba ngày 25 tháng 10 năm 2022</a:t>
            </a:r>
            <a:endParaRPr lang="en-US" sz="1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9000" r="-11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914400" y="2819400"/>
            <a:ext cx="914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974175" y="2819400"/>
            <a:ext cx="914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3033950" y="2819400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4093725" y="2819400"/>
            <a:ext cx="9144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153500" y="2819400"/>
            <a:ext cx="9144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6213275" y="2819400"/>
            <a:ext cx="9144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6</a:t>
            </a:r>
          </a:p>
        </p:txBody>
      </p:sp>
      <p:sp>
        <p:nvSpPr>
          <p:cNvPr id="10" name="Rectangle 9">
            <a:hlinkClick r:id="rId9" action="ppaction://hlinksldjump"/>
          </p:cNvPr>
          <p:cNvSpPr/>
          <p:nvPr/>
        </p:nvSpPr>
        <p:spPr>
          <a:xfrm>
            <a:off x="7273047" y="2819400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7</a:t>
            </a:r>
          </a:p>
        </p:txBody>
      </p:sp>
      <p:sp>
        <p:nvSpPr>
          <p:cNvPr id="11" name="Rectangle 10">
            <a:hlinkClick r:id="rId10" action="ppaction://hlinksldjump"/>
          </p:cNvPr>
          <p:cNvSpPr/>
          <p:nvPr/>
        </p:nvSpPr>
        <p:spPr>
          <a:xfrm>
            <a:off x="914400" y="4191000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8</a:t>
            </a:r>
          </a:p>
        </p:txBody>
      </p:sp>
      <p:sp>
        <p:nvSpPr>
          <p:cNvPr id="12" name="Rectangle 11">
            <a:hlinkClick r:id="rId11" action="ppaction://hlinksldjump"/>
          </p:cNvPr>
          <p:cNvSpPr/>
          <p:nvPr/>
        </p:nvSpPr>
        <p:spPr>
          <a:xfrm>
            <a:off x="1974175" y="4191000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9</a:t>
            </a:r>
          </a:p>
        </p:txBody>
      </p:sp>
      <p:sp>
        <p:nvSpPr>
          <p:cNvPr id="13" name="Rectangle 12">
            <a:hlinkClick r:id="rId12" action="ppaction://hlinksldjump"/>
          </p:cNvPr>
          <p:cNvSpPr/>
          <p:nvPr/>
        </p:nvSpPr>
        <p:spPr>
          <a:xfrm>
            <a:off x="3033950" y="4191000"/>
            <a:ext cx="914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10</a:t>
            </a:r>
            <a:endParaRPr lang="en-US" sz="4000" b="1" dirty="0"/>
          </a:p>
        </p:txBody>
      </p:sp>
      <p:sp>
        <p:nvSpPr>
          <p:cNvPr id="14" name="Rectangle 13">
            <a:hlinkClick r:id="rId13" action="ppaction://hlinksldjump"/>
          </p:cNvPr>
          <p:cNvSpPr/>
          <p:nvPr/>
        </p:nvSpPr>
        <p:spPr>
          <a:xfrm>
            <a:off x="4093725" y="4191000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11</a:t>
            </a:r>
            <a:endParaRPr lang="en-US" sz="4000" b="1" dirty="0"/>
          </a:p>
        </p:txBody>
      </p:sp>
      <p:sp>
        <p:nvSpPr>
          <p:cNvPr id="15" name="Rectangle 14">
            <a:hlinkClick r:id="rId14" action="ppaction://hlinksldjump"/>
          </p:cNvPr>
          <p:cNvSpPr/>
          <p:nvPr/>
        </p:nvSpPr>
        <p:spPr>
          <a:xfrm>
            <a:off x="5153500" y="4191000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12</a:t>
            </a:r>
            <a:endParaRPr lang="en-US" sz="4000" b="1" dirty="0"/>
          </a:p>
        </p:txBody>
      </p:sp>
      <p:sp>
        <p:nvSpPr>
          <p:cNvPr id="16" name="Rectangle 15">
            <a:hlinkClick r:id="rId15" action="ppaction://hlinksldjump"/>
          </p:cNvPr>
          <p:cNvSpPr/>
          <p:nvPr/>
        </p:nvSpPr>
        <p:spPr>
          <a:xfrm>
            <a:off x="6213275" y="4191000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13</a:t>
            </a:r>
            <a:endParaRPr lang="en-US" sz="4000" b="1" dirty="0"/>
          </a:p>
        </p:txBody>
      </p:sp>
      <p:sp>
        <p:nvSpPr>
          <p:cNvPr id="17" name="Rectangle 16">
            <a:hlinkClick r:id="rId15" action="ppaction://hlinksldjump"/>
          </p:cNvPr>
          <p:cNvSpPr/>
          <p:nvPr/>
        </p:nvSpPr>
        <p:spPr>
          <a:xfrm>
            <a:off x="7273047" y="4191000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14</a:t>
            </a:r>
            <a:endParaRPr lang="en-US" sz="4000" b="1" dirty="0"/>
          </a:p>
        </p:txBody>
      </p:sp>
      <p:sp>
        <p:nvSpPr>
          <p:cNvPr id="18" name="Rectangle 17"/>
          <p:cNvSpPr/>
          <p:nvPr/>
        </p:nvSpPr>
        <p:spPr>
          <a:xfrm>
            <a:off x="1371600" y="1447800"/>
            <a:ext cx="662940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RUNG CHUÔNG VÀNG</a:t>
            </a:r>
            <a:endParaRPr lang="en-US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4805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864704" y="3678803"/>
            <a:ext cx="5762556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Hình tròn. </a:t>
            </a:r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838200" y="4807311"/>
            <a:ext cx="578906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Hình thang</a:t>
            </a:r>
          </a:p>
        </p:txBody>
      </p:sp>
      <p:sp>
        <p:nvSpPr>
          <p:cNvPr id="7174" name="Text Box 16"/>
          <p:cNvSpPr txBox="1">
            <a:spLocks noChangeArrowheads="1"/>
          </p:cNvSpPr>
          <p:nvPr/>
        </p:nvSpPr>
        <p:spPr bwMode="auto">
          <a:xfrm>
            <a:off x="838200" y="2590800"/>
            <a:ext cx="578906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Hình xoáy trôn ốc.</a:t>
            </a:r>
          </a:p>
        </p:txBody>
      </p:sp>
      <p:sp>
        <p:nvSpPr>
          <p:cNvPr id="2" name="Curved Up Ribbon 1"/>
          <p:cNvSpPr/>
          <p:nvPr/>
        </p:nvSpPr>
        <p:spPr>
          <a:xfrm>
            <a:off x="152400" y="533400"/>
            <a:ext cx="7239000" cy="1932830"/>
          </a:xfrm>
          <a:prstGeom prst="ellipseRibbon2">
            <a:avLst>
              <a:gd name="adj1" fmla="val 25000"/>
              <a:gd name="adj2" fmla="val 63388"/>
              <a:gd name="adj3" fmla="val 12500"/>
            </a:avLst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Thành 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Loa có </a:t>
            </a:r>
            <a:r>
              <a:rPr lang="en-US" sz="4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hình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4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3752850" y="59372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371475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3700463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36671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3671888" y="59626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3652838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36576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36576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40833" y1="35167" x2="60667" y2="53250"/>
                        <a14:foregroundMark x1="58333" y1="45417" x2="45250" y2="56333"/>
                        <a14:foregroundMark x1="40583" y1="44833" x2="66833" y2="60500"/>
                        <a14:foregroundMark x1="56833" y1="34000" x2="40750" y2="59500"/>
                        <a14:foregroundMark x1="39083" y1="67500" x2="32250" y2="78417"/>
                        <a14:foregroundMark x1="51167" y1="44667" x2="66083" y2="60250"/>
                        <a14:foregroundMark x1="37500" y1="37833" x2="23083" y2="2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0" t="17275" r="18811" b="16637"/>
          <a:stretch/>
        </p:blipFill>
        <p:spPr>
          <a:xfrm>
            <a:off x="3738563" y="5821912"/>
            <a:ext cx="1104900" cy="1145078"/>
          </a:xfrm>
          <a:prstGeom prst="rect">
            <a:avLst/>
          </a:prstGeom>
        </p:spPr>
      </p:pic>
      <p:sp>
        <p:nvSpPr>
          <p:cNvPr id="4" name="6-Point Star 3">
            <a:hlinkClick r:id="rId8" action="ppaction://hlinksldjump"/>
          </p:cNvPr>
          <p:cNvSpPr/>
          <p:nvPr/>
        </p:nvSpPr>
        <p:spPr>
          <a:xfrm>
            <a:off x="5562600" y="5638308"/>
            <a:ext cx="1295400" cy="1213343"/>
          </a:xfrm>
          <a:prstGeom prst="star6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7429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5614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4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57200" y="838200"/>
            <a:ext cx="8077200" cy="1169551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5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5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An Dương Vương thua trận, nước Âu Lạc thay đổi như thế nào? 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613568" y="2209800"/>
            <a:ext cx="7764463" cy="116955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Nhân dân vẫn sống bình an, </a:t>
            </a:r>
            <a:r>
              <a:rPr lang="en-US" sz="3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phúc.</a:t>
            </a:r>
            <a:endParaRPr lang="en-US" sz="35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601787" y="4267199"/>
            <a:ext cx="7764462" cy="120032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 vào ách đô hộ của các triều đại  phong kiến phương Bắc.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20712" y="3505200"/>
            <a:ext cx="7750175" cy="64633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 là nước độc lập, tự chủ.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3752850" y="57541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3733800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3733800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3733800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3714750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3700463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667125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3671888" y="57795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3652838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3657600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3657600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40833" y1="35167" x2="60667" y2="53250"/>
                        <a14:foregroundMark x1="58333" y1="45417" x2="45250" y2="56333"/>
                        <a14:foregroundMark x1="40583" y1="44833" x2="66833" y2="60500"/>
                        <a14:foregroundMark x1="56833" y1="34000" x2="40750" y2="59500"/>
                        <a14:foregroundMark x1="39083" y1="67500" x2="32250" y2="78417"/>
                        <a14:foregroundMark x1="51167" y1="44667" x2="66083" y2="60250"/>
                        <a14:foregroundMark x1="37500" y1="37833" x2="23083" y2="2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0" t="17275" r="18811" b="16637"/>
          <a:stretch/>
        </p:blipFill>
        <p:spPr>
          <a:xfrm>
            <a:off x="1828800" y="5410200"/>
            <a:ext cx="1104900" cy="1145078"/>
          </a:xfrm>
          <a:prstGeom prst="rect">
            <a:avLst/>
          </a:prstGeom>
        </p:spPr>
      </p:pic>
      <p:sp>
        <p:nvSpPr>
          <p:cNvPr id="30" name="6-Point Star 29">
            <a:hlinkClick r:id="rId8" action="ppaction://hlinksldjump"/>
          </p:cNvPr>
          <p:cNvSpPr/>
          <p:nvPr/>
        </p:nvSpPr>
        <p:spPr>
          <a:xfrm>
            <a:off x="5562600" y="5638308"/>
            <a:ext cx="1295400" cy="1213343"/>
          </a:xfrm>
          <a:prstGeom prst="star6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6195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5614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7" grpId="1" animBg="1"/>
      <p:bldP spid="819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66" name="Group 10"/>
          <p:cNvGrpSpPr>
            <a:grpSpLocks/>
          </p:cNvGrpSpPr>
          <p:nvPr/>
        </p:nvGrpSpPr>
        <p:grpSpPr bwMode="auto">
          <a:xfrm>
            <a:off x="2133600" y="4142915"/>
            <a:ext cx="6553200" cy="1191085"/>
            <a:chOff x="960" y="3038"/>
            <a:chExt cx="4800" cy="850"/>
          </a:xfrm>
        </p:grpSpPr>
        <p:sp>
          <p:nvSpPr>
            <p:cNvPr id="54290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91" name="AutoShape 12"/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269" name="Text Box 13"/>
            <p:cNvSpPr txBox="1">
              <a:spLocks noChangeArrowheads="1"/>
            </p:cNvSpPr>
            <p:nvPr/>
          </p:nvSpPr>
          <p:spPr bwMode="gray">
            <a:xfrm>
              <a:off x="1200" y="3038"/>
              <a:ext cx="1892" cy="5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32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32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224280" name="Rectangle 24"/>
          <p:cNvSpPr>
            <a:spLocks noChangeArrowheads="1"/>
          </p:cNvSpPr>
          <p:nvPr/>
        </p:nvSpPr>
        <p:spPr bwMode="auto">
          <a:xfrm>
            <a:off x="5486400" y="4327813"/>
            <a:ext cx="202565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0" y="609600"/>
            <a:ext cx="8610600" cy="2819400"/>
          </a:xfrm>
          <a:prstGeom prst="cloudCallout">
            <a:avLst>
              <a:gd name="adj1" fmla="val -30067"/>
              <a:gd name="adj2" fmla="val 720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Cuộc khởi nghĩa </a:t>
            </a: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Bà Trưng năm nào?</a:t>
            </a:r>
          </a:p>
          <a:p>
            <a:pPr algn="ctr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A.40      B.50        C.60</a:t>
            </a:r>
            <a:endParaRPr lang="en-US" sz="3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036" b="98273" l="1196" r="98804">
                        <a14:foregroundMark x1="35407" y1="15827" x2="69378" y2="27770"/>
                        <a14:foregroundMark x1="55981" y1="28777" x2="72727" y2="41871"/>
                        <a14:foregroundMark x1="57416" y1="26187" x2="42823" y2="41151"/>
                        <a14:foregroundMark x1="59091" y1="66187" x2="46890" y2="92374"/>
                        <a14:foregroundMark x1="74163" y1="67194" x2="77033" y2="89640"/>
                        <a14:foregroundMark x1="65789" y1="12230" x2="54067" y2="22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" y="3690596"/>
            <a:ext cx="1905000" cy="3167404"/>
          </a:xfrm>
          <a:prstGeom prst="rect">
            <a:avLst/>
          </a:prstGeom>
        </p:spPr>
      </p:pic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3752850" y="57541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3733800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3733800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AutoShape 18"/>
          <p:cNvSpPr>
            <a:spLocks noChangeArrowheads="1"/>
          </p:cNvSpPr>
          <p:nvPr/>
        </p:nvSpPr>
        <p:spPr bwMode="auto">
          <a:xfrm>
            <a:off x="3733800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AutoShape 19"/>
          <p:cNvSpPr>
            <a:spLocks noChangeArrowheads="1"/>
          </p:cNvSpPr>
          <p:nvPr/>
        </p:nvSpPr>
        <p:spPr bwMode="auto">
          <a:xfrm>
            <a:off x="3714750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AutoShape 20"/>
          <p:cNvSpPr>
            <a:spLocks noChangeArrowheads="1"/>
          </p:cNvSpPr>
          <p:nvPr/>
        </p:nvSpPr>
        <p:spPr bwMode="auto">
          <a:xfrm>
            <a:off x="3700463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>
            <a:off x="3667125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auto">
          <a:xfrm>
            <a:off x="3671888" y="57795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3652838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6" name="AutoShape 28"/>
          <p:cNvSpPr>
            <a:spLocks noChangeArrowheads="1"/>
          </p:cNvSpPr>
          <p:nvPr/>
        </p:nvSpPr>
        <p:spPr bwMode="auto">
          <a:xfrm>
            <a:off x="3657600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7" name="AutoShape 29"/>
          <p:cNvSpPr>
            <a:spLocks noChangeArrowheads="1"/>
          </p:cNvSpPr>
          <p:nvPr/>
        </p:nvSpPr>
        <p:spPr bwMode="auto">
          <a:xfrm>
            <a:off x="3657600" y="5760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foregroundMark x1="40833" y1="35167" x2="60667" y2="53250"/>
                        <a14:foregroundMark x1="58333" y1="45417" x2="45250" y2="56333"/>
                        <a14:foregroundMark x1="40583" y1="44833" x2="66833" y2="60500"/>
                        <a14:foregroundMark x1="56833" y1="34000" x2="40750" y2="59500"/>
                        <a14:foregroundMark x1="39083" y1="67500" x2="32250" y2="78417"/>
                        <a14:foregroundMark x1="51167" y1="44667" x2="66083" y2="60250"/>
                        <a14:foregroundMark x1="37500" y1="37833" x2="23083" y2="2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0" t="17275" r="18811" b="16637"/>
          <a:stretch/>
        </p:blipFill>
        <p:spPr>
          <a:xfrm>
            <a:off x="3564382" y="5515964"/>
            <a:ext cx="1390968" cy="1441549"/>
          </a:xfrm>
          <a:prstGeom prst="rect">
            <a:avLst/>
          </a:prstGeom>
        </p:spPr>
      </p:pic>
      <p:sp>
        <p:nvSpPr>
          <p:cNvPr id="39" name="6-Point Star 38">
            <a:hlinkClick r:id="rId10" action="ppaction://hlinksldjump"/>
          </p:cNvPr>
          <p:cNvSpPr/>
          <p:nvPr/>
        </p:nvSpPr>
        <p:spPr>
          <a:xfrm>
            <a:off x="5562600" y="5638308"/>
            <a:ext cx="1295400" cy="1213343"/>
          </a:xfrm>
          <a:prstGeom prst="star6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42533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300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300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300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24280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2004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Thực hiện nhiệm vụ sau: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“Cùng cả lớp hát một bài”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6-Point Star 2">
            <a:hlinkClick r:id="rId3" action="ppaction://hlinksldjump"/>
          </p:cNvPr>
          <p:cNvSpPr/>
          <p:nvPr/>
        </p:nvSpPr>
        <p:spPr>
          <a:xfrm>
            <a:off x="6781800" y="1993542"/>
            <a:ext cx="1295400" cy="1213343"/>
          </a:xfrm>
          <a:prstGeom prst="star6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1407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6000" r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5" name="Picture 9" descr="6282A33D3F464C77A9A4C1352497B7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56" y="3970767"/>
            <a:ext cx="2093278" cy="17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4266" name="Group 10"/>
          <p:cNvGrpSpPr>
            <a:grpSpLocks/>
          </p:cNvGrpSpPr>
          <p:nvPr/>
        </p:nvGrpSpPr>
        <p:grpSpPr bwMode="auto">
          <a:xfrm>
            <a:off x="1981200" y="3769086"/>
            <a:ext cx="6934200" cy="963083"/>
            <a:chOff x="960" y="3038"/>
            <a:chExt cx="4800" cy="850"/>
          </a:xfrm>
        </p:grpSpPr>
        <p:sp>
          <p:nvSpPr>
            <p:cNvPr id="55314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15" name="AutoShape 12"/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269" name="Text Box 13"/>
            <p:cNvSpPr txBox="1">
              <a:spLocks noChangeArrowheads="1"/>
            </p:cNvSpPr>
            <p:nvPr/>
          </p:nvSpPr>
          <p:spPr bwMode="gray">
            <a:xfrm>
              <a:off x="1200" y="3038"/>
              <a:ext cx="1892" cy="5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32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32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224280" name="Rectangle 24"/>
          <p:cNvSpPr>
            <a:spLocks noChangeArrowheads="1"/>
          </p:cNvSpPr>
          <p:nvPr/>
        </p:nvSpPr>
        <p:spPr bwMode="auto">
          <a:xfrm>
            <a:off x="6019800" y="3757173"/>
            <a:ext cx="1619250" cy="93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0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3" name="Text Box 5"/>
          <p:cNvSpPr txBox="1">
            <a:spLocks noChangeArrowheads="1"/>
          </p:cNvSpPr>
          <p:nvPr/>
        </p:nvSpPr>
        <p:spPr bwMode="auto">
          <a:xfrm>
            <a:off x="171450" y="895820"/>
            <a:ext cx="8305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Cuộc 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</a:t>
            </a:r>
          </a:p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Triệu Quang Phục năm nào?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A.350      B.4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       C.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4283900" y="5572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42648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42648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42648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auto">
          <a:xfrm>
            <a:off x="424580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>
            <a:off x="4231513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4198175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>
            <a:off x="4202938" y="55975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418388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" name="AutoShape 28"/>
          <p:cNvSpPr>
            <a:spLocks noChangeArrowheads="1"/>
          </p:cNvSpPr>
          <p:nvPr/>
        </p:nvSpPr>
        <p:spPr bwMode="auto">
          <a:xfrm>
            <a:off x="41886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auto">
          <a:xfrm>
            <a:off x="41886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>
                        <a14:foregroundMark x1="40833" y1="35167" x2="60667" y2="53250"/>
                        <a14:foregroundMark x1="58333" y1="45417" x2="45250" y2="56333"/>
                        <a14:foregroundMark x1="40583" y1="44833" x2="66833" y2="60500"/>
                        <a14:foregroundMark x1="56833" y1="34000" x2="40750" y2="59500"/>
                        <a14:foregroundMark x1="39083" y1="67500" x2="32250" y2="78417"/>
                        <a14:foregroundMark x1="51167" y1="44667" x2="66083" y2="60250"/>
                        <a14:foregroundMark x1="37500" y1="37833" x2="23083" y2="2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0" t="17275" r="18811" b="16637"/>
          <a:stretch/>
        </p:blipFill>
        <p:spPr>
          <a:xfrm>
            <a:off x="4095432" y="5334000"/>
            <a:ext cx="1390968" cy="1441549"/>
          </a:xfrm>
          <a:prstGeom prst="rect">
            <a:avLst/>
          </a:prstGeom>
        </p:spPr>
      </p:pic>
      <p:sp>
        <p:nvSpPr>
          <p:cNvPr id="33" name="6-Point Star 32">
            <a:hlinkClick r:id="rId9" action="ppaction://hlinksldjump"/>
          </p:cNvPr>
          <p:cNvSpPr/>
          <p:nvPr/>
        </p:nvSpPr>
        <p:spPr>
          <a:xfrm>
            <a:off x="7696200" y="5562206"/>
            <a:ext cx="1295400" cy="1213343"/>
          </a:xfrm>
          <a:prstGeom prst="star6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4189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27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300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300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300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428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5" name="Picture 9" descr="6282A33D3F464C77A9A4C1352497B7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54068"/>
            <a:ext cx="2516188" cy="212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4266" name="Group 10"/>
          <p:cNvGrpSpPr>
            <a:grpSpLocks/>
          </p:cNvGrpSpPr>
          <p:nvPr/>
        </p:nvGrpSpPr>
        <p:grpSpPr bwMode="auto">
          <a:xfrm>
            <a:off x="2057400" y="3469420"/>
            <a:ext cx="6934200" cy="963083"/>
            <a:chOff x="960" y="3038"/>
            <a:chExt cx="4800" cy="850"/>
          </a:xfrm>
        </p:grpSpPr>
        <p:sp>
          <p:nvSpPr>
            <p:cNvPr id="56338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39" name="AutoShape 12"/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269" name="Text Box 13"/>
            <p:cNvSpPr txBox="1">
              <a:spLocks noChangeArrowheads="1"/>
            </p:cNvSpPr>
            <p:nvPr/>
          </p:nvSpPr>
          <p:spPr bwMode="gray">
            <a:xfrm>
              <a:off x="1200" y="3038"/>
              <a:ext cx="1892" cy="5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32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32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224280" name="Rectangle 24"/>
          <p:cNvSpPr>
            <a:spLocks noChangeArrowheads="1"/>
          </p:cNvSpPr>
          <p:nvPr/>
        </p:nvSpPr>
        <p:spPr bwMode="auto">
          <a:xfrm>
            <a:off x="3791266" y="3068673"/>
            <a:ext cx="545465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000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i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7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305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Cuộc 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</a:t>
            </a:r>
          </a:p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905      B.805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C.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705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4283900" y="5572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42648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42648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42648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auto">
          <a:xfrm>
            <a:off x="424580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>
            <a:off x="4231513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4198175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>
            <a:off x="4202938" y="55975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418388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" name="AutoShape 28"/>
          <p:cNvSpPr>
            <a:spLocks noChangeArrowheads="1"/>
          </p:cNvSpPr>
          <p:nvPr/>
        </p:nvSpPr>
        <p:spPr bwMode="auto">
          <a:xfrm>
            <a:off x="41886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auto">
          <a:xfrm>
            <a:off x="41886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>
                        <a14:foregroundMark x1="40833" y1="35167" x2="60667" y2="53250"/>
                        <a14:foregroundMark x1="58333" y1="45417" x2="45250" y2="56333"/>
                        <a14:foregroundMark x1="40583" y1="44833" x2="66833" y2="60500"/>
                        <a14:foregroundMark x1="56833" y1="34000" x2="40750" y2="59500"/>
                        <a14:foregroundMark x1="39083" y1="67500" x2="32250" y2="78417"/>
                        <a14:foregroundMark x1="51167" y1="44667" x2="66083" y2="60250"/>
                        <a14:foregroundMark x1="37500" y1="37833" x2="23083" y2="2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0" t="17275" r="18811" b="16637"/>
          <a:stretch/>
        </p:blipFill>
        <p:spPr>
          <a:xfrm>
            <a:off x="4095432" y="5334000"/>
            <a:ext cx="1390968" cy="1441549"/>
          </a:xfrm>
          <a:prstGeom prst="rect">
            <a:avLst/>
          </a:prstGeom>
        </p:spPr>
      </p:pic>
      <p:sp>
        <p:nvSpPr>
          <p:cNvPr id="33" name="6-Point Star 32">
            <a:hlinkClick r:id="rId9" action="ppaction://hlinksldjump"/>
          </p:cNvPr>
          <p:cNvSpPr/>
          <p:nvPr/>
        </p:nvSpPr>
        <p:spPr>
          <a:xfrm>
            <a:off x="5562600" y="5638308"/>
            <a:ext cx="1295400" cy="1213343"/>
          </a:xfrm>
          <a:prstGeom prst="star6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1909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27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300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300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300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428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gray">
          <a:xfrm>
            <a:off x="1513346" y="4114800"/>
            <a:ext cx="6553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>
                <a:cs typeface="Times New Roman" panose="02020603050405020304" pitchFamily="18" charset="0"/>
              </a:rPr>
              <a:t>Nhân dân ta làm theo tất cả các yêu cầu của chúng.</a:t>
            </a:r>
          </a:p>
        </p:txBody>
      </p:sp>
      <p:sp>
        <p:nvSpPr>
          <p:cNvPr id="6147" name="Text Box 10"/>
          <p:cNvSpPr txBox="1">
            <a:spLocks noChangeArrowheads="1"/>
          </p:cNvSpPr>
          <p:nvPr/>
        </p:nvSpPr>
        <p:spPr bwMode="gray">
          <a:xfrm>
            <a:off x="1524000" y="2895600"/>
            <a:ext cx="6329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cs typeface="Times New Roman" panose="02020603050405020304" pitchFamily="18" charset="0"/>
              </a:rPr>
              <a:t>Nhân dân ta đã liên tục nổi dậy các cuộc đấu tranh</a:t>
            </a:r>
          </a:p>
        </p:txBody>
      </p:sp>
      <p:sp>
        <p:nvSpPr>
          <p:cNvPr id="6148" name="Text Box 25"/>
          <p:cNvSpPr txBox="1">
            <a:spLocks noChangeArrowheads="1"/>
          </p:cNvSpPr>
          <p:nvPr/>
        </p:nvSpPr>
        <p:spPr bwMode="gray">
          <a:xfrm>
            <a:off x="1524000" y="1693863"/>
            <a:ext cx="6705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>
                <a:cs typeface="Times New Roman" panose="02020603050405020304" pitchFamily="18" charset="0"/>
              </a:rPr>
              <a:t>Nhân dân ta học theo tập tục của người Hán.</a:t>
            </a:r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173753" y="2427321"/>
            <a:ext cx="1127294" cy="1525823"/>
            <a:chOff x="150" y="1175"/>
            <a:chExt cx="604" cy="767"/>
          </a:xfrm>
        </p:grpSpPr>
        <p:grpSp>
          <p:nvGrpSpPr>
            <p:cNvPr id="6177" name="Group 39"/>
            <p:cNvGrpSpPr>
              <a:grpSpLocks/>
            </p:cNvGrpSpPr>
            <p:nvPr/>
          </p:nvGrpSpPr>
          <p:grpSpPr bwMode="auto">
            <a:xfrm rot="5400000">
              <a:off x="68" y="1257"/>
              <a:ext cx="767" cy="604"/>
              <a:chOff x="1869" y="1751"/>
              <a:chExt cx="2473" cy="1874"/>
            </a:xfrm>
          </p:grpSpPr>
          <p:sp>
            <p:nvSpPr>
              <p:cNvPr id="65576" name="AutoShape 40"/>
              <p:cNvSpPr>
                <a:spLocks noChangeArrowheads="1"/>
              </p:cNvSpPr>
              <p:nvPr/>
            </p:nvSpPr>
            <p:spPr bwMode="gray">
              <a:xfrm rot="16200000" flipH="1">
                <a:off x="1818" y="2461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77" name="AutoShape 41"/>
              <p:cNvSpPr>
                <a:spLocks noChangeArrowheads="1"/>
              </p:cNvSpPr>
              <p:nvPr/>
            </p:nvSpPr>
            <p:spPr bwMode="gray">
              <a:xfrm rot="5400000" flipH="1">
                <a:off x="3594" y="2458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78" name="AutoShape 42"/>
              <p:cNvSpPr>
                <a:spLocks noChangeArrowheads="1"/>
              </p:cNvSpPr>
              <p:nvPr/>
            </p:nvSpPr>
            <p:spPr bwMode="gray">
              <a:xfrm rot="10800000" flipH="1">
                <a:off x="2719" y="3417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2" name="Oval 43"/>
              <p:cNvSpPr>
                <a:spLocks noChangeArrowheads="1"/>
              </p:cNvSpPr>
              <p:nvPr/>
            </p:nvSpPr>
            <p:spPr bwMode="gray">
              <a:xfrm>
                <a:off x="2726" y="1751"/>
                <a:ext cx="1616" cy="1614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3" name="Oval 44"/>
              <p:cNvSpPr>
                <a:spLocks noChangeArrowheads="1"/>
              </p:cNvSpPr>
              <p:nvPr/>
            </p:nvSpPr>
            <p:spPr bwMode="gray">
              <a:xfrm>
                <a:off x="2904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81" name="Oval 45"/>
              <p:cNvSpPr>
                <a:spLocks noChangeArrowheads="1"/>
              </p:cNvSpPr>
              <p:nvPr/>
            </p:nvSpPr>
            <p:spPr bwMode="gray">
              <a:xfrm>
                <a:off x="3585" y="2111"/>
                <a:ext cx="527" cy="10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5" name="Oval 46"/>
              <p:cNvSpPr>
                <a:spLocks noChangeArrowheads="1"/>
              </p:cNvSpPr>
              <p:nvPr/>
            </p:nvSpPr>
            <p:spPr bwMode="gray">
              <a:xfrm>
                <a:off x="3514" y="2125"/>
                <a:ext cx="527" cy="101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gray">
              <a:xfrm>
                <a:off x="3141" y="2146"/>
                <a:ext cx="1099" cy="10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7" name="Oval 48"/>
              <p:cNvSpPr>
                <a:spLocks noChangeArrowheads="1"/>
              </p:cNvSpPr>
              <p:nvPr/>
            </p:nvSpPr>
            <p:spPr bwMode="gray">
              <a:xfrm>
                <a:off x="3199" y="2125"/>
                <a:ext cx="1096" cy="101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5585" name="Text Box 49"/>
            <p:cNvSpPr txBox="1">
              <a:spLocks noChangeArrowheads="1"/>
            </p:cNvSpPr>
            <p:nvPr/>
          </p:nvSpPr>
          <p:spPr bwMode="gray">
            <a:xfrm>
              <a:off x="338" y="1577"/>
              <a:ext cx="26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99324" y="4154977"/>
            <a:ext cx="1115584" cy="1201254"/>
            <a:chOff x="150" y="1173"/>
            <a:chExt cx="580" cy="615"/>
          </a:xfrm>
        </p:grpSpPr>
        <p:grpSp>
          <p:nvGrpSpPr>
            <p:cNvPr id="6166" name="Group 51"/>
            <p:cNvGrpSpPr>
              <a:grpSpLocks/>
            </p:cNvGrpSpPr>
            <p:nvPr/>
          </p:nvGrpSpPr>
          <p:grpSpPr bwMode="auto">
            <a:xfrm rot="5400000">
              <a:off x="132" y="1191"/>
              <a:ext cx="615" cy="580"/>
              <a:chOff x="1862" y="1824"/>
              <a:chExt cx="1983" cy="1801"/>
            </a:xfrm>
          </p:grpSpPr>
          <p:sp>
            <p:nvSpPr>
              <p:cNvPr id="65588" name="AutoShape 52"/>
              <p:cNvSpPr>
                <a:spLocks noChangeArrowheads="1"/>
              </p:cNvSpPr>
              <p:nvPr/>
            </p:nvSpPr>
            <p:spPr bwMode="gray">
              <a:xfrm rot="16200000" flipH="1">
                <a:off x="1811" y="2462"/>
                <a:ext cx="310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89" name="AutoShape 53"/>
              <p:cNvSpPr>
                <a:spLocks noChangeArrowheads="1"/>
              </p:cNvSpPr>
              <p:nvPr/>
            </p:nvSpPr>
            <p:spPr bwMode="gray">
              <a:xfrm rot="5400000" flipH="1">
                <a:off x="3589" y="2464"/>
                <a:ext cx="310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90" name="AutoShape 54"/>
              <p:cNvSpPr>
                <a:spLocks noChangeArrowheads="1"/>
              </p:cNvSpPr>
              <p:nvPr/>
            </p:nvSpPr>
            <p:spPr bwMode="gray">
              <a:xfrm rot="10800000" flipH="1">
                <a:off x="2714" y="3415"/>
                <a:ext cx="30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1" name="Oval 5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2" name="Oval 5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93" name="Oval 57"/>
              <p:cNvSpPr>
                <a:spLocks noChangeArrowheads="1"/>
              </p:cNvSpPr>
              <p:nvPr/>
            </p:nvSpPr>
            <p:spPr bwMode="gray">
              <a:xfrm>
                <a:off x="2667" y="2209"/>
                <a:ext cx="429" cy="83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4" name="Oval 58"/>
              <p:cNvSpPr>
                <a:spLocks noChangeArrowheads="1"/>
              </p:cNvSpPr>
              <p:nvPr/>
            </p:nvSpPr>
            <p:spPr bwMode="gray">
              <a:xfrm>
                <a:off x="2671" y="2213"/>
                <a:ext cx="429" cy="83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95" name="Oval 59"/>
              <p:cNvSpPr>
                <a:spLocks noChangeArrowheads="1"/>
              </p:cNvSpPr>
              <p:nvPr/>
            </p:nvSpPr>
            <p:spPr bwMode="gray">
              <a:xfrm>
                <a:off x="2323" y="2207"/>
                <a:ext cx="1100" cy="83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6" name="Oval 60"/>
              <p:cNvSpPr>
                <a:spLocks noChangeArrowheads="1"/>
              </p:cNvSpPr>
              <p:nvPr/>
            </p:nvSpPr>
            <p:spPr bwMode="gray">
              <a:xfrm>
                <a:off x="2337" y="2213"/>
                <a:ext cx="1096" cy="83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5597" name="Text Box 61"/>
            <p:cNvSpPr txBox="1">
              <a:spLocks noChangeArrowheads="1"/>
            </p:cNvSpPr>
            <p:nvPr/>
          </p:nvSpPr>
          <p:spPr bwMode="gray">
            <a:xfrm>
              <a:off x="367" y="1296"/>
              <a:ext cx="231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65615" name="Text Box 7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42940" y="242197"/>
            <a:ext cx="87778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7. Trước </a:t>
            </a:r>
            <a:r>
              <a:rPr 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sự áp bức, bóc lột nặng nề của bọn đô hộ, nhân dân ta đã phản ứng ra sao?</a:t>
            </a:r>
          </a:p>
        </p:txBody>
      </p:sp>
      <p:sp>
        <p:nvSpPr>
          <p:cNvPr id="84" name="Text Box 25"/>
          <p:cNvSpPr txBox="1">
            <a:spLocks noChangeArrowheads="1"/>
          </p:cNvSpPr>
          <p:nvPr/>
        </p:nvSpPr>
        <p:spPr bwMode="gray">
          <a:xfrm>
            <a:off x="1523999" y="2906712"/>
            <a:ext cx="6645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Nhân dân ta đã liên tục nổi dậy các cuộc đấu tranh.</a:t>
            </a:r>
          </a:p>
        </p:txBody>
      </p: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236472" y="1651030"/>
            <a:ext cx="1048568" cy="1181478"/>
            <a:chOff x="159" y="1178"/>
            <a:chExt cx="567" cy="624"/>
          </a:xfrm>
        </p:grpSpPr>
        <p:grpSp>
          <p:nvGrpSpPr>
            <p:cNvPr id="6155" name="Group 27"/>
            <p:cNvGrpSpPr>
              <a:grpSpLocks/>
            </p:cNvGrpSpPr>
            <p:nvPr/>
          </p:nvGrpSpPr>
          <p:grpSpPr bwMode="auto">
            <a:xfrm rot="5400000">
              <a:off x="131" y="1206"/>
              <a:ext cx="624" cy="567"/>
              <a:chOff x="1868" y="1824"/>
              <a:chExt cx="2009" cy="1753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461"/>
                <a:ext cx="309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1" y="2430"/>
                <a:ext cx="309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9" y="3371"/>
                <a:ext cx="305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0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1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gray">
              <a:xfrm>
                <a:off x="2674" y="2240"/>
                <a:ext cx="419" cy="7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3" name="Oval 34"/>
              <p:cNvSpPr>
                <a:spLocks noChangeArrowheads="1"/>
              </p:cNvSpPr>
              <p:nvPr/>
            </p:nvSpPr>
            <p:spPr bwMode="gray">
              <a:xfrm>
                <a:off x="2675" y="2246"/>
                <a:ext cx="419" cy="77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Oval 35"/>
              <p:cNvSpPr>
                <a:spLocks noChangeArrowheads="1"/>
              </p:cNvSpPr>
              <p:nvPr/>
            </p:nvSpPr>
            <p:spPr bwMode="gray">
              <a:xfrm>
                <a:off x="2329" y="2183"/>
                <a:ext cx="1097" cy="77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5" name="Oval 36"/>
              <p:cNvSpPr>
                <a:spLocks noChangeArrowheads="1"/>
              </p:cNvSpPr>
              <p:nvPr/>
            </p:nvSpPr>
            <p:spPr bwMode="gray">
              <a:xfrm>
                <a:off x="2337" y="2246"/>
                <a:ext cx="1096" cy="77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7" name="Text Box 37"/>
            <p:cNvSpPr txBox="1">
              <a:spLocks noChangeArrowheads="1"/>
            </p:cNvSpPr>
            <p:nvPr/>
          </p:nvSpPr>
          <p:spPr bwMode="gray">
            <a:xfrm>
              <a:off x="379" y="1326"/>
              <a:ext cx="214" cy="2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202752" y="2900901"/>
            <a:ext cx="1066800" cy="1121637"/>
            <a:chOff x="149" y="1175"/>
            <a:chExt cx="581" cy="623"/>
          </a:xfrm>
          <a:solidFill>
            <a:srgbClr val="1344E1"/>
          </a:solidFill>
        </p:grpSpPr>
        <p:grpSp>
          <p:nvGrpSpPr>
            <p:cNvPr id="21" name="Group 27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  <a:grpFill/>
          </p:grpSpPr>
          <p:sp>
            <p:nvSpPr>
              <p:cNvPr id="65564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65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66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50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pFill/>
              <a:ln w="571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51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69" name="Oval 33"/>
              <p:cNvSpPr>
                <a:spLocks noChangeArrowheads="1"/>
              </p:cNvSpPr>
              <p:nvPr/>
            </p:nvSpPr>
            <p:spPr bwMode="gray">
              <a:xfrm>
                <a:off x="2620" y="2117"/>
                <a:ext cx="527" cy="1015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53" name="Oval 34"/>
              <p:cNvSpPr>
                <a:spLocks noChangeArrowheads="1"/>
              </p:cNvSpPr>
              <p:nvPr/>
            </p:nvSpPr>
            <p:spPr bwMode="gray">
              <a:xfrm>
                <a:off x="2621" y="2124"/>
                <a:ext cx="528" cy="1016"/>
              </a:xfrm>
              <a:prstGeom prst="ellipse">
                <a:avLst/>
              </a:prstGeom>
              <a:solidFill>
                <a:srgbClr val="99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71" name="Oval 35"/>
              <p:cNvSpPr>
                <a:spLocks noChangeArrowheads="1"/>
              </p:cNvSpPr>
              <p:nvPr/>
            </p:nvSpPr>
            <p:spPr bwMode="gray">
              <a:xfrm>
                <a:off x="2328" y="2117"/>
                <a:ext cx="1099" cy="1016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55" name="Oval 36"/>
              <p:cNvSpPr>
                <a:spLocks noChangeArrowheads="1"/>
              </p:cNvSpPr>
              <p:nvPr/>
            </p:nvSpPr>
            <p:spPr bwMode="gray">
              <a:xfrm>
                <a:off x="2337" y="2124"/>
                <a:ext cx="1096" cy="1016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5573" name="Text Box 37"/>
            <p:cNvSpPr txBox="1">
              <a:spLocks noChangeArrowheads="1"/>
            </p:cNvSpPr>
            <p:nvPr/>
          </p:nvSpPr>
          <p:spPr bwMode="gray">
            <a:xfrm>
              <a:off x="342" y="1296"/>
              <a:ext cx="26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55" name="AutoShape 15"/>
          <p:cNvSpPr>
            <a:spLocks noChangeArrowheads="1"/>
          </p:cNvSpPr>
          <p:nvPr/>
        </p:nvSpPr>
        <p:spPr bwMode="auto">
          <a:xfrm>
            <a:off x="4283900" y="5572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AutoShape 16"/>
          <p:cNvSpPr>
            <a:spLocks noChangeArrowheads="1"/>
          </p:cNvSpPr>
          <p:nvPr/>
        </p:nvSpPr>
        <p:spPr bwMode="auto">
          <a:xfrm>
            <a:off x="42648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>
            <a:off x="42648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AutoShape 18"/>
          <p:cNvSpPr>
            <a:spLocks noChangeArrowheads="1"/>
          </p:cNvSpPr>
          <p:nvPr/>
        </p:nvSpPr>
        <p:spPr bwMode="auto">
          <a:xfrm>
            <a:off x="42648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9" name="AutoShape 19"/>
          <p:cNvSpPr>
            <a:spLocks noChangeArrowheads="1"/>
          </p:cNvSpPr>
          <p:nvPr/>
        </p:nvSpPr>
        <p:spPr bwMode="auto">
          <a:xfrm>
            <a:off x="424580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0" name="AutoShape 20"/>
          <p:cNvSpPr>
            <a:spLocks noChangeArrowheads="1"/>
          </p:cNvSpPr>
          <p:nvPr/>
        </p:nvSpPr>
        <p:spPr bwMode="auto">
          <a:xfrm>
            <a:off x="4231513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" name="AutoShape 25"/>
          <p:cNvSpPr>
            <a:spLocks noChangeArrowheads="1"/>
          </p:cNvSpPr>
          <p:nvPr/>
        </p:nvSpPr>
        <p:spPr bwMode="auto">
          <a:xfrm>
            <a:off x="4198175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2" name="AutoShape 26"/>
          <p:cNvSpPr>
            <a:spLocks noChangeArrowheads="1"/>
          </p:cNvSpPr>
          <p:nvPr/>
        </p:nvSpPr>
        <p:spPr bwMode="auto">
          <a:xfrm>
            <a:off x="4202938" y="55975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3" name="AutoShape 27"/>
          <p:cNvSpPr>
            <a:spLocks noChangeArrowheads="1"/>
          </p:cNvSpPr>
          <p:nvPr/>
        </p:nvSpPr>
        <p:spPr bwMode="auto">
          <a:xfrm>
            <a:off x="418388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4" name="AutoShape 28"/>
          <p:cNvSpPr>
            <a:spLocks noChangeArrowheads="1"/>
          </p:cNvSpPr>
          <p:nvPr/>
        </p:nvSpPr>
        <p:spPr bwMode="auto">
          <a:xfrm>
            <a:off x="41886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5" name="AutoShape 29"/>
          <p:cNvSpPr>
            <a:spLocks noChangeArrowheads="1"/>
          </p:cNvSpPr>
          <p:nvPr/>
        </p:nvSpPr>
        <p:spPr bwMode="auto">
          <a:xfrm>
            <a:off x="41886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40833" y1="35167" x2="60667" y2="53250"/>
                        <a14:foregroundMark x1="58333" y1="45417" x2="45250" y2="56333"/>
                        <a14:foregroundMark x1="40583" y1="44833" x2="66833" y2="60500"/>
                        <a14:foregroundMark x1="56833" y1="34000" x2="40750" y2="59500"/>
                        <a14:foregroundMark x1="39083" y1="67500" x2="32250" y2="78417"/>
                        <a14:foregroundMark x1="51167" y1="44667" x2="66083" y2="60250"/>
                        <a14:foregroundMark x1="37500" y1="37833" x2="23083" y2="2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0" t="17275" r="18811" b="16637"/>
          <a:stretch/>
        </p:blipFill>
        <p:spPr>
          <a:xfrm>
            <a:off x="4095432" y="5334000"/>
            <a:ext cx="1390968" cy="1441549"/>
          </a:xfrm>
          <a:prstGeom prst="rect">
            <a:avLst/>
          </a:prstGeom>
        </p:spPr>
      </p:pic>
      <p:sp>
        <p:nvSpPr>
          <p:cNvPr id="67" name="6-Point Star 66">
            <a:hlinkClick r:id="rId7" action="ppaction://hlinksldjump"/>
          </p:cNvPr>
          <p:cNvSpPr/>
          <p:nvPr/>
        </p:nvSpPr>
        <p:spPr>
          <a:xfrm>
            <a:off x="5562600" y="5638308"/>
            <a:ext cx="1295400" cy="1213343"/>
          </a:xfrm>
          <a:prstGeom prst="star6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46795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84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gray">
          <a:xfrm>
            <a:off x="1548752" y="4535487"/>
            <a:ext cx="7107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>
                <a:cs typeface="Times New Roman" panose="02020603050405020304" pitchFamily="18" charset="0"/>
              </a:rPr>
              <a:t>Khởi nghĩa Hai Bà Trưng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gray">
          <a:xfrm>
            <a:off x="1519238" y="2216150"/>
            <a:ext cx="6938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>
                <a:cs typeface="Times New Roman" panose="02020603050405020304" pitchFamily="18" charset="0"/>
              </a:rPr>
              <a:t>Khởi nghĩa Mai Thúc Loan</a:t>
            </a:r>
            <a:endParaRPr lang="en-US" sz="3200" b="1"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7172" name="Text Box 25"/>
          <p:cNvSpPr txBox="1">
            <a:spLocks noChangeArrowheads="1"/>
          </p:cNvSpPr>
          <p:nvPr/>
        </p:nvSpPr>
        <p:spPr bwMode="gray">
          <a:xfrm>
            <a:off x="1525588" y="3327752"/>
            <a:ext cx="7008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>
                <a:cs typeface="Times New Roman" panose="02020603050405020304" pitchFamily="18" charset="0"/>
              </a:rPr>
              <a:t>Khởi nghĩa Lí Bí</a:t>
            </a:r>
            <a:r>
              <a:rPr lang="en-US" sz="3200" b="1" dirty="0">
                <a:cs typeface="Times New Roman" panose="02020603050405020304" pitchFamily="18" charset="0"/>
                <a:sym typeface="Symbol" pitchFamily="18" charset="2"/>
              </a:rPr>
              <a:t>	</a:t>
            </a:r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412620" y="2629887"/>
            <a:ext cx="1003305" cy="1363663"/>
            <a:chOff x="149" y="1176"/>
            <a:chExt cx="631" cy="859"/>
          </a:xfrm>
        </p:grpSpPr>
        <p:grpSp>
          <p:nvGrpSpPr>
            <p:cNvPr id="7201" name="Group 39"/>
            <p:cNvGrpSpPr>
              <a:grpSpLocks/>
            </p:cNvGrpSpPr>
            <p:nvPr/>
          </p:nvGrpSpPr>
          <p:grpSpPr bwMode="auto">
            <a:xfrm rot="5400000">
              <a:off x="35" y="1290"/>
              <a:ext cx="859" cy="631"/>
              <a:chOff x="1868" y="1669"/>
              <a:chExt cx="2768" cy="1962"/>
            </a:xfrm>
          </p:grpSpPr>
          <p:sp>
            <p:nvSpPr>
              <p:cNvPr id="65576" name="AutoShape 40"/>
              <p:cNvSpPr>
                <a:spLocks noChangeArrowheads="1"/>
              </p:cNvSpPr>
              <p:nvPr/>
            </p:nvSpPr>
            <p:spPr bwMode="gray">
              <a:xfrm rot="16200000" flipH="1">
                <a:off x="1817" y="246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77" name="AutoShape 41"/>
              <p:cNvSpPr>
                <a:spLocks noChangeArrowheads="1"/>
              </p:cNvSpPr>
              <p:nvPr/>
            </p:nvSpPr>
            <p:spPr bwMode="gray">
              <a:xfrm rot="5400000" flipH="1">
                <a:off x="3595" y="2469"/>
                <a:ext cx="307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78" name="AutoShape 42"/>
              <p:cNvSpPr>
                <a:spLocks noChangeArrowheads="1"/>
              </p:cNvSpPr>
              <p:nvPr/>
            </p:nvSpPr>
            <p:spPr bwMode="gray">
              <a:xfrm rot="10800000" flipH="1">
                <a:off x="2719" y="3423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06" name="Oval 43"/>
              <p:cNvSpPr>
                <a:spLocks noChangeArrowheads="1"/>
              </p:cNvSpPr>
              <p:nvPr/>
            </p:nvSpPr>
            <p:spPr bwMode="gray">
              <a:xfrm>
                <a:off x="3009" y="1669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07" name="Oval 44"/>
              <p:cNvSpPr>
                <a:spLocks noChangeArrowheads="1"/>
              </p:cNvSpPr>
              <p:nvPr/>
            </p:nvSpPr>
            <p:spPr bwMode="gray">
              <a:xfrm>
                <a:off x="3206" y="1840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81" name="Oval 45"/>
              <p:cNvSpPr>
                <a:spLocks noChangeArrowheads="1"/>
              </p:cNvSpPr>
              <p:nvPr/>
            </p:nvSpPr>
            <p:spPr bwMode="gray">
              <a:xfrm>
                <a:off x="3552" y="1936"/>
                <a:ext cx="527" cy="10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09" name="Oval 46"/>
              <p:cNvSpPr>
                <a:spLocks noChangeArrowheads="1"/>
              </p:cNvSpPr>
              <p:nvPr/>
            </p:nvSpPr>
            <p:spPr bwMode="gray">
              <a:xfrm>
                <a:off x="3463" y="1968"/>
                <a:ext cx="527" cy="10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gray">
              <a:xfrm>
                <a:off x="3096" y="2088"/>
                <a:ext cx="1099" cy="10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11" name="Oval 48"/>
              <p:cNvSpPr>
                <a:spLocks noChangeArrowheads="1"/>
              </p:cNvSpPr>
              <p:nvPr/>
            </p:nvSpPr>
            <p:spPr bwMode="gray">
              <a:xfrm>
                <a:off x="3453" y="2051"/>
                <a:ext cx="1096" cy="10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5585" name="Text Box 49"/>
            <p:cNvSpPr txBox="1">
              <a:spLocks noChangeArrowheads="1"/>
            </p:cNvSpPr>
            <p:nvPr/>
          </p:nvSpPr>
          <p:spPr bwMode="gray">
            <a:xfrm>
              <a:off x="338" y="1606"/>
              <a:ext cx="26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540895" y="3688129"/>
            <a:ext cx="920761" cy="1504950"/>
            <a:chOff x="145" y="1177"/>
            <a:chExt cx="579" cy="948"/>
          </a:xfrm>
        </p:grpSpPr>
        <p:grpSp>
          <p:nvGrpSpPr>
            <p:cNvPr id="7190" name="Group 51"/>
            <p:cNvGrpSpPr>
              <a:grpSpLocks/>
            </p:cNvGrpSpPr>
            <p:nvPr/>
          </p:nvGrpSpPr>
          <p:grpSpPr bwMode="auto">
            <a:xfrm rot="5400000">
              <a:off x="-39" y="1361"/>
              <a:ext cx="948" cy="579"/>
              <a:chOff x="1873" y="1839"/>
              <a:chExt cx="3053" cy="1797"/>
            </a:xfrm>
          </p:grpSpPr>
          <p:sp>
            <p:nvSpPr>
              <p:cNvPr id="65588" name="AutoShape 52"/>
              <p:cNvSpPr>
                <a:spLocks noChangeArrowheads="1"/>
              </p:cNvSpPr>
              <p:nvPr/>
            </p:nvSpPr>
            <p:spPr bwMode="gray">
              <a:xfrm rot="16200000" flipH="1">
                <a:off x="1822" y="246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89" name="AutoShape 53"/>
              <p:cNvSpPr>
                <a:spLocks noChangeArrowheads="1"/>
              </p:cNvSpPr>
              <p:nvPr/>
            </p:nvSpPr>
            <p:spPr bwMode="gray">
              <a:xfrm rot="5400000" flipH="1">
                <a:off x="3594" y="2472"/>
                <a:ext cx="307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90" name="AutoShape 54"/>
              <p:cNvSpPr>
                <a:spLocks noChangeArrowheads="1"/>
              </p:cNvSpPr>
              <p:nvPr/>
            </p:nvSpPr>
            <p:spPr bwMode="gray">
              <a:xfrm rot="10800000" flipH="1">
                <a:off x="2719" y="3428"/>
                <a:ext cx="306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95" name="Oval 55"/>
              <p:cNvSpPr>
                <a:spLocks noChangeArrowheads="1"/>
              </p:cNvSpPr>
              <p:nvPr/>
            </p:nvSpPr>
            <p:spPr bwMode="gray">
              <a:xfrm>
                <a:off x="3311" y="201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96" name="Oval 56"/>
              <p:cNvSpPr>
                <a:spLocks noChangeArrowheads="1"/>
              </p:cNvSpPr>
              <p:nvPr/>
            </p:nvSpPr>
            <p:spPr bwMode="gray">
              <a:xfrm>
                <a:off x="3404" y="1839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93" name="Oval 57"/>
              <p:cNvSpPr>
                <a:spLocks noChangeArrowheads="1"/>
              </p:cNvSpPr>
              <p:nvPr/>
            </p:nvSpPr>
            <p:spPr bwMode="gray">
              <a:xfrm>
                <a:off x="3937" y="2009"/>
                <a:ext cx="527" cy="10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98" name="Oval 58"/>
              <p:cNvSpPr>
                <a:spLocks noChangeArrowheads="1"/>
              </p:cNvSpPr>
              <p:nvPr/>
            </p:nvSpPr>
            <p:spPr bwMode="gray">
              <a:xfrm>
                <a:off x="3934" y="2199"/>
                <a:ext cx="527" cy="101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95" name="Oval 59"/>
              <p:cNvSpPr>
                <a:spLocks noChangeArrowheads="1"/>
              </p:cNvSpPr>
              <p:nvPr/>
            </p:nvSpPr>
            <p:spPr bwMode="gray">
              <a:xfrm>
                <a:off x="3492" y="2087"/>
                <a:ext cx="1101" cy="10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00" name="Oval 60"/>
              <p:cNvSpPr>
                <a:spLocks noChangeArrowheads="1"/>
              </p:cNvSpPr>
              <p:nvPr/>
            </p:nvSpPr>
            <p:spPr bwMode="gray">
              <a:xfrm>
                <a:off x="3453" y="2125"/>
                <a:ext cx="1096" cy="101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5597" name="Text Box 61"/>
            <p:cNvSpPr txBox="1">
              <a:spLocks noChangeArrowheads="1"/>
            </p:cNvSpPr>
            <p:nvPr/>
          </p:nvSpPr>
          <p:spPr bwMode="gray">
            <a:xfrm>
              <a:off x="331" y="1681"/>
              <a:ext cx="27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7175" name="Text Box 7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0" y="537845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8. </a:t>
            </a:r>
            <a:r>
              <a:rPr 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Mở </a:t>
            </a:r>
            <a:r>
              <a:rPr 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đầu cho các cuộc khởi nghĩa </a:t>
            </a:r>
            <a:r>
              <a:rPr 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chống lại các ách</a:t>
            </a:r>
            <a:r>
              <a:rPr 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đô hộ của nhà Đông Hán</a:t>
            </a:r>
            <a:r>
              <a:rPr 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là</a:t>
            </a:r>
            <a:r>
              <a:rPr 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4" name="Text Box 25"/>
          <p:cNvSpPr txBox="1">
            <a:spLocks noChangeArrowheads="1"/>
          </p:cNvSpPr>
          <p:nvPr/>
        </p:nvSpPr>
        <p:spPr bwMode="gray">
          <a:xfrm>
            <a:off x="1548752" y="4535487"/>
            <a:ext cx="6338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Khởi nghĩa Hai Bà Trưng</a:t>
            </a:r>
            <a:endParaRPr lang="en-US" sz="3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487414" y="1831974"/>
            <a:ext cx="896878" cy="990600"/>
            <a:chOff x="163" y="1178"/>
            <a:chExt cx="564" cy="624"/>
          </a:xfrm>
        </p:grpSpPr>
        <p:grpSp>
          <p:nvGrpSpPr>
            <p:cNvPr id="7179" name="Group 27"/>
            <p:cNvGrpSpPr>
              <a:grpSpLocks/>
            </p:cNvGrpSpPr>
            <p:nvPr/>
          </p:nvGrpSpPr>
          <p:grpSpPr bwMode="auto">
            <a:xfrm rot="5400000">
              <a:off x="133" y="1208"/>
              <a:ext cx="624" cy="564"/>
              <a:chOff x="1869" y="1824"/>
              <a:chExt cx="2008" cy="1745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456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1" y="2424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8" y="3365"/>
                <a:ext cx="306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84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85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gray">
              <a:xfrm>
                <a:off x="2620" y="2121"/>
                <a:ext cx="527" cy="101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87" name="Oval 34"/>
              <p:cNvSpPr>
                <a:spLocks noChangeArrowheads="1"/>
              </p:cNvSpPr>
              <p:nvPr/>
            </p:nvSpPr>
            <p:spPr bwMode="gray">
              <a:xfrm>
                <a:off x="2622" y="2127"/>
                <a:ext cx="527" cy="10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Oval 35"/>
              <p:cNvSpPr>
                <a:spLocks noChangeArrowheads="1"/>
              </p:cNvSpPr>
              <p:nvPr/>
            </p:nvSpPr>
            <p:spPr bwMode="gray">
              <a:xfrm>
                <a:off x="2328" y="2056"/>
                <a:ext cx="1098" cy="101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89" name="Oval 36"/>
              <p:cNvSpPr>
                <a:spLocks noChangeArrowheads="1"/>
              </p:cNvSpPr>
              <p:nvPr/>
            </p:nvSpPr>
            <p:spPr bwMode="gray">
              <a:xfrm>
                <a:off x="2337" y="2127"/>
                <a:ext cx="1096" cy="101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7" name="Text Box 37"/>
            <p:cNvSpPr txBox="1">
              <a:spLocks noChangeArrowheads="1"/>
            </p:cNvSpPr>
            <p:nvPr/>
          </p:nvSpPr>
          <p:spPr bwMode="gray">
            <a:xfrm>
              <a:off x="343" y="1296"/>
              <a:ext cx="27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538540" y="4255205"/>
            <a:ext cx="923912" cy="989013"/>
            <a:chOff x="149" y="1175"/>
            <a:chExt cx="581" cy="623"/>
          </a:xfrm>
          <a:solidFill>
            <a:srgbClr val="1344E1"/>
          </a:solidFill>
        </p:grpSpPr>
        <p:grpSp>
          <p:nvGrpSpPr>
            <p:cNvPr id="21" name="Group 27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  <a:grpFill/>
          </p:grpSpPr>
          <p:sp>
            <p:nvSpPr>
              <p:cNvPr id="65564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65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66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50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pFill/>
              <a:ln w="571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51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69" name="Oval 33"/>
              <p:cNvSpPr>
                <a:spLocks noChangeArrowheads="1"/>
              </p:cNvSpPr>
              <p:nvPr/>
            </p:nvSpPr>
            <p:spPr bwMode="gray">
              <a:xfrm>
                <a:off x="2620" y="2117"/>
                <a:ext cx="527" cy="1015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53" name="Oval 34"/>
              <p:cNvSpPr>
                <a:spLocks noChangeArrowheads="1"/>
              </p:cNvSpPr>
              <p:nvPr/>
            </p:nvSpPr>
            <p:spPr bwMode="gray">
              <a:xfrm>
                <a:off x="2621" y="2124"/>
                <a:ext cx="528" cy="1016"/>
              </a:xfrm>
              <a:prstGeom prst="ellipse">
                <a:avLst/>
              </a:prstGeom>
              <a:solidFill>
                <a:srgbClr val="99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71" name="Oval 35"/>
              <p:cNvSpPr>
                <a:spLocks noChangeArrowheads="1"/>
              </p:cNvSpPr>
              <p:nvPr/>
            </p:nvSpPr>
            <p:spPr bwMode="gray">
              <a:xfrm>
                <a:off x="2328" y="2117"/>
                <a:ext cx="1099" cy="1016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55" name="Oval 36"/>
              <p:cNvSpPr>
                <a:spLocks noChangeArrowheads="1"/>
              </p:cNvSpPr>
              <p:nvPr/>
            </p:nvSpPr>
            <p:spPr bwMode="gray">
              <a:xfrm>
                <a:off x="2337" y="2124"/>
                <a:ext cx="1096" cy="1016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5573" name="Text Box 37"/>
            <p:cNvSpPr txBox="1">
              <a:spLocks noChangeArrowheads="1"/>
            </p:cNvSpPr>
            <p:nvPr/>
          </p:nvSpPr>
          <p:spPr bwMode="gray">
            <a:xfrm>
              <a:off x="299" y="1272"/>
              <a:ext cx="326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55" name="AutoShape 15"/>
          <p:cNvSpPr>
            <a:spLocks noChangeArrowheads="1"/>
          </p:cNvSpPr>
          <p:nvPr/>
        </p:nvSpPr>
        <p:spPr bwMode="auto">
          <a:xfrm>
            <a:off x="3998468" y="5572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AutoShape 16"/>
          <p:cNvSpPr>
            <a:spLocks noChangeArrowheads="1"/>
          </p:cNvSpPr>
          <p:nvPr/>
        </p:nvSpPr>
        <p:spPr bwMode="auto">
          <a:xfrm>
            <a:off x="39794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>
            <a:off x="39794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AutoShape 18"/>
          <p:cNvSpPr>
            <a:spLocks noChangeArrowheads="1"/>
          </p:cNvSpPr>
          <p:nvPr/>
        </p:nvSpPr>
        <p:spPr bwMode="auto">
          <a:xfrm>
            <a:off x="39794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9" name="AutoShape 19"/>
          <p:cNvSpPr>
            <a:spLocks noChangeArrowheads="1"/>
          </p:cNvSpPr>
          <p:nvPr/>
        </p:nvSpPr>
        <p:spPr bwMode="auto">
          <a:xfrm>
            <a:off x="396036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0" name="AutoShape 20"/>
          <p:cNvSpPr>
            <a:spLocks noChangeArrowheads="1"/>
          </p:cNvSpPr>
          <p:nvPr/>
        </p:nvSpPr>
        <p:spPr bwMode="auto">
          <a:xfrm>
            <a:off x="3946081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" name="AutoShape 25"/>
          <p:cNvSpPr>
            <a:spLocks noChangeArrowheads="1"/>
          </p:cNvSpPr>
          <p:nvPr/>
        </p:nvSpPr>
        <p:spPr bwMode="auto">
          <a:xfrm>
            <a:off x="3912743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2" name="AutoShape 26"/>
          <p:cNvSpPr>
            <a:spLocks noChangeArrowheads="1"/>
          </p:cNvSpPr>
          <p:nvPr/>
        </p:nvSpPr>
        <p:spPr bwMode="auto">
          <a:xfrm>
            <a:off x="3917506" y="55975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3" name="AutoShape 27"/>
          <p:cNvSpPr>
            <a:spLocks noChangeArrowheads="1"/>
          </p:cNvSpPr>
          <p:nvPr/>
        </p:nvSpPr>
        <p:spPr bwMode="auto">
          <a:xfrm>
            <a:off x="3898456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4" name="AutoShape 28"/>
          <p:cNvSpPr>
            <a:spLocks noChangeArrowheads="1"/>
          </p:cNvSpPr>
          <p:nvPr/>
        </p:nvSpPr>
        <p:spPr bwMode="auto">
          <a:xfrm>
            <a:off x="39032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5" name="AutoShape 29"/>
          <p:cNvSpPr>
            <a:spLocks noChangeArrowheads="1"/>
          </p:cNvSpPr>
          <p:nvPr/>
        </p:nvSpPr>
        <p:spPr bwMode="auto">
          <a:xfrm>
            <a:off x="39032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40833" y1="35167" x2="60667" y2="53250"/>
                        <a14:foregroundMark x1="58333" y1="45417" x2="45250" y2="56333"/>
                        <a14:foregroundMark x1="40583" y1="44833" x2="66833" y2="60500"/>
                        <a14:foregroundMark x1="56833" y1="34000" x2="40750" y2="59500"/>
                        <a14:foregroundMark x1="39083" y1="67500" x2="32250" y2="78417"/>
                        <a14:foregroundMark x1="51167" y1="44667" x2="66083" y2="60250"/>
                        <a14:foregroundMark x1="37500" y1="37833" x2="23083" y2="2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0" t="17275" r="18811" b="16637"/>
          <a:stretch/>
        </p:blipFill>
        <p:spPr>
          <a:xfrm>
            <a:off x="3810000" y="5334000"/>
            <a:ext cx="1390968" cy="1441549"/>
          </a:xfrm>
          <a:prstGeom prst="rect">
            <a:avLst/>
          </a:prstGeom>
        </p:spPr>
      </p:pic>
      <p:sp>
        <p:nvSpPr>
          <p:cNvPr id="67" name="6-Point Star 66">
            <a:hlinkClick r:id="rId7" action="ppaction://hlinksldjump"/>
          </p:cNvPr>
          <p:cNvSpPr/>
          <p:nvPr/>
        </p:nvSpPr>
        <p:spPr>
          <a:xfrm>
            <a:off x="5562600" y="5638308"/>
            <a:ext cx="1295400" cy="1213343"/>
          </a:xfrm>
          <a:prstGeom prst="star6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8021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84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276384" y="457200"/>
            <a:ext cx="84582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Nam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 đánh nước ta lần này với lực lượng như thế nào? Do ai chỉ huy?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 đưa đạo quân rất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thái tử Hoằng Tháo chỉ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huy.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lượng rất đông, do vua Nam Hán chỉ huy.</a:t>
            </a: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3998468" y="5572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39794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39794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39794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396036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3946081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>
            <a:off x="3912743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3917506" y="55975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3898456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auto">
          <a:xfrm>
            <a:off x="39032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39032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foregroundMark x1="40833" y1="35167" x2="60667" y2="53250"/>
                        <a14:foregroundMark x1="58333" y1="45417" x2="45250" y2="56333"/>
                        <a14:foregroundMark x1="40583" y1="44833" x2="66833" y2="60500"/>
                        <a14:foregroundMark x1="56833" y1="34000" x2="40750" y2="59500"/>
                        <a14:foregroundMark x1="39083" y1="67500" x2="32250" y2="78417"/>
                        <a14:foregroundMark x1="51167" y1="44667" x2="66083" y2="60250"/>
                        <a14:foregroundMark x1="37500" y1="37833" x2="23083" y2="2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0" t="17275" r="18811" b="16637"/>
          <a:stretch/>
        </p:blipFill>
        <p:spPr>
          <a:xfrm>
            <a:off x="3810000" y="5410200"/>
            <a:ext cx="1390968" cy="1441549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76200" y="2285337"/>
            <a:ext cx="914400" cy="838200"/>
          </a:xfrm>
          <a:prstGeom prst="donut">
            <a:avLst>
              <a:gd name="adj" fmla="val 93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6-Point Star 17">
            <a:hlinkClick r:id="rId6" action="ppaction://hlinksldjump"/>
          </p:cNvPr>
          <p:cNvSpPr/>
          <p:nvPr/>
        </p:nvSpPr>
        <p:spPr>
          <a:xfrm>
            <a:off x="5562600" y="5638308"/>
            <a:ext cx="1295400" cy="1213343"/>
          </a:xfrm>
          <a:prstGeom prst="star6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82706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38000" r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528" y="4471641"/>
            <a:ext cx="9144001" cy="1395759"/>
            <a:chOff x="152399" y="3150090"/>
            <a:chExt cx="9144001" cy="1395759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04800" y="3352800"/>
              <a:ext cx="8763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52399" y="3591742"/>
              <a:ext cx="15014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Khoảng năm 700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24200" y="3591742"/>
              <a:ext cx="990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Năm 179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16071" y="3591742"/>
              <a:ext cx="739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29600" y="3591742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938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610600" y="3150090"/>
              <a:ext cx="0" cy="4054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419600" y="3150090"/>
              <a:ext cx="0" cy="405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505200" y="3150090"/>
              <a:ext cx="0" cy="4054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38200" y="3150090"/>
              <a:ext cx="0" cy="4054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-129871" y="2187476"/>
            <a:ext cx="16764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Lang ra đời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34870" y="2679109"/>
            <a:ext cx="278825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 Âu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 Triệu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9400" y="3092308"/>
            <a:ext cx="2667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" y="381000"/>
            <a:ext cx="8534399" cy="1676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Vẽ trục thời gian và ghi các sự kiện tiêu biểu đã học tương ứng với các mốc thời gian cho trước: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1223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385763" y="3527425"/>
            <a:ext cx="3657600" cy="14271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280C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0149" name="AutoShape 5"/>
          <p:cNvSpPr>
            <a:spLocks noChangeArrowheads="1"/>
          </p:cNvSpPr>
          <p:nvPr/>
        </p:nvSpPr>
        <p:spPr bwMode="auto">
          <a:xfrm>
            <a:off x="4935538" y="3525216"/>
            <a:ext cx="4000500" cy="14271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000" b="1">
              <a:solidFill>
                <a:srgbClr val="280C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AutoShape 6"/>
          <p:cNvSpPr>
            <a:spLocks noChangeArrowheads="1"/>
          </p:cNvSpPr>
          <p:nvPr/>
        </p:nvSpPr>
        <p:spPr bwMode="auto">
          <a:xfrm>
            <a:off x="384175" y="2081213"/>
            <a:ext cx="3657600" cy="12938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000" b="1">
              <a:solidFill>
                <a:srgbClr val="280C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3" name="AutoShape 7"/>
          <p:cNvSpPr>
            <a:spLocks noChangeArrowheads="1"/>
          </p:cNvSpPr>
          <p:nvPr/>
        </p:nvSpPr>
        <p:spPr bwMode="auto">
          <a:xfrm>
            <a:off x="4855400" y="2057400"/>
            <a:ext cx="4080638" cy="13176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280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Đường bộ</a:t>
            </a:r>
          </a:p>
        </p:txBody>
      </p:sp>
      <p:sp>
        <p:nvSpPr>
          <p:cNvPr id="37895" name="Rectangle 1"/>
          <p:cNvSpPr>
            <a:spLocks noChangeArrowheads="1"/>
          </p:cNvSpPr>
          <p:nvPr/>
        </p:nvSpPr>
        <p:spPr bwMode="auto">
          <a:xfrm>
            <a:off x="384175" y="228600"/>
            <a:ext cx="8531225" cy="157003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4800" b="1" dirty="0" smtClean="0">
                <a:solidFill>
                  <a:srgbClr val="280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4800" b="1" dirty="0">
                <a:solidFill>
                  <a:srgbClr val="280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Nam Hán tấn công nước ta bằng đường nào ?</a:t>
            </a:r>
          </a:p>
        </p:txBody>
      </p:sp>
      <p:sp>
        <p:nvSpPr>
          <p:cNvPr id="37896" name="Rectangle 1"/>
          <p:cNvSpPr>
            <a:spLocks noChangeArrowheads="1"/>
          </p:cNvSpPr>
          <p:nvPr/>
        </p:nvSpPr>
        <p:spPr bwMode="auto">
          <a:xfrm>
            <a:off x="5407850" y="3917950"/>
            <a:ext cx="31149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280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 smtClean="0">
                <a:solidFill>
                  <a:srgbClr val="280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280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thủy</a:t>
            </a:r>
          </a:p>
        </p:txBody>
      </p:sp>
      <p:sp>
        <p:nvSpPr>
          <p:cNvPr id="37897" name="Rectangle 2"/>
          <p:cNvSpPr>
            <a:spLocks noChangeArrowheads="1"/>
          </p:cNvSpPr>
          <p:nvPr/>
        </p:nvSpPr>
        <p:spPr bwMode="auto">
          <a:xfrm>
            <a:off x="385763" y="3727450"/>
            <a:ext cx="3546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80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Đường thủy và bộ</a:t>
            </a:r>
          </a:p>
        </p:txBody>
      </p:sp>
      <p:sp>
        <p:nvSpPr>
          <p:cNvPr id="37898" name="Rectangle 3"/>
          <p:cNvSpPr>
            <a:spLocks noChangeArrowheads="1"/>
          </p:cNvSpPr>
          <p:nvPr/>
        </p:nvSpPr>
        <p:spPr bwMode="auto">
          <a:xfrm>
            <a:off x="533400" y="2166938"/>
            <a:ext cx="3398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80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>
                <a:solidFill>
                  <a:srgbClr val="280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hàng không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4283900" y="5572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42648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2648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42648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424580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4231513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4198175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auto">
          <a:xfrm>
            <a:off x="4202938" y="55975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418388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AutoShape 28"/>
          <p:cNvSpPr>
            <a:spLocks noChangeArrowheads="1"/>
          </p:cNvSpPr>
          <p:nvPr/>
        </p:nvSpPr>
        <p:spPr bwMode="auto">
          <a:xfrm>
            <a:off x="41886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4188650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40833" y1="35167" x2="60667" y2="53250"/>
                        <a14:foregroundMark x1="58333" y1="45417" x2="45250" y2="56333"/>
                        <a14:foregroundMark x1="40583" y1="44833" x2="66833" y2="60500"/>
                        <a14:foregroundMark x1="56833" y1="34000" x2="40750" y2="59500"/>
                        <a14:foregroundMark x1="39083" y1="67500" x2="32250" y2="78417"/>
                        <a14:foregroundMark x1="51167" y1="44667" x2="66083" y2="60250"/>
                        <a14:foregroundMark x1="37500" y1="37833" x2="23083" y2="2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0" t="17275" r="18811" b="16637"/>
          <a:stretch/>
        </p:blipFill>
        <p:spPr>
          <a:xfrm>
            <a:off x="4095432" y="5334000"/>
            <a:ext cx="1390968" cy="1441549"/>
          </a:xfrm>
          <a:prstGeom prst="rect">
            <a:avLst/>
          </a:prstGeom>
        </p:spPr>
      </p:pic>
      <p:sp>
        <p:nvSpPr>
          <p:cNvPr id="24" name="6-Point Star 23">
            <a:hlinkClick r:id="rId7" action="ppaction://hlinksldjump"/>
          </p:cNvPr>
          <p:cNvSpPr/>
          <p:nvPr/>
        </p:nvSpPr>
        <p:spPr>
          <a:xfrm>
            <a:off x="5715000" y="5486400"/>
            <a:ext cx="1295400" cy="1213343"/>
          </a:xfrm>
          <a:prstGeom prst="star6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49427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9014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76200" y="227975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Kết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trận của trận bạch Đằng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Hán chết quá nửa, Hoằng Tháo tử trận. Cuộc xâm lược của quân Nam Hán hoàn toàn thất 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bại.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Hoằng 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 cho người về nước đưa quân viện trợ. Quân ta vội rút lui chờ thời cơ khác.</a:t>
            </a: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65300" y="57308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7846250" y="5737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7846250" y="5737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7846250" y="5737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7827200" y="5737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7812913" y="5737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>
            <a:off x="7779575" y="5737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7784338" y="57562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7765288" y="5737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auto">
          <a:xfrm>
            <a:off x="7770050" y="5737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7770050" y="5737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foregroundMark x1="40833" y1="35167" x2="60667" y2="53250"/>
                        <a14:foregroundMark x1="58333" y1="45417" x2="45250" y2="56333"/>
                        <a14:foregroundMark x1="40583" y1="44833" x2="66833" y2="60500"/>
                        <a14:foregroundMark x1="56833" y1="34000" x2="40750" y2="59500"/>
                        <a14:foregroundMark x1="39083" y1="67500" x2="32250" y2="78417"/>
                        <a14:foregroundMark x1="51167" y1="44667" x2="66083" y2="60250"/>
                        <a14:foregroundMark x1="37500" y1="37833" x2="23083" y2="2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0" t="17275" r="18811" b="16637"/>
          <a:stretch/>
        </p:blipFill>
        <p:spPr>
          <a:xfrm>
            <a:off x="7676832" y="5492651"/>
            <a:ext cx="1390968" cy="1441549"/>
          </a:xfrm>
          <a:prstGeom prst="rect">
            <a:avLst/>
          </a:prstGeom>
        </p:spPr>
      </p:pic>
      <p:sp>
        <p:nvSpPr>
          <p:cNvPr id="16" name="6-Point Star 15">
            <a:hlinkClick r:id="rId6" action="ppaction://hlinksldjump"/>
          </p:cNvPr>
          <p:cNvSpPr/>
          <p:nvPr/>
        </p:nvSpPr>
        <p:spPr>
          <a:xfrm>
            <a:off x="5943600" y="5638308"/>
            <a:ext cx="1295400" cy="1213343"/>
          </a:xfrm>
          <a:prstGeom prst="star6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3453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561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4"/>
          <p:cNvSpPr>
            <a:spLocks noChangeArrowheads="1"/>
          </p:cNvSpPr>
          <p:nvPr/>
        </p:nvSpPr>
        <p:spPr bwMode="auto">
          <a:xfrm>
            <a:off x="640404" y="4003337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Bão lớn</a:t>
            </a:r>
          </a:p>
        </p:txBody>
      </p:sp>
      <p:sp>
        <p:nvSpPr>
          <p:cNvPr id="359429" name="AutoShape 5"/>
          <p:cNvSpPr>
            <a:spLocks noChangeArrowheads="1"/>
          </p:cNvSpPr>
          <p:nvPr/>
        </p:nvSpPr>
        <p:spPr bwMode="auto">
          <a:xfrm>
            <a:off x="4889500" y="3976181"/>
            <a:ext cx="37211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Thủy triều</a:t>
            </a:r>
          </a:p>
        </p:txBody>
      </p:sp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609600" y="2471636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Lũ lụt</a:t>
            </a:r>
          </a:p>
        </p:txBody>
      </p:sp>
      <p:sp>
        <p:nvSpPr>
          <p:cNvPr id="38917" name="AutoShape 7"/>
          <p:cNvSpPr>
            <a:spLocks noChangeArrowheads="1"/>
          </p:cNvSpPr>
          <p:nvPr/>
        </p:nvSpPr>
        <p:spPr bwMode="auto">
          <a:xfrm>
            <a:off x="4953000" y="2471636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Mưa to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85750" y="1123950"/>
            <a:ext cx="16383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9" name="Rectangle 1"/>
          <p:cNvSpPr>
            <a:spLocks noChangeArrowheads="1"/>
          </p:cNvSpPr>
          <p:nvPr/>
        </p:nvSpPr>
        <p:spPr bwMode="auto">
          <a:xfrm>
            <a:off x="0" y="534650"/>
            <a:ext cx="9144000" cy="1446550"/>
          </a:xfrm>
          <a:prstGeom prst="rect">
            <a:avLst/>
          </a:prstGeom>
          <a:ln w="28575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12.Ngô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đã dựa vào hiện tượng thiên nhiên nào để đánh giặc ?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4150868" y="5572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41318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1318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1318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411276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4098481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4065143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4069906" y="55975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4050856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40556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40556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40833" y1="35167" x2="60667" y2="53250"/>
                        <a14:foregroundMark x1="58333" y1="45417" x2="45250" y2="56333"/>
                        <a14:foregroundMark x1="40583" y1="44833" x2="66833" y2="60500"/>
                        <a14:foregroundMark x1="56833" y1="34000" x2="40750" y2="59500"/>
                        <a14:foregroundMark x1="39083" y1="67500" x2="32250" y2="78417"/>
                        <a14:foregroundMark x1="51167" y1="44667" x2="66083" y2="60250"/>
                        <a14:foregroundMark x1="37500" y1="37833" x2="23083" y2="2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0" t="17275" r="18811" b="16637"/>
          <a:stretch/>
        </p:blipFill>
        <p:spPr>
          <a:xfrm>
            <a:off x="3962400" y="5334000"/>
            <a:ext cx="1390968" cy="1441549"/>
          </a:xfrm>
          <a:prstGeom prst="rect">
            <a:avLst/>
          </a:prstGeom>
        </p:spPr>
      </p:pic>
      <p:sp>
        <p:nvSpPr>
          <p:cNvPr id="20" name="6-Point Star 19">
            <a:hlinkClick r:id="rId7" action="ppaction://hlinksldjump"/>
          </p:cNvPr>
          <p:cNvSpPr/>
          <p:nvPr/>
        </p:nvSpPr>
        <p:spPr>
          <a:xfrm>
            <a:off x="5562600" y="5448103"/>
            <a:ext cx="1295400" cy="1213343"/>
          </a:xfrm>
          <a:prstGeom prst="star6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68351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8914" grpId="0" animBg="1"/>
      <p:bldP spid="359429" grpId="0" animBg="1"/>
      <p:bldP spid="38916" grpId="0" animBg="1"/>
      <p:bldP spid="3891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4"/>
          <p:cNvSpPr>
            <a:spLocks noChangeArrowheads="1"/>
          </p:cNvSpPr>
          <p:nvPr/>
        </p:nvSpPr>
        <p:spPr bwMode="auto">
          <a:xfrm>
            <a:off x="363982" y="3956050"/>
            <a:ext cx="3880722" cy="1460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B.Quang</a:t>
            </a:r>
            <a:r>
              <a:rPr lang="vi-VN" sz="4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endParaRPr lang="en-US" sz="40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AutoShape 5"/>
          <p:cNvSpPr>
            <a:spLocks noChangeArrowheads="1"/>
          </p:cNvSpPr>
          <p:nvPr/>
        </p:nvSpPr>
        <p:spPr bwMode="auto">
          <a:xfrm>
            <a:off x="4618482" y="3886200"/>
            <a:ext cx="3829828" cy="1460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D.Cả </a:t>
            </a:r>
            <a:r>
              <a:rPr lang="en-US" sz="4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ý đều</a:t>
            </a:r>
          </a:p>
          <a:p>
            <a:pPr algn="ctr"/>
            <a:r>
              <a:rPr lang="en-US" sz="4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đúng </a:t>
            </a:r>
          </a:p>
        </p:txBody>
      </p:sp>
      <p:sp>
        <p:nvSpPr>
          <p:cNvPr id="41988" name="AutoShape 6"/>
          <p:cNvSpPr>
            <a:spLocks noChangeArrowheads="1"/>
          </p:cNvSpPr>
          <p:nvPr/>
        </p:nvSpPr>
        <p:spPr bwMode="auto">
          <a:xfrm>
            <a:off x="363982" y="2286000"/>
            <a:ext cx="3880722" cy="1460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marL="742950" indent="-742950">
              <a:buFont typeface="+mj-lt"/>
              <a:buAutoNum type="alphaUcPeriod"/>
            </a:pPr>
            <a:r>
              <a:rPr lang="en-US" sz="4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</a:t>
            </a:r>
            <a:endParaRPr lang="en-US" sz="40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Đình </a:t>
            </a:r>
            <a:r>
              <a:rPr lang="en-US" sz="4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44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1479" name="AutoShape 7"/>
          <p:cNvSpPr>
            <a:spLocks noChangeArrowheads="1"/>
          </p:cNvSpPr>
          <p:nvPr/>
        </p:nvSpPr>
        <p:spPr bwMode="auto">
          <a:xfrm>
            <a:off x="4618482" y="2286000"/>
            <a:ext cx="3829828" cy="1460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Ngô </a:t>
            </a:r>
            <a:r>
              <a:rPr lang="en-US" sz="4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sz="40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3981449" y="5724575"/>
            <a:ext cx="114513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3962399" y="5730924"/>
            <a:ext cx="114513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3962399" y="5730924"/>
            <a:ext cx="114513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3962399" y="5730924"/>
            <a:ext cx="114513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3943349" y="5730924"/>
            <a:ext cx="114513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3929062" y="5730924"/>
            <a:ext cx="114513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3895724" y="5730924"/>
            <a:ext cx="114513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3900487" y="5749975"/>
            <a:ext cx="114513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3881437" y="5730924"/>
            <a:ext cx="114513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AutoShape 28"/>
          <p:cNvSpPr>
            <a:spLocks noChangeArrowheads="1"/>
          </p:cNvSpPr>
          <p:nvPr/>
        </p:nvSpPr>
        <p:spPr bwMode="auto">
          <a:xfrm>
            <a:off x="3886199" y="5730924"/>
            <a:ext cx="114513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AutoShape 29"/>
          <p:cNvSpPr>
            <a:spLocks noChangeArrowheads="1"/>
          </p:cNvSpPr>
          <p:nvPr/>
        </p:nvSpPr>
        <p:spPr bwMode="auto">
          <a:xfrm>
            <a:off x="3886199" y="5730924"/>
            <a:ext cx="114513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40833" y1="35167" x2="60667" y2="53250"/>
                        <a14:foregroundMark x1="58333" y1="45417" x2="45250" y2="56333"/>
                        <a14:foregroundMark x1="40583" y1="44833" x2="66833" y2="60500"/>
                        <a14:foregroundMark x1="56833" y1="34000" x2="40750" y2="59500"/>
                        <a14:foregroundMark x1="39083" y1="67500" x2="32250" y2="78417"/>
                        <a14:foregroundMark x1="51167" y1="44667" x2="66083" y2="60250"/>
                        <a14:foregroundMark x1="37500" y1="37833" x2="23083" y2="2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0" t="17275" r="18811" b="16637"/>
          <a:stretch/>
        </p:blipFill>
        <p:spPr>
          <a:xfrm>
            <a:off x="3792982" y="5486400"/>
            <a:ext cx="1393562" cy="144154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8600" y="228600"/>
            <a:ext cx="8763000" cy="1524000"/>
          </a:xfrm>
          <a:prstGeom prst="wedgeRoundRectCallout">
            <a:avLst>
              <a:gd name="adj1" fmla="val -21398"/>
              <a:gd name="adj2" fmla="val 6186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 người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quê ở Đường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Đánh tan quân Nam Hán Bạch Đằng 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 vang?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6-Point Star 20">
            <a:hlinkClick r:id="rId7" action="ppaction://hlinksldjump"/>
          </p:cNvPr>
          <p:cNvSpPr/>
          <p:nvPr/>
        </p:nvSpPr>
        <p:spPr>
          <a:xfrm>
            <a:off x="5316981" y="5656062"/>
            <a:ext cx="1297815" cy="1213343"/>
          </a:xfrm>
          <a:prstGeom prst="star6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1181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  <p:bldP spid="41988" grpId="0" animBg="1"/>
      <p:bldP spid="36147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6" name="AutoShape 4"/>
          <p:cNvSpPr>
            <a:spLocks noChangeArrowheads="1"/>
          </p:cNvSpPr>
          <p:nvPr/>
        </p:nvSpPr>
        <p:spPr bwMode="auto">
          <a:xfrm>
            <a:off x="417205" y="3463290"/>
            <a:ext cx="3657600" cy="12001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Cổ Loa</a:t>
            </a: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AutoShape 5"/>
          <p:cNvSpPr>
            <a:spLocks noChangeArrowheads="1"/>
          </p:cNvSpPr>
          <p:nvPr/>
        </p:nvSpPr>
        <p:spPr bwMode="auto">
          <a:xfrm>
            <a:off x="4768850" y="3448050"/>
            <a:ext cx="4070350" cy="12001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Mê Linh</a:t>
            </a:r>
          </a:p>
        </p:txBody>
      </p:sp>
      <p:sp>
        <p:nvSpPr>
          <p:cNvPr id="43013" name="AutoShape 6"/>
          <p:cNvSpPr>
            <a:spLocks noChangeArrowheads="1"/>
          </p:cNvSpPr>
          <p:nvPr/>
        </p:nvSpPr>
        <p:spPr bwMode="auto">
          <a:xfrm>
            <a:off x="457200" y="2000250"/>
            <a:ext cx="3657600" cy="12001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Phú Xuân</a:t>
            </a:r>
          </a:p>
        </p:txBody>
      </p:sp>
      <p:sp>
        <p:nvSpPr>
          <p:cNvPr id="43014" name="AutoShape 7"/>
          <p:cNvSpPr>
            <a:spLocks noChangeArrowheads="1"/>
          </p:cNvSpPr>
          <p:nvPr/>
        </p:nvSpPr>
        <p:spPr bwMode="auto">
          <a:xfrm>
            <a:off x="4768850" y="2000250"/>
            <a:ext cx="4070350" cy="12001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 Ngưng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rved Up Ribbon 1"/>
          <p:cNvSpPr/>
          <p:nvPr/>
        </p:nvSpPr>
        <p:spPr>
          <a:xfrm>
            <a:off x="0" y="304800"/>
            <a:ext cx="8991600" cy="1371600"/>
          </a:xfrm>
          <a:prstGeom prst="ellipseRibbon2">
            <a:avLst>
              <a:gd name="adj1" fmla="val 25000"/>
              <a:gd name="adj2" fmla="val 69377"/>
              <a:gd name="adj3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14. Nơi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 Quyền chọn làm kinh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4150868" y="5572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41318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1318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1318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411276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4098481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4065143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4069906" y="55975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4050856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40556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4055618" y="55785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40833" y1="35167" x2="60667" y2="53250"/>
                        <a14:foregroundMark x1="58333" y1="45417" x2="45250" y2="56333"/>
                        <a14:foregroundMark x1="40583" y1="44833" x2="66833" y2="60500"/>
                        <a14:foregroundMark x1="56833" y1="34000" x2="40750" y2="59500"/>
                        <a14:foregroundMark x1="39083" y1="67500" x2="32250" y2="78417"/>
                        <a14:foregroundMark x1="51167" y1="44667" x2="66083" y2="60250"/>
                        <a14:foregroundMark x1="37500" y1="37833" x2="23083" y2="2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0" t="17275" r="18811" b="16637"/>
          <a:stretch/>
        </p:blipFill>
        <p:spPr>
          <a:xfrm>
            <a:off x="3962400" y="5334000"/>
            <a:ext cx="1390968" cy="1441549"/>
          </a:xfrm>
          <a:prstGeom prst="rect">
            <a:avLst/>
          </a:prstGeom>
        </p:spPr>
      </p:pic>
      <p:sp>
        <p:nvSpPr>
          <p:cNvPr id="20" name="6-Point Star 19">
            <a:hlinkClick r:id="rId7" action="ppaction://hlinksldjump"/>
          </p:cNvPr>
          <p:cNvSpPr/>
          <p:nvPr/>
        </p:nvSpPr>
        <p:spPr>
          <a:xfrm>
            <a:off x="5508625" y="5448103"/>
            <a:ext cx="1295400" cy="1213343"/>
          </a:xfrm>
          <a:prstGeom prst="star6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61351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71716" grpId="0" animBg="1"/>
      <p:bldP spid="43012" grpId="0" animBg="1"/>
      <p:bldP spid="43013" grpId="0" animBg="1"/>
      <p:bldP spid="4301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/>
              <a:t>Dặn</a:t>
            </a:r>
            <a:r>
              <a:rPr lang="en-US" sz="7200" dirty="0"/>
              <a:t> </a:t>
            </a:r>
            <a:r>
              <a:rPr lang="en-US" sz="7200" dirty="0" err="1"/>
              <a:t>dò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765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43200"/>
            <a:ext cx="129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WordArt 8"/>
          <p:cNvSpPr>
            <a:spLocks noChangeArrowheads="1" noChangeShapeType="1" noTextEdit="1"/>
          </p:cNvSpPr>
          <p:nvPr/>
        </p:nvSpPr>
        <p:spPr bwMode="auto">
          <a:xfrm>
            <a:off x="1447800" y="1371600"/>
            <a:ext cx="6553200" cy="426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1782337" y="2590800"/>
            <a:ext cx="7391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Lang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7449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6647" name="Text Box 7"/>
          <p:cNvSpPr txBox="1">
            <a:spLocks noChangeArrowheads="1"/>
          </p:cNvSpPr>
          <p:nvPr/>
        </p:nvSpPr>
        <p:spPr bwMode="auto">
          <a:xfrm>
            <a:off x="114300" y="139700"/>
            <a:ext cx="896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96648" name="Rectangle 8"/>
          <p:cNvSpPr>
            <a:spLocks noChangeArrowheads="1"/>
          </p:cNvSpPr>
          <p:nvPr/>
        </p:nvSpPr>
        <p:spPr bwMode="auto">
          <a:xfrm>
            <a:off x="3035300" y="1701800"/>
            <a:ext cx="2654300" cy="596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6649" name="Rectangle 9"/>
          <p:cNvSpPr>
            <a:spLocks noChangeArrowheads="1"/>
          </p:cNvSpPr>
          <p:nvPr/>
        </p:nvSpPr>
        <p:spPr bwMode="auto">
          <a:xfrm>
            <a:off x="1168400" y="2966224"/>
            <a:ext cx="2654300" cy="596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4826000" y="2959100"/>
            <a:ext cx="2654300" cy="596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3009900" y="4356100"/>
            <a:ext cx="2654300" cy="596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6652" name="Rectangle 12"/>
          <p:cNvSpPr>
            <a:spLocks noChangeArrowheads="1"/>
          </p:cNvSpPr>
          <p:nvPr/>
        </p:nvSpPr>
        <p:spPr bwMode="auto">
          <a:xfrm>
            <a:off x="3009900" y="5626100"/>
            <a:ext cx="2654300" cy="596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6654" name="Line 14"/>
          <p:cNvSpPr>
            <a:spLocks noChangeShapeType="1"/>
          </p:cNvSpPr>
          <p:nvPr/>
        </p:nvSpPr>
        <p:spPr bwMode="auto">
          <a:xfrm flipH="1">
            <a:off x="3098800" y="2334805"/>
            <a:ext cx="1219200" cy="595313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6655" name="Line 15"/>
          <p:cNvSpPr>
            <a:spLocks noChangeShapeType="1"/>
          </p:cNvSpPr>
          <p:nvPr/>
        </p:nvSpPr>
        <p:spPr bwMode="auto">
          <a:xfrm>
            <a:off x="4305300" y="2336800"/>
            <a:ext cx="1284288" cy="58420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6656" name="Line 16"/>
          <p:cNvSpPr>
            <a:spLocks noChangeShapeType="1"/>
          </p:cNvSpPr>
          <p:nvPr/>
        </p:nvSpPr>
        <p:spPr bwMode="auto">
          <a:xfrm>
            <a:off x="4356100" y="3556000"/>
            <a:ext cx="25400" cy="762000"/>
          </a:xfrm>
          <a:prstGeom prst="line">
            <a:avLst/>
          </a:prstGeom>
          <a:noFill/>
          <a:ln w="152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6657" name="Line 17"/>
          <p:cNvSpPr>
            <a:spLocks noChangeShapeType="1"/>
          </p:cNvSpPr>
          <p:nvPr/>
        </p:nvSpPr>
        <p:spPr bwMode="auto">
          <a:xfrm flipH="1">
            <a:off x="4347426" y="4953000"/>
            <a:ext cx="8673" cy="673100"/>
          </a:xfrm>
          <a:prstGeom prst="line">
            <a:avLst/>
          </a:prstGeom>
          <a:noFill/>
          <a:ln w="152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6658" name="Text Box 18"/>
          <p:cNvSpPr txBox="1">
            <a:spLocks noChangeArrowheads="1"/>
          </p:cNvSpPr>
          <p:nvPr/>
        </p:nvSpPr>
        <p:spPr bwMode="auto">
          <a:xfrm>
            <a:off x="3208338" y="1616956"/>
            <a:ext cx="2654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40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6659" name="Text Box 19"/>
          <p:cNvSpPr txBox="1">
            <a:spLocks noChangeArrowheads="1"/>
          </p:cNvSpPr>
          <p:nvPr/>
        </p:nvSpPr>
        <p:spPr bwMode="auto">
          <a:xfrm>
            <a:off x="1607344" y="2908660"/>
            <a:ext cx="210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endParaRPr lang="en-US" sz="40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6660" name="Text Box 20"/>
          <p:cNvSpPr txBox="1">
            <a:spLocks noChangeArrowheads="1"/>
          </p:cNvSpPr>
          <p:nvPr/>
        </p:nvSpPr>
        <p:spPr bwMode="auto">
          <a:xfrm>
            <a:off x="5029200" y="2843263"/>
            <a:ext cx="256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endParaRPr lang="en-US" sz="40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6661" name="Text Box 21"/>
          <p:cNvSpPr txBox="1">
            <a:spLocks noChangeArrowheads="1"/>
          </p:cNvSpPr>
          <p:nvPr/>
        </p:nvSpPr>
        <p:spPr bwMode="auto">
          <a:xfrm>
            <a:off x="3481388" y="4280973"/>
            <a:ext cx="210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40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6662" name="Text Box 22"/>
          <p:cNvSpPr txBox="1">
            <a:spLocks noChangeArrowheads="1"/>
          </p:cNvSpPr>
          <p:nvPr/>
        </p:nvSpPr>
        <p:spPr bwMode="auto">
          <a:xfrm>
            <a:off x="3657600" y="5592608"/>
            <a:ext cx="210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0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endParaRPr lang="en-US" sz="40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71" name="Picture 21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12918">
            <a:off x="0" y="47117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4599066"/>
      </p:ext>
    </p:extLst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382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     </a:t>
            </a:r>
            <a:r>
              <a:rPr lang="en-US" sz="4800" dirty="0" err="1">
                <a:solidFill>
                  <a:srgbClr val="0000CC"/>
                </a:solidFill>
              </a:rPr>
              <a:t>Xã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hội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Văn</a:t>
            </a:r>
            <a:r>
              <a:rPr lang="en-US" sz="4800" dirty="0">
                <a:solidFill>
                  <a:srgbClr val="0000CC"/>
                </a:solidFill>
              </a:rPr>
              <a:t> Lang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4 </a:t>
            </a:r>
            <a:r>
              <a:rPr lang="en-US" sz="4800" dirty="0" err="1">
                <a:solidFill>
                  <a:srgbClr val="0000CC"/>
                </a:solidFill>
              </a:rPr>
              <a:t>tầng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lớp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chính</a:t>
            </a:r>
            <a:r>
              <a:rPr lang="en-US" sz="4800" dirty="0">
                <a:solidFill>
                  <a:srgbClr val="0000CC"/>
                </a:solidFill>
              </a:rPr>
              <a:t>. </a:t>
            </a:r>
            <a:r>
              <a:rPr lang="en-US" sz="4800" dirty="0" err="1">
                <a:solidFill>
                  <a:srgbClr val="0000CC"/>
                </a:solidFill>
              </a:rPr>
              <a:t>Đứng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đầu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nước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vua</a:t>
            </a:r>
            <a:r>
              <a:rPr lang="en-US" sz="4800" dirty="0">
                <a:solidFill>
                  <a:srgbClr val="0000CC"/>
                </a:solidFill>
              </a:rPr>
              <a:t>, </a:t>
            </a:r>
            <a:r>
              <a:rPr lang="en-US" sz="4800" dirty="0" err="1">
                <a:solidFill>
                  <a:srgbClr val="0000CC"/>
                </a:solidFill>
              </a:rPr>
              <a:t>gọi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Hùng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Vương</a:t>
            </a:r>
            <a:r>
              <a:rPr lang="en-US" sz="4800" dirty="0">
                <a:solidFill>
                  <a:srgbClr val="0000CC"/>
                </a:solidFill>
              </a:rPr>
              <a:t>. </a:t>
            </a:r>
            <a:r>
              <a:rPr lang="en-US" sz="4800" dirty="0" err="1">
                <a:solidFill>
                  <a:srgbClr val="0000CC"/>
                </a:solidFill>
              </a:rPr>
              <a:t>Giúp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vua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Hùng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cai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quản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đất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nước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hầu</a:t>
            </a:r>
            <a:r>
              <a:rPr lang="en-US" sz="4800" dirty="0">
                <a:solidFill>
                  <a:srgbClr val="0000CC"/>
                </a:solidFill>
              </a:rPr>
              <a:t> , </a:t>
            </a:r>
            <a:r>
              <a:rPr lang="en-US" sz="4800" dirty="0" err="1">
                <a:solidFill>
                  <a:srgbClr val="0000CC"/>
                </a:solidFill>
              </a:rPr>
              <a:t>lạc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tướng</a:t>
            </a:r>
            <a:r>
              <a:rPr lang="en-US" sz="4800" dirty="0">
                <a:solidFill>
                  <a:srgbClr val="0000CC"/>
                </a:solidFill>
              </a:rPr>
              <a:t>. </a:t>
            </a:r>
            <a:r>
              <a:rPr lang="en-US" sz="4800" dirty="0" err="1">
                <a:solidFill>
                  <a:srgbClr val="0000CC"/>
                </a:solidFill>
              </a:rPr>
              <a:t>Dân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thường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gọi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dân</a:t>
            </a:r>
            <a:r>
              <a:rPr lang="en-US" sz="4800" dirty="0">
                <a:solidFill>
                  <a:srgbClr val="0000CC"/>
                </a:solidFill>
              </a:rPr>
              <a:t>, </a:t>
            </a:r>
            <a:r>
              <a:rPr lang="en-US" sz="4800" dirty="0" err="1">
                <a:solidFill>
                  <a:srgbClr val="0000CC"/>
                </a:solidFill>
              </a:rPr>
              <a:t>tầng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lớp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thấp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kém</a:t>
            </a:r>
            <a:r>
              <a:rPr lang="en-US" sz="4800" dirty="0">
                <a:solidFill>
                  <a:srgbClr val="0000CC"/>
                </a:solidFill>
              </a:rPr>
              <a:t>, </a:t>
            </a:r>
            <a:r>
              <a:rPr lang="en-US" sz="4800" dirty="0" err="1">
                <a:solidFill>
                  <a:srgbClr val="0000CC"/>
                </a:solidFill>
              </a:rPr>
              <a:t>nghèo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hèn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nhất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nô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tì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477367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2057400" y="2590800"/>
            <a:ext cx="5867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58138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4"/>
          <p:cNvSpPr txBox="1">
            <a:spLocks noChangeArrowheads="1"/>
          </p:cNvSpPr>
          <p:nvPr/>
        </p:nvSpPr>
        <p:spPr bwMode="auto">
          <a:xfrm>
            <a:off x="152400" y="2286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 chính của người Âu Lạc là gì?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266700" y="2895600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Những thành tựu nổi bật của người dân Âu Lạc là gì ?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28600" y="228600"/>
            <a:ext cx="82296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việc chính của người Âu Lạc là: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trồng lúa và chăn nuôi. </a:t>
            </a:r>
          </a:p>
        </p:txBody>
      </p: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0" y="61642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- 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04800" y="2757482"/>
            <a:ext cx="8343900" cy="34163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Biết chế tạo và sử dụng các dụng cụ bằng đồng và sắt.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Chế tạo được loại nỏ bắn được nhiều mũi tên( gọi là nỏ thần)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Xây được thành Cổ Loa kiên cố. 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28600" y="1600200"/>
            <a:ext cx="8420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thành tựu nổi bật của người dân Âu Lạc là:</a:t>
            </a:r>
          </a:p>
        </p:txBody>
      </p:sp>
    </p:spTree>
    <p:extLst>
      <p:ext uri="{BB962C8B-B14F-4D97-AF65-F5344CB8AC3E}">
        <p14:creationId xmlns:p14="http://schemas.microsoft.com/office/powerpoint/2010/main" xmlns="" val="228597094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5" grpId="0"/>
      <p:bldP spid="83985" grpId="1"/>
      <p:bldP spid="4109" grpId="0" animBg="1"/>
      <p:bldP spid="41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 rot="21281369">
            <a:off x="0" y="0"/>
            <a:ext cx="4495800" cy="3581400"/>
          </a:xfrm>
          <a:prstGeom prst="wedgeEllipseCallout">
            <a:avLst>
              <a:gd name="adj1" fmla="val 23028"/>
              <a:gd name="adj2" fmla="val 1013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cuộc xâm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quân Triệu Đà lại thất bại ?</a:t>
            </a:r>
          </a:p>
        </p:txBody>
      </p:sp>
      <p:sp>
        <p:nvSpPr>
          <p:cNvPr id="3" name="Rounded Rectangular Callout 2"/>
          <p:cNvSpPr/>
          <p:nvPr/>
        </p:nvSpPr>
        <p:spPr>
          <a:xfrm rot="21354807">
            <a:off x="4724400" y="0"/>
            <a:ext cx="4419600" cy="4038600"/>
          </a:xfrm>
          <a:prstGeom prst="wedgeRoundRectCallout">
            <a:avLst>
              <a:gd name="adj1" fmla="val -53936"/>
              <a:gd name="adj2" fmla="val 5698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 người dân Âu Lạc đoàn kết một lòng chống giặc ngoại xâm, lại có tướng chỉ huy giỏi, vũ khí tốt, thành lũy kiên cố.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36" b="98273" l="1196" r="98804">
                        <a14:foregroundMark x1="35407" y1="15827" x2="69378" y2="27770"/>
                        <a14:foregroundMark x1="55981" y1="28777" x2="72727" y2="41871"/>
                        <a14:foregroundMark x1="57416" y1="26187" x2="42823" y2="41151"/>
                        <a14:foregroundMark x1="59091" y1="66187" x2="46890" y2="92374"/>
                        <a14:foregroundMark x1="74163" y1="67194" x2="77033" y2="89640"/>
                        <a14:foregroundMark x1="65789" y1="12230" x2="54067" y2="22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1116" y="3370489"/>
            <a:ext cx="1905000" cy="3167404"/>
          </a:xfrm>
          <a:prstGeom prst="rect">
            <a:avLst/>
          </a:prstGeom>
        </p:spPr>
      </p:pic>
      <p:sp>
        <p:nvSpPr>
          <p:cNvPr id="19458" name="AutoShape 2" descr="Hình ảnh Doremon cute ngầu đáng yêu nhất quả đ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Hình ảnh Doremon cute ngầu đáng yêu nhất quả đ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Hình ảnh Doremon cute ngầu đáng yêu nhất quả đ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Deki x Nobi) Sự thay đổi ngoạn mục - Giới thiệu nhân vật. | Kỳ ảo, Hình  vui, An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Deki x Nobi) Sự thay đổi ngoạn mục - Giới thiệu nhân vật. | Kỳ ảo, Hình  vui, An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Deki x Nobi) Sự thay đổi ngoạn mục - Giới thiệu nhân vật. | Kỳ ảo, Hình  vui, An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9" name="Picture 13" descr="C:\Users\Administrator\Desktop\11111\New folder\t4t8\tải xuố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3716" y="4513489"/>
            <a:ext cx="1962150" cy="233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529852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122998"/>
            <a:ext cx="662940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RUNG CHUÔNG VÀNG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3044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7eb60a4ea62974bcd1d81e99be1f8ba66f7a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1029</Words>
  <Application>Microsoft Office PowerPoint</Application>
  <PresentationFormat>On-screen Show (4:3)</PresentationFormat>
  <Paragraphs>266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năm ngày 22 tháng 01 năm 2015</dc:title>
  <dc:creator>Administrator</dc:creator>
  <cp:lastModifiedBy>Admin</cp:lastModifiedBy>
  <cp:revision>104</cp:revision>
  <dcterms:created xsi:type="dcterms:W3CDTF">2015-01-22T08:28:58Z</dcterms:created>
  <dcterms:modified xsi:type="dcterms:W3CDTF">2022-10-11T08:28:32Z</dcterms:modified>
</cp:coreProperties>
</file>