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34"/>
  </p:notesMasterIdLst>
  <p:sldIdLst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15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</p:sldIdLst>
  <p:sldSz cx="11430000" cy="6858000"/>
  <p:notesSz cx="6858000" cy="9144000"/>
  <p:custDataLst>
    <p:tags r:id="rId35"/>
  </p:custDataLst>
  <p:defaultTextStyle>
    <a:defPPr>
      <a:defRPr lang="vi-VN"/>
    </a:defPPr>
    <a:lvl1pPr marL="0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1pPr>
    <a:lvl2pPr marL="599846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2pPr>
    <a:lvl3pPr marL="1199693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3pPr>
    <a:lvl4pPr marL="1799539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4pPr>
    <a:lvl5pPr marL="2399386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5pPr>
    <a:lvl6pPr marL="2999232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6pPr>
    <a:lvl7pPr marL="3599078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7pPr>
    <a:lvl8pPr marL="4198925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8pPr>
    <a:lvl9pPr marL="4798771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40" y="7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7E1B-6F58-4C16-B6DB-C20715C2830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8F0AF-7957-4B3E-867C-449EDC54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4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1pPr>
    <a:lvl2pPr marL="599846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2pPr>
    <a:lvl3pPr marL="1199693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3pPr>
    <a:lvl4pPr marL="1799539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4pPr>
    <a:lvl5pPr marL="2399386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5pPr>
    <a:lvl6pPr marL="2999232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6pPr>
    <a:lvl7pPr marL="3599078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7pPr>
    <a:lvl8pPr marL="4198925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8pPr>
    <a:lvl9pPr marL="4798771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7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499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080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641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1476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765-D20C-43CA-BAE8-B0CF3D7529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888-442E-476F-A10B-A7B9FABE5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2"/>
            <a:ext cx="9715500" cy="1362075"/>
          </a:xfrm>
        </p:spPr>
        <p:txBody>
          <a:bodyPr anchor="t"/>
          <a:lstStyle>
            <a:lvl1pPr algn="l">
              <a:defRPr sz="3846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1923">
                <a:solidFill>
                  <a:schemeClr val="tx1">
                    <a:tint val="75000"/>
                  </a:schemeClr>
                </a:solidFill>
              </a:defRPr>
            </a:lvl1pPr>
            <a:lvl2pPr marL="439598" indent="0">
              <a:buNone/>
              <a:defRPr sz="1731">
                <a:solidFill>
                  <a:schemeClr val="tx1">
                    <a:tint val="75000"/>
                  </a:schemeClr>
                </a:solidFill>
              </a:defRPr>
            </a:lvl2pPr>
            <a:lvl3pPr marL="879196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3pPr>
            <a:lvl4pPr marL="1318793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4pPr>
            <a:lvl5pPr marL="1758391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5pPr>
            <a:lvl6pPr marL="2197989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6pPr>
            <a:lvl7pPr marL="2637587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7pPr>
            <a:lvl8pPr marL="3077185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8pPr>
            <a:lvl9pPr marL="3516782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04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</p:spPr>
        <p:txBody>
          <a:bodyPr/>
          <a:lstStyle>
            <a:lvl1pPr>
              <a:defRPr sz="2692"/>
            </a:lvl1pPr>
            <a:lvl2pPr>
              <a:defRPr sz="2308"/>
            </a:lvl2pPr>
            <a:lvl3pPr>
              <a:defRPr sz="1923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</p:spPr>
        <p:txBody>
          <a:bodyPr/>
          <a:lstStyle>
            <a:lvl1pPr>
              <a:defRPr sz="2692"/>
            </a:lvl1pPr>
            <a:lvl2pPr>
              <a:defRPr sz="2308"/>
            </a:lvl2pPr>
            <a:lvl3pPr>
              <a:defRPr sz="1923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994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4"/>
            <a:ext cx="5050235" cy="639763"/>
          </a:xfrm>
        </p:spPr>
        <p:txBody>
          <a:bodyPr anchor="b"/>
          <a:lstStyle>
            <a:lvl1pPr marL="0" indent="0">
              <a:buNone/>
              <a:defRPr sz="2308" b="1"/>
            </a:lvl1pPr>
            <a:lvl2pPr marL="439598" indent="0">
              <a:buNone/>
              <a:defRPr sz="1923" b="1"/>
            </a:lvl2pPr>
            <a:lvl3pPr marL="879196" indent="0">
              <a:buNone/>
              <a:defRPr sz="1731" b="1"/>
            </a:lvl3pPr>
            <a:lvl4pPr marL="1318793" indent="0">
              <a:buNone/>
              <a:defRPr sz="1538" b="1"/>
            </a:lvl4pPr>
            <a:lvl5pPr marL="1758391" indent="0">
              <a:buNone/>
              <a:defRPr sz="1538" b="1"/>
            </a:lvl5pPr>
            <a:lvl6pPr marL="2197989" indent="0">
              <a:buNone/>
              <a:defRPr sz="1538" b="1"/>
            </a:lvl6pPr>
            <a:lvl7pPr marL="2637587" indent="0">
              <a:buNone/>
              <a:defRPr sz="1538" b="1"/>
            </a:lvl7pPr>
            <a:lvl8pPr marL="3077185" indent="0">
              <a:buNone/>
              <a:defRPr sz="1538" b="1"/>
            </a:lvl8pPr>
            <a:lvl9pPr marL="3516782" indent="0">
              <a:buNone/>
              <a:defRPr sz="15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308"/>
            </a:lvl1pPr>
            <a:lvl2pPr>
              <a:defRPr sz="1923"/>
            </a:lvl2pPr>
            <a:lvl3pPr>
              <a:defRPr sz="1731"/>
            </a:lvl3pPr>
            <a:lvl4pPr>
              <a:defRPr sz="1538"/>
            </a:lvl4pPr>
            <a:lvl5pPr>
              <a:defRPr sz="1538"/>
            </a:lvl5pPr>
            <a:lvl6pPr>
              <a:defRPr sz="1538"/>
            </a:lvl6pPr>
            <a:lvl7pPr>
              <a:defRPr sz="1538"/>
            </a:lvl7pPr>
            <a:lvl8pPr>
              <a:defRPr sz="1538"/>
            </a:lvl8pPr>
            <a:lvl9pPr>
              <a:defRPr sz="15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4"/>
            <a:ext cx="5052219" cy="639763"/>
          </a:xfrm>
        </p:spPr>
        <p:txBody>
          <a:bodyPr anchor="b"/>
          <a:lstStyle>
            <a:lvl1pPr marL="0" indent="0">
              <a:buNone/>
              <a:defRPr sz="2308" b="1"/>
            </a:lvl1pPr>
            <a:lvl2pPr marL="439598" indent="0">
              <a:buNone/>
              <a:defRPr sz="1923" b="1"/>
            </a:lvl2pPr>
            <a:lvl3pPr marL="879196" indent="0">
              <a:buNone/>
              <a:defRPr sz="1731" b="1"/>
            </a:lvl3pPr>
            <a:lvl4pPr marL="1318793" indent="0">
              <a:buNone/>
              <a:defRPr sz="1538" b="1"/>
            </a:lvl4pPr>
            <a:lvl5pPr marL="1758391" indent="0">
              <a:buNone/>
              <a:defRPr sz="1538" b="1"/>
            </a:lvl5pPr>
            <a:lvl6pPr marL="2197989" indent="0">
              <a:buNone/>
              <a:defRPr sz="1538" b="1"/>
            </a:lvl6pPr>
            <a:lvl7pPr marL="2637587" indent="0">
              <a:buNone/>
              <a:defRPr sz="1538" b="1"/>
            </a:lvl7pPr>
            <a:lvl8pPr marL="3077185" indent="0">
              <a:buNone/>
              <a:defRPr sz="1538" b="1"/>
            </a:lvl8pPr>
            <a:lvl9pPr marL="3516782" indent="0">
              <a:buNone/>
              <a:defRPr sz="15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2308"/>
            </a:lvl1pPr>
            <a:lvl2pPr>
              <a:defRPr sz="1923"/>
            </a:lvl2pPr>
            <a:lvl3pPr>
              <a:defRPr sz="1731"/>
            </a:lvl3pPr>
            <a:lvl4pPr>
              <a:defRPr sz="1538"/>
            </a:lvl4pPr>
            <a:lvl5pPr>
              <a:defRPr sz="1538"/>
            </a:lvl5pPr>
            <a:lvl6pPr>
              <a:defRPr sz="1538"/>
            </a:lvl6pPr>
            <a:lvl7pPr>
              <a:defRPr sz="1538"/>
            </a:lvl7pPr>
            <a:lvl8pPr>
              <a:defRPr sz="1538"/>
            </a:lvl8pPr>
            <a:lvl9pPr>
              <a:defRPr sz="15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64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35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5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3" y="273050"/>
            <a:ext cx="3760391" cy="1162051"/>
          </a:xfrm>
        </p:spPr>
        <p:txBody>
          <a:bodyPr anchor="b"/>
          <a:lstStyle>
            <a:lvl1pPr algn="l">
              <a:defRPr sz="1923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3"/>
            <a:ext cx="6389688" cy="5853113"/>
          </a:xfrm>
        </p:spPr>
        <p:txBody>
          <a:bodyPr/>
          <a:lstStyle>
            <a:lvl1pPr>
              <a:defRPr sz="3077"/>
            </a:lvl1pPr>
            <a:lvl2pPr>
              <a:defRPr sz="2692"/>
            </a:lvl2pPr>
            <a:lvl3pPr>
              <a:defRPr sz="2308"/>
            </a:lvl3pPr>
            <a:lvl4pPr>
              <a:defRPr sz="1923"/>
            </a:lvl4pPr>
            <a:lvl5pPr>
              <a:defRPr sz="1923"/>
            </a:lvl5pPr>
            <a:lvl6pPr>
              <a:defRPr sz="1923"/>
            </a:lvl6pPr>
            <a:lvl7pPr>
              <a:defRPr sz="1923"/>
            </a:lvl7pPr>
            <a:lvl8pPr>
              <a:defRPr sz="1923"/>
            </a:lvl8pPr>
            <a:lvl9pPr>
              <a:defRPr sz="1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3" y="1435103"/>
            <a:ext cx="3760391" cy="4691063"/>
          </a:xfrm>
        </p:spPr>
        <p:txBody>
          <a:bodyPr/>
          <a:lstStyle>
            <a:lvl1pPr marL="0" indent="0">
              <a:buNone/>
              <a:defRPr sz="1346"/>
            </a:lvl1pPr>
            <a:lvl2pPr marL="439598" indent="0">
              <a:buNone/>
              <a:defRPr sz="1154"/>
            </a:lvl2pPr>
            <a:lvl3pPr marL="879196" indent="0">
              <a:buNone/>
              <a:defRPr sz="962"/>
            </a:lvl3pPr>
            <a:lvl4pPr marL="1318793" indent="0">
              <a:buNone/>
              <a:defRPr sz="865"/>
            </a:lvl4pPr>
            <a:lvl5pPr marL="1758391" indent="0">
              <a:buNone/>
              <a:defRPr sz="865"/>
            </a:lvl5pPr>
            <a:lvl6pPr marL="2197989" indent="0">
              <a:buNone/>
              <a:defRPr sz="865"/>
            </a:lvl6pPr>
            <a:lvl7pPr marL="2637587" indent="0">
              <a:buNone/>
              <a:defRPr sz="865"/>
            </a:lvl7pPr>
            <a:lvl8pPr marL="3077185" indent="0">
              <a:buNone/>
              <a:defRPr sz="865"/>
            </a:lvl8pPr>
            <a:lvl9pPr marL="3516782" indent="0">
              <a:buNone/>
              <a:defRPr sz="8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27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1"/>
            <a:ext cx="6858000" cy="566739"/>
          </a:xfrm>
        </p:spPr>
        <p:txBody>
          <a:bodyPr anchor="b"/>
          <a:lstStyle>
            <a:lvl1pPr algn="l">
              <a:defRPr sz="1923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077"/>
            </a:lvl1pPr>
            <a:lvl2pPr marL="439598" indent="0">
              <a:buNone/>
              <a:defRPr sz="2692"/>
            </a:lvl2pPr>
            <a:lvl3pPr marL="879196" indent="0">
              <a:buNone/>
              <a:defRPr sz="2308"/>
            </a:lvl3pPr>
            <a:lvl4pPr marL="1318793" indent="0">
              <a:buNone/>
              <a:defRPr sz="1923"/>
            </a:lvl4pPr>
            <a:lvl5pPr marL="1758391" indent="0">
              <a:buNone/>
              <a:defRPr sz="1923"/>
            </a:lvl5pPr>
            <a:lvl6pPr marL="2197989" indent="0">
              <a:buNone/>
              <a:defRPr sz="1923"/>
            </a:lvl6pPr>
            <a:lvl7pPr marL="2637587" indent="0">
              <a:buNone/>
              <a:defRPr sz="1923"/>
            </a:lvl7pPr>
            <a:lvl8pPr marL="3077185" indent="0">
              <a:buNone/>
              <a:defRPr sz="1923"/>
            </a:lvl8pPr>
            <a:lvl9pPr marL="3516782" indent="0">
              <a:buNone/>
              <a:defRPr sz="1923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9"/>
            <a:ext cx="6858000" cy="804863"/>
          </a:xfrm>
        </p:spPr>
        <p:txBody>
          <a:bodyPr/>
          <a:lstStyle>
            <a:lvl1pPr marL="0" indent="0">
              <a:buNone/>
              <a:defRPr sz="1346"/>
            </a:lvl1pPr>
            <a:lvl2pPr marL="439598" indent="0">
              <a:buNone/>
              <a:defRPr sz="1154"/>
            </a:lvl2pPr>
            <a:lvl3pPr marL="879196" indent="0">
              <a:buNone/>
              <a:defRPr sz="962"/>
            </a:lvl3pPr>
            <a:lvl4pPr marL="1318793" indent="0">
              <a:buNone/>
              <a:defRPr sz="865"/>
            </a:lvl4pPr>
            <a:lvl5pPr marL="1758391" indent="0">
              <a:buNone/>
              <a:defRPr sz="865"/>
            </a:lvl5pPr>
            <a:lvl6pPr marL="2197989" indent="0">
              <a:buNone/>
              <a:defRPr sz="865"/>
            </a:lvl6pPr>
            <a:lvl7pPr marL="2637587" indent="0">
              <a:buNone/>
              <a:defRPr sz="865"/>
            </a:lvl7pPr>
            <a:lvl8pPr marL="3077185" indent="0">
              <a:buNone/>
              <a:defRPr sz="865"/>
            </a:lvl8pPr>
            <a:lvl9pPr marL="3516782" indent="0">
              <a:buNone/>
              <a:defRPr sz="8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782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NUL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209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9196" rtl="0" eaLnBrk="1" latinLnBrk="0" hangingPunct="1">
        <a:spcBef>
          <a:spcPct val="0"/>
        </a:spcBef>
        <a:buNone/>
        <a:defRPr sz="4231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98" indent="-329698" algn="l" defTabSz="879196" rtl="0" eaLnBrk="1" latinLnBrk="0" hangingPunct="1">
        <a:spcBef>
          <a:spcPct val="20000"/>
        </a:spcBef>
        <a:buFont typeface="Arial" pitchFamily="34" charset="0"/>
        <a:buChar char="•"/>
        <a:defRPr sz="3077" kern="1200">
          <a:solidFill>
            <a:schemeClr val="tx1"/>
          </a:solidFill>
          <a:latin typeface="+mn-lt"/>
          <a:ea typeface="+mn-ea"/>
          <a:cs typeface="+mn-cs"/>
        </a:defRPr>
      </a:lvl1pPr>
      <a:lvl2pPr marL="714346" indent="-274749" algn="l" defTabSz="879196" rtl="0" eaLnBrk="1" latinLnBrk="0" hangingPunct="1">
        <a:spcBef>
          <a:spcPct val="20000"/>
        </a:spcBef>
        <a:buFont typeface="Arial" pitchFamily="34" charset="0"/>
        <a:buChar char="–"/>
        <a:defRPr sz="2692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98995" indent="-219799" algn="l" defTabSz="879196" rtl="0" eaLnBrk="1" latinLnBrk="0" hangingPunct="1">
        <a:spcBef>
          <a:spcPct val="20000"/>
        </a:spcBef>
        <a:buFont typeface="Arial" pitchFamily="34" charset="0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3pPr>
      <a:lvl4pPr marL="1538592" indent="-219799" algn="l" defTabSz="879196" rtl="0" eaLnBrk="1" latinLnBrk="0" hangingPunct="1">
        <a:spcBef>
          <a:spcPct val="20000"/>
        </a:spcBef>
        <a:buFont typeface="Arial" pitchFamily="34" charset="0"/>
        <a:buChar char="–"/>
        <a:defRPr sz="1923" kern="1200">
          <a:solidFill>
            <a:schemeClr val="tx1"/>
          </a:solidFill>
          <a:latin typeface="+mn-lt"/>
          <a:ea typeface="+mn-ea"/>
          <a:cs typeface="+mn-cs"/>
        </a:defRPr>
      </a:lvl4pPr>
      <a:lvl5pPr marL="1978190" indent="-219799" algn="l" defTabSz="879196" rtl="0" eaLnBrk="1" latinLnBrk="0" hangingPunct="1">
        <a:spcBef>
          <a:spcPct val="20000"/>
        </a:spcBef>
        <a:buFont typeface="Arial" pitchFamily="34" charset="0"/>
        <a:buChar char="»"/>
        <a:defRPr sz="1923" kern="1200">
          <a:solidFill>
            <a:schemeClr val="tx1"/>
          </a:solidFill>
          <a:latin typeface="+mn-lt"/>
          <a:ea typeface="+mn-ea"/>
          <a:cs typeface="+mn-cs"/>
        </a:defRPr>
      </a:lvl5pPr>
      <a:lvl6pPr marL="2417788" indent="-219799" algn="l" defTabSz="879196" rtl="0" eaLnBrk="1" latinLnBrk="0" hangingPunct="1">
        <a:spcBef>
          <a:spcPct val="20000"/>
        </a:spcBef>
        <a:buFont typeface="Arial" pitchFamily="34" charset="0"/>
        <a:buChar char="•"/>
        <a:defRPr sz="1923" kern="1200">
          <a:solidFill>
            <a:schemeClr val="tx1"/>
          </a:solidFill>
          <a:latin typeface="+mn-lt"/>
          <a:ea typeface="+mn-ea"/>
          <a:cs typeface="+mn-cs"/>
        </a:defRPr>
      </a:lvl6pPr>
      <a:lvl7pPr marL="2857386" indent="-219799" algn="l" defTabSz="879196" rtl="0" eaLnBrk="1" latinLnBrk="0" hangingPunct="1">
        <a:spcBef>
          <a:spcPct val="20000"/>
        </a:spcBef>
        <a:buFont typeface="Arial" pitchFamily="34" charset="0"/>
        <a:buChar char="•"/>
        <a:defRPr sz="1923" kern="1200">
          <a:solidFill>
            <a:schemeClr val="tx1"/>
          </a:solidFill>
          <a:latin typeface="+mn-lt"/>
          <a:ea typeface="+mn-ea"/>
          <a:cs typeface="+mn-cs"/>
        </a:defRPr>
      </a:lvl7pPr>
      <a:lvl8pPr marL="3296984" indent="-219799" algn="l" defTabSz="879196" rtl="0" eaLnBrk="1" latinLnBrk="0" hangingPunct="1">
        <a:spcBef>
          <a:spcPct val="20000"/>
        </a:spcBef>
        <a:buFont typeface="Arial" pitchFamily="34" charset="0"/>
        <a:buChar char="•"/>
        <a:defRPr sz="1923" kern="1200">
          <a:solidFill>
            <a:schemeClr val="tx1"/>
          </a:solidFill>
          <a:latin typeface="+mn-lt"/>
          <a:ea typeface="+mn-ea"/>
          <a:cs typeface="+mn-cs"/>
        </a:defRPr>
      </a:lvl8pPr>
      <a:lvl9pPr marL="3736581" indent="-219799" algn="l" defTabSz="879196" rtl="0" eaLnBrk="1" latinLnBrk="0" hangingPunct="1">
        <a:spcBef>
          <a:spcPct val="20000"/>
        </a:spcBef>
        <a:buFont typeface="Arial" pitchFamily="34" charset="0"/>
        <a:buChar char="•"/>
        <a:defRPr sz="19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598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196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8793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8391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7989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7587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6782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BE44-8296-4B8B-89CA-9547F49723D5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488-3CDC-43AC-9E44-C7889CAB60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09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5.png"/><Relationship Id="rId10" Type="http://schemas.openxmlformats.org/officeDocument/2006/relationships/image" Target="../media/image58.jpeg"/><Relationship Id="rId4" Type="http://schemas.openxmlformats.org/officeDocument/2006/relationships/image" Target="../media/image54.png"/><Relationship Id="rId9" Type="http://schemas.openxmlformats.org/officeDocument/2006/relationships/image" Target="http://img.tintuc.vietgiaitri.com/2011/12/4/hon-600-cong-nhan-bi-ngo-doc-thuc-pham-df04ef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NULL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NULL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NULL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571201" y="3082524"/>
            <a:ext cx="5948547" cy="2126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kern="10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b="1" kern="10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spc="38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kern="1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kern="10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"/>
          <p:cNvSpPr txBox="1">
            <a:spLocks noChangeArrowheads="1"/>
          </p:cNvSpPr>
          <p:nvPr/>
        </p:nvSpPr>
        <p:spPr bwMode="auto">
          <a:xfrm>
            <a:off x="1143000" y="4048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28"/>
          <p:cNvSpPr txBox="1">
            <a:spLocks noChangeArrowheads="1"/>
          </p:cNvSpPr>
          <p:nvPr/>
        </p:nvSpPr>
        <p:spPr bwMode="auto">
          <a:xfrm>
            <a:off x="1143000" y="765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nhiều rau và quả chín. Sử dụng thực phẩm sạch và an toàn.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011" name="Text Box 43"/>
          <p:cNvSpPr txBox="1">
            <a:spLocks noChangeArrowheads="1"/>
          </p:cNvSpPr>
          <p:nvPr/>
        </p:nvSpPr>
        <p:spPr bwMode="auto">
          <a:xfrm>
            <a:off x="1143000" y="119697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Ăn nhiều rau và quả chín.</a:t>
            </a:r>
          </a:p>
        </p:txBody>
      </p:sp>
      <p:pic>
        <p:nvPicPr>
          <p:cNvPr id="340004" name="Picture 36" descr="Rau va qua chin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143125"/>
            <a:ext cx="1800225" cy="2089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005" name="Picture 37" descr="Rau va qua chin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1"/>
            <a:ext cx="1835150" cy="2016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1143001" y="1643064"/>
            <a:ext cx="821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loại rau, quả các em vẫn ăn hằng ngày?</a:t>
            </a:r>
            <a:endParaRPr lang="en-US" alt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2" name="Picture 6" descr="trai ca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9" y="4143375"/>
            <a:ext cx="16922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Hình ảnh: CHỈ CÒN 1 KG DÂU TƯƠI CHO SÁNG MAI (THỨ BẢY 22/02). GIÁ ƯU ĐÃI CHO KG DÂU CUỐI CỦA NGÀY MAI 100K/KG&#10;NHẬN ĐẶT HÀNG DÂU, CHUỐI VÀ RAU CỦ QUẢ SẠCH ĐÀ LẠT. &#10;LIÊN HỆ 0122.815.8982&#10;GIAO HÀNG TẬN NƠI TẠI TPHCM TRONG VÒNG 48H. MẠI DZÔ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71688"/>
            <a:ext cx="19431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6" descr="110503afamilyskvitaminc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149725"/>
            <a:ext cx="20161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7" descr="110503afamilyskvitaminc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4149726"/>
            <a:ext cx="237648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786564" y="2071688"/>
            <a:ext cx="3500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Em cảm thấy thế nào nếu vài ngày không 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 rau?</a:t>
            </a:r>
          </a:p>
        </p:txBody>
      </p:sp>
      <p:pic>
        <p:nvPicPr>
          <p:cNvPr id="20" name="Picture 2" descr="rau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4143375"/>
            <a:ext cx="27860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9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0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0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0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11" grpId="0"/>
      <p:bldP spid="4131" grpId="0"/>
      <p:bldP spid="4131" grpId="1"/>
      <p:bldP spid="5126" grpId="0"/>
      <p:bldP spid="51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754188" y="1268414"/>
            <a:ext cx="7993062" cy="3240087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83367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466850" y="1125539"/>
            <a:ext cx="8280400" cy="299402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22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ạt hình - MẸ ƠI CON HỎI - Tại sao con phải ăn rau - - POMPOM4kids Vietnam_Tri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6632"/>
            <a:ext cx="11430000" cy="6741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7625" y="31750"/>
            <a:ext cx="11934825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754189" y="1268413"/>
            <a:ext cx="8281987" cy="299561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0888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617" y="692696"/>
            <a:ext cx="4493299" cy="9941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28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28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28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528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4275138" y="2622550"/>
            <a:ext cx="5835650" cy="3460750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">
              <a:spcBef>
                <a:spcPct val="50000"/>
              </a:spcBef>
              <a:defRPr/>
            </a:pP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Nên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ăn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phối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hợp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nhiều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loại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rau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quả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để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đủ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loại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vi-ta-min,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chất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khoáng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cần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thiết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cho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cơ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thể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chất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xơ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rau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quả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còn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giúp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chống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táo</a:t>
            </a:r>
            <a:r>
              <a:rPr lang="en-US" altLang="en-US" sz="288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8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bón</a:t>
            </a:r>
            <a:r>
              <a:rPr lang="en-US" altLang="en-US" sz="2560" b="1" dirty="0">
                <a:solidFill>
                  <a:srgbClr val="C00000"/>
                </a:solidFill>
                <a:sym typeface="Wingdings 2" panose="050201020105070707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72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10503afamilyskvitamin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898525"/>
            <a:ext cx="37734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110503afamilyskvitamin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871538"/>
            <a:ext cx="35417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110503afamilyskvitaminc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381375"/>
            <a:ext cx="377348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110503afamilyskvitaminc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3263901"/>
            <a:ext cx="35226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965701" y="3017839"/>
            <a:ext cx="1958975" cy="485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560" b="1" i="1" dirty="0">
                <a:solidFill>
                  <a:srgbClr val="FF3300"/>
                </a:solidFill>
              </a:rPr>
              <a:t>Vi-ta-min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4901" y="711200"/>
            <a:ext cx="9102725" cy="54864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images413100_ra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4" y="893763"/>
            <a:ext cx="37433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images413101_ra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4" y="3201989"/>
            <a:ext cx="37433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images413103_ra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173413"/>
            <a:ext cx="34290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3" descr="120px-Cay_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893763"/>
            <a:ext cx="345598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448175" y="2965451"/>
            <a:ext cx="2706688" cy="485775"/>
          </a:xfrm>
          <a:prstGeom prst="rect">
            <a:avLst/>
          </a:prstGeom>
          <a:solidFill>
            <a:schemeClr val="bg1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560" b="1" dirty="0"/>
              <a:t>Vitamin A, B, C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03326" y="722314"/>
            <a:ext cx="9083675" cy="5449887"/>
          </a:xfrm>
          <a:prstGeom prst="rect">
            <a:avLst/>
          </a:prstGeom>
          <a:noFill/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240"/>
          </a:p>
        </p:txBody>
      </p:sp>
    </p:spTree>
    <p:extLst>
      <p:ext uri="{BB962C8B-B14F-4D97-AF65-F5344CB8AC3E}">
        <p14:creationId xmlns:p14="http://schemas.microsoft.com/office/powerpoint/2010/main" val="20374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130675" y="1844675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1800"/>
              <a:t>Cà chua: vi-ta-min C</a:t>
            </a:r>
            <a:endParaRPr lang="vi-VN" altLang="vi-VN" sz="1800"/>
          </a:p>
        </p:txBody>
      </p:sp>
      <p:pic>
        <p:nvPicPr>
          <p:cNvPr id="20483" name="Picture 2" descr="Image result for cÃ¡c loáº¡i vitamin cÃ³ trong rau quáº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125539"/>
            <a:ext cx="7620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69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3"/>
          <p:cNvSpPr txBox="1">
            <a:spLocks noChangeArrowheads="1"/>
          </p:cNvSpPr>
          <p:nvPr/>
        </p:nvSpPr>
        <p:spPr bwMode="auto">
          <a:xfrm>
            <a:off x="1143000" y="198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thực phẩm sạch và an toàn.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035050" y="8255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cho biết hình ảnh nào là thực phẩm sạch và an toàn?</a:t>
            </a:r>
            <a:endParaRPr lang="en-US" alt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2" descr="Thuc pham sach an toan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485901"/>
            <a:ext cx="2952750" cy="2519363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Thuc pham sach an toan"/>
          <p:cNvPicPr>
            <a:picLocks noChangeAspect="1" noChangeArrowheads="1"/>
          </p:cNvPicPr>
          <p:nvPr/>
        </p:nvPicPr>
        <p:blipFill>
          <a:blip r:embed="rId3">
            <a:lum bright="-1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221164"/>
            <a:ext cx="2947988" cy="248602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Ã¬nh áº£nh rau, quáº£ bá» giáº­p nÃ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4252914"/>
            <a:ext cx="262096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0" descr="D:\giet mo gia cam khong ve sin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6" y="1511301"/>
            <a:ext cx="279717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 descr="D:\thuoc sau ra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4" y="1511301"/>
            <a:ext cx="253047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4" descr="D:\nuoi ga hop ve sin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6" y="4252914"/>
            <a:ext cx="27971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7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2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42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15580836_hinhnentet201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ANd9GcRA8ldr6qVqaVJSx7zqNqbNqGbqWUOSy3WW9D4e_UrOzqFeOwqlwaTzNS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59239"/>
            <a:ext cx="39624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20" descr="ANd9GcT0PxPl9EHbLCiFhDr-GrO8m2jittKLfDSnynxGUUAy_vCypIewE8BlN3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362743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2834680" y="798463"/>
            <a:ext cx="513663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2209800" y="6172200"/>
            <a:ext cx="7391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14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42950"/>
            <a:ext cx="2590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5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750"/>
            <a:ext cx="2146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696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3"/>
          <p:cNvSpPr txBox="1">
            <a:spLocks noChangeArrowheads="1"/>
          </p:cNvSpPr>
          <p:nvPr/>
        </p:nvSpPr>
        <p:spPr bwMode="auto">
          <a:xfrm>
            <a:off x="1168400" y="331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thực phẩm sạch và an toàn.</a:t>
            </a:r>
          </a:p>
        </p:txBody>
      </p: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1138238" y="931863"/>
            <a:ext cx="831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Thế nào là thực phẩm sạch và an toàn?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37" descr="&amp;Abreve;n rau mầm phải chế biến &amp;dstrok;úng cá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6" y="4365626"/>
            <a:ext cx="21240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1" descr="rau%20sach%20dong%20gi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133601"/>
            <a:ext cx="2447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0" descr="PAD4CALE1IH4CAZAUWXECAEH05EXCANCLQ9ZCAGROMLLCAZ44VUUCAM4KF1ICA0L3R69CA3W6VDICA7TJF7UCATDK917CA78GATYCA9O20MICASGB413CAW492UECA74I6KLCAXSLRW9CAO33F81CAC0PX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365626"/>
            <a:ext cx="24479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trong r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6" y="2133600"/>
            <a:ext cx="21240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1181100" y="160337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Thực phẩm sạch và an toàn là thực phẩm: 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1073150" y="4373563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Không bị nhiễm khuẩn, hoá chất.</a:t>
            </a:r>
            <a:endParaRPr lang="en-US" alt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1143001" y="5084764"/>
            <a:ext cx="4500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Không gây ngộ độc hoặc gây hại lâu dài cho sức khoẻ người sử dụng.  </a:t>
            </a:r>
            <a:endParaRPr lang="en-US" alt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1181100" y="331152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Được nuôi trồng, bảo quản và chế biến hợp vệ sinh.</a:t>
            </a:r>
            <a:endParaRPr lang="en-US" alt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1143000" y="262255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Giữ được chất dinh dưỡng. </a:t>
            </a:r>
            <a:endParaRPr lang="en-US" alt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7" grpId="0"/>
      <p:bldP spid="53268" grpId="0"/>
      <p:bldP spid="53269" grpId="0"/>
      <p:bldP spid="53270" grpId="0"/>
      <p:bldP spid="532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1143000" y="1341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Để thực hiện vệ sinh an toàn thực phẩm cần: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250950" y="271462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nêu cách chọn thức ăn tươi sạch?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1250950" y="3694114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đầu tiên trước khi chế biến thức ăn là gì ?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250950" y="48069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sử dụng và bảo quản thức ăn như thế nào sau khi chế biến?</a:t>
            </a:r>
          </a:p>
        </p:txBody>
      </p:sp>
      <p:sp>
        <p:nvSpPr>
          <p:cNvPr id="50195" name="WordArt 19"/>
          <p:cNvSpPr>
            <a:spLocks noChangeArrowheads="1" noChangeShapeType="1" noTextEdit="1"/>
          </p:cNvSpPr>
          <p:nvPr/>
        </p:nvSpPr>
        <p:spPr bwMode="auto">
          <a:xfrm>
            <a:off x="3857625" y="2000250"/>
            <a:ext cx="4743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ĐÔI.</a:t>
            </a:r>
          </a:p>
        </p:txBody>
      </p:sp>
    </p:spTree>
    <p:extLst>
      <p:ext uri="{BB962C8B-B14F-4D97-AF65-F5344CB8AC3E}">
        <p14:creationId xmlns:p14="http://schemas.microsoft.com/office/powerpoint/2010/main" val="8509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  <p:bldP spid="50191" grpId="0"/>
      <p:bldP spid="501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rau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2738"/>
            <a:ext cx="34194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thuc 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852738"/>
            <a:ext cx="291623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sieu th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852738"/>
            <a:ext cx="2843212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143000" y="184467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Chọn thức ăn tươi, sạch, có giá trị dinh dưỡng, không có màu sắc và mùi vị lạ.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143000" y="4762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14300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nhiều rau và quả chín.  Sử dụng thực phẩm sạch và an toàn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1143000" y="1341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Để thực hiện vệ sinh an toàn thực phẩm cần: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rua 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1628776"/>
            <a:ext cx="27717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 descr="rua rau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3860800"/>
            <a:ext cx="42846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 descr="rua ra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9" y="1700213"/>
            <a:ext cx="24479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 descr="rua rau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1164"/>
            <a:ext cx="48593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143001" y="2276476"/>
            <a:ext cx="3851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Dùng nước sạch để rửa thực phẩm, dụng cụ và để nấu ăn.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1143000" y="4762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14300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nhiều rau và quả chín.  Sử dụng thực phẩm sạch và an toàn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1143000" y="1341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Để thực hiện vệ sinh an toàn thực phẩm cần: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ón ă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81301"/>
            <a:ext cx="32766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món ă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98764"/>
            <a:ext cx="2808288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món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2700339"/>
            <a:ext cx="30591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143000" y="19161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Thức ăn phải  được nấu chín. Nấu xong nên ăn ngay.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1143000" y="4762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114300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nhiều rau và quả chín.  Sử dụng thực phẩm sạch và an toàn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143000" y="1341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Để thực hiện vệ sinh an toàn thực phẩm cần: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tu lan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4" y="2490789"/>
            <a:ext cx="4321175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143000" y="1844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Thức ăn chưa dùng hết phải bảo quản đúng cách.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143000" y="4762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14300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nhiều rau và quả chín.  Sử dụng thực phẩm sạch và an toàn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1143000" y="1341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Để thực hiện vệ sinh an toàn thực phẩm cần: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5" name="Picture 10" descr="10+ Cách bảo quản thực phẩm trong tủ lạnh luôn tươi ngon, an toà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4" y="2490789"/>
            <a:ext cx="410368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3552" r="2097"/>
          <a:stretch>
            <a:fillRect/>
          </a:stretch>
        </p:blipFill>
        <p:spPr bwMode="auto">
          <a:xfrm>
            <a:off x="5264151" y="1412876"/>
            <a:ext cx="419576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4813" y="4198938"/>
            <a:ext cx="3975100" cy="166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phồng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60" b="1" dirty="0" err="1"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56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56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"/>
          <a:stretch>
            <a:fillRect/>
          </a:stretch>
        </p:blipFill>
        <p:spPr bwMode="auto">
          <a:xfrm>
            <a:off x="2187576" y="1217613"/>
            <a:ext cx="306387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15469" r="11977" b="17807"/>
          <a:stretch>
            <a:fillRect/>
          </a:stretch>
        </p:blipFill>
        <p:spPr bwMode="auto">
          <a:xfrm>
            <a:off x="2187575" y="3443288"/>
            <a:ext cx="30734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63638" y="711201"/>
            <a:ext cx="9066212" cy="5426075"/>
          </a:xfrm>
          <a:prstGeom prst="rect">
            <a:avLst/>
          </a:prstGeom>
          <a:noFill/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240"/>
          </a:p>
        </p:txBody>
      </p:sp>
    </p:spTree>
    <p:extLst>
      <p:ext uri="{BB962C8B-B14F-4D97-AF65-F5344CB8AC3E}">
        <p14:creationId xmlns:p14="http://schemas.microsoft.com/office/powerpoint/2010/main" val="31545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/>
          <p:cNvGrpSpPr>
            <a:grpSpLocks/>
          </p:cNvGrpSpPr>
          <p:nvPr/>
        </p:nvGrpSpPr>
        <p:grpSpPr bwMode="auto">
          <a:xfrm>
            <a:off x="1143000" y="0"/>
            <a:ext cx="781050" cy="623888"/>
            <a:chOff x="2256" y="3360"/>
            <a:chExt cx="768" cy="515"/>
          </a:xfrm>
        </p:grpSpPr>
        <p:pic>
          <p:nvPicPr>
            <p:cNvPr id="29708" name="Picture 5" descr="1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6" descr="1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699" name="Group 14"/>
          <p:cNvGrpSpPr>
            <a:grpSpLocks/>
          </p:cNvGrpSpPr>
          <p:nvPr/>
        </p:nvGrpSpPr>
        <p:grpSpPr bwMode="auto">
          <a:xfrm>
            <a:off x="9677400" y="260350"/>
            <a:ext cx="609600" cy="412750"/>
            <a:chOff x="4368" y="3600"/>
            <a:chExt cx="576" cy="624"/>
          </a:xfrm>
        </p:grpSpPr>
        <p:pic>
          <p:nvPicPr>
            <p:cNvPr id="29706" name="Picture 15" descr="2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6" descr="2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Picture 19" descr="book3"/>
          <p:cNvSpPr>
            <a:spLocks noChangeAspect="1" noChangeArrowheads="1"/>
          </p:cNvSpPr>
          <p:nvPr/>
        </p:nvSpPr>
        <p:spPr bwMode="auto">
          <a:xfrm>
            <a:off x="9690100" y="-4763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9701" name="Picture 20" descr="MCj0439117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14" y="6019800"/>
            <a:ext cx="750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312" name="Text Box 37"/>
          <p:cNvSpPr txBox="1">
            <a:spLocks noChangeArrowheads="1"/>
          </p:cNvSpPr>
          <p:nvPr/>
        </p:nvSpPr>
        <p:spPr bwMode="auto">
          <a:xfrm>
            <a:off x="1143000" y="2276476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vệ sinh an toàn thực phẩm cần: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thức ăn tươi sạch, có giá trị dinh dưỡng, không có màu sắc và mùi vị lạ.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nước sạch để rửa thực phẩm và dụng cụ để nấu ăn.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được nấu chín. Nấu xong nên ăn ngay.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 ăn chưa dùng hết phải bảo quản đúng cách.</a:t>
            </a:r>
          </a:p>
        </p:txBody>
      </p:sp>
      <p:sp>
        <p:nvSpPr>
          <p:cNvPr id="29703" name="Text Box 20"/>
          <p:cNvSpPr txBox="1">
            <a:spLocks noChangeArrowheads="1"/>
          </p:cNvSpPr>
          <p:nvPr/>
        </p:nvSpPr>
        <p:spPr bwMode="auto">
          <a:xfrm>
            <a:off x="1143000" y="4762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4" name="Text Box 21"/>
          <p:cNvSpPr txBox="1">
            <a:spLocks noChangeArrowheads="1"/>
          </p:cNvSpPr>
          <p:nvPr/>
        </p:nvSpPr>
        <p:spPr bwMode="auto">
          <a:xfrm>
            <a:off x="114300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nhiều rau và quả chín.  Sử dụng thực phẩm sạch và an toàn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Text Box 22"/>
          <p:cNvSpPr txBox="1">
            <a:spLocks noChangeArrowheads="1"/>
          </p:cNvSpPr>
          <p:nvPr/>
        </p:nvSpPr>
        <p:spPr bwMode="auto">
          <a:xfrm>
            <a:off x="1143000" y="15573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Để thực hiện vệ sinh an toàn thực phẩm cần: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3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2266950" y="-14288"/>
            <a:ext cx="781050" cy="623888"/>
            <a:chOff x="2256" y="3360"/>
            <a:chExt cx="768" cy="515"/>
          </a:xfrm>
        </p:grpSpPr>
        <p:pic>
          <p:nvPicPr>
            <p:cNvPr id="30733" name="Picture 5" descr="1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6" descr="1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3" name="Group 14"/>
          <p:cNvGrpSpPr>
            <a:grpSpLocks/>
          </p:cNvGrpSpPr>
          <p:nvPr/>
        </p:nvGrpSpPr>
        <p:grpSpPr bwMode="auto">
          <a:xfrm>
            <a:off x="9677400" y="260350"/>
            <a:ext cx="609600" cy="412750"/>
            <a:chOff x="4368" y="3600"/>
            <a:chExt cx="576" cy="624"/>
          </a:xfrm>
        </p:grpSpPr>
        <p:pic>
          <p:nvPicPr>
            <p:cNvPr id="30731" name="Picture 15" descr="2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16" descr="2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4" name="Picture 19" descr="book3"/>
          <p:cNvSpPr>
            <a:spLocks noChangeAspect="1" noChangeArrowheads="1"/>
          </p:cNvSpPr>
          <p:nvPr/>
        </p:nvSpPr>
        <p:spPr bwMode="auto">
          <a:xfrm>
            <a:off x="9690100" y="-4763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30725" name="Picture 20" descr="MCj0439117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14" y="6019800"/>
            <a:ext cx="750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8" descr="Hơn 600 công nhân bị ngộ độc thực phẩm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9501"/>
            <a:ext cx="46434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30"/>
          <p:cNvSpPr>
            <a:spLocks noChangeArrowheads="1"/>
          </p:cNvSpPr>
          <p:nvPr/>
        </p:nvSpPr>
        <p:spPr bwMode="auto">
          <a:xfrm>
            <a:off x="3706813" y="5026025"/>
            <a:ext cx="184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0000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71" name="Picture 27" descr="thumbna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349501"/>
            <a:ext cx="45005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143000" y="62372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Những bệnh nhân vào nhập viện do ngộ độc thức ăn.</a:t>
            </a:r>
            <a:endParaRPr lang="en-US" alt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143000" y="141287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 quả của việc không chọn đúng thực phẩm sạch và giữ vệ sinh an toàn thực phẩm.</a:t>
            </a:r>
          </a:p>
        </p:txBody>
      </p:sp>
    </p:spTree>
    <p:extLst>
      <p:ext uri="{BB962C8B-B14F-4D97-AF65-F5344CB8AC3E}">
        <p14:creationId xmlns:p14="http://schemas.microsoft.com/office/powerpoint/2010/main" val="2929528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4"/>
          <p:cNvGrpSpPr>
            <a:grpSpLocks/>
          </p:cNvGrpSpPr>
          <p:nvPr/>
        </p:nvGrpSpPr>
        <p:grpSpPr bwMode="auto">
          <a:xfrm>
            <a:off x="9677400" y="260350"/>
            <a:ext cx="609600" cy="412750"/>
            <a:chOff x="4368" y="3600"/>
            <a:chExt cx="576" cy="624"/>
          </a:xfrm>
        </p:grpSpPr>
        <p:pic>
          <p:nvPicPr>
            <p:cNvPr id="31755" name="Picture 15" descr="2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16" descr="2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Picture 19" descr="book3"/>
          <p:cNvSpPr>
            <a:spLocks noChangeAspect="1" noChangeArrowheads="1"/>
          </p:cNvSpPr>
          <p:nvPr/>
        </p:nvSpPr>
        <p:spPr bwMode="auto">
          <a:xfrm>
            <a:off x="9690100" y="-4763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31748" name="Picture 20" descr="MCj0439117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14" y="6019800"/>
            <a:ext cx="750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9"/>
          <p:cNvSpPr>
            <a:spLocks noChangeArrowheads="1"/>
          </p:cNvSpPr>
          <p:nvPr/>
        </p:nvSpPr>
        <p:spPr bwMode="auto">
          <a:xfrm>
            <a:off x="1682750" y="4221163"/>
            <a:ext cx="83137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Rectangle 30"/>
          <p:cNvSpPr>
            <a:spLocks noChangeArrowheads="1"/>
          </p:cNvSpPr>
          <p:nvPr/>
        </p:nvSpPr>
        <p:spPr bwMode="auto">
          <a:xfrm>
            <a:off x="1682750" y="3068638"/>
            <a:ext cx="762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  <p:sp>
        <p:nvSpPr>
          <p:cNvPr id="31751" name="Text Box 27"/>
          <p:cNvSpPr txBox="1">
            <a:spLocks noChangeArrowheads="1"/>
          </p:cNvSpPr>
          <p:nvPr/>
        </p:nvSpPr>
        <p:spPr bwMode="auto">
          <a:xfrm>
            <a:off x="1268413" y="1360488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Nên ăn phối hợp nhiều loại rau, quả để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đủ loại vi-ta-min, chất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 cần thiết cho cơ thể. Các chất xơ trong rau, quả còn giúp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 táo bón.</a:t>
            </a:r>
            <a:endParaRPr lang="en-US" altLang="vi-VN" sz="2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2" name="Text Box 28"/>
          <p:cNvSpPr txBox="1">
            <a:spLocks noChangeArrowheads="1"/>
          </p:cNvSpPr>
          <p:nvPr/>
        </p:nvSpPr>
        <p:spPr bwMode="auto">
          <a:xfrm>
            <a:off x="1143000" y="2627314"/>
            <a:ext cx="9144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sạch và an toàn là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Thực phẩm giữ được chất dinh dưỡng;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Được nuôi trồng, bảo quản và chế biến hợp vệ sinh,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Không gây nhiễm khuẩn, hóa chất, không gây ngộ độc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Không gây hại lâu dài cho sức khỏe người sử dụng.</a:t>
            </a:r>
            <a:endParaRPr lang="en-US" altLang="vi-VN" sz="2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 Box 29"/>
          <p:cNvSpPr txBox="1">
            <a:spLocks noChangeArrowheads="1"/>
          </p:cNvSpPr>
          <p:nvPr/>
        </p:nvSpPr>
        <p:spPr bwMode="auto">
          <a:xfrm>
            <a:off x="1235075" y="4535488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thực hiện vệ sinh an toàn thực phẩm cần:</a:t>
            </a:r>
            <a:br>
              <a:rPr lang="en-US" altLang="en-US" sz="2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thức ăn tươi, sạch, có giá trị dinh dưỡng, không có màu sắc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mùi vị lạ</a:t>
            </a:r>
            <a:b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nước sạch để rửa thực phẩm, dụng cụ và để nấu ăn.</a:t>
            </a:r>
            <a:b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được nấu chín, nấu xong nên ăn ngay.</a:t>
            </a:r>
            <a:b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chưa dùng hết phải bảo quản đúng cách.</a:t>
            </a:r>
            <a:endParaRPr lang="en-US" altLang="vi-VN" sz="2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4" name="WordArt 30"/>
          <p:cNvSpPr>
            <a:spLocks noChangeArrowheads="1" noChangeShapeType="1" noTextEdit="1"/>
          </p:cNvSpPr>
          <p:nvPr/>
        </p:nvSpPr>
        <p:spPr bwMode="auto">
          <a:xfrm>
            <a:off x="4040188" y="508000"/>
            <a:ext cx="36004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 :</a:t>
            </a:r>
          </a:p>
        </p:txBody>
      </p:sp>
    </p:spTree>
    <p:extLst>
      <p:ext uri="{BB962C8B-B14F-4D97-AF65-F5344CB8AC3E}">
        <p14:creationId xmlns:p14="http://schemas.microsoft.com/office/powerpoint/2010/main" val="14519801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canh 9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1876" y="4587876"/>
            <a:ext cx="898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hcanh 9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4648201"/>
            <a:ext cx="7477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057400" y="2270761"/>
            <a:ext cx="7315200" cy="13093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b="1" kern="1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pic>
        <p:nvPicPr>
          <p:cNvPr id="5" name="Picture 19" descr="mouse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856039"/>
            <a:ext cx="16097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5" descr="cap chu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1"/>
            <a:ext cx="1828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cap chu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1"/>
            <a:ext cx="1828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592764" y="2298701"/>
            <a:ext cx="244475" cy="2444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440">
              <a:effectLst/>
              <a:latin typeface="Arial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667000" y="4371976"/>
            <a:ext cx="304800" cy="3651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440">
              <a:effectLst/>
              <a:latin typeface="Arial" charset="0"/>
            </a:endParaRPr>
          </a:p>
        </p:txBody>
      </p:sp>
      <p:sp>
        <p:nvSpPr>
          <p:cNvPr id="5130" name="AutoShape 25"/>
          <p:cNvSpPr>
            <a:spLocks noChangeArrowheads="1"/>
          </p:cNvSpPr>
          <p:nvPr/>
        </p:nvSpPr>
        <p:spPr bwMode="auto">
          <a:xfrm>
            <a:off x="8640764" y="3916363"/>
            <a:ext cx="395287" cy="4318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vi-VN" altLang="en-US" sz="144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AutoShape 27"/>
          <p:cNvSpPr>
            <a:spLocks noChangeArrowheads="1"/>
          </p:cNvSpPr>
          <p:nvPr/>
        </p:nvSpPr>
        <p:spPr bwMode="auto">
          <a:xfrm>
            <a:off x="6202364" y="685800"/>
            <a:ext cx="395287" cy="4318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vi-VN" altLang="en-US" sz="144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7421563" y="1933575"/>
            <a:ext cx="182562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440">
              <a:effectLst/>
              <a:latin typeface="Arial" charset="0"/>
            </a:endParaRPr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>
            <a:off x="4800601" y="990601"/>
            <a:ext cx="244475" cy="2444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440">
              <a:effectLst/>
              <a:latin typeface="Arial" charset="0"/>
            </a:endParaRP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3763963" y="2027239"/>
            <a:ext cx="309562" cy="3508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440">
              <a:effectLst/>
              <a:latin typeface="Arial" charset="0"/>
            </a:endParaRPr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>
            <a:off x="2179639" y="3368675"/>
            <a:ext cx="307975" cy="3508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440">
              <a:effectLst/>
              <a:latin typeface="Arial" charset="0"/>
            </a:endParaRP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7483476" y="3978275"/>
            <a:ext cx="307975" cy="3508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440">
              <a:effectLst/>
              <a:latin typeface="Arial" charset="0"/>
            </a:endParaRPr>
          </a:p>
        </p:txBody>
      </p:sp>
      <p:sp>
        <p:nvSpPr>
          <p:cNvPr id="17" name="AutoShape 62"/>
          <p:cNvSpPr>
            <a:spLocks noChangeArrowheads="1"/>
          </p:cNvSpPr>
          <p:nvPr/>
        </p:nvSpPr>
        <p:spPr bwMode="auto">
          <a:xfrm>
            <a:off x="4008439" y="3368675"/>
            <a:ext cx="242887" cy="24288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44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bieu do tu duy co quy\An nhieu rau qua chin. su dung thuc pham sach an to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4314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143000" y="400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143000" y="831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nhiều rau và quả chín.  Sử dụng thực phẩm sạch và an toàn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44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042929_3406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61913"/>
            <a:ext cx="9144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78486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thúc. Chúc các em vui khỏe, học tốt!</a:t>
            </a:r>
          </a:p>
        </p:txBody>
      </p:sp>
    </p:spTree>
    <p:extLst>
      <p:ext uri="{BB962C8B-B14F-4D97-AF65-F5344CB8AC3E}">
        <p14:creationId xmlns:p14="http://schemas.microsoft.com/office/powerpoint/2010/main" val="14235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9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154936" y="1530858"/>
            <a:ext cx="7448496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Ghi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đúng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bảng</a:t>
            </a:r>
            <a:r>
              <a:rPr lang="en-US" sz="3200" b="1" dirty="0">
                <a:solidFill>
                  <a:srgbClr val="FF0000"/>
                </a:solidFill>
              </a:rPr>
              <a:t> con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87"/>
          <p:cNvSpPr>
            <a:spLocks noChangeShapeType="1"/>
          </p:cNvSpPr>
          <p:nvPr/>
        </p:nvSpPr>
        <p:spPr bwMode="auto">
          <a:xfrm>
            <a:off x="2906713" y="3582988"/>
            <a:ext cx="3632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" name="AutoShape 104"/>
          <p:cNvSpPr>
            <a:spLocks/>
          </p:cNvSpPr>
          <p:nvPr/>
        </p:nvSpPr>
        <p:spPr bwMode="auto">
          <a:xfrm>
            <a:off x="6751638" y="3622675"/>
            <a:ext cx="519112" cy="514350"/>
          </a:xfrm>
          <a:prstGeom prst="rightBrace">
            <a:avLst>
              <a:gd name="adj1" fmla="val 1024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2560"/>
          </a:p>
        </p:txBody>
      </p:sp>
      <p:sp>
        <p:nvSpPr>
          <p:cNvPr id="49262" name="Text Box 110"/>
          <p:cNvSpPr txBox="1">
            <a:spLocks noChangeArrowheads="1"/>
          </p:cNvSpPr>
          <p:nvPr/>
        </p:nvSpPr>
        <p:spPr bwMode="auto">
          <a:xfrm>
            <a:off x="1855788" y="3617914"/>
            <a:ext cx="3632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1754188" y="4497389"/>
            <a:ext cx="3632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da.</a:t>
            </a:r>
          </a:p>
        </p:txBody>
      </p:sp>
      <p:sp>
        <p:nvSpPr>
          <p:cNvPr id="7175" name="Text Box 110"/>
          <p:cNvSpPr txBox="1">
            <a:spLocks noChangeArrowheads="1"/>
          </p:cNvSpPr>
          <p:nvPr/>
        </p:nvSpPr>
        <p:spPr bwMode="auto">
          <a:xfrm>
            <a:off x="1625600" y="2470151"/>
            <a:ext cx="51260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60" b="1" dirty="0">
              <a:solidFill>
                <a:schemeClr val="bg1"/>
              </a:solidFill>
              <a:ea typeface="Tahoma" panose="020B0604030504040204" pitchFamily="34" charset="0"/>
            </a:endParaRPr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7116764" y="4525963"/>
            <a:ext cx="2255837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vi-VN" sz="352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Hết giờ </a:t>
            </a:r>
          </a:p>
        </p:txBody>
      </p:sp>
      <p:pic>
        <p:nvPicPr>
          <p:cNvPr id="42" name="Picture 146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673476"/>
            <a:ext cx="13144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630364" y="350838"/>
            <a:ext cx="7229475" cy="1420812"/>
          </a:xfrm>
          <a:prstGeom prst="rect">
            <a:avLst/>
          </a:prstGeom>
          <a:solidFill>
            <a:srgbClr val="94B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Oval 22"/>
          <p:cNvSpPr/>
          <p:nvPr/>
        </p:nvSpPr>
        <p:spPr>
          <a:xfrm>
            <a:off x="8032750" y="2071689"/>
            <a:ext cx="1138238" cy="1139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42288" y="2151063"/>
            <a:ext cx="920750" cy="950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418513" y="2271714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18513" y="2271714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418513" y="2271714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418513" y="2271714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418513" y="2271714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418513" y="2271714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418513" y="2271714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418513" y="2271714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418513" y="2271714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418513" y="2271714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34363" y="2271714"/>
            <a:ext cx="735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789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62" grpId="0"/>
      <p:bldP spid="5" grpId="0"/>
      <p:bldP spid="41" grpId="0"/>
      <p:bldP spid="41" grpId="1"/>
      <p:bldP spid="23" grpId="0" animBg="1"/>
      <p:bldP spid="24" grpId="0" animBg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87"/>
          <p:cNvSpPr>
            <a:spLocks noChangeShapeType="1"/>
          </p:cNvSpPr>
          <p:nvPr/>
        </p:nvSpPr>
        <p:spPr bwMode="auto">
          <a:xfrm>
            <a:off x="2814638" y="3429000"/>
            <a:ext cx="3632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" name="AutoShape 104"/>
          <p:cNvSpPr>
            <a:spLocks/>
          </p:cNvSpPr>
          <p:nvPr/>
        </p:nvSpPr>
        <p:spPr bwMode="auto">
          <a:xfrm>
            <a:off x="6751638" y="3622675"/>
            <a:ext cx="519112" cy="514350"/>
          </a:xfrm>
          <a:prstGeom prst="rightBrace">
            <a:avLst>
              <a:gd name="adj1" fmla="val 1024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2560"/>
          </a:p>
        </p:txBody>
      </p:sp>
      <p:sp>
        <p:nvSpPr>
          <p:cNvPr id="49262" name="Text Box 110"/>
          <p:cNvSpPr txBox="1">
            <a:spLocks noChangeArrowheads="1"/>
          </p:cNvSpPr>
          <p:nvPr/>
        </p:nvSpPr>
        <p:spPr bwMode="auto">
          <a:xfrm>
            <a:off x="1722438" y="2100263"/>
            <a:ext cx="3632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1714500" y="3001963"/>
            <a:ext cx="3632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.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5" name="Text Box 110"/>
          <p:cNvSpPr txBox="1">
            <a:spLocks noChangeArrowheads="1"/>
          </p:cNvSpPr>
          <p:nvPr/>
        </p:nvSpPr>
        <p:spPr bwMode="auto">
          <a:xfrm>
            <a:off x="1506539" y="3973513"/>
            <a:ext cx="514508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bướu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60" b="1" dirty="0">
              <a:solidFill>
                <a:schemeClr val="bg1"/>
              </a:solidFill>
              <a:ea typeface="Tahoma" panose="020B0604030504040204" pitchFamily="34" charset="0"/>
            </a:endParaRPr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7116764" y="4525963"/>
            <a:ext cx="2255837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vi-VN" sz="352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Hết giờ </a:t>
            </a:r>
          </a:p>
        </p:txBody>
      </p:sp>
      <p:pic>
        <p:nvPicPr>
          <p:cNvPr id="42" name="Picture 146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673476"/>
            <a:ext cx="13144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524001" y="657225"/>
            <a:ext cx="7229475" cy="979488"/>
          </a:xfrm>
          <a:prstGeom prst="rect">
            <a:avLst/>
          </a:prstGeom>
          <a:solidFill>
            <a:srgbClr val="94B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i-ốt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8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3" name="Oval 82"/>
          <p:cNvSpPr/>
          <p:nvPr/>
        </p:nvSpPr>
        <p:spPr>
          <a:xfrm>
            <a:off x="8077200" y="2005014"/>
            <a:ext cx="1138238" cy="1139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185150" y="2084388"/>
            <a:ext cx="920750" cy="950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8462963" y="220503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462963" y="220503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8462963" y="220503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462963" y="220503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8462963" y="220503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8462963" y="220503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8462963" y="220503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8462963" y="220503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462963" y="220503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8462963" y="220503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8278813" y="2205039"/>
            <a:ext cx="735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123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62" grpId="0"/>
      <p:bldP spid="5" grpId="0"/>
      <p:bldP spid="41" grpId="0"/>
      <p:bldP spid="41" grpId="1"/>
      <p:bldP spid="83" grpId="0" animBg="1"/>
      <p:bldP spid="84" grpId="0" animBg="1"/>
      <p:bldP spid="85" grpId="0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87"/>
          <p:cNvSpPr>
            <a:spLocks noChangeShapeType="1"/>
          </p:cNvSpPr>
          <p:nvPr/>
        </p:nvSpPr>
        <p:spPr bwMode="auto">
          <a:xfrm>
            <a:off x="2814638" y="3429000"/>
            <a:ext cx="3632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5" name="AutoShape 104"/>
          <p:cNvSpPr>
            <a:spLocks/>
          </p:cNvSpPr>
          <p:nvPr/>
        </p:nvSpPr>
        <p:spPr bwMode="auto">
          <a:xfrm>
            <a:off x="6751638" y="3622675"/>
            <a:ext cx="519112" cy="514350"/>
          </a:xfrm>
          <a:prstGeom prst="rightBrace">
            <a:avLst>
              <a:gd name="adj1" fmla="val 1024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2560"/>
          </a:p>
        </p:txBody>
      </p:sp>
      <p:sp>
        <p:nvSpPr>
          <p:cNvPr id="49262" name="Text Box 110"/>
          <p:cNvSpPr txBox="1">
            <a:spLocks noChangeArrowheads="1"/>
          </p:cNvSpPr>
          <p:nvPr/>
        </p:nvSpPr>
        <p:spPr bwMode="auto">
          <a:xfrm>
            <a:off x="2124075" y="2560638"/>
            <a:ext cx="4368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.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altLang="en-US" sz="256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Text Box 110"/>
          <p:cNvSpPr txBox="1">
            <a:spLocks noChangeArrowheads="1"/>
          </p:cNvSpPr>
          <p:nvPr/>
        </p:nvSpPr>
        <p:spPr bwMode="auto">
          <a:xfrm>
            <a:off x="2124075" y="3363914"/>
            <a:ext cx="4368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.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Box 110"/>
          <p:cNvSpPr txBox="1">
            <a:spLocks noChangeArrowheads="1"/>
          </p:cNvSpPr>
          <p:nvPr/>
        </p:nvSpPr>
        <p:spPr bwMode="auto">
          <a:xfrm>
            <a:off x="2124075" y="4137026"/>
            <a:ext cx="4794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.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6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56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7116764" y="4525963"/>
            <a:ext cx="2255837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vi-VN" sz="352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Hết giờ </a:t>
            </a:r>
          </a:p>
        </p:txBody>
      </p:sp>
      <p:pic>
        <p:nvPicPr>
          <p:cNvPr id="42" name="Picture 146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673476"/>
            <a:ext cx="13144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25576" y="1028700"/>
            <a:ext cx="7229475" cy="977900"/>
          </a:xfrm>
          <a:prstGeom prst="rect">
            <a:avLst/>
          </a:prstGeom>
          <a:solidFill>
            <a:srgbClr val="94B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8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8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8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8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8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8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8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8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88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00950" y="2354264"/>
            <a:ext cx="1138238" cy="1139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10488" y="2433638"/>
            <a:ext cx="920750" cy="950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986713" y="255428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986713" y="255428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986713" y="255428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986713" y="255428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986713" y="255428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986713" y="255428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986713" y="255428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986713" y="255428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986713" y="255428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986713" y="2554289"/>
            <a:ext cx="36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802563" y="2554289"/>
            <a:ext cx="735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54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62" grpId="0"/>
      <p:bldP spid="6" grpId="0"/>
      <p:bldP spid="41" grpId="0"/>
      <p:bldP spid="41" grpId="1"/>
      <p:bldP spid="43" grpId="0" animBg="1"/>
      <p:bldP spid="45" grpId="0" animBg="1"/>
      <p:bldP spid="4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1"/>
            <a:ext cx="8929688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0276" y="1914526"/>
            <a:ext cx="7032625" cy="1370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 HỌC:</a:t>
            </a:r>
          </a:p>
          <a:p>
            <a:pPr algn="ctr">
              <a:defRPr/>
            </a:pP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7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vi-VN" sz="276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altLang="vi-VN" sz="2769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14"/>
          <p:cNvPicPr>
            <a:picLocks noChangeAspect="1" noChangeArrowheads="1"/>
          </p:cNvPicPr>
          <p:nvPr/>
        </p:nvPicPr>
        <p:blipFill>
          <a:blip r:embed="rId3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889001"/>
            <a:ext cx="652145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370264" y="382589"/>
            <a:ext cx="4600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1600" b="1"/>
              <a:t>THÁP DINH DƯỠNG CÂN ĐỐI TRUNG BÌNH CHO MỘT NGƯỜI TRONG MỘT THÁNG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05025" y="5018089"/>
            <a:ext cx="1303338" cy="395287"/>
            <a:chOff x="0" y="4572000"/>
            <a:chExt cx="2567251" cy="685800"/>
          </a:xfrm>
        </p:grpSpPr>
        <p:sp>
          <p:nvSpPr>
            <p:cNvPr id="7" name="Rectangle 6"/>
            <p:cNvSpPr/>
            <p:nvPr/>
          </p:nvSpPr>
          <p:spPr>
            <a:xfrm>
              <a:off x="0" y="4572000"/>
              <a:ext cx="1676061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đủ</a:t>
              </a:r>
              <a:endParaRPr lang="en-US" sz="1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ight Arrow 52"/>
            <p:cNvSpPr/>
            <p:nvPr/>
          </p:nvSpPr>
          <p:spPr>
            <a:xfrm>
              <a:off x="1676061" y="4723481"/>
              <a:ext cx="891190" cy="30571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endParaRPr lang="en-US" sz="1038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93914" y="4398963"/>
            <a:ext cx="1692275" cy="423862"/>
            <a:chOff x="-107728" y="4572000"/>
            <a:chExt cx="2674979" cy="1024970"/>
          </a:xfrm>
        </p:grpSpPr>
        <p:sp>
          <p:nvSpPr>
            <p:cNvPr id="10" name="Rectangle 9"/>
            <p:cNvSpPr/>
            <p:nvPr/>
          </p:nvSpPr>
          <p:spPr>
            <a:xfrm>
              <a:off x="-107728" y="4572000"/>
              <a:ext cx="1784155" cy="102497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đủ</a:t>
              </a:r>
              <a:endParaRPr lang="en-US" sz="1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ight Arrow 52"/>
            <p:cNvSpPr/>
            <p:nvPr/>
          </p:nvSpPr>
          <p:spPr>
            <a:xfrm>
              <a:off x="1676427" y="4725554"/>
              <a:ext cx="890824" cy="30326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endParaRPr lang="en-US" sz="1038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05025" y="3759200"/>
            <a:ext cx="1830388" cy="395288"/>
            <a:chOff x="0" y="4572000"/>
            <a:chExt cx="2567251" cy="685800"/>
          </a:xfrm>
        </p:grpSpPr>
        <p:sp>
          <p:nvSpPr>
            <p:cNvPr id="13" name="Rectangle 12"/>
            <p:cNvSpPr/>
            <p:nvPr/>
          </p:nvSpPr>
          <p:spPr>
            <a:xfrm>
              <a:off x="0" y="4572000"/>
              <a:ext cx="1676618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đủ</a:t>
              </a:r>
              <a:endParaRPr lang="en-US" sz="1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ight Arrow 52"/>
            <p:cNvSpPr/>
            <p:nvPr/>
          </p:nvSpPr>
          <p:spPr>
            <a:xfrm>
              <a:off x="1676618" y="4723483"/>
              <a:ext cx="890633" cy="3057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endParaRPr lang="en-US" sz="1038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093914" y="3068639"/>
            <a:ext cx="2136775" cy="395287"/>
            <a:chOff x="-122188" y="3657600"/>
            <a:chExt cx="3248301" cy="685800"/>
          </a:xfrm>
        </p:grpSpPr>
        <p:sp>
          <p:nvSpPr>
            <p:cNvPr id="16" name="Rectangle 15"/>
            <p:cNvSpPr/>
            <p:nvPr/>
          </p:nvSpPr>
          <p:spPr>
            <a:xfrm>
              <a:off x="-122188" y="3657600"/>
              <a:ext cx="2637735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vừa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phải</a:t>
              </a:r>
              <a:endParaRPr lang="en-US" sz="1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ight Arrow 51"/>
            <p:cNvSpPr/>
            <p:nvPr/>
          </p:nvSpPr>
          <p:spPr>
            <a:xfrm>
              <a:off x="2515547" y="3800819"/>
              <a:ext cx="610566" cy="3057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endParaRPr lang="en-US" sz="1038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95501" y="2492376"/>
            <a:ext cx="2378075" cy="396875"/>
            <a:chOff x="-104536" y="2667000"/>
            <a:chExt cx="3647747" cy="685800"/>
          </a:xfrm>
        </p:grpSpPr>
        <p:sp>
          <p:nvSpPr>
            <p:cNvPr id="19" name="Rectangle 18"/>
            <p:cNvSpPr/>
            <p:nvPr/>
          </p:nvSpPr>
          <p:spPr>
            <a:xfrm>
              <a:off x="-104536" y="2667000"/>
              <a:ext cx="2695632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có </a:t>
              </a: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mức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đô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̣</a:t>
              </a:r>
            </a:p>
          </p:txBody>
        </p:sp>
        <p:sp>
          <p:nvSpPr>
            <p:cNvPr id="20" name="Right Arrow 50"/>
            <p:cNvSpPr/>
            <p:nvPr/>
          </p:nvSpPr>
          <p:spPr>
            <a:xfrm flipV="1">
              <a:off x="2591096" y="2820619"/>
              <a:ext cx="952115" cy="30449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endParaRPr lang="en-US" sz="1038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093913" y="1847850"/>
            <a:ext cx="2501900" cy="395288"/>
            <a:chOff x="-3066908" y="1035829"/>
            <a:chExt cx="3851495" cy="685800"/>
          </a:xfrm>
        </p:grpSpPr>
        <p:sp>
          <p:nvSpPr>
            <p:cNvPr id="22" name="Rectangle 21"/>
            <p:cNvSpPr/>
            <p:nvPr/>
          </p:nvSpPr>
          <p:spPr>
            <a:xfrm>
              <a:off x="-3066908" y="1035829"/>
              <a:ext cx="1676476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ít</a:t>
              </a:r>
              <a:endParaRPr lang="en-US" sz="1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ight Arrow 49"/>
            <p:cNvSpPr/>
            <p:nvPr/>
          </p:nvSpPr>
          <p:spPr>
            <a:xfrm>
              <a:off x="-1383102" y="1247904"/>
              <a:ext cx="2167689" cy="3057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endParaRPr lang="en-US" sz="1038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105026" y="1192214"/>
            <a:ext cx="2771775" cy="395287"/>
            <a:chOff x="0" y="228600"/>
            <a:chExt cx="4332418" cy="685800"/>
          </a:xfrm>
        </p:grpSpPr>
        <p:sp>
          <p:nvSpPr>
            <p:cNvPr id="25" name="Rectangle 24"/>
            <p:cNvSpPr/>
            <p:nvPr/>
          </p:nvSpPr>
          <p:spPr>
            <a:xfrm>
              <a:off x="0" y="228600"/>
              <a:ext cx="2210874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hạn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46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chê</a:t>
              </a:r>
              <a:r>
                <a:rPr lang="en-US" sz="1846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́</a:t>
              </a:r>
            </a:p>
          </p:txBody>
        </p:sp>
        <p:sp>
          <p:nvSpPr>
            <p:cNvPr id="26" name="Right Arrow 48"/>
            <p:cNvSpPr/>
            <p:nvPr/>
          </p:nvSpPr>
          <p:spPr>
            <a:xfrm>
              <a:off x="2235687" y="561860"/>
              <a:ext cx="2096731" cy="20105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7518">
                <a:defRPr/>
              </a:pPr>
              <a:endParaRPr lang="en-US" sz="1038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7862889" y="4191000"/>
            <a:ext cx="1152525" cy="541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561263" y="3525839"/>
            <a:ext cx="1497012" cy="54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547813" y="5494339"/>
            <a:ext cx="88201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so sánh liều lượng được khuyên dùng cho 1 người trong 1 tháng về các loại rau và quả chín với nhóm thức ăn chứa chất đạm và chất béo. 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393825" y="5568950"/>
            <a:ext cx="9342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Cả rau và quả chín đều cần được ăn đủ với số lượng nhiều hơn nhóm thức ăn chứa chất đạm và chất béo. </a:t>
            </a:r>
          </a:p>
        </p:txBody>
      </p:sp>
    </p:spTree>
    <p:extLst>
      <p:ext uri="{BB962C8B-B14F-4D97-AF65-F5344CB8AC3E}">
        <p14:creationId xmlns:p14="http://schemas.microsoft.com/office/powerpoint/2010/main" val="26641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  <p:bldP spid="30" grpId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2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93&quot;/&gt;&lt;/object&gt;&lt;object type=&quot;3&quot; unique_id=&quot;10006&quot;&gt;&lt;property id=&quot;20148&quot; value=&quot;5&quot;/&gt;&lt;property id=&quot;20300&quot; value=&quot;Slide 4&quot;/&gt;&lt;property id=&quot;20307&quot; value=&quot;266&quot;/&gt;&lt;/object&gt;&lt;object type=&quot;3&quot; unique_id=&quot;10007&quot;&gt;&lt;property id=&quot;20148&quot; value=&quot;5&quot;/&gt;&lt;property id=&quot;20300&quot; value=&quot;Slide 5&quot;/&gt;&lt;property id=&quot;20307&quot; value=&quot;295&quot;/&gt;&lt;/object&gt;&lt;object type=&quot;3&quot; unique_id=&quot;10008&quot;&gt;&lt;property id=&quot;20148&quot; value=&quot;5&quot;/&gt;&lt;property id=&quot;20300&quot; value=&quot;Slide 6&quot;/&gt;&lt;property id=&quot;20307&quot; value=&quot;296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&quot;/&gt;&lt;property id=&quot;20307&quot; value=&quot;297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object type=&quot;3&quot; unique_id=&quot;10014&quot;&gt;&lt;property id=&quot;20148&quot; value=&quot;5&quot;/&gt;&lt;property id=&quot;20300&quot; value=&quot;Slide 12&quot;/&gt;&lt;property id=&quot;20307&quot; value=&quot;260&quot;/&gt;&lt;/object&gt;&lt;object type=&quot;3&quot; unique_id=&quot;10015&quot;&gt;&lt;property id=&quot;20148&quot; value=&quot;5&quot;/&gt;&lt;property id=&quot;20300&quot; value=&quot;Slide 13&quot;/&gt;&lt;property id=&quot;20307&quot; value=&quot;261&quot;/&gt;&lt;/object&gt;&lt;object type=&quot;3&quot; unique_id=&quot;10016&quot;&gt;&lt;property id=&quot;20148&quot; value=&quot;5&quot;/&gt;&lt;property id=&quot;20300&quot; value=&quot;Slide 14&quot;/&gt;&lt;property id=&quot;20307&quot; value=&quot;263&quot;/&gt;&lt;/object&gt;&lt;object type=&quot;3&quot; unique_id=&quot;10017&quot;&gt;&lt;property id=&quot;20148&quot; value=&quot;5&quot;/&gt;&lt;property id=&quot;20300&quot; value=&quot;Slide 15&quot;/&gt;&lt;property id=&quot;20307&quot; value=&quot;262&quot;/&gt;&lt;/object&gt;&lt;object type=&quot;3&quot; unique_id=&quot;10018&quot;&gt;&lt;property id=&quot;20148&quot; value=&quot;5&quot;/&gt;&lt;property id=&quot;20300&quot; value=&quot;Slide 16&quot;/&gt;&lt;property id=&quot;20307&quot; value=&quot;264&quot;/&gt;&lt;/object&gt;&lt;/object&gt;&lt;object type=&quot;8&quot; unique_id=&quot;10036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1165</Words>
  <Application>Microsoft Office PowerPoint</Application>
  <PresentationFormat>Custom</PresentationFormat>
  <Paragraphs>134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Bạn cần biết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M0</cp:lastModifiedBy>
  <cp:revision>96</cp:revision>
  <dcterms:created xsi:type="dcterms:W3CDTF">2018-09-26T00:42:08Z</dcterms:created>
  <dcterms:modified xsi:type="dcterms:W3CDTF">2022-10-06T05:01:56Z</dcterms:modified>
</cp:coreProperties>
</file>