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sldIdLst>
    <p:sldId id="256" r:id="rId2"/>
    <p:sldId id="278" r:id="rId3"/>
    <p:sldId id="257" r:id="rId4"/>
    <p:sldId id="279" r:id="rId5"/>
    <p:sldId id="280" r:id="rId6"/>
    <p:sldId id="271" r:id="rId7"/>
    <p:sldId id="281" r:id="rId8"/>
    <p:sldId id="272" r:id="rId9"/>
    <p:sldId id="274" r:id="rId10"/>
    <p:sldId id="283" r:id="rId11"/>
    <p:sldId id="275" r:id="rId12"/>
    <p:sldId id="284" r:id="rId13"/>
    <p:sldId id="268" r:id="rId14"/>
    <p:sldId id="285" r:id="rId15"/>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13" autoAdjust="0"/>
  </p:normalViewPr>
  <p:slideViewPr>
    <p:cSldViewPr>
      <p:cViewPr>
        <p:scale>
          <a:sx n="40" d="100"/>
          <a:sy n="40" d="100"/>
        </p:scale>
        <p:origin x="642" y="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14/9/2022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GV bấm vào nút công tác để khởi động vòng quay.</a:t>
            </a:r>
          </a:p>
          <a:p>
            <a:r>
              <a:rPr lang="en-US"/>
              <a:t>Bấm vào hình con vật để hiện câu hỏi </a:t>
            </a:r>
          </a:p>
          <a:p>
            <a:r>
              <a:rPr lang="en-US"/>
              <a:t>Bấm vào câu hỏi để hiện câu trả lời</a:t>
            </a:r>
          </a:p>
          <a:p>
            <a:endParaRPr lang="en-US"/>
          </a:p>
        </p:txBody>
      </p:sp>
      <p:sp>
        <p:nvSpPr>
          <p:cNvPr id="4" name="Chỗ dành sẵn cho Số hiệu Bản chiếu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4295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13</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1386468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Hình ảnh 11">
            <a:extLst>
              <a:ext uri="{FF2B5EF4-FFF2-40B4-BE49-F238E27FC236}">
                <a16:creationId xmlns:a16="http://schemas.microsoft.com/office/drawing/2014/main" id="{AD4D54A7-518A-FB22-4BC9-5B13DAB52DA5}"/>
              </a:ext>
            </a:extLst>
          </p:cNvPr>
          <p:cNvPicPr>
            <a:picLocks noChangeAspect="1"/>
          </p:cNvPicPr>
          <p:nvPr userDrawn="1"/>
        </p:nvPicPr>
        <p:blipFill rotWithShape="1">
          <a:blip r:embed="rId2"/>
          <a:srcRect l="12864" t="36189"/>
          <a:stretch/>
        </p:blipFill>
        <p:spPr>
          <a:xfrm>
            <a:off x="1" y="-4997"/>
            <a:ext cx="6257855" cy="704136"/>
          </a:xfrm>
          <a:prstGeom prst="rect">
            <a:avLst/>
          </a:prstGeom>
        </p:spPr>
      </p:pic>
      <p:pic>
        <p:nvPicPr>
          <p:cNvPr id="13" name="Hình ảnh 12">
            <a:extLst>
              <a:ext uri="{FF2B5EF4-FFF2-40B4-BE49-F238E27FC236}">
                <a16:creationId xmlns:a16="http://schemas.microsoft.com/office/drawing/2014/main" id="{EF4F0516-9036-21F8-CCD6-3A779995245C}"/>
              </a:ext>
            </a:extLst>
          </p:cNvPr>
          <p:cNvPicPr>
            <a:picLocks noChangeAspect="1"/>
          </p:cNvPicPr>
          <p:nvPr userDrawn="1"/>
        </p:nvPicPr>
        <p:blipFill rotWithShape="1">
          <a:blip r:embed="rId2"/>
          <a:srcRect l="12864" t="36189"/>
          <a:stretch/>
        </p:blipFill>
        <p:spPr>
          <a:xfrm flipH="1" flipV="1">
            <a:off x="10033865" y="8439864"/>
            <a:ext cx="6257855" cy="704136"/>
          </a:xfrm>
          <a:prstGeom prst="rect">
            <a:avLst/>
          </a:prstGeom>
        </p:spPr>
      </p:pic>
    </p:spTree>
    <p:extLst>
      <p:ext uri="{BB962C8B-B14F-4D97-AF65-F5344CB8AC3E}">
        <p14:creationId xmlns:p14="http://schemas.microsoft.com/office/powerpoint/2010/main" val="407655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CBD662D-4B10-61AA-3D37-E78B8816C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089" y="1623"/>
            <a:ext cx="14576462" cy="9140757"/>
          </a:xfrm>
          <a:prstGeom prst="rect">
            <a:avLst/>
          </a:prstGeom>
        </p:spPr>
      </p:pic>
    </p:spTree>
    <p:extLst>
      <p:ext uri="{BB962C8B-B14F-4D97-AF65-F5344CB8AC3E}">
        <p14:creationId xmlns:p14="http://schemas.microsoft.com/office/powerpoint/2010/main" val="280726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ố trí Tùy chỉnh">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B8DD8C94-594A-2291-7599-A11B83B65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74341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ố trí Tùy chỉnh">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7BF45AA4-998D-E385-39BC-301E40A429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251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86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7AA0750A-BED1-FEFB-81A8-D8CEB06E92F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539121" y="163285"/>
            <a:ext cx="1616010" cy="2046515"/>
          </a:xfrm>
          <a:prstGeom prst="rect">
            <a:avLst/>
          </a:prstGeom>
        </p:spPr>
      </p:pic>
      <p:pic>
        <p:nvPicPr>
          <p:cNvPr id="10" name="Hình ảnh 9" descr="Ảnh có chứa văn bản&#10;&#10;Mô tả được tạo tự động">
            <a:extLst>
              <a:ext uri="{FF2B5EF4-FFF2-40B4-BE49-F238E27FC236}">
                <a16:creationId xmlns:a16="http://schemas.microsoft.com/office/drawing/2014/main" id="{0A0D14C7-A7EB-1764-EF9D-040F7AC25C0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68264" y="-152400"/>
            <a:ext cx="2168265" cy="2153277"/>
          </a:xfrm>
          <a:prstGeom prst="rect">
            <a:avLst/>
          </a:prstGeom>
        </p:spPr>
      </p:pic>
    </p:spTree>
    <p:extLst>
      <p:ext uri="{BB962C8B-B14F-4D97-AF65-F5344CB8AC3E}">
        <p14:creationId xmlns:p14="http://schemas.microsoft.com/office/powerpoint/2010/main" val="71752977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xStyles>
    <p:titleStyle>
      <a:lvl1pPr algn="ctr" defTabSz="1450550" rtl="0" eaLnBrk="1" latinLnBrk="0" hangingPunct="1">
        <a:spcBef>
          <a:spcPct val="0"/>
        </a:spcBef>
        <a:buNone/>
        <a:defRPr sz="6990" kern="1200">
          <a:solidFill>
            <a:schemeClr val="tx1"/>
          </a:solidFill>
          <a:latin typeface="+mj-lt"/>
          <a:ea typeface="+mj-ea"/>
          <a:cs typeface="+mj-cs"/>
        </a:defRPr>
      </a:lvl1pPr>
    </p:titleStyle>
    <p:bodyStyle>
      <a:lvl1pPr marL="543957" indent="-543957" algn="l" defTabSz="1450550" rtl="0" eaLnBrk="1" latinLnBrk="0" hangingPunct="1">
        <a:spcBef>
          <a:spcPct val="20000"/>
        </a:spcBef>
        <a:buFont typeface="Arial" pitchFamily="34" charset="0"/>
        <a:buChar char="•"/>
        <a:defRPr sz="5093" kern="1200">
          <a:solidFill>
            <a:schemeClr val="tx1"/>
          </a:solidFill>
          <a:latin typeface="+mn-lt"/>
          <a:ea typeface="+mn-ea"/>
          <a:cs typeface="+mn-cs"/>
        </a:defRPr>
      </a:lvl1pPr>
      <a:lvl2pPr marL="1178573" indent="-453298" algn="l" defTabSz="1450550" rtl="0" eaLnBrk="1" latinLnBrk="0" hangingPunct="1">
        <a:spcBef>
          <a:spcPct val="20000"/>
        </a:spcBef>
        <a:buFont typeface="Arial" pitchFamily="34" charset="0"/>
        <a:buChar char="–"/>
        <a:defRPr sz="4395" kern="1200">
          <a:solidFill>
            <a:schemeClr val="tx1"/>
          </a:solidFill>
          <a:latin typeface="+mn-lt"/>
          <a:ea typeface="+mn-ea"/>
          <a:cs typeface="+mn-cs"/>
        </a:defRPr>
      </a:lvl2pPr>
      <a:lvl3pPr marL="1813189" indent="-362638" algn="l" defTabSz="1450550" rtl="0" eaLnBrk="1" latinLnBrk="0" hangingPunct="1">
        <a:spcBef>
          <a:spcPct val="20000"/>
        </a:spcBef>
        <a:buFont typeface="Arial" pitchFamily="34" charset="0"/>
        <a:buChar char="•"/>
        <a:defRPr sz="3795" kern="1200">
          <a:solidFill>
            <a:schemeClr val="tx1"/>
          </a:solidFill>
          <a:latin typeface="+mn-lt"/>
          <a:ea typeface="+mn-ea"/>
          <a:cs typeface="+mn-cs"/>
        </a:defRPr>
      </a:lvl3pPr>
      <a:lvl4pPr marL="253846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4pPr>
      <a:lvl5pPr marL="326374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5pPr>
      <a:lvl6pPr marL="398901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6pPr>
      <a:lvl7pPr marL="471429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7pPr>
      <a:lvl8pPr marL="5439568"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8pPr>
      <a:lvl9pPr marL="6164845"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9pPr>
    </p:bodyStyle>
    <p:otherStyle>
      <a:defPPr>
        <a:defRPr lang="en-US"/>
      </a:defPPr>
      <a:lvl1pPr marL="0" algn="l" defTabSz="1450550" rtl="0" eaLnBrk="1" latinLnBrk="0" hangingPunct="1">
        <a:defRPr sz="2896" kern="1200">
          <a:solidFill>
            <a:schemeClr val="tx1"/>
          </a:solidFill>
          <a:latin typeface="+mn-lt"/>
          <a:ea typeface="+mn-ea"/>
          <a:cs typeface="+mn-cs"/>
        </a:defRPr>
      </a:lvl1pPr>
      <a:lvl2pPr marL="725275" algn="l" defTabSz="1450550" rtl="0" eaLnBrk="1" latinLnBrk="0" hangingPunct="1">
        <a:defRPr sz="2896" kern="1200">
          <a:solidFill>
            <a:schemeClr val="tx1"/>
          </a:solidFill>
          <a:latin typeface="+mn-lt"/>
          <a:ea typeface="+mn-ea"/>
          <a:cs typeface="+mn-cs"/>
        </a:defRPr>
      </a:lvl2pPr>
      <a:lvl3pPr marL="1450550" algn="l" defTabSz="1450550" rtl="0" eaLnBrk="1" latinLnBrk="0" hangingPunct="1">
        <a:defRPr sz="2896" kern="1200">
          <a:solidFill>
            <a:schemeClr val="tx1"/>
          </a:solidFill>
          <a:latin typeface="+mn-lt"/>
          <a:ea typeface="+mn-ea"/>
          <a:cs typeface="+mn-cs"/>
        </a:defRPr>
      </a:lvl3pPr>
      <a:lvl4pPr marL="2175827" algn="l" defTabSz="1450550" rtl="0" eaLnBrk="1" latinLnBrk="0" hangingPunct="1">
        <a:defRPr sz="2896" kern="1200">
          <a:solidFill>
            <a:schemeClr val="tx1"/>
          </a:solidFill>
          <a:latin typeface="+mn-lt"/>
          <a:ea typeface="+mn-ea"/>
          <a:cs typeface="+mn-cs"/>
        </a:defRPr>
      </a:lvl4pPr>
      <a:lvl5pPr marL="2901103" algn="l" defTabSz="1450550" rtl="0" eaLnBrk="1" latinLnBrk="0" hangingPunct="1">
        <a:defRPr sz="2896" kern="1200">
          <a:solidFill>
            <a:schemeClr val="tx1"/>
          </a:solidFill>
          <a:latin typeface="+mn-lt"/>
          <a:ea typeface="+mn-ea"/>
          <a:cs typeface="+mn-cs"/>
        </a:defRPr>
      </a:lvl5pPr>
      <a:lvl6pPr marL="3626379" algn="l" defTabSz="1450550" rtl="0" eaLnBrk="1" latinLnBrk="0" hangingPunct="1">
        <a:defRPr sz="2896" kern="1200">
          <a:solidFill>
            <a:schemeClr val="tx1"/>
          </a:solidFill>
          <a:latin typeface="+mn-lt"/>
          <a:ea typeface="+mn-ea"/>
          <a:cs typeface="+mn-cs"/>
        </a:defRPr>
      </a:lvl6pPr>
      <a:lvl7pPr marL="4351654" algn="l" defTabSz="1450550" rtl="0" eaLnBrk="1" latinLnBrk="0" hangingPunct="1">
        <a:defRPr sz="2896" kern="1200">
          <a:solidFill>
            <a:schemeClr val="tx1"/>
          </a:solidFill>
          <a:latin typeface="+mn-lt"/>
          <a:ea typeface="+mn-ea"/>
          <a:cs typeface="+mn-cs"/>
        </a:defRPr>
      </a:lvl7pPr>
      <a:lvl8pPr marL="5076929" algn="l" defTabSz="1450550" rtl="0" eaLnBrk="1" latinLnBrk="0" hangingPunct="1">
        <a:defRPr sz="2896" kern="1200">
          <a:solidFill>
            <a:schemeClr val="tx1"/>
          </a:solidFill>
          <a:latin typeface="+mn-lt"/>
          <a:ea typeface="+mn-ea"/>
          <a:cs typeface="+mn-cs"/>
        </a:defRPr>
      </a:lvl8pPr>
      <a:lvl9pPr marL="5802206" algn="l" defTabSz="1450550" rtl="0" eaLnBrk="1" latinLnBrk="0" hangingPunct="1">
        <a:defRPr sz="28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jp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openDmnd">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id="{4824230B-5494-EB6A-91CF-241834BF5FD4}"/>
              </a:ext>
            </a:extLst>
          </p:cNvPr>
          <p:cNvGrpSpPr/>
          <p:nvPr/>
        </p:nvGrpSpPr>
        <p:grpSpPr>
          <a:xfrm>
            <a:off x="-624680" y="3657600"/>
            <a:ext cx="16901318" cy="6831711"/>
            <a:chOff x="-624681" y="3578783"/>
            <a:chExt cx="16901318" cy="6831711"/>
          </a:xfrm>
        </p:grpSpPr>
        <p:pic>
          <p:nvPicPr>
            <p:cNvPr id="3" name="Hình ảnh 2">
              <a:extLst>
                <a:ext uri="{FF2B5EF4-FFF2-40B4-BE49-F238E27FC236}">
                  <a16:creationId xmlns:a16="http://schemas.microsoft.com/office/drawing/2014/main" id="{80D5AD3E-C908-63EA-2631-16B1A0AAC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81" y="3578783"/>
              <a:ext cx="10606881" cy="6831711"/>
            </a:xfrm>
            <a:prstGeom prst="rect">
              <a:avLst/>
            </a:prstGeom>
          </p:spPr>
        </p:pic>
        <p:pic>
          <p:nvPicPr>
            <p:cNvPr id="4" name="Hình ảnh 3">
              <a:extLst>
                <a:ext uri="{FF2B5EF4-FFF2-40B4-BE49-F238E27FC236}">
                  <a16:creationId xmlns:a16="http://schemas.microsoft.com/office/drawing/2014/main" id="{F17D6BDC-1BFF-EE76-8FD4-D18662E8DC7B}"/>
                </a:ext>
              </a:extLst>
            </p:cNvPr>
            <p:cNvPicPr>
              <a:picLocks noChangeAspect="1"/>
            </p:cNvPicPr>
            <p:nvPr/>
          </p:nvPicPr>
          <p:blipFill rotWithShape="1">
            <a:blip r:embed="rId2">
              <a:extLst>
                <a:ext uri="{28A0092B-C50C-407E-A947-70E740481C1C}">
                  <a14:useLocalDpi xmlns:a14="http://schemas.microsoft.com/office/drawing/2010/main" val="0"/>
                </a:ext>
              </a:extLst>
            </a:blip>
            <a:srcRect l="31894"/>
            <a:stretch/>
          </p:blipFill>
          <p:spPr>
            <a:xfrm flipH="1">
              <a:off x="9052718" y="3578783"/>
              <a:ext cx="7223919" cy="6831711"/>
            </a:xfrm>
            <a:prstGeom prst="rect">
              <a:avLst/>
            </a:prstGeom>
          </p:spPr>
        </p:pic>
      </p:grpSp>
      <p:sp>
        <p:nvSpPr>
          <p:cNvPr id="10" name="Text Box 14"/>
          <p:cNvSpPr txBox="1">
            <a:spLocks noChangeArrowheads="1"/>
          </p:cNvSpPr>
          <p:nvPr/>
        </p:nvSpPr>
        <p:spPr bwMode="auto">
          <a:xfrm>
            <a:off x="1813719" y="3657600"/>
            <a:ext cx="13500099"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400" b="1">
                <a:solidFill>
                  <a:srgbClr val="FF0000"/>
                </a:solidFill>
                <a:effectLst>
                  <a:outerShdw blurRad="38100" dist="38100" dir="2700000" algn="tl">
                    <a:srgbClr val="000000">
                      <a:alpha val="43137"/>
                    </a:srgbClr>
                  </a:outerShdw>
                </a:effectLst>
                <a:latin typeface="SVN-Poky's" panose="020B0606040200020203" pitchFamily="34" charset="0"/>
                <a:cs typeface="Times New Roman" pitchFamily="18" charset="0"/>
              </a:rPr>
              <a:t>BÀI 2: ÔN TẬP PHÉP CỘNG, PHÉP TRỪ </a:t>
            </a:r>
          </a:p>
          <a:p>
            <a:pPr algn="ctr" eaLnBrk="1" hangingPunct="1">
              <a:defRPr/>
            </a:pPr>
            <a:r>
              <a:rPr lang="en-US" sz="5400" b="1">
                <a:solidFill>
                  <a:srgbClr val="FF0000"/>
                </a:solidFill>
                <a:effectLst>
                  <a:outerShdw blurRad="38100" dist="38100" dir="2700000" algn="tl">
                    <a:srgbClr val="000000">
                      <a:alpha val="43137"/>
                    </a:srgbClr>
                  </a:outerShdw>
                </a:effectLst>
                <a:latin typeface="SVN-Poky's" panose="020B0606040200020203" pitchFamily="34" charset="0"/>
                <a:cs typeface="Times New Roman" pitchFamily="18" charset="0"/>
              </a:rPr>
              <a:t>TRONG PHẠM VI 1000 (T2)</a:t>
            </a:r>
          </a:p>
        </p:txBody>
      </p:sp>
      <p:sp>
        <p:nvSpPr>
          <p:cNvPr id="6" name="Hộp Văn bản 5">
            <a:extLst>
              <a:ext uri="{FF2B5EF4-FFF2-40B4-BE49-F238E27FC236}">
                <a16:creationId xmlns:a16="http://schemas.microsoft.com/office/drawing/2014/main" id="{6A4CAF97-33F1-54B7-C800-B32AAABD0267}"/>
              </a:ext>
            </a:extLst>
          </p:cNvPr>
          <p:cNvSpPr txBox="1"/>
          <p:nvPr/>
        </p:nvSpPr>
        <p:spPr>
          <a:xfrm>
            <a:off x="5318919" y="12700"/>
            <a:ext cx="6126559" cy="769441"/>
          </a:xfrm>
          <a:prstGeom prst="rect">
            <a:avLst/>
          </a:prstGeom>
          <a:noFill/>
        </p:spPr>
        <p:txBody>
          <a:bodyPr wrap="square" rtlCol="0">
            <a:spAutoFit/>
          </a:bodyPr>
          <a:lstStyle/>
          <a:p>
            <a:pPr algn="ctr"/>
            <a:r>
              <a:rPr lang="en-US" sz="4400">
                <a:latin typeface="ThuphapCongthuy" panose="02040603050506020204" pitchFamily="18" charset="0"/>
              </a:rPr>
              <a:t>Bộ sách Cánh Diều</a:t>
            </a:r>
          </a:p>
        </p:txBody>
      </p:sp>
      <p:sp>
        <p:nvSpPr>
          <p:cNvPr id="7" name="Hộp Văn bản 6">
            <a:extLst>
              <a:ext uri="{FF2B5EF4-FFF2-40B4-BE49-F238E27FC236}">
                <a16:creationId xmlns:a16="http://schemas.microsoft.com/office/drawing/2014/main" id="{94E3A472-560A-0CEC-396A-E9CD99F59D21}"/>
              </a:ext>
            </a:extLst>
          </p:cNvPr>
          <p:cNvSpPr txBox="1"/>
          <p:nvPr/>
        </p:nvSpPr>
        <p:spPr>
          <a:xfrm>
            <a:off x="4328319" y="1338352"/>
            <a:ext cx="7620000" cy="2215991"/>
          </a:xfrm>
          <a:prstGeom prst="rect">
            <a:avLst/>
          </a:prstGeom>
          <a:noFill/>
        </p:spPr>
        <p:txBody>
          <a:bodyPr wrap="square" rtlCol="0">
            <a:spAutoFit/>
          </a:bodyPr>
          <a:lstStyle/>
          <a:p>
            <a:pPr algn="ctr"/>
            <a:r>
              <a:rPr lang="en-US" sz="13800">
                <a:ln>
                  <a:solidFill>
                    <a:schemeClr val="tx1"/>
                  </a:solidFill>
                </a:ln>
                <a:gradFill flip="none" rotWithShape="1">
                  <a:gsLst>
                    <a:gs pos="0">
                      <a:srgbClr val="FF0000"/>
                    </a:gs>
                    <a:gs pos="50000">
                      <a:srgbClr val="FFFF00"/>
                    </a:gs>
                    <a:gs pos="100000">
                      <a:srgbClr val="00B050"/>
                    </a:gs>
                  </a:gsLst>
                  <a:lin ang="5400000" scaled="1"/>
                  <a:tileRect/>
                </a:gradFill>
                <a:latin typeface="SVN-Ziclets" panose="02000603000000000000" pitchFamily="2" charset="0"/>
              </a:rPr>
              <a:t>TOÁN 3</a:t>
            </a:r>
          </a:p>
        </p:txBody>
      </p:sp>
      <p:pic>
        <p:nvPicPr>
          <p:cNvPr id="18" name="Hình ảnh 17" descr="Ảnh có chứa đồ chơi, búp bê&#10;&#10;Mô tả được tạo tự động">
            <a:extLst>
              <a:ext uri="{FF2B5EF4-FFF2-40B4-BE49-F238E27FC236}">
                <a16:creationId xmlns:a16="http://schemas.microsoft.com/office/drawing/2014/main" id="{65B3BF4A-A420-F7E1-D2B0-BC8B7C318A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760" y="5823138"/>
            <a:ext cx="8108753" cy="2500634"/>
          </a:xfrm>
          <a:prstGeom prst="rect">
            <a:avLst/>
          </a:prstGeom>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67BBB7E6-DC2F-BE8B-4411-C35B8F24C2B4}"/>
              </a:ext>
            </a:extLst>
          </p:cNvPr>
          <p:cNvSpPr txBox="1"/>
          <p:nvPr/>
        </p:nvSpPr>
        <p:spPr>
          <a:xfrm>
            <a:off x="7116915" y="1380534"/>
            <a:ext cx="2257349"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Bài giải</a:t>
            </a:r>
          </a:p>
        </p:txBody>
      </p:sp>
      <p:sp>
        <p:nvSpPr>
          <p:cNvPr id="3" name="TextBox 13">
            <a:extLst>
              <a:ext uri="{FF2B5EF4-FFF2-40B4-BE49-F238E27FC236}">
                <a16:creationId xmlns:a16="http://schemas.microsoft.com/office/drawing/2014/main" id="{85C534FC-BE9E-6CBA-F575-E59353BD6E3C}"/>
              </a:ext>
            </a:extLst>
          </p:cNvPr>
          <p:cNvSpPr txBox="1"/>
          <p:nvPr/>
        </p:nvSpPr>
        <p:spPr>
          <a:xfrm>
            <a:off x="3470664" y="2268165"/>
            <a:ext cx="12877800" cy="769441"/>
          </a:xfrm>
          <a:prstGeom prst="rect">
            <a:avLst/>
          </a:prstGeom>
          <a:noFill/>
        </p:spPr>
        <p:txBody>
          <a:bodyPr wrap="square" rtlCol="0">
            <a:spAutoFit/>
          </a:bodyPr>
          <a:lstStyle/>
          <a:p>
            <a:pPr algn="just">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Hiền cắt được nhiều hơn Duy số ngôi sao là:</a:t>
            </a:r>
          </a:p>
        </p:txBody>
      </p:sp>
      <p:sp>
        <p:nvSpPr>
          <p:cNvPr id="5" name="TextBox 13">
            <a:extLst>
              <a:ext uri="{FF2B5EF4-FFF2-40B4-BE49-F238E27FC236}">
                <a16:creationId xmlns:a16="http://schemas.microsoft.com/office/drawing/2014/main" id="{71F78DB6-13EB-21C2-36BD-70E80BEE0222}"/>
              </a:ext>
            </a:extLst>
          </p:cNvPr>
          <p:cNvSpPr txBox="1"/>
          <p:nvPr/>
        </p:nvSpPr>
        <p:spPr>
          <a:xfrm>
            <a:off x="3965154" y="3189924"/>
            <a:ext cx="8346329"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11 – 9 = 2 (ngôi sao)</a:t>
            </a:r>
          </a:p>
        </p:txBody>
      </p:sp>
      <p:sp>
        <p:nvSpPr>
          <p:cNvPr id="6" name="TextBox 13">
            <a:extLst>
              <a:ext uri="{FF2B5EF4-FFF2-40B4-BE49-F238E27FC236}">
                <a16:creationId xmlns:a16="http://schemas.microsoft.com/office/drawing/2014/main" id="{C7B811CE-1F69-6154-884E-F3734A8A7FBB}"/>
              </a:ext>
            </a:extLst>
          </p:cNvPr>
          <p:cNvSpPr txBox="1"/>
          <p:nvPr/>
        </p:nvSpPr>
        <p:spPr>
          <a:xfrm>
            <a:off x="2927044" y="4092228"/>
            <a:ext cx="12877800"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 Đáp số: 2 ngôi sao</a:t>
            </a:r>
          </a:p>
        </p:txBody>
      </p:sp>
      <p:sp>
        <p:nvSpPr>
          <p:cNvPr id="7" name="TextBox 12">
            <a:extLst>
              <a:ext uri="{FF2B5EF4-FFF2-40B4-BE49-F238E27FC236}">
                <a16:creationId xmlns:a16="http://schemas.microsoft.com/office/drawing/2014/main" id="{3509F99D-C080-3CA6-8ACB-BD61C3BBB236}"/>
              </a:ext>
            </a:extLst>
          </p:cNvPr>
          <p:cNvSpPr txBox="1"/>
          <p:nvPr/>
        </p:nvSpPr>
        <p:spPr>
          <a:xfrm>
            <a:off x="3204774" y="457200"/>
            <a:ext cx="2558714"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Bài 5: a)</a:t>
            </a:r>
          </a:p>
        </p:txBody>
      </p:sp>
    </p:spTree>
    <p:extLst>
      <p:ext uri="{BB962C8B-B14F-4D97-AF65-F5344CB8AC3E}">
        <p14:creationId xmlns:p14="http://schemas.microsoft.com/office/powerpoint/2010/main" val="321578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37410" y="3596284"/>
            <a:ext cx="1875835" cy="646331"/>
          </a:xfrm>
          <a:prstGeom prst="rect">
            <a:avLst/>
          </a:prstGeom>
          <a:noFill/>
        </p:spPr>
        <p:txBody>
          <a:bodyPr wrap="none" rtlCol="0">
            <a:spAutoFit/>
          </a:bodyPr>
          <a:lstStyle/>
          <a:p>
            <a:r>
              <a:rPr lang="en-US" sz="3600" b="1" u="sng">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Tóm tắt</a:t>
            </a:r>
          </a:p>
        </p:txBody>
      </p:sp>
      <p:sp>
        <p:nvSpPr>
          <p:cNvPr id="10" name="TextBox 9"/>
          <p:cNvSpPr txBox="1"/>
          <p:nvPr/>
        </p:nvSpPr>
        <p:spPr>
          <a:xfrm>
            <a:off x="403259" y="4350604"/>
            <a:ext cx="6935230" cy="2923877"/>
          </a:xfrm>
          <a:prstGeom prst="rect">
            <a:avLst/>
          </a:prstGeom>
          <a:noFill/>
        </p:spPr>
        <p:txBody>
          <a:bodyPr wrap="square" rtlCol="0">
            <a:spAutoFit/>
          </a:bodyPr>
          <a:lstStyle/>
          <a:p>
            <a:pPr algn="just">
              <a:spcBef>
                <a:spcPts val="1200"/>
              </a:spcBef>
              <a:spcAft>
                <a:spcPts val="1200"/>
              </a:spcAft>
            </a:pPr>
            <a:r>
              <a:rPr lang="en-US" sz="36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Số cá chép: 241 con.</a:t>
            </a:r>
          </a:p>
          <a:p>
            <a:pPr algn="just">
              <a:spcBef>
                <a:spcPts val="1200"/>
              </a:spcBef>
              <a:spcAft>
                <a:spcPts val="1200"/>
              </a:spcAft>
            </a:pPr>
            <a:r>
              <a:rPr lang="en-US" sz="36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Số cá rô phi: 38 con.</a:t>
            </a:r>
          </a:p>
          <a:p>
            <a:pPr algn="just">
              <a:spcBef>
                <a:spcPts val="1200"/>
              </a:spcBef>
              <a:spcAft>
                <a:spcPts val="1200"/>
              </a:spcAft>
            </a:pPr>
            <a:r>
              <a:rPr lang="en-US" sz="36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Cá rô phi ít hơn cá chép: ? con</a:t>
            </a:r>
          </a:p>
        </p:txBody>
      </p:sp>
      <p:cxnSp>
        <p:nvCxnSpPr>
          <p:cNvPr id="11" name="Straight Connector 10"/>
          <p:cNvCxnSpPr/>
          <p:nvPr/>
        </p:nvCxnSpPr>
        <p:spPr>
          <a:xfrm>
            <a:off x="7338489" y="3596284"/>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0997718" y="3559553"/>
            <a:ext cx="1826141" cy="646331"/>
          </a:xfrm>
          <a:prstGeom prst="rect">
            <a:avLst/>
          </a:prstGeom>
          <a:noFill/>
        </p:spPr>
        <p:txBody>
          <a:bodyPr wrap="none" rtlCol="0">
            <a:spAutoFit/>
          </a:bodyPr>
          <a:lstStyle/>
          <a:p>
            <a:r>
              <a:rPr lang="en-US" sz="3600" b="1" u="sng">
                <a:latin typeface="AvantGarde" panose="00000400000000000000" pitchFamily="2" charset="0"/>
                <a:ea typeface="AvantGarde" panose="00000400000000000000" pitchFamily="2" charset="0"/>
                <a:cs typeface="AvantGarde" panose="00000400000000000000" pitchFamily="2" charset="0"/>
              </a:rPr>
              <a:t>Bài giải</a:t>
            </a:r>
          </a:p>
        </p:txBody>
      </p:sp>
      <p:sp>
        <p:nvSpPr>
          <p:cNvPr id="14" name="TextBox 13"/>
          <p:cNvSpPr txBox="1"/>
          <p:nvPr/>
        </p:nvSpPr>
        <p:spPr>
          <a:xfrm>
            <a:off x="7577408" y="4328518"/>
            <a:ext cx="8294451" cy="3077766"/>
          </a:xfrm>
          <a:prstGeom prst="rect">
            <a:avLst/>
          </a:prstGeom>
          <a:noFill/>
        </p:spPr>
        <p:txBody>
          <a:bodyPr wrap="square" rtlCol="0">
            <a:spAutoFit/>
          </a:bodyPr>
          <a:lstStyle/>
          <a:p>
            <a:pPr algn="just">
              <a:spcBef>
                <a:spcPts val="1800"/>
              </a:spcBef>
              <a:spcAft>
                <a:spcPts val="18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Chú Tư đã thả số cá rô phi ít hơn số cá chép là:</a:t>
            </a:r>
          </a:p>
          <a:p>
            <a:pPr algn="ctr">
              <a:spcBef>
                <a:spcPts val="1800"/>
              </a:spcBef>
              <a:spcAft>
                <a:spcPts val="18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241 – 38 = 203 (con)</a:t>
            </a:r>
          </a:p>
          <a:p>
            <a:pPr algn="ctr">
              <a:spcBef>
                <a:spcPts val="600"/>
              </a:spcBef>
              <a:spcAft>
                <a:spcPts val="12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            Đáp số: 203 con</a:t>
            </a:r>
          </a:p>
        </p:txBody>
      </p:sp>
      <p:sp>
        <p:nvSpPr>
          <p:cNvPr id="19" name="TextBox 18"/>
          <p:cNvSpPr txBox="1"/>
          <p:nvPr/>
        </p:nvSpPr>
        <p:spPr>
          <a:xfrm>
            <a:off x="423204" y="718984"/>
            <a:ext cx="8629515" cy="2308324"/>
          </a:xfrm>
          <a:prstGeom prst="rect">
            <a:avLst/>
          </a:prstGeom>
          <a:noFill/>
        </p:spPr>
        <p:txBody>
          <a:bodyPr wrap="square" rtlCol="0">
            <a:spAutoFit/>
          </a:bodyPr>
          <a:lstStyle/>
          <a:p>
            <a:pPr algn="just"/>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b) Chú Tư thả xuống ao 241 con cá chép, 38 con cá rô phi. Hỏi chú Tư đã thả số cá rô phi ít hơn số cá chép bao nhiêu con?</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26" t="78277" r="40391" b="5926"/>
          <a:stretch/>
        </p:blipFill>
        <p:spPr bwMode="auto">
          <a:xfrm>
            <a:off x="9205329" y="68094"/>
            <a:ext cx="7071309" cy="320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5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500"/>
                                        <p:tgtEl>
                                          <p:spTgt spid="1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Effect transition="in" filter="fade">
                                      <p:cBhvr>
                                        <p:cTn id="5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67BBB7E6-DC2F-BE8B-4411-C35B8F24C2B4}"/>
              </a:ext>
            </a:extLst>
          </p:cNvPr>
          <p:cNvSpPr txBox="1"/>
          <p:nvPr/>
        </p:nvSpPr>
        <p:spPr>
          <a:xfrm>
            <a:off x="7116915" y="1380534"/>
            <a:ext cx="2257349"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Bài giải</a:t>
            </a:r>
          </a:p>
        </p:txBody>
      </p:sp>
      <p:sp>
        <p:nvSpPr>
          <p:cNvPr id="3" name="TextBox 13">
            <a:extLst>
              <a:ext uri="{FF2B5EF4-FFF2-40B4-BE49-F238E27FC236}">
                <a16:creationId xmlns:a16="http://schemas.microsoft.com/office/drawing/2014/main" id="{85C534FC-BE9E-6CBA-F575-E59353BD6E3C}"/>
              </a:ext>
            </a:extLst>
          </p:cNvPr>
          <p:cNvSpPr txBox="1"/>
          <p:nvPr/>
        </p:nvSpPr>
        <p:spPr>
          <a:xfrm>
            <a:off x="3337719" y="2268165"/>
            <a:ext cx="12877800" cy="769441"/>
          </a:xfrm>
          <a:prstGeom prst="rect">
            <a:avLst/>
          </a:prstGeom>
          <a:noFill/>
        </p:spPr>
        <p:txBody>
          <a:bodyPr wrap="square" rtlCol="0">
            <a:spAutoFit/>
          </a:bodyPr>
          <a:lstStyle/>
          <a:p>
            <a:pPr algn="just">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Chú Tư đã thả số cá rô phi ít hơn số cá chép là:</a:t>
            </a:r>
          </a:p>
        </p:txBody>
      </p:sp>
      <p:sp>
        <p:nvSpPr>
          <p:cNvPr id="5" name="TextBox 13">
            <a:extLst>
              <a:ext uri="{FF2B5EF4-FFF2-40B4-BE49-F238E27FC236}">
                <a16:creationId xmlns:a16="http://schemas.microsoft.com/office/drawing/2014/main" id="{71F78DB6-13EB-21C2-36BD-70E80BEE0222}"/>
              </a:ext>
            </a:extLst>
          </p:cNvPr>
          <p:cNvSpPr txBox="1"/>
          <p:nvPr/>
        </p:nvSpPr>
        <p:spPr>
          <a:xfrm>
            <a:off x="3906789" y="3189924"/>
            <a:ext cx="8346329"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241 – 38 = 203 (con)</a:t>
            </a:r>
          </a:p>
        </p:txBody>
      </p:sp>
      <p:sp>
        <p:nvSpPr>
          <p:cNvPr id="6" name="TextBox 13">
            <a:extLst>
              <a:ext uri="{FF2B5EF4-FFF2-40B4-BE49-F238E27FC236}">
                <a16:creationId xmlns:a16="http://schemas.microsoft.com/office/drawing/2014/main" id="{C7B811CE-1F69-6154-884E-F3734A8A7FBB}"/>
              </a:ext>
            </a:extLst>
          </p:cNvPr>
          <p:cNvSpPr txBox="1"/>
          <p:nvPr/>
        </p:nvSpPr>
        <p:spPr>
          <a:xfrm>
            <a:off x="2927044" y="4092228"/>
            <a:ext cx="12877800"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Đáp số: 203 con.</a:t>
            </a:r>
          </a:p>
        </p:txBody>
      </p:sp>
      <p:sp>
        <p:nvSpPr>
          <p:cNvPr id="7" name="TextBox 12">
            <a:extLst>
              <a:ext uri="{FF2B5EF4-FFF2-40B4-BE49-F238E27FC236}">
                <a16:creationId xmlns:a16="http://schemas.microsoft.com/office/drawing/2014/main" id="{3509F99D-C080-3CA6-8ACB-BD61C3BBB236}"/>
              </a:ext>
            </a:extLst>
          </p:cNvPr>
          <p:cNvSpPr txBox="1"/>
          <p:nvPr/>
        </p:nvSpPr>
        <p:spPr>
          <a:xfrm>
            <a:off x="3185319" y="457200"/>
            <a:ext cx="633507"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a:t>
            </a:r>
          </a:p>
        </p:txBody>
      </p:sp>
    </p:spTree>
    <p:extLst>
      <p:ext uri="{BB962C8B-B14F-4D97-AF65-F5344CB8AC3E}">
        <p14:creationId xmlns:p14="http://schemas.microsoft.com/office/powerpoint/2010/main" val="199694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descr="Ảnh có chứa văn bản, đồ họa véc-tơ&#10;&#10;Mô tả được tạo tự động">
            <a:extLst>
              <a:ext uri="{FF2B5EF4-FFF2-40B4-BE49-F238E27FC236}">
                <a16:creationId xmlns:a16="http://schemas.microsoft.com/office/drawing/2014/main" id="{64BD9E5A-93D8-AEB5-BA88-46C8EA31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919" y="-2057400"/>
            <a:ext cx="11499622" cy="11499622"/>
          </a:xfrm>
          <a:prstGeom prst="rect">
            <a:avLst/>
          </a:prstGeom>
        </p:spPr>
      </p:pic>
      <p:pic>
        <p:nvPicPr>
          <p:cNvPr id="5" name="Hình ảnh 4" descr="Ảnh có chứa văn bản&#10;&#10;Mô tả được tạo tự động">
            <a:extLst>
              <a:ext uri="{FF2B5EF4-FFF2-40B4-BE49-F238E27FC236}">
                <a16:creationId xmlns:a16="http://schemas.microsoft.com/office/drawing/2014/main" id="{A7AD7631-64F3-7542-9ED3-B70B95BFB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99" y="3494887"/>
            <a:ext cx="4420217" cy="5649113"/>
          </a:xfrm>
          <a:prstGeom prst="rect">
            <a:avLst/>
          </a:prstGeom>
        </p:spPr>
      </p:pic>
      <p:sp>
        <p:nvSpPr>
          <p:cNvPr id="6" name="Hình chữ nhật 5">
            <a:extLst>
              <a:ext uri="{FF2B5EF4-FFF2-40B4-BE49-F238E27FC236}">
                <a16:creationId xmlns:a16="http://schemas.microsoft.com/office/drawing/2014/main" id="{62739068-F5A6-CB21-CEE7-B143C076EEF1}"/>
              </a:ext>
            </a:extLst>
          </p:cNvPr>
          <p:cNvSpPr/>
          <p:nvPr/>
        </p:nvSpPr>
        <p:spPr>
          <a:xfrm>
            <a:off x="5928519" y="3352800"/>
            <a:ext cx="5974713" cy="1862048"/>
          </a:xfrm>
          <a:prstGeom prst="rect">
            <a:avLst/>
          </a:prstGeom>
          <a:noFill/>
        </p:spPr>
        <p:txBody>
          <a:bodyPr wrap="none" lIns="91440" tIns="45720" rIns="91440" bIns="45720">
            <a:spAutoFit/>
          </a:bodyPr>
          <a:lstStyle/>
          <a:p>
            <a:pPr algn="ctr"/>
            <a:r>
              <a:rPr lang="en-US"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VN-Ziclets" panose="02000603000000000000" pitchFamily="2" charset="0"/>
              </a:rPr>
              <a:t>Dặn dò</a:t>
            </a:r>
            <a:endParaRPr lang="vi-VN"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CDB2BB2-5186-EA0E-4EA5-E26D52E08B2F}"/>
              </a:ext>
            </a:extLst>
          </p:cNvPr>
          <p:cNvPicPr>
            <a:picLocks noChangeAspect="1"/>
          </p:cNvPicPr>
          <p:nvPr/>
        </p:nvPicPr>
        <p:blipFill>
          <a:blip r:embed="rId3"/>
          <a:stretch>
            <a:fillRect/>
          </a:stretch>
        </p:blipFill>
        <p:spPr>
          <a:xfrm>
            <a:off x="2042319" y="1295400"/>
            <a:ext cx="12400339" cy="2969009"/>
          </a:xfrm>
          <a:prstGeom prst="rect">
            <a:avLst/>
          </a:prstGeom>
        </p:spPr>
      </p:pic>
      <p:pic>
        <p:nvPicPr>
          <p:cNvPr id="7" name="Hình ảnh 6" descr="Ảnh có chứa văn bản, đồ họa véc-tơ&#10;&#10;Mô tả được tạo tự động">
            <a:extLst>
              <a:ext uri="{FF2B5EF4-FFF2-40B4-BE49-F238E27FC236}">
                <a16:creationId xmlns:a16="http://schemas.microsoft.com/office/drawing/2014/main" id="{A81464D0-4058-168F-827E-E77FB3DCA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319" y="4572000"/>
            <a:ext cx="4127854" cy="3767620"/>
          </a:xfrm>
          <a:prstGeom prst="rect">
            <a:avLst/>
          </a:prstGeom>
        </p:spPr>
      </p:pic>
      <p:pic>
        <p:nvPicPr>
          <p:cNvPr id="9" name="Hình ảnh 8" descr="Ảnh có chứa đồ họa véc-tơ&#10;&#10;Mô tả được tạo tự động">
            <a:extLst>
              <a:ext uri="{FF2B5EF4-FFF2-40B4-BE49-F238E27FC236}">
                <a16:creationId xmlns:a16="http://schemas.microsoft.com/office/drawing/2014/main" id="{7CA69025-FCC7-EC56-6F72-074EA3BE0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119" y="3938692"/>
            <a:ext cx="3479433" cy="3280245"/>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CC2B9484-4649-8E01-0660-62D7E1E4D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321" y="3971613"/>
            <a:ext cx="3810000" cy="4250757"/>
          </a:xfrm>
          <a:prstGeom prst="rect">
            <a:avLst/>
          </a:prstGeom>
        </p:spPr>
      </p:pic>
    </p:spTree>
    <p:extLst>
      <p:ext uri="{BB962C8B-B14F-4D97-AF65-F5344CB8AC3E}">
        <p14:creationId xmlns:p14="http://schemas.microsoft.com/office/powerpoint/2010/main" val="26948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DED9755-1916-64DF-5F6A-127CF855D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16265779" cy="12283813"/>
          </a:xfrm>
          <a:prstGeom prst="rect">
            <a:avLst/>
          </a:prstGeom>
        </p:spPr>
      </p:pic>
      <p:pic>
        <p:nvPicPr>
          <p:cNvPr id="3" name="Hình ảnh 2">
            <a:extLst>
              <a:ext uri="{FF2B5EF4-FFF2-40B4-BE49-F238E27FC236}">
                <a16:creationId xmlns:a16="http://schemas.microsoft.com/office/drawing/2014/main" id="{930AB75F-1522-BEA0-DB6C-E0F745A49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81" y="4114800"/>
            <a:ext cx="8153400" cy="5435600"/>
          </a:xfrm>
          <a:prstGeom prst="rect">
            <a:avLst/>
          </a:prstGeom>
        </p:spPr>
      </p:pic>
      <p:pic>
        <p:nvPicPr>
          <p:cNvPr id="7" name="Hình ảnh 6">
            <a:extLst>
              <a:ext uri="{FF2B5EF4-FFF2-40B4-BE49-F238E27FC236}">
                <a16:creationId xmlns:a16="http://schemas.microsoft.com/office/drawing/2014/main" id="{06470D54-1C3E-A845-B112-2BC33D808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719" y="914400"/>
            <a:ext cx="12496800" cy="5142857"/>
          </a:xfrm>
          <a:prstGeom prst="rect">
            <a:avLst/>
          </a:prstGeom>
        </p:spPr>
      </p:pic>
      <p:sp>
        <p:nvSpPr>
          <p:cNvPr id="8" name="Hình chữ nhật 7">
            <a:extLst>
              <a:ext uri="{FF2B5EF4-FFF2-40B4-BE49-F238E27FC236}">
                <a16:creationId xmlns:a16="http://schemas.microsoft.com/office/drawing/2014/main" id="{2D7EB828-2F66-A035-2F77-6B4665A23215}"/>
              </a:ext>
            </a:extLst>
          </p:cNvPr>
          <p:cNvSpPr/>
          <p:nvPr/>
        </p:nvSpPr>
        <p:spPr>
          <a:xfrm>
            <a:off x="4034545" y="2661314"/>
            <a:ext cx="9159880" cy="1862048"/>
          </a:xfrm>
          <a:prstGeom prst="rect">
            <a:avLst/>
          </a:prstGeom>
          <a:noFill/>
        </p:spPr>
        <p:txBody>
          <a:bodyPr wrap="none" lIns="91440" tIns="45720" rIns="91440" bIns="45720">
            <a:spAutoFit/>
          </a:bodyPr>
          <a:lstStyle/>
          <a:p>
            <a:pPr algn="ctr"/>
            <a:r>
              <a:rPr lang="en-US"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VN-Ziclets" panose="02000603000000000000" pitchFamily="2" charset="0"/>
              </a:rPr>
              <a:t>KHỞI ĐỘNG</a:t>
            </a:r>
            <a:endParaRPr lang="vi-VN"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322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5394486" y="1125901"/>
            <a:ext cx="58176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algn="ctr"/>
            <a:r>
              <a:rPr lang="en-GB" sz="6600" b="1">
                <a:solidFill>
                  <a:srgbClr val="0000CC"/>
                </a:solidFill>
                <a:latin typeface="SVN-Anastasia" panose="020B0606040200020203" pitchFamily="34" charset="0"/>
                <a:cs typeface="Times New Roman" pitchFamily="18" charset="0"/>
              </a:rPr>
              <a:t>Chăm sóc vật nuôi</a:t>
            </a:r>
          </a:p>
        </p:txBody>
      </p:sp>
      <p:sp>
        <p:nvSpPr>
          <p:cNvPr id="31" name="Text Box 38" descr="Water droplets"/>
          <p:cNvSpPr txBox="1">
            <a:spLocks noChangeArrowheads="1"/>
          </p:cNvSpPr>
          <p:nvPr/>
        </p:nvSpPr>
        <p:spPr bwMode="auto">
          <a:xfrm>
            <a:off x="11171448" y="7795351"/>
            <a:ext cx="3183605" cy="1068421"/>
          </a:xfrm>
          <a:prstGeom prst="rect">
            <a:avLst/>
          </a:prstGeom>
          <a:blipFill dpi="0" rotWithShape="1">
            <a:blip r:embed="rId3"/>
            <a:srcRect/>
            <a:tile tx="0" ty="0" sx="100000" sy="100000" flip="none" algn="tl"/>
          </a:blipFill>
          <a:ln w="9525">
            <a:solidFill>
              <a:srgbClr val="0000FF"/>
            </a:solidFill>
            <a:miter lim="800000"/>
            <a:headEnd/>
            <a:tailEnd/>
          </a:ln>
          <a:effectLst/>
        </p:spPr>
        <p:txBody>
          <a:bodyPr wrap="none" lIns="143689" tIns="71844" rIns="143689" bIns="71844">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r>
              <a:rPr lang="en-US" altLang="en-US" sz="6000" b="1">
                <a:solidFill>
                  <a:srgbClr val="000099"/>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On/OFF</a:t>
            </a:r>
          </a:p>
        </p:txBody>
      </p:sp>
      <p:cxnSp>
        <p:nvCxnSpPr>
          <p:cNvPr id="32" name="Straight Arrow Connector 31"/>
          <p:cNvCxnSpPr/>
          <p:nvPr/>
        </p:nvCxnSpPr>
        <p:spPr>
          <a:xfrm flipV="1">
            <a:off x="10386219" y="7113588"/>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3" name="Rectangle 32"/>
          <p:cNvSpPr/>
          <p:nvPr/>
        </p:nvSpPr>
        <p:spPr>
          <a:xfrm>
            <a:off x="10310019" y="4689007"/>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a:endParaRPr lang="en-US">
              <a:latin typeface="AvantGarde" panose="00000400000000000000" pitchFamily="2" charset="0"/>
              <a:ea typeface="AvantGarde" panose="00000400000000000000" pitchFamily="2" charset="0"/>
              <a:cs typeface="AvantGarde" panose="00000400000000000000" pitchFamily="2" charset="0"/>
            </a:endParaRPr>
          </a:p>
        </p:txBody>
      </p:sp>
      <p:cxnSp>
        <p:nvCxnSpPr>
          <p:cNvPr id="34" name="Straight Arrow Connector 33"/>
          <p:cNvCxnSpPr/>
          <p:nvPr/>
        </p:nvCxnSpPr>
        <p:spPr>
          <a:xfrm flipH="1" flipV="1">
            <a:off x="13451377" y="7098076"/>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35" name="Group 34"/>
          <p:cNvGrpSpPr/>
          <p:nvPr/>
        </p:nvGrpSpPr>
        <p:grpSpPr>
          <a:xfrm>
            <a:off x="10504707" y="2684216"/>
            <a:ext cx="3970456" cy="4009583"/>
            <a:chOff x="10238007" y="2672740"/>
            <a:chExt cx="3970456" cy="4009583"/>
          </a:xfrm>
        </p:grpSpPr>
        <p:grpSp>
          <p:nvGrpSpPr>
            <p:cNvPr id="49" name="Group 48"/>
            <p:cNvGrpSpPr/>
            <p:nvPr/>
          </p:nvGrpSpPr>
          <p:grpSpPr>
            <a:xfrm>
              <a:off x="10238007" y="2672740"/>
              <a:ext cx="3970456" cy="4009583"/>
              <a:chOff x="7494389" y="1297170"/>
              <a:chExt cx="4019550" cy="4019550"/>
            </a:xfrm>
          </p:grpSpPr>
          <p:grpSp>
            <p:nvGrpSpPr>
              <p:cNvPr id="53" name="Group 52"/>
              <p:cNvGrpSpPr>
                <a:grpSpLocks/>
              </p:cNvGrpSpPr>
              <p:nvPr/>
            </p:nvGrpSpPr>
            <p:grpSpPr bwMode="auto">
              <a:xfrm>
                <a:off x="7494389" y="1297170"/>
                <a:ext cx="4019550" cy="4019550"/>
                <a:chOff x="2000250" y="2819400"/>
                <a:chExt cx="4019550" cy="4019550"/>
              </a:xfrm>
              <a:blipFill>
                <a:blip r:embed="rId4"/>
                <a:stretch>
                  <a:fillRect/>
                </a:stretch>
              </a:blipFill>
            </p:grpSpPr>
            <p:sp>
              <p:nvSpPr>
                <p:cNvPr id="5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defRPr/>
                  </a:pPr>
                  <a:endParaRPr lang="en-US">
                    <a:latin typeface="AvantGarde" panose="00000400000000000000" pitchFamily="2" charset="0"/>
                    <a:ea typeface="AvantGarde" panose="00000400000000000000" pitchFamily="2" charset="0"/>
                    <a:cs typeface="AvantGarde" panose="00000400000000000000" pitchFamily="2" charset="0"/>
                  </a:endParaRPr>
                </a:p>
              </p:txBody>
            </p:sp>
            <p:sp>
              <p:nvSpPr>
                <p:cNvPr id="56" name="Oval 55"/>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eaLnBrk="1" hangingPunct="1">
                    <a:defRPr/>
                  </a:pPr>
                  <a:endParaRPr lang="en-US">
                    <a:latin typeface="AvantGarde" panose="00000400000000000000" pitchFamily="2" charset="0"/>
                    <a:ea typeface="AvantGarde" panose="00000400000000000000" pitchFamily="2" charset="0"/>
                    <a:cs typeface="AvantGarde" panose="00000400000000000000" pitchFamily="2" charset="0"/>
                  </a:endParaRPr>
                </a:p>
              </p:txBody>
            </p:sp>
            <p:cxnSp>
              <p:nvCxnSpPr>
                <p:cNvPr id="57" name="Straight Connector 56"/>
                <p:cNvCxnSpPr>
                  <a:stCxn id="56" idx="2"/>
                  <a:endCxn id="5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58" name="Straight Connector 57"/>
                <p:cNvCxnSpPr>
                  <a:stCxn id="56" idx="0"/>
                  <a:endCxn id="5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50" name="Picture 49" descr="Tranh Tô Màu Con Chó Sói Đang Hú, 105+ Tranh Tô Màu Con Chó Đẹp Và Siêu Dễ  Thươ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Gà - Nằm mơ thấy gà là điềm báo cho chuyện gì sẽ đến với bạ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2 xã xuất hiện bệnh Viêm da nổi cục trên trâu bò"/>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Straight Arrow Connector 35"/>
          <p:cNvCxnSpPr/>
          <p:nvPr/>
        </p:nvCxnSpPr>
        <p:spPr>
          <a:xfrm flipV="1">
            <a:off x="12582887" y="3425580"/>
            <a:ext cx="0" cy="1268413"/>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7" name="TextBox 1"/>
          <p:cNvSpPr txBox="1"/>
          <p:nvPr/>
        </p:nvSpPr>
        <p:spPr>
          <a:xfrm>
            <a:off x="1280319" y="3581400"/>
            <a:ext cx="279756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354 + 169 = </a:t>
            </a:r>
          </a:p>
        </p:txBody>
      </p:sp>
      <p:sp>
        <p:nvSpPr>
          <p:cNvPr id="38" name="TextBox 50"/>
          <p:cNvSpPr txBox="1"/>
          <p:nvPr/>
        </p:nvSpPr>
        <p:spPr>
          <a:xfrm>
            <a:off x="3843635" y="3620655"/>
            <a:ext cx="954107"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523</a:t>
            </a:r>
          </a:p>
        </p:txBody>
      </p:sp>
      <p:sp>
        <p:nvSpPr>
          <p:cNvPr id="39" name="TextBox 51"/>
          <p:cNvSpPr txBox="1"/>
          <p:nvPr/>
        </p:nvSpPr>
        <p:spPr>
          <a:xfrm>
            <a:off x="5776119" y="3505200"/>
            <a:ext cx="2670924"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678 - 354 = </a:t>
            </a:r>
          </a:p>
        </p:txBody>
      </p:sp>
      <p:sp>
        <p:nvSpPr>
          <p:cNvPr id="40" name="TextBox 52"/>
          <p:cNvSpPr txBox="1"/>
          <p:nvPr/>
        </p:nvSpPr>
        <p:spPr>
          <a:xfrm>
            <a:off x="8167651" y="3538430"/>
            <a:ext cx="954107"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324</a:t>
            </a:r>
          </a:p>
        </p:txBody>
      </p:sp>
      <p:sp>
        <p:nvSpPr>
          <p:cNvPr id="41" name="TextBox 53"/>
          <p:cNvSpPr txBox="1"/>
          <p:nvPr/>
        </p:nvSpPr>
        <p:spPr>
          <a:xfrm>
            <a:off x="1482439" y="6299345"/>
            <a:ext cx="2541080"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784 + 27 = </a:t>
            </a:r>
          </a:p>
        </p:txBody>
      </p:sp>
      <p:sp>
        <p:nvSpPr>
          <p:cNvPr id="42" name="TextBox 54"/>
          <p:cNvSpPr txBox="1"/>
          <p:nvPr/>
        </p:nvSpPr>
        <p:spPr>
          <a:xfrm>
            <a:off x="3767435" y="6287655"/>
            <a:ext cx="954107"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811</a:t>
            </a:r>
          </a:p>
        </p:txBody>
      </p:sp>
      <p:sp>
        <p:nvSpPr>
          <p:cNvPr id="43" name="TextBox 55"/>
          <p:cNvSpPr txBox="1"/>
          <p:nvPr/>
        </p:nvSpPr>
        <p:spPr>
          <a:xfrm>
            <a:off x="5699919" y="6197665"/>
            <a:ext cx="2670924"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448 - 139 = </a:t>
            </a:r>
          </a:p>
        </p:txBody>
      </p:sp>
      <p:sp>
        <p:nvSpPr>
          <p:cNvPr id="44" name="TextBox 56"/>
          <p:cNvSpPr txBox="1"/>
          <p:nvPr/>
        </p:nvSpPr>
        <p:spPr>
          <a:xfrm>
            <a:off x="8091451" y="6205430"/>
            <a:ext cx="954107"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309</a:t>
            </a:r>
          </a:p>
        </p:txBody>
      </p:sp>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l="10505"/>
          <a:stretch/>
        </p:blipFill>
        <p:spPr>
          <a:xfrm>
            <a:off x="882379" y="2231459"/>
            <a:ext cx="3920960" cy="2457548"/>
          </a:xfrm>
          <a:prstGeom prst="rect">
            <a:avLst/>
          </a:prstGeom>
        </p:spPr>
      </p:pic>
      <p:pic>
        <p:nvPicPr>
          <p:cNvPr id="46" name="Picture 45" descr="Tranh Tô Màu Con Chó Sói Đang Hú, 105+ Tranh Tô Màu Con Chó Đẹp Và Siêu Dễ  Thương"/>
          <p:cNvPicPr>
            <a:picLocks noChangeAspect="1" noChangeArrowheads="1"/>
          </p:cNvPicPr>
          <p:nvPr/>
        </p:nvPicPr>
        <p:blipFill rotWithShape="1">
          <a:blip r:embed="rId9">
            <a:extLst>
              <a:ext uri="{28A0092B-C50C-407E-A947-70E740481C1C}">
                <a14:useLocalDpi xmlns:a14="http://schemas.microsoft.com/office/drawing/2010/main" val="0"/>
              </a:ext>
            </a:extLst>
          </a:blip>
          <a:srcRect l="8327" t="7177"/>
          <a:stretch/>
        </p:blipFill>
        <p:spPr bwMode="auto">
          <a:xfrm>
            <a:off x="890713" y="5420503"/>
            <a:ext cx="3830829" cy="242135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Gà - Nằm mơ thấy gà là điềm báo cho chuyện gì sẽ đến với bạn?"/>
          <p:cNvPicPr>
            <a:picLocks noChangeAspect="1" noChangeArrowheads="1"/>
          </p:cNvPicPr>
          <p:nvPr/>
        </p:nvPicPr>
        <p:blipFill rotWithShape="1">
          <a:blip r:embed="rId10">
            <a:extLst>
              <a:ext uri="{28A0092B-C50C-407E-A947-70E740481C1C}">
                <a14:useLocalDpi xmlns:a14="http://schemas.microsoft.com/office/drawing/2010/main" val="0"/>
              </a:ext>
            </a:extLst>
          </a:blip>
          <a:srcRect t="8576" b="7810"/>
          <a:stretch/>
        </p:blipFill>
        <p:spPr bwMode="auto">
          <a:xfrm>
            <a:off x="5309639" y="2231743"/>
            <a:ext cx="3831574" cy="24028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2 xã xuất hiện bệnh Viêm da nổi cục trên trâu bò"/>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8720" y="5420503"/>
            <a:ext cx="3923038" cy="253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 fill="hold"/>
                                        <p:tgtEl>
                                          <p:spTgt spid="3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 restart="whenNotActive" fill="hold" evtFilter="cancelBubble" nodeType="interactiveSeq">
                <p:stCondLst>
                  <p:cond evt="onClick" delay="0">
                    <p:tgtEl>
                      <p:spTgt spid="45"/>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 restart="whenNotActive" fill="hold" evtFilter="cancelBubble" nodeType="interactiveSeq">
                <p:stCondLst>
                  <p:cond evt="onClick" delay="0">
                    <p:tgtEl>
                      <p:spTgt spid="48"/>
                    </p:tgtEl>
                  </p:cond>
                </p:stCondLst>
                <p:endSync evt="end" delay="0">
                  <p:rtn val="all"/>
                </p:endSync>
                <p:childTnLst>
                  <p:par>
                    <p:cTn id="23" fill="hold">
                      <p:stCondLst>
                        <p:cond delay="0"/>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37"/>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childTnLst>
              </p:cTn>
              <p:nextCondLst>
                <p:cond evt="onClick" delay="0">
                  <p:tgtEl>
                    <p:spTgt spid="37"/>
                  </p:tgtEl>
                </p:cond>
              </p:nextCondLst>
            </p:seq>
            <p:seq concurrent="1" nextAc="seek">
              <p:cTn id="40" restart="whenNotActive" fill="hold" evtFilter="cancelBubble" nodeType="interactiveSeq">
                <p:stCondLst>
                  <p:cond evt="onClick" delay="0">
                    <p:tgtEl>
                      <p:spTgt spid="39"/>
                    </p:tgtEl>
                  </p:cond>
                </p:stCondLst>
                <p:endSync evt="end" delay="0">
                  <p:rtn val="all"/>
                </p:endSync>
                <p:childTnLst>
                  <p:par>
                    <p:cTn id="41" fill="hold">
                      <p:stCondLst>
                        <p:cond delay="0"/>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childTnLst>
                    </p:cTn>
                  </p:par>
                </p:childTnLst>
              </p:cTn>
              <p:nextCondLst>
                <p:cond evt="onClick" delay="0">
                  <p:tgtEl>
                    <p:spTgt spid="39"/>
                  </p:tgtEl>
                </p:cond>
              </p:nextCondLst>
            </p:seq>
            <p:seq concurrent="1" nextAc="seek">
              <p:cTn id="46" restart="whenNotActive" fill="hold" evtFilter="cancelBubble" nodeType="interactiveSeq">
                <p:stCondLst>
                  <p:cond evt="onClick" delay="0">
                    <p:tgtEl>
                      <p:spTgt spid="41"/>
                    </p:tgtEl>
                  </p:cond>
                </p:stCondLst>
                <p:endSync evt="end" delay="0">
                  <p:rtn val="all"/>
                </p:endSync>
                <p:childTnLst>
                  <p:par>
                    <p:cTn id="47" fill="hold">
                      <p:stCondLst>
                        <p:cond delay="0"/>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p:stCondLst>
                        <p:cond delay="0"/>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childTnLst>
              </p:cTn>
              <p:nextCondLst>
                <p:cond evt="onClick" delay="0">
                  <p:tgtEl>
                    <p:spTgt spid="43"/>
                  </p:tgtEl>
                </p:cond>
              </p:nextCondLst>
            </p:seq>
          </p:childTnLst>
        </p:cTn>
      </p:par>
    </p:tnLst>
    <p:bldLst>
      <p:bldP spid="38" grpId="0"/>
      <p:bldP spid="40" grpId="0"/>
      <p:bldP spid="42"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1FDD7EF-2A58-ADC6-8702-9DD49A76EAEB}"/>
              </a:ext>
            </a:extLst>
          </p:cNvPr>
          <p:cNvSpPr txBox="1"/>
          <p:nvPr/>
        </p:nvSpPr>
        <p:spPr>
          <a:xfrm>
            <a:off x="3494981" y="421530"/>
            <a:ext cx="12649200" cy="830997"/>
          </a:xfrm>
          <a:prstGeom prst="rect">
            <a:avLst/>
          </a:prstGeom>
          <a:noFill/>
        </p:spPr>
        <p:txBody>
          <a:bodyPr wrap="square" rtlCol="0">
            <a:spAutoFit/>
          </a:bodyPr>
          <a:lstStyle/>
          <a:p>
            <a:r>
              <a:rPr lang="en-US" sz="4800" b="1">
                <a:solidFill>
                  <a:srgbClr val="7030A0"/>
                </a:solidFill>
                <a:latin typeface="HP001 4 hàng" panose="020B0603050302020204" pitchFamily="34" charset="0"/>
              </a:rPr>
              <a:t>Thứ … ngày … tháng … năm 20 …</a:t>
            </a:r>
          </a:p>
        </p:txBody>
      </p:sp>
      <p:sp>
        <p:nvSpPr>
          <p:cNvPr id="3" name="Hộp Văn bản 2">
            <a:extLst>
              <a:ext uri="{FF2B5EF4-FFF2-40B4-BE49-F238E27FC236}">
                <a16:creationId xmlns:a16="http://schemas.microsoft.com/office/drawing/2014/main" id="{04A696F2-D14A-7B7E-1F08-2A82F3267782}"/>
              </a:ext>
            </a:extLst>
          </p:cNvPr>
          <p:cNvSpPr txBox="1"/>
          <p:nvPr/>
        </p:nvSpPr>
        <p:spPr>
          <a:xfrm>
            <a:off x="6995319" y="1330347"/>
            <a:ext cx="12649200" cy="830997"/>
          </a:xfrm>
          <a:prstGeom prst="rect">
            <a:avLst/>
          </a:prstGeom>
          <a:noFill/>
        </p:spPr>
        <p:txBody>
          <a:bodyPr wrap="square" rtlCol="0">
            <a:spAutoFit/>
          </a:bodyPr>
          <a:lstStyle/>
          <a:p>
            <a:r>
              <a:rPr lang="en-US" sz="4800" b="1">
                <a:solidFill>
                  <a:srgbClr val="7030A0"/>
                </a:solidFill>
                <a:latin typeface="HP001 4 hàng" panose="020B0603050302020204" pitchFamily="34" charset="0"/>
              </a:rPr>
              <a:t>Toán</a:t>
            </a:r>
          </a:p>
        </p:txBody>
      </p:sp>
      <p:sp>
        <p:nvSpPr>
          <p:cNvPr id="4" name="Hộp Văn bản 3">
            <a:extLst>
              <a:ext uri="{FF2B5EF4-FFF2-40B4-BE49-F238E27FC236}">
                <a16:creationId xmlns:a16="http://schemas.microsoft.com/office/drawing/2014/main" id="{E26D9BDC-9453-8182-84D2-AF7EF89B6DE3}"/>
              </a:ext>
            </a:extLst>
          </p:cNvPr>
          <p:cNvSpPr txBox="1"/>
          <p:nvPr/>
        </p:nvSpPr>
        <p:spPr>
          <a:xfrm>
            <a:off x="4404519" y="2239164"/>
            <a:ext cx="9677400" cy="830997"/>
          </a:xfrm>
          <a:prstGeom prst="rect">
            <a:avLst/>
          </a:prstGeom>
          <a:noFill/>
        </p:spPr>
        <p:txBody>
          <a:bodyPr wrap="square" rtlCol="0">
            <a:spAutoFit/>
          </a:bodyPr>
          <a:lstStyle/>
          <a:p>
            <a:r>
              <a:rPr lang="en-US" sz="4800" b="1">
                <a:solidFill>
                  <a:srgbClr val="C00000"/>
                </a:solidFill>
                <a:latin typeface="HP001 4 hàng" panose="020B0603050302020204" pitchFamily="34" charset="0"/>
              </a:rPr>
              <a:t>Ôn tập phép cộng, phép trừ trong</a:t>
            </a:r>
          </a:p>
        </p:txBody>
      </p:sp>
      <p:sp>
        <p:nvSpPr>
          <p:cNvPr id="5" name="Hộp Văn bản 4">
            <a:extLst>
              <a:ext uri="{FF2B5EF4-FFF2-40B4-BE49-F238E27FC236}">
                <a16:creationId xmlns:a16="http://schemas.microsoft.com/office/drawing/2014/main" id="{252B832C-8FC1-1759-4311-D713C50880E7}"/>
              </a:ext>
            </a:extLst>
          </p:cNvPr>
          <p:cNvSpPr txBox="1"/>
          <p:nvPr/>
        </p:nvSpPr>
        <p:spPr>
          <a:xfrm>
            <a:off x="5237857" y="3147981"/>
            <a:ext cx="8082062" cy="830997"/>
          </a:xfrm>
          <a:prstGeom prst="rect">
            <a:avLst/>
          </a:prstGeom>
          <a:noFill/>
        </p:spPr>
        <p:txBody>
          <a:bodyPr wrap="square" rtlCol="0">
            <a:spAutoFit/>
          </a:bodyPr>
          <a:lstStyle/>
          <a:p>
            <a:r>
              <a:rPr lang="en-US" sz="4800" b="1">
                <a:solidFill>
                  <a:srgbClr val="C00000"/>
                </a:solidFill>
                <a:latin typeface="HP001 4 hàng" panose="020B0603050302020204" pitchFamily="34" charset="0"/>
              </a:rPr>
              <a:t>phạm vi 1000 (tiết 2)</a:t>
            </a:r>
          </a:p>
        </p:txBody>
      </p:sp>
    </p:spTree>
    <p:extLst>
      <p:ext uri="{BB962C8B-B14F-4D97-AF65-F5344CB8AC3E}">
        <p14:creationId xmlns:p14="http://schemas.microsoft.com/office/powerpoint/2010/main" val="29393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5340AE4-4790-DE34-0D17-71572FA3F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519" y="-304800"/>
            <a:ext cx="13182600" cy="8530310"/>
          </a:xfrm>
          <a:prstGeom prst="rect">
            <a:avLst/>
          </a:prstGeom>
        </p:spPr>
      </p:pic>
      <p:pic>
        <p:nvPicPr>
          <p:cNvPr id="5" name="Hình ảnh 4" descr="Ảnh có chứa đồ chơi, búp bê&#10;&#10;Mô tả được tạo tự động">
            <a:extLst>
              <a:ext uri="{FF2B5EF4-FFF2-40B4-BE49-F238E27FC236}">
                <a16:creationId xmlns:a16="http://schemas.microsoft.com/office/drawing/2014/main" id="{0A23F6CE-AB0C-0127-58B9-85C68FE01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2480083"/>
            <a:ext cx="5867400" cy="6665538"/>
          </a:xfrm>
          <a:prstGeom prst="rect">
            <a:avLst/>
          </a:prstGeom>
        </p:spPr>
      </p:pic>
      <p:pic>
        <p:nvPicPr>
          <p:cNvPr id="7" name="Hình ảnh 6">
            <a:extLst>
              <a:ext uri="{FF2B5EF4-FFF2-40B4-BE49-F238E27FC236}">
                <a16:creationId xmlns:a16="http://schemas.microsoft.com/office/drawing/2014/main" id="{DD3B5060-855F-F80B-F092-614D159F2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554" y="3960355"/>
            <a:ext cx="5125165" cy="5134692"/>
          </a:xfrm>
          <a:prstGeom prst="rect">
            <a:avLst/>
          </a:prstGeom>
        </p:spPr>
      </p:pic>
      <p:sp>
        <p:nvSpPr>
          <p:cNvPr id="8" name="Hình chữ nhật 7">
            <a:extLst>
              <a:ext uri="{FF2B5EF4-FFF2-40B4-BE49-F238E27FC236}">
                <a16:creationId xmlns:a16="http://schemas.microsoft.com/office/drawing/2014/main" id="{7D1422ED-E5F5-D719-3A9F-5BABCB7565BD}"/>
              </a:ext>
            </a:extLst>
          </p:cNvPr>
          <p:cNvSpPr/>
          <p:nvPr/>
        </p:nvSpPr>
        <p:spPr>
          <a:xfrm>
            <a:off x="6233319" y="2709952"/>
            <a:ext cx="7637027" cy="1862048"/>
          </a:xfrm>
          <a:prstGeom prst="rect">
            <a:avLst/>
          </a:prstGeom>
          <a:noFill/>
        </p:spPr>
        <p:txBody>
          <a:bodyPr wrap="none" lIns="91440" tIns="45720" rIns="91440" bIns="45720">
            <a:spAutoFit/>
          </a:bodyPr>
          <a:lstStyle/>
          <a:p>
            <a:pPr algn="ctr"/>
            <a:r>
              <a:rPr lang="en-US"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VN-Ziclets" panose="02000603000000000000" pitchFamily="2" charset="0"/>
              </a:rPr>
              <a:t>Luyện tập</a:t>
            </a:r>
            <a:endParaRPr lang="vi-VN" sz="115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132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152470" y="3276600"/>
            <a:ext cx="1875835" cy="646331"/>
          </a:xfrm>
          <a:prstGeom prst="rect">
            <a:avLst/>
          </a:prstGeom>
          <a:noFill/>
        </p:spPr>
        <p:txBody>
          <a:bodyPr wrap="none" rtlCol="0">
            <a:spAutoFit/>
          </a:bodyPr>
          <a:lstStyle/>
          <a:p>
            <a:r>
              <a:rPr lang="en-US" sz="3600" b="1" u="sng">
                <a:solidFill>
                  <a:srgbClr val="FF3399"/>
                </a:solidFill>
                <a:latin typeface="AvantGarde" panose="00000400000000000000" pitchFamily="2" charset="0"/>
                <a:ea typeface="AvantGarde" panose="00000400000000000000" pitchFamily="2" charset="0"/>
                <a:cs typeface="AvantGarde" panose="00000400000000000000" pitchFamily="2" charset="0"/>
              </a:rPr>
              <a:t>Tóm tắt</a:t>
            </a:r>
          </a:p>
        </p:txBody>
      </p:sp>
      <p:sp>
        <p:nvSpPr>
          <p:cNvPr id="10" name="TextBox 9"/>
          <p:cNvSpPr txBox="1"/>
          <p:nvPr/>
        </p:nvSpPr>
        <p:spPr>
          <a:xfrm>
            <a:off x="214548" y="4190998"/>
            <a:ext cx="7477919" cy="2369880"/>
          </a:xfrm>
          <a:prstGeom prst="rect">
            <a:avLst/>
          </a:prstGeom>
          <a:noFill/>
        </p:spPr>
        <p:txBody>
          <a:bodyPr wrap="square" rtlCol="0">
            <a:spAutoFit/>
          </a:bodyPr>
          <a:lstStyle/>
          <a:p>
            <a:pPr>
              <a:spcBef>
                <a:spcPts val="1200"/>
              </a:spcBef>
              <a:spcAft>
                <a:spcPts val="1200"/>
              </a:spcAft>
            </a:pPr>
            <a:r>
              <a:rPr lang="en-US" sz="3600" b="1">
                <a:solidFill>
                  <a:srgbClr val="FF3399"/>
                </a:solidFill>
                <a:latin typeface="AvantGarde" panose="00000400000000000000" pitchFamily="2" charset="0"/>
                <a:ea typeface="AvantGarde" panose="00000400000000000000" pitchFamily="2" charset="0"/>
                <a:cs typeface="AvantGarde" panose="00000400000000000000" pitchFamily="2" charset="0"/>
              </a:rPr>
              <a:t>- Ngày thứ nhất: 457m.</a:t>
            </a:r>
          </a:p>
          <a:p>
            <a:pPr>
              <a:spcBef>
                <a:spcPts val="1200"/>
              </a:spcBef>
              <a:spcAft>
                <a:spcPts val="1200"/>
              </a:spcAft>
            </a:pPr>
            <a:r>
              <a:rPr lang="en-US" sz="3600" b="1">
                <a:solidFill>
                  <a:srgbClr val="FF3399"/>
                </a:solidFill>
                <a:latin typeface="AvantGarde" panose="00000400000000000000" pitchFamily="2" charset="0"/>
                <a:ea typeface="AvantGarde" panose="00000400000000000000" pitchFamily="2" charset="0"/>
                <a:cs typeface="AvantGarde" panose="00000400000000000000" pitchFamily="2" charset="0"/>
              </a:rPr>
              <a:t>- Ngày thứ hai: nhiều hơn 125m.</a:t>
            </a:r>
          </a:p>
          <a:p>
            <a:pPr>
              <a:spcBef>
                <a:spcPts val="1200"/>
              </a:spcBef>
              <a:spcAft>
                <a:spcPts val="1200"/>
              </a:spcAft>
            </a:pPr>
            <a:r>
              <a:rPr lang="en-US" sz="3600" b="1">
                <a:solidFill>
                  <a:srgbClr val="FF3399"/>
                </a:solidFill>
                <a:latin typeface="AvantGarde" panose="00000400000000000000" pitchFamily="2" charset="0"/>
                <a:ea typeface="AvantGarde" panose="00000400000000000000" pitchFamily="2" charset="0"/>
                <a:cs typeface="AvantGarde" panose="00000400000000000000" pitchFamily="2" charset="0"/>
              </a:rPr>
              <a:t>- Ngày thứ hai: ... m đường?</a:t>
            </a:r>
          </a:p>
        </p:txBody>
      </p:sp>
      <p:cxnSp>
        <p:nvCxnSpPr>
          <p:cNvPr id="11" name="Straight Connector 10"/>
          <p:cNvCxnSpPr/>
          <p:nvPr/>
        </p:nvCxnSpPr>
        <p:spPr>
          <a:xfrm>
            <a:off x="7453549" y="32766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0424319" y="3276600"/>
            <a:ext cx="1826141" cy="646331"/>
          </a:xfrm>
          <a:prstGeom prst="rect">
            <a:avLst/>
          </a:prstGeom>
          <a:noFill/>
        </p:spPr>
        <p:txBody>
          <a:bodyPr wrap="none" rtlCol="0">
            <a:spAutoFit/>
          </a:bodyPr>
          <a:lstStyle/>
          <a:p>
            <a:r>
              <a:rPr lang="en-US" sz="3600" b="1" u="sng">
                <a:solidFill>
                  <a:srgbClr val="0000FF"/>
                </a:solidFill>
                <a:latin typeface="AvantGarde" panose="00000400000000000000" pitchFamily="2" charset="0"/>
                <a:ea typeface="AvantGarde" panose="00000400000000000000" pitchFamily="2" charset="0"/>
                <a:cs typeface="AvantGarde" panose="00000400000000000000" pitchFamily="2" charset="0"/>
              </a:rPr>
              <a:t>Bài giải</a:t>
            </a:r>
          </a:p>
        </p:txBody>
      </p:sp>
      <p:sp>
        <p:nvSpPr>
          <p:cNvPr id="14" name="TextBox 13"/>
          <p:cNvSpPr txBox="1"/>
          <p:nvPr/>
        </p:nvSpPr>
        <p:spPr>
          <a:xfrm>
            <a:off x="7692468" y="4164231"/>
            <a:ext cx="8294451" cy="3077766"/>
          </a:xfrm>
          <a:prstGeom prst="rect">
            <a:avLst/>
          </a:prstGeom>
          <a:noFill/>
        </p:spPr>
        <p:txBody>
          <a:bodyPr wrap="square" rtlCol="0">
            <a:spAutoFit/>
          </a:bodyPr>
          <a:lstStyle/>
          <a:p>
            <a:pPr algn="just">
              <a:spcBef>
                <a:spcPts val="1800"/>
              </a:spcBef>
              <a:spcAft>
                <a:spcPts val="1800"/>
              </a:spcAft>
            </a:pP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Ngày thứ hai đội công nhân đó làm được số m đường là:</a:t>
            </a:r>
          </a:p>
          <a:p>
            <a:pPr algn="ctr">
              <a:spcBef>
                <a:spcPts val="1800"/>
              </a:spcBef>
              <a:spcAft>
                <a:spcPts val="1800"/>
              </a:spcAft>
            </a:pP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457 + 125 = 582 (m đường)</a:t>
            </a:r>
          </a:p>
          <a:p>
            <a:pPr algn="ctr">
              <a:spcBef>
                <a:spcPts val="600"/>
              </a:spcBef>
              <a:spcAft>
                <a:spcPts val="1200"/>
              </a:spcAft>
            </a:pP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Đáp số: 582m đường</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5" t="28704" r="74876" b="62778"/>
          <a:stretch/>
        </p:blipFill>
        <p:spPr bwMode="auto">
          <a:xfrm>
            <a:off x="370949" y="646927"/>
            <a:ext cx="698501" cy="84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4548" y="791841"/>
            <a:ext cx="14478001" cy="2308324"/>
          </a:xfrm>
          <a:prstGeom prst="rect">
            <a:avLst/>
          </a:prstGeom>
          <a:noFill/>
        </p:spPr>
        <p:txBody>
          <a:bodyPr wrap="square" rtlCol="0">
            <a:spAutoFit/>
          </a:bodyPr>
          <a:lstStyle/>
          <a:p>
            <a:pPr algn="just"/>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        Ngày thứ nhất đội công nhân làm được 457m đường, ngày thứ hai đội công nhân đó làm được nhiều hơn ngày thứ nhất 125m đường. Hỏi ngày thứ hai đội công nhân đó làm được bao nhiêu mét đường?</a:t>
            </a:r>
          </a:p>
        </p:txBody>
      </p:sp>
      <p:cxnSp>
        <p:nvCxnSpPr>
          <p:cNvPr id="17" name="Straight Connector 16"/>
          <p:cNvCxnSpPr/>
          <p:nvPr/>
        </p:nvCxnSpPr>
        <p:spPr>
          <a:xfrm>
            <a:off x="10401810" y="1410547"/>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32039" y="2457892"/>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54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5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Effect transition="in" filter="fade">
                                      <p:cBhvr>
                                        <p:cTn id="58" dur="500"/>
                                        <p:tgtEl>
                                          <p:spTgt spid="1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fade">
                                      <p:cBhvr>
                                        <p:cTn id="6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67BBB7E6-DC2F-BE8B-4411-C35B8F24C2B4}"/>
              </a:ext>
            </a:extLst>
          </p:cNvPr>
          <p:cNvSpPr txBox="1"/>
          <p:nvPr/>
        </p:nvSpPr>
        <p:spPr>
          <a:xfrm>
            <a:off x="7116915" y="1380534"/>
            <a:ext cx="2257349"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Bài giải</a:t>
            </a:r>
          </a:p>
        </p:txBody>
      </p:sp>
      <p:sp>
        <p:nvSpPr>
          <p:cNvPr id="3" name="TextBox 13">
            <a:extLst>
              <a:ext uri="{FF2B5EF4-FFF2-40B4-BE49-F238E27FC236}">
                <a16:creationId xmlns:a16="http://schemas.microsoft.com/office/drawing/2014/main" id="{85C534FC-BE9E-6CBA-F575-E59353BD6E3C}"/>
              </a:ext>
            </a:extLst>
          </p:cNvPr>
          <p:cNvSpPr txBox="1"/>
          <p:nvPr/>
        </p:nvSpPr>
        <p:spPr>
          <a:xfrm>
            <a:off x="3470664" y="2268165"/>
            <a:ext cx="12877800" cy="769441"/>
          </a:xfrm>
          <a:prstGeom prst="rect">
            <a:avLst/>
          </a:prstGeom>
          <a:noFill/>
        </p:spPr>
        <p:txBody>
          <a:bodyPr wrap="square" rtlCol="0">
            <a:spAutoFit/>
          </a:bodyPr>
          <a:lstStyle/>
          <a:p>
            <a:pPr algn="just">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Ngày thứ hai đội công nhân đó làm được số mét</a:t>
            </a:r>
          </a:p>
        </p:txBody>
      </p:sp>
      <p:sp>
        <p:nvSpPr>
          <p:cNvPr id="4" name="TextBox 13">
            <a:extLst>
              <a:ext uri="{FF2B5EF4-FFF2-40B4-BE49-F238E27FC236}">
                <a16:creationId xmlns:a16="http://schemas.microsoft.com/office/drawing/2014/main" id="{6BDC316B-34CB-93BA-F8A7-3420167FD9B6}"/>
              </a:ext>
            </a:extLst>
          </p:cNvPr>
          <p:cNvSpPr txBox="1"/>
          <p:nvPr/>
        </p:nvSpPr>
        <p:spPr>
          <a:xfrm>
            <a:off x="2651920" y="3175251"/>
            <a:ext cx="12877800" cy="769441"/>
          </a:xfrm>
          <a:prstGeom prst="rect">
            <a:avLst/>
          </a:prstGeom>
          <a:noFill/>
        </p:spPr>
        <p:txBody>
          <a:bodyPr wrap="square" rtlCol="0">
            <a:spAutoFit/>
          </a:bodyPr>
          <a:lstStyle/>
          <a:p>
            <a:pPr algn="just">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đường là:</a:t>
            </a:r>
          </a:p>
        </p:txBody>
      </p:sp>
      <p:sp>
        <p:nvSpPr>
          <p:cNvPr id="5" name="TextBox 13">
            <a:extLst>
              <a:ext uri="{FF2B5EF4-FFF2-40B4-BE49-F238E27FC236}">
                <a16:creationId xmlns:a16="http://schemas.microsoft.com/office/drawing/2014/main" id="{71F78DB6-13EB-21C2-36BD-70E80BEE0222}"/>
              </a:ext>
            </a:extLst>
          </p:cNvPr>
          <p:cNvSpPr txBox="1"/>
          <p:nvPr/>
        </p:nvSpPr>
        <p:spPr>
          <a:xfrm>
            <a:off x="3984609" y="4072643"/>
            <a:ext cx="8346329"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457 + 125 = 582 (m)</a:t>
            </a:r>
          </a:p>
        </p:txBody>
      </p:sp>
      <p:sp>
        <p:nvSpPr>
          <p:cNvPr id="6" name="TextBox 13">
            <a:extLst>
              <a:ext uri="{FF2B5EF4-FFF2-40B4-BE49-F238E27FC236}">
                <a16:creationId xmlns:a16="http://schemas.microsoft.com/office/drawing/2014/main" id="{C7B811CE-1F69-6154-884E-F3734A8A7FBB}"/>
              </a:ext>
            </a:extLst>
          </p:cNvPr>
          <p:cNvSpPr txBox="1"/>
          <p:nvPr/>
        </p:nvSpPr>
        <p:spPr>
          <a:xfrm>
            <a:off x="3412299" y="4986216"/>
            <a:ext cx="12877800" cy="769441"/>
          </a:xfrm>
          <a:prstGeom prst="rect">
            <a:avLst/>
          </a:prstGeom>
          <a:noFill/>
        </p:spPr>
        <p:txBody>
          <a:bodyPr wrap="square" rtlCol="0">
            <a:spAutoFit/>
          </a:bodyPr>
          <a:lstStyle/>
          <a:p>
            <a:pPr algn="ctr">
              <a:spcBef>
                <a:spcPts val="1800"/>
              </a:spcBef>
              <a:spcAft>
                <a:spcPts val="1800"/>
              </a:spcAft>
            </a:pPr>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 Đáp số: 582 m đường</a:t>
            </a:r>
          </a:p>
        </p:txBody>
      </p:sp>
      <p:sp>
        <p:nvSpPr>
          <p:cNvPr id="7" name="TextBox 12">
            <a:extLst>
              <a:ext uri="{FF2B5EF4-FFF2-40B4-BE49-F238E27FC236}">
                <a16:creationId xmlns:a16="http://schemas.microsoft.com/office/drawing/2014/main" id="{3509F99D-C080-3CA6-8ACB-BD61C3BBB236}"/>
              </a:ext>
            </a:extLst>
          </p:cNvPr>
          <p:cNvSpPr txBox="1"/>
          <p:nvPr/>
        </p:nvSpPr>
        <p:spPr>
          <a:xfrm>
            <a:off x="3185319" y="457200"/>
            <a:ext cx="1784463" cy="769441"/>
          </a:xfrm>
          <a:prstGeom prst="rect">
            <a:avLst/>
          </a:prstGeom>
          <a:noFill/>
        </p:spPr>
        <p:txBody>
          <a:bodyPr wrap="none" rtlCol="0">
            <a:spAutoFit/>
          </a:bodyPr>
          <a:lstStyle/>
          <a:p>
            <a:r>
              <a:rPr lang="en-US" sz="4400" b="1">
                <a:solidFill>
                  <a:srgbClr val="7030A0"/>
                </a:solidFill>
                <a:latin typeface="HP001 4 hàng" panose="020B0603050302020204" pitchFamily="34" charset="0"/>
                <a:ea typeface="AvantGarde" panose="00000400000000000000" pitchFamily="2" charset="0"/>
                <a:cs typeface="AvantGarde" panose="00000400000000000000" pitchFamily="2" charset="0"/>
              </a:rPr>
              <a:t>Bài 4</a:t>
            </a:r>
          </a:p>
        </p:txBody>
      </p:sp>
    </p:spTree>
    <p:extLst>
      <p:ext uri="{BB962C8B-B14F-4D97-AF65-F5344CB8AC3E}">
        <p14:creationId xmlns:p14="http://schemas.microsoft.com/office/powerpoint/2010/main" val="34383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47" t="27593" r="64174" b="67525"/>
          <a:stretch/>
        </p:blipFill>
        <p:spPr bwMode="auto">
          <a:xfrm>
            <a:off x="306702" y="43110"/>
            <a:ext cx="1337634" cy="13218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775" t="46896" r="33291" b="38748"/>
          <a:stretch/>
        </p:blipFill>
        <p:spPr bwMode="auto">
          <a:xfrm>
            <a:off x="3375818" y="3485228"/>
            <a:ext cx="9829801" cy="184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5">
            <a:extLst>
              <a:ext uri="{FF2B5EF4-FFF2-40B4-BE49-F238E27FC236}">
                <a16:creationId xmlns:a16="http://schemas.microsoft.com/office/drawing/2014/main" id="{A1211F32-ED3A-7496-6555-627CE34EE6A7}"/>
              </a:ext>
            </a:extLst>
          </p:cNvPr>
          <p:cNvSpPr txBox="1"/>
          <p:nvPr/>
        </p:nvSpPr>
        <p:spPr>
          <a:xfrm>
            <a:off x="1547829" y="389001"/>
            <a:ext cx="8232445" cy="715089"/>
          </a:xfrm>
          <a:prstGeom prst="roundRect">
            <a:avLst/>
          </a:prstGeom>
          <a:solidFill>
            <a:schemeClr val="accent3">
              <a:lumMod val="20000"/>
              <a:lumOff val="80000"/>
            </a:schemeClr>
          </a:solidFill>
        </p:spPr>
        <p:txBody>
          <a:bodyPr wrap="square" rtlCol="0">
            <a:spAutoFit/>
          </a:bodyPr>
          <a:lstStyle/>
          <a:p>
            <a:pPr algn="just"/>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Giải các bài toán sau (theo mẫu):</a:t>
            </a:r>
          </a:p>
        </p:txBody>
      </p:sp>
      <p:sp>
        <p:nvSpPr>
          <p:cNvPr id="9" name="TextBox 15">
            <a:extLst>
              <a:ext uri="{FF2B5EF4-FFF2-40B4-BE49-F238E27FC236}">
                <a16:creationId xmlns:a16="http://schemas.microsoft.com/office/drawing/2014/main" id="{3BC55AD6-EA9A-2110-7994-5EF61617FD17}"/>
              </a:ext>
            </a:extLst>
          </p:cNvPr>
          <p:cNvSpPr txBox="1"/>
          <p:nvPr/>
        </p:nvSpPr>
        <p:spPr>
          <a:xfrm>
            <a:off x="1356518" y="1829062"/>
            <a:ext cx="13868400" cy="1754326"/>
          </a:xfrm>
          <a:prstGeom prst="rect">
            <a:avLst/>
          </a:prstGeom>
          <a:noFill/>
        </p:spPr>
        <p:txBody>
          <a:bodyPr wrap="square" rtlCol="0">
            <a:spAutoFit/>
          </a:bodyPr>
          <a:lstStyle/>
          <a:p>
            <a:pPr algn="just"/>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Hà có 12 chiếc kẹp tóc gắn hoa, 8 chiếc kẹp tóc gắn nơ. Hỏi Hà có số kẹp tóc gắn hoa nhiều hơn số kẹp tóc gắn nơ mấy chiếc?</a:t>
            </a:r>
          </a:p>
        </p:txBody>
      </p:sp>
      <p:sp>
        <p:nvSpPr>
          <p:cNvPr id="10" name="TextBox 15">
            <a:extLst>
              <a:ext uri="{FF2B5EF4-FFF2-40B4-BE49-F238E27FC236}">
                <a16:creationId xmlns:a16="http://schemas.microsoft.com/office/drawing/2014/main" id="{2C292EB9-B533-7CF4-2750-5E1C638C3045}"/>
              </a:ext>
            </a:extLst>
          </p:cNvPr>
          <p:cNvSpPr txBox="1"/>
          <p:nvPr/>
        </p:nvSpPr>
        <p:spPr>
          <a:xfrm>
            <a:off x="823119" y="5540903"/>
            <a:ext cx="14630400" cy="2308324"/>
          </a:xfrm>
          <a:prstGeom prst="rect">
            <a:avLst/>
          </a:prstGeom>
          <a:noFill/>
        </p:spPr>
        <p:txBody>
          <a:bodyPr wrap="square" rtlCol="0">
            <a:spAutoFit/>
          </a:bodyPr>
          <a:lstStyle/>
          <a:p>
            <a:pPr algn="ctr"/>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Bài giải</a:t>
            </a:r>
          </a:p>
          <a:p>
            <a:pPr algn="ctr"/>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Hà có số kẹp tóc gắn hoa nhiều hơn số kẹp tóc gắn nơ là:</a:t>
            </a:r>
          </a:p>
          <a:p>
            <a:pPr algn="ctr"/>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12 – 8 = 4 (chiếc)</a:t>
            </a:r>
          </a:p>
          <a:p>
            <a:pPr algn="ctr"/>
            <a:r>
              <a:rPr lang="en-US" sz="3600" b="1">
                <a:solidFill>
                  <a:schemeClr val="bg2">
                    <a:lumMod val="10000"/>
                  </a:schemeClr>
                </a:solidFill>
                <a:latin typeface="AvantGarde" panose="00000400000000000000" pitchFamily="2" charset="0"/>
                <a:ea typeface="AvantGarde" panose="00000400000000000000" pitchFamily="2" charset="0"/>
                <a:cs typeface="AvantGarde" panose="00000400000000000000" pitchFamily="2" charset="0"/>
              </a:rPr>
              <a:t>Đáp số: 4 chiếc kẹp tóc.</a:t>
            </a:r>
          </a:p>
        </p:txBody>
      </p:sp>
    </p:spTree>
    <p:extLst>
      <p:ext uri="{BB962C8B-B14F-4D97-AF65-F5344CB8AC3E}">
        <p14:creationId xmlns:p14="http://schemas.microsoft.com/office/powerpoint/2010/main" val="2116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ircle(in)">
                                      <p:cBhvr>
                                        <p:cTn id="16" dur="20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left)">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left)">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left)">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2470" y="3621053"/>
            <a:ext cx="1875835" cy="646331"/>
          </a:xfrm>
          <a:prstGeom prst="rect">
            <a:avLst/>
          </a:prstGeom>
          <a:noFill/>
        </p:spPr>
        <p:txBody>
          <a:bodyPr wrap="none" rtlCol="0">
            <a:spAutoFit/>
          </a:bodyPr>
          <a:lstStyle/>
          <a:p>
            <a:r>
              <a:rPr lang="en-US" sz="3600" b="1" u="sng">
                <a:solidFill>
                  <a:srgbClr val="00B050"/>
                </a:solidFill>
                <a:latin typeface="AvantGarde" panose="00000400000000000000" pitchFamily="2" charset="0"/>
                <a:ea typeface="AvantGarde" panose="00000400000000000000" pitchFamily="2" charset="0"/>
                <a:cs typeface="AvantGarde" panose="00000400000000000000" pitchFamily="2" charset="0"/>
              </a:rPr>
              <a:t>Tóm tắt</a:t>
            </a:r>
          </a:p>
        </p:txBody>
      </p:sp>
      <p:sp>
        <p:nvSpPr>
          <p:cNvPr id="10" name="TextBox 9"/>
          <p:cNvSpPr txBox="1"/>
          <p:nvPr/>
        </p:nvSpPr>
        <p:spPr>
          <a:xfrm>
            <a:off x="518319" y="4375373"/>
            <a:ext cx="6935230" cy="2369880"/>
          </a:xfrm>
          <a:prstGeom prst="rect">
            <a:avLst/>
          </a:prstGeom>
          <a:noFill/>
        </p:spPr>
        <p:txBody>
          <a:bodyPr wrap="square" rtlCol="0">
            <a:spAutoFit/>
          </a:bodyPr>
          <a:lstStyle/>
          <a:p>
            <a:pPr algn="just">
              <a:spcBef>
                <a:spcPts val="1200"/>
              </a:spcBef>
              <a:spcAft>
                <a:spcPts val="1200"/>
              </a:spcAft>
            </a:pPr>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 Duy cắt được: 9 ngôi sao.</a:t>
            </a:r>
          </a:p>
          <a:p>
            <a:pPr algn="just">
              <a:spcBef>
                <a:spcPts val="1200"/>
              </a:spcBef>
              <a:spcAft>
                <a:spcPts val="1200"/>
              </a:spcAft>
            </a:pPr>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 Hiền cắt được: 11 ngôi sao.</a:t>
            </a:r>
          </a:p>
          <a:p>
            <a:pPr algn="just">
              <a:spcBef>
                <a:spcPts val="1200"/>
              </a:spcBef>
              <a:spcAft>
                <a:spcPts val="1200"/>
              </a:spcAft>
            </a:pPr>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 Hiền cắt hơn Duy: ? ngôi sao</a:t>
            </a:r>
          </a:p>
        </p:txBody>
      </p:sp>
      <p:cxnSp>
        <p:nvCxnSpPr>
          <p:cNvPr id="11" name="Straight Connector 10"/>
          <p:cNvCxnSpPr/>
          <p:nvPr/>
        </p:nvCxnSpPr>
        <p:spPr>
          <a:xfrm>
            <a:off x="7453549" y="3621053"/>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112778" y="3584322"/>
            <a:ext cx="1826141" cy="646331"/>
          </a:xfrm>
          <a:prstGeom prst="rect">
            <a:avLst/>
          </a:prstGeom>
          <a:noFill/>
        </p:spPr>
        <p:txBody>
          <a:bodyPr wrap="none" rtlCol="0">
            <a:spAutoFit/>
          </a:bodyPr>
          <a:lstStyle/>
          <a:p>
            <a:r>
              <a:rPr lang="en-US" sz="3600" b="1" u="sng">
                <a:solidFill>
                  <a:schemeClr val="tx1">
                    <a:lumMod val="95000"/>
                    <a:lumOff val="5000"/>
                  </a:schemeClr>
                </a:solidFill>
                <a:latin typeface="AvantGarde" panose="00000400000000000000" pitchFamily="2" charset="0"/>
                <a:ea typeface="AvantGarde" panose="00000400000000000000" pitchFamily="2" charset="0"/>
                <a:cs typeface="AvantGarde" panose="00000400000000000000" pitchFamily="2" charset="0"/>
              </a:rPr>
              <a:t>Bài giải</a:t>
            </a:r>
          </a:p>
        </p:txBody>
      </p:sp>
      <p:sp>
        <p:nvSpPr>
          <p:cNvPr id="14" name="TextBox 13"/>
          <p:cNvSpPr txBox="1"/>
          <p:nvPr/>
        </p:nvSpPr>
        <p:spPr>
          <a:xfrm>
            <a:off x="7692468" y="4353287"/>
            <a:ext cx="8294451" cy="3077766"/>
          </a:xfrm>
          <a:prstGeom prst="rect">
            <a:avLst/>
          </a:prstGeom>
          <a:noFill/>
        </p:spPr>
        <p:txBody>
          <a:bodyPr wrap="square" rtlCol="0">
            <a:spAutoFit/>
          </a:bodyPr>
          <a:lstStyle/>
          <a:p>
            <a:pPr algn="just">
              <a:spcBef>
                <a:spcPts val="1800"/>
              </a:spcBef>
              <a:spcAft>
                <a:spcPts val="18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Hiền cắt được nhiều hơn Duy số ngôi sao là:</a:t>
            </a:r>
          </a:p>
          <a:p>
            <a:pPr algn="ctr">
              <a:spcBef>
                <a:spcPts val="1800"/>
              </a:spcBef>
              <a:spcAft>
                <a:spcPts val="18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11 – 9 = 2 (ngôi sao)</a:t>
            </a:r>
          </a:p>
          <a:p>
            <a:pPr algn="ctr">
              <a:spcBef>
                <a:spcPts val="600"/>
              </a:spcBef>
              <a:spcAft>
                <a:spcPts val="1200"/>
              </a:spcAft>
            </a:pP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            Đáp số: 2 ngôi sao</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35" t="50179" r="33255" b="24994"/>
          <a:stretch/>
        </p:blipFill>
        <p:spPr bwMode="auto">
          <a:xfrm>
            <a:off x="11490460" y="0"/>
            <a:ext cx="4786178" cy="346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3119" y="1120972"/>
            <a:ext cx="10514270" cy="1754326"/>
          </a:xfrm>
          <a:prstGeom prst="rect">
            <a:avLst/>
          </a:prstGeom>
          <a:noFill/>
        </p:spPr>
        <p:txBody>
          <a:bodyPr wrap="square" rtlCol="0">
            <a:spAutoFit/>
          </a:bodyPr>
          <a:lstStyle/>
          <a:p>
            <a:pPr algn="just"/>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 Duy cắt được 9 ngôi sao, Hiền cắt được 11 ngôi sao. Hỏi Hiền cắt được nhiều hơn Duy mấy ngôi sao?</a:t>
            </a:r>
          </a:p>
        </p:txBody>
      </p:sp>
    </p:spTree>
    <p:extLst>
      <p:ext uri="{BB962C8B-B14F-4D97-AF65-F5344CB8AC3E}">
        <p14:creationId xmlns:p14="http://schemas.microsoft.com/office/powerpoint/2010/main" val="29101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fade">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TotalTime>
  <Words>577</Words>
  <Application>Microsoft Office PowerPoint</Application>
  <PresentationFormat>Custom</PresentationFormat>
  <Paragraphs>76</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AvantGarde</vt:lpstr>
      <vt:lpstr>Calibri</vt:lpstr>
      <vt:lpstr>HP001 4 hàng</vt:lpstr>
      <vt:lpstr>SVN-Anastasia</vt:lpstr>
      <vt:lpstr>SVN-Poky's</vt:lpstr>
      <vt:lpstr>SVN-Ziclets</vt:lpstr>
      <vt:lpstr>ThuphapCongthuy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221</cp:revision>
  <dcterms:created xsi:type="dcterms:W3CDTF">2022-07-10T01:37:20Z</dcterms:created>
  <dcterms:modified xsi:type="dcterms:W3CDTF">2022-09-14T12:12:42Z</dcterms:modified>
</cp:coreProperties>
</file>