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304" r:id="rId4"/>
    <p:sldId id="305" r:id="rId5"/>
    <p:sldId id="306" r:id="rId6"/>
    <p:sldId id="307" r:id="rId7"/>
    <p:sldId id="314" r:id="rId8"/>
    <p:sldId id="282" r:id="rId9"/>
    <p:sldId id="315" r:id="rId10"/>
    <p:sldId id="316" r:id="rId11"/>
    <p:sldId id="317" r:id="rId12"/>
    <p:sldId id="318" r:id="rId13"/>
    <p:sldId id="319" r:id="rId14"/>
    <p:sldId id="259" r:id="rId15"/>
    <p:sldId id="263" r:id="rId16"/>
    <p:sldId id="284" r:id="rId17"/>
    <p:sldId id="389" r:id="rId18"/>
    <p:sldId id="372" r:id="rId19"/>
    <p:sldId id="320" r:id="rId20"/>
    <p:sldId id="321" r:id="rId21"/>
    <p:sldId id="322" r:id="rId22"/>
    <p:sldId id="262" r:id="rId23"/>
    <p:sldId id="278" r:id="rId24"/>
    <p:sldId id="277" r:id="rId25"/>
    <p:sldId id="276" r:id="rId26"/>
    <p:sldId id="323" r:id="rId27"/>
    <p:sldId id="391" r:id="rId28"/>
    <p:sldId id="324" r:id="rId29"/>
    <p:sldId id="392" r:id="rId30"/>
    <p:sldId id="326" r:id="rId31"/>
    <p:sldId id="327" r:id="rId32"/>
    <p:sldId id="283" r:id="rId33"/>
    <p:sldId id="311" r:id="rId34"/>
    <p:sldId id="312" r:id="rId35"/>
    <p:sldId id="288" r:id="rId36"/>
    <p:sldId id="287" r:id="rId37"/>
    <p:sldId id="290" r:id="rId38"/>
    <p:sldId id="292" r:id="rId39"/>
    <p:sldId id="313" r:id="rId40"/>
    <p:sldId id="329" r:id="rId41"/>
    <p:sldId id="325" r:id="rId42"/>
    <p:sldId id="332" r:id="rId43"/>
    <p:sldId id="303"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56" autoAdjust="0"/>
    <p:restoredTop sz="94660"/>
  </p:normalViewPr>
  <p:slideViewPr>
    <p:cSldViewPr snapToGrid="0">
      <p:cViewPr varScale="1">
        <p:scale>
          <a:sx n="68" d="100"/>
          <a:sy n="68" d="100"/>
        </p:scale>
        <p:origin x="66"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144B-9E3C-4920-B95B-072F7AD42E6C}" type="datetimeFigureOut">
              <a:rPr lang="zh-CN" altLang="en-US" smtClean="0"/>
              <a:pPr/>
              <a:t>2022/4/25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19C0B-9DF2-499E-9359-14D55FE11354}" type="slidenum">
              <a:rPr lang="zh-CN" altLang="en-US" smtClean="0"/>
              <a:pPr/>
              <a:t>‹#›</a:t>
            </a:fld>
            <a:endParaRPr lang="zh-CN" altLang="en-US"/>
          </a:p>
        </p:txBody>
      </p:sp>
    </p:spTree>
    <p:extLst>
      <p:ext uri="{BB962C8B-B14F-4D97-AF65-F5344CB8AC3E}">
        <p14:creationId xmlns:p14="http://schemas.microsoft.com/office/powerpoint/2010/main" val="27336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a:t>
            </a:fld>
            <a:endParaRPr lang="zh-CN" altLang="en-US"/>
          </a:p>
        </p:txBody>
      </p:sp>
    </p:spTree>
    <p:extLst>
      <p:ext uri="{BB962C8B-B14F-4D97-AF65-F5344CB8AC3E}">
        <p14:creationId xmlns:p14="http://schemas.microsoft.com/office/powerpoint/2010/main" val="2800973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554DB30-7A85-4ABC-9C71-9DFB138C0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6867F-AAC1-4C98-8859-6F9D17C4F403}" type="slidenum">
              <a:rPr lang="vi-VN" altLang="en-US" smtClean="0">
                <a:cs typeface="Arial" panose="020B0604020202020204" pitchFamily="34" charset="0"/>
              </a:rPr>
              <a:pPr/>
              <a:t>25</a:t>
            </a:fld>
            <a:endParaRPr lang="vi-VN" altLang="en-US">
              <a:cs typeface="Arial" panose="020B0604020202020204" pitchFamily="34" charset="0"/>
            </a:endParaRPr>
          </a:p>
        </p:txBody>
      </p:sp>
      <p:sp>
        <p:nvSpPr>
          <p:cNvPr id="17411" name="Slide Image Placeholder 1">
            <a:extLst>
              <a:ext uri="{FF2B5EF4-FFF2-40B4-BE49-F238E27FC236}">
                <a16:creationId xmlns:a16="http://schemas.microsoft.com/office/drawing/2014/main" id="{F6DE12C9-4DAC-4CBF-9D2E-5FD1867937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a:extLst>
              <a:ext uri="{FF2B5EF4-FFF2-40B4-BE49-F238E27FC236}">
                <a16:creationId xmlns:a16="http://schemas.microsoft.com/office/drawing/2014/main" id="{84B015AB-A937-4A85-AEDA-40D4F38541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7413" name="Slide Number Placeholder 3">
            <a:extLst>
              <a:ext uri="{FF2B5EF4-FFF2-40B4-BE49-F238E27FC236}">
                <a16:creationId xmlns:a16="http://schemas.microsoft.com/office/drawing/2014/main" id="{34CC34D2-A9A3-4625-80E0-6D437EC2870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7F1E109-CC11-4B6B-BDE9-0AD5CA7D2735}" type="slidenum">
              <a:rPr lang="en-US" altLang="en-US" sz="1200"/>
              <a:pPr algn="r" eaLnBrk="1" hangingPunct="1"/>
              <a:t>25</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26</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28</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32</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35</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36</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37</a:t>
            </a:fld>
            <a:endParaRPr lang="zh-CN" altLang="en-US"/>
          </a:p>
        </p:txBody>
      </p:sp>
    </p:spTree>
    <p:extLst>
      <p:ext uri="{BB962C8B-B14F-4D97-AF65-F5344CB8AC3E}">
        <p14:creationId xmlns:p14="http://schemas.microsoft.com/office/powerpoint/2010/main" val="260714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38</a:t>
            </a:fld>
            <a:endParaRPr lang="zh-CN" altLang="en-US"/>
          </a:p>
        </p:txBody>
      </p:sp>
    </p:spTree>
    <p:extLst>
      <p:ext uri="{BB962C8B-B14F-4D97-AF65-F5344CB8AC3E}">
        <p14:creationId xmlns:p14="http://schemas.microsoft.com/office/powerpoint/2010/main" val="236972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39</a:t>
            </a:fld>
            <a:endParaRPr lang="zh-CN" altLang="en-US"/>
          </a:p>
        </p:txBody>
      </p:sp>
    </p:spTree>
    <p:extLst>
      <p:ext uri="{BB962C8B-B14F-4D97-AF65-F5344CB8AC3E}">
        <p14:creationId xmlns:p14="http://schemas.microsoft.com/office/powerpoint/2010/main" val="326631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40</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a:t>
            </a:fld>
            <a:endParaRPr lang="zh-CN" altLang="en-US"/>
          </a:p>
        </p:txBody>
      </p:sp>
    </p:spTree>
    <p:extLst>
      <p:ext uri="{BB962C8B-B14F-4D97-AF65-F5344CB8AC3E}">
        <p14:creationId xmlns:p14="http://schemas.microsoft.com/office/powerpoint/2010/main" val="2385767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41</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43</a:t>
            </a:fld>
            <a:endParaRPr lang="zh-CN" altLang="en-US"/>
          </a:p>
        </p:txBody>
      </p:sp>
    </p:spTree>
    <p:extLst>
      <p:ext uri="{BB962C8B-B14F-4D97-AF65-F5344CB8AC3E}">
        <p14:creationId xmlns:p14="http://schemas.microsoft.com/office/powerpoint/2010/main" val="404024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7</a:t>
            </a:fld>
            <a:endParaRPr lang="zh-CN" altLang="en-US"/>
          </a:p>
        </p:txBody>
      </p:sp>
    </p:spTree>
    <p:extLst>
      <p:ext uri="{BB962C8B-B14F-4D97-AF65-F5344CB8AC3E}">
        <p14:creationId xmlns:p14="http://schemas.microsoft.com/office/powerpoint/2010/main" val="246690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8</a:t>
            </a:fld>
            <a:endParaRPr lang="zh-CN" altLang="en-US"/>
          </a:p>
        </p:txBody>
      </p:sp>
    </p:spTree>
    <p:extLst>
      <p:ext uri="{BB962C8B-B14F-4D97-AF65-F5344CB8AC3E}">
        <p14:creationId xmlns:p14="http://schemas.microsoft.com/office/powerpoint/2010/main" val="77288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9</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10</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16</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6DF432F-0986-4FC0-9D52-04E4D2FCE7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ADBAD4-7BE0-4B87-B340-3B5B4420308D}" type="slidenum">
              <a:rPr lang="vi-VN" altLang="en-US" smtClean="0">
                <a:cs typeface="Arial" panose="020B0604020202020204" pitchFamily="34" charset="0"/>
              </a:rPr>
              <a:pPr/>
              <a:t>23</a:t>
            </a:fld>
            <a:endParaRPr lang="vi-VN" altLang="en-US">
              <a:cs typeface="Arial" panose="020B0604020202020204" pitchFamily="34" charset="0"/>
            </a:endParaRPr>
          </a:p>
        </p:txBody>
      </p:sp>
      <p:sp>
        <p:nvSpPr>
          <p:cNvPr id="13315" name="Slide Image Placeholder 1">
            <a:extLst>
              <a:ext uri="{FF2B5EF4-FFF2-40B4-BE49-F238E27FC236}">
                <a16:creationId xmlns:a16="http://schemas.microsoft.com/office/drawing/2014/main" id="{FBB05907-633A-411E-8F9E-5869580E51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2">
            <a:extLst>
              <a:ext uri="{FF2B5EF4-FFF2-40B4-BE49-F238E27FC236}">
                <a16:creationId xmlns:a16="http://schemas.microsoft.com/office/drawing/2014/main" id="{73F3A968-2FA2-4AD3-B3A3-B09E000E13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3317" name="Slide Number Placeholder 3">
            <a:extLst>
              <a:ext uri="{FF2B5EF4-FFF2-40B4-BE49-F238E27FC236}">
                <a16:creationId xmlns:a16="http://schemas.microsoft.com/office/drawing/2014/main" id="{1055498C-011A-4F41-ABCB-A15085BDB78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8E8D5CE-6C87-45C2-AEAF-CA11C6FDD0A7}" type="slidenum">
              <a:rPr lang="en-US" altLang="en-US" sz="1200"/>
              <a:pPr algn="r" eaLnBrk="1" hangingPunct="1"/>
              <a:t>23</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E551423-0B0A-4F6A-B573-E756541193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ED3399-E099-4AAB-9C50-FEC7F34FD850}" type="slidenum">
              <a:rPr lang="vi-VN" altLang="en-US" smtClean="0">
                <a:cs typeface="Arial" panose="020B0604020202020204" pitchFamily="34" charset="0"/>
              </a:rPr>
              <a:pPr/>
              <a:t>24</a:t>
            </a:fld>
            <a:endParaRPr lang="vi-VN" altLang="en-US">
              <a:cs typeface="Arial" panose="020B0604020202020204" pitchFamily="34" charset="0"/>
            </a:endParaRPr>
          </a:p>
        </p:txBody>
      </p:sp>
      <p:sp>
        <p:nvSpPr>
          <p:cNvPr id="15363" name="Slide Image Placeholder 1">
            <a:extLst>
              <a:ext uri="{FF2B5EF4-FFF2-40B4-BE49-F238E27FC236}">
                <a16:creationId xmlns:a16="http://schemas.microsoft.com/office/drawing/2014/main" id="{7BA42411-53E6-47B3-9461-8A239D0B20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2">
            <a:extLst>
              <a:ext uri="{FF2B5EF4-FFF2-40B4-BE49-F238E27FC236}">
                <a16:creationId xmlns:a16="http://schemas.microsoft.com/office/drawing/2014/main" id="{D26F1833-38F0-4FAD-8F28-BED09D6278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5365" name="Slide Number Placeholder 3">
            <a:extLst>
              <a:ext uri="{FF2B5EF4-FFF2-40B4-BE49-F238E27FC236}">
                <a16:creationId xmlns:a16="http://schemas.microsoft.com/office/drawing/2014/main" id="{EB1E428B-C17C-405A-8C87-4ADF2D0B5D2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0AAAAA2-2B3A-485B-864E-6E8C32722B0B}" type="slidenum">
              <a:rPr lang="en-US" altLang="en-US" sz="1200"/>
              <a:pPr algn="r" eaLnBrk="1" hangingPunct="1"/>
              <a:t>24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47323"/>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32" r="11333" b="13412"/>
          <a:stretch/>
        </p:blipFill>
        <p:spPr>
          <a:xfrm flipH="1">
            <a:off x="204052" y="193773"/>
            <a:ext cx="728170" cy="999594"/>
          </a:xfrm>
          <a:prstGeom prst="rect">
            <a:avLst/>
          </a:prstGeom>
          <a:effectLst>
            <a:outerShdw blurRad="50800" dist="38100" dir="5400000" algn="t" rotWithShape="0">
              <a:prstClr val="black">
                <a:alpha val="40000"/>
              </a:prstClr>
            </a:outerShdw>
          </a:effectLst>
        </p:spPr>
      </p:pic>
      <p:sp>
        <p:nvSpPr>
          <p:cNvPr id="4" name="文本框 3">
            <a:extLst>
              <a:ext uri="{FF2B5EF4-FFF2-40B4-BE49-F238E27FC236}">
                <a16:creationId xmlns:a16="http://schemas.microsoft.com/office/drawing/2014/main" id="{3E9CB403-467E-4400-B4EF-B1CE8B76E274}"/>
              </a:ext>
            </a:extLst>
          </p:cNvPr>
          <p:cNvSpPr txBox="1"/>
          <p:nvPr userDrawn="1"/>
        </p:nvSpPr>
        <p:spPr>
          <a:xfrm>
            <a:off x="932222" y="510653"/>
            <a:ext cx="7545539" cy="523220"/>
          </a:xfrm>
          <a:prstGeom prst="rect">
            <a:avLst/>
          </a:prstGeom>
          <a:noFill/>
        </p:spPr>
        <p:txBody>
          <a:bodyPr wrap="square" rtlCol="0">
            <a:spAutoFit/>
          </a:bodyPr>
          <a:lstStyle/>
          <a:p>
            <a:pPr algn="l"/>
            <a:r>
              <a:rPr lang="en-US" altLang="zh-CN" sz="2800" spc="600" dirty="0">
                <a:latin typeface="微软雅黑" panose="020B0503020204020204" pitchFamily="34" charset="-122"/>
                <a:ea typeface="微软雅黑" panose="020B0503020204020204" pitchFamily="34" charset="-122"/>
                <a:cs typeface="Malgun Gothic Semilight" panose="020B0502040204020203" pitchFamily="34" charset="-122"/>
                <a:sym typeface="+mn-lt"/>
              </a:rPr>
              <a:t>Cartoon children education</a:t>
            </a:r>
          </a:p>
        </p:txBody>
      </p:sp>
    </p:spTree>
    <p:extLst>
      <p:ext uri="{BB962C8B-B14F-4D97-AF65-F5344CB8AC3E}">
        <p14:creationId xmlns:p14="http://schemas.microsoft.com/office/powerpoint/2010/main" val="407490208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4/25/2022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415436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4/25/2022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245743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9CB93E3-470D-417E-95B3-61795021F399}" type="slidenum">
              <a:rPr lang="en-US" altLang="en-US"/>
              <a:pPr>
                <a:defRPr/>
              </a:pPr>
              <a:t>‹#›</a:t>
            </a:fld>
            <a:endParaRPr lang="en-US" altLang="en-US"/>
          </a:p>
        </p:txBody>
      </p:sp>
    </p:spTree>
    <p:extLst>
      <p:ext uri="{BB962C8B-B14F-4D97-AF65-F5344CB8AC3E}">
        <p14:creationId xmlns:p14="http://schemas.microsoft.com/office/powerpoint/2010/main" val="101586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F844C7-8DA2-4788-B3B5-72D9230336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84779C-CD66-43F0-AB1B-847195B8A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9D1969-B45D-4677-9D49-0F691B20FE17}"/>
              </a:ext>
            </a:extLst>
          </p:cNvPr>
          <p:cNvSpPr>
            <a:spLocks noGrp="1" noChangeArrowheads="1"/>
          </p:cNvSpPr>
          <p:nvPr>
            <p:ph type="sldNum" sz="quarter" idx="12"/>
          </p:nvPr>
        </p:nvSpPr>
        <p:spPr>
          <a:ln/>
        </p:spPr>
        <p:txBody>
          <a:bodyPr/>
          <a:lstStyle>
            <a:lvl1pPr>
              <a:defRPr/>
            </a:lvl1pPr>
          </a:lstStyle>
          <a:p>
            <a:pPr>
              <a:defRPr/>
            </a:pPr>
            <a:fld id="{0851F7B4-9D79-4BEA-B252-878C0156F122}" type="slidenum">
              <a:rPr lang="en-US" altLang="en-US"/>
              <a:pPr>
                <a:defRPr/>
              </a:pPr>
              <a:t>‹#›</a:t>
            </a:fld>
            <a:endParaRPr lang="en-US" altLang="en-US"/>
          </a:p>
        </p:txBody>
      </p:sp>
    </p:spTree>
    <p:extLst>
      <p:ext uri="{BB962C8B-B14F-4D97-AF65-F5344CB8AC3E}">
        <p14:creationId xmlns:p14="http://schemas.microsoft.com/office/powerpoint/2010/main" val="305414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3B11808-E443-4528-8399-8876E26B6DA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14BF4E59-B14B-4FB4-9BB9-8C6985D59701}"/>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Tree>
    <p:extLst>
      <p:ext uri="{BB962C8B-B14F-4D97-AF65-F5344CB8AC3E}">
        <p14:creationId xmlns:p14="http://schemas.microsoft.com/office/powerpoint/2010/main" val="50913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video" Target="file:///D:\AA%20GIAO%20AN%20DIEN%20TU%20CAP%20I\TLV3\MOV00022.MPG" TargetMode="Externa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google.com.vn/imgres?imgurl=http://4.bp.blogspot.com/_99PB1wJu_9Y/TPulMMRQwaI/AAAAAAAAAHQ/_Z5KiuK4zGQ/s1600/071210thacnuoctn3.jpg&amp;imgrefurl=http://www.itviet.vn/diendan/showthread.php%3F202021%26goto%3Dnewpost&amp;usg=__u2jbAD7qG7tkyS5hxKvwqaM7Tu0=&amp;h=768&amp;w=1024&amp;sz=428&amp;hl=vi&amp;start=1&amp;zoom=1&amp;tbnid=YdAKCDzJs7_lrM:&amp;tbnh=113&amp;tbnw=150&amp;ei=vaSnTY78BIqavgOGn62HCQ&amp;prev=/images%3Fq%3Dthi%25C3%25AAn%2Bnhi%25C3%25AAn%2B%25C4%2591%25E1%25BA%25B9p%26hl%3Dvi%26sa%3DN%26gbv%3D2%26tbm%3Disch&amp;itbs=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gif"/><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9.png"/><Relationship Id="rId7"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94.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4.png"/><Relationship Id="rId7"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3978C81-32EC-4022-A566-3C15834728CB}"/>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flipH="1">
            <a:off x="2983700" y="-139121"/>
            <a:ext cx="1787184" cy="1500490"/>
          </a:xfrm>
          <a:prstGeom prst="rect">
            <a:avLst/>
          </a:prstGeom>
        </p:spPr>
      </p:pic>
      <p:pic>
        <p:nvPicPr>
          <p:cNvPr id="21" name="图片 20">
            <a:extLst>
              <a:ext uri="{FF2B5EF4-FFF2-40B4-BE49-F238E27FC236}">
                <a16:creationId xmlns:a16="http://schemas.microsoft.com/office/drawing/2014/main" id="{9475F598-0355-4241-95C5-A2A99853362F}"/>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a:off x="5869696" y="-129692"/>
            <a:ext cx="1787184" cy="1500490"/>
          </a:xfrm>
          <a:prstGeom prst="rect">
            <a:avLst/>
          </a:prstGeom>
        </p:spPr>
      </p:pic>
      <p:pic>
        <p:nvPicPr>
          <p:cNvPr id="22" name="图片 21">
            <a:extLst>
              <a:ext uri="{FF2B5EF4-FFF2-40B4-BE49-F238E27FC236}">
                <a16:creationId xmlns:a16="http://schemas.microsoft.com/office/drawing/2014/main" id="{5E0D2A20-4D1A-4C52-9816-F6C170B63D6B}"/>
              </a:ext>
            </a:extLst>
          </p:cNvPr>
          <p:cNvPicPr>
            <a:picLocks noChangeAspect="1"/>
          </p:cNvPicPr>
          <p:nvPr/>
        </p:nvPicPr>
        <p:blipFill rotWithShape="1">
          <a:blip r:embed="rId3">
            <a:extLst>
              <a:ext uri="{28A0092B-C50C-407E-A947-70E740481C1C}">
                <a14:useLocalDpi xmlns:a14="http://schemas.microsoft.com/office/drawing/2010/main" val="0"/>
              </a:ext>
            </a:extLst>
          </a:blip>
          <a:srcRect t="62063" b="527"/>
          <a:stretch/>
        </p:blipFill>
        <p:spPr>
          <a:xfrm>
            <a:off x="1008" y="4167712"/>
            <a:ext cx="12190992" cy="2690288"/>
          </a:xfrm>
          <a:prstGeom prst="rect">
            <a:avLst/>
          </a:prstGeom>
        </p:spPr>
      </p:pic>
      <p:pic>
        <p:nvPicPr>
          <p:cNvPr id="19" name="图片 18">
            <a:extLst>
              <a:ext uri="{FF2B5EF4-FFF2-40B4-BE49-F238E27FC236}">
                <a16:creationId xmlns:a16="http://schemas.microsoft.com/office/drawing/2014/main" id="{2C848FBF-8B4E-4495-8104-B35C70B54008}"/>
              </a:ext>
            </a:extLst>
          </p:cNvPr>
          <p:cNvPicPr>
            <a:picLocks noChangeAspect="1"/>
          </p:cNvPicPr>
          <p:nvPr/>
        </p:nvPicPr>
        <p:blipFill rotWithShape="1">
          <a:blip r:embed="rId4">
            <a:extLst>
              <a:ext uri="{28A0092B-C50C-407E-A947-70E740481C1C}">
                <a14:useLocalDpi xmlns:a14="http://schemas.microsoft.com/office/drawing/2010/main" val="0"/>
              </a:ext>
            </a:extLst>
          </a:blip>
          <a:srcRect l="47287" t="17223" r="16147" b="32401"/>
          <a:stretch/>
        </p:blipFill>
        <p:spPr>
          <a:xfrm>
            <a:off x="1277804" y="620553"/>
            <a:ext cx="6986160" cy="4026760"/>
          </a:xfrm>
          <a:prstGeom prst="rect">
            <a:avLst/>
          </a:prstGeom>
        </p:spPr>
      </p:pic>
      <p:pic>
        <p:nvPicPr>
          <p:cNvPr id="24" name="图片 23">
            <a:extLst>
              <a:ext uri="{FF2B5EF4-FFF2-40B4-BE49-F238E27FC236}">
                <a16:creationId xmlns:a16="http://schemas.microsoft.com/office/drawing/2014/main" id="{EBB5BB03-286A-4747-B55F-842491BF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941" y="1184003"/>
            <a:ext cx="2883876" cy="3998100"/>
          </a:xfrm>
          <a:prstGeom prst="rect">
            <a:avLst/>
          </a:prstGeom>
          <a:effectLst>
            <a:outerShdw blurRad="50800" dist="38100" dir="5400000" algn="t" rotWithShape="0">
              <a:prstClr val="black">
                <a:alpha val="40000"/>
              </a:prstClr>
            </a:outerShdw>
          </a:effectLst>
        </p:spPr>
      </p:pic>
      <p:sp>
        <p:nvSpPr>
          <p:cNvPr id="9" name="文本框 34">
            <a:extLst>
              <a:ext uri="{FF2B5EF4-FFF2-40B4-BE49-F238E27FC236}">
                <a16:creationId xmlns:a16="http://schemas.microsoft.com/office/drawing/2014/main" id="{AB4FC7EB-4CEB-4B62-80C6-74E745EDDC19}"/>
              </a:ext>
            </a:extLst>
          </p:cNvPr>
          <p:cNvSpPr txBox="1"/>
          <p:nvPr/>
        </p:nvSpPr>
        <p:spPr>
          <a:xfrm>
            <a:off x="1869967" y="2086438"/>
            <a:ext cx="58018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22225">
                  <a:solidFill>
                    <a:schemeClr val="tx1">
                      <a:lumMod val="95000"/>
                      <a:lumOff val="5000"/>
                    </a:schemeClr>
                  </a:solidFill>
                </a:ln>
                <a:solidFill>
                  <a:srgbClr val="E4E842"/>
                </a:solidFill>
                <a:effectLst/>
                <a:uLnTx/>
                <a:uFillTx/>
                <a:latin typeface="方正喵呜体" panose="02010600010101010101" pitchFamily="2" charset="-122"/>
                <a:ea typeface="方正喵呜体" panose="02010600010101010101" pitchFamily="2" charset="-122"/>
              </a:rPr>
              <a:t>TẬP</a:t>
            </a:r>
            <a:r>
              <a:rPr kumimoji="0" lang="en-US" altLang="zh-CN" sz="6000" b="1" i="0" u="none" strike="noStrike" kern="1200" cap="none" spc="0" normalizeH="0" noProof="0" dirty="0">
                <a:ln w="22225">
                  <a:solidFill>
                    <a:schemeClr val="tx1">
                      <a:lumMod val="95000"/>
                      <a:lumOff val="5000"/>
                    </a:schemeClr>
                  </a:solidFill>
                </a:ln>
                <a:solidFill>
                  <a:srgbClr val="E4E842"/>
                </a:solidFill>
                <a:effectLst/>
                <a:uLnTx/>
                <a:uFillTx/>
                <a:latin typeface="方正喵呜体" panose="02010600010101010101" pitchFamily="2" charset="-122"/>
                <a:ea typeface="方正喵呜体" panose="02010600010101010101" pitchFamily="2" charset="-122"/>
              </a:rPr>
              <a:t> LÀM VĂN</a:t>
            </a:r>
            <a:endParaRPr kumimoji="0" lang="zh-CN" altLang="en-US" sz="6000" b="1" i="0" u="none" strike="noStrike" kern="1200" cap="none" spc="0" normalizeH="0" baseline="0" noProof="0" dirty="0">
              <a:ln w="22225">
                <a:solidFill>
                  <a:schemeClr val="tx1">
                    <a:lumMod val="95000"/>
                    <a:lumOff val="5000"/>
                  </a:schemeClr>
                </a:solidFill>
              </a:ln>
              <a:solidFill>
                <a:srgbClr val="E4E842"/>
              </a:solidFill>
              <a:effectLst/>
              <a:uLnTx/>
              <a:uFillTx/>
              <a:latin typeface="方正喵呜体" panose="02010600010101010101" pitchFamily="2" charset="-122"/>
              <a:ea typeface="方正喵呜体" panose="02010600010101010101" pitchFamily="2" charset="-122"/>
            </a:endParaRPr>
          </a:p>
        </p:txBody>
      </p:sp>
    </p:spTree>
    <p:extLst>
      <p:ext uri="{BB962C8B-B14F-4D97-AF65-F5344CB8AC3E}">
        <p14:creationId xmlns:p14="http://schemas.microsoft.com/office/powerpoint/2010/main" val="360939879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ppt_w</p:attrName>
                                        </p:attrNameLst>
                                      </p:cBhvr>
                                      <p:tavLst>
                                        <p:tav tm="0" fmla="#ppt_w*sin(2.5*pi*$)">
                                          <p:val>
                                            <p:fltVal val="0"/>
                                          </p:val>
                                        </p:tav>
                                        <p:tav tm="100000">
                                          <p:val>
                                            <p:fltVal val="1"/>
                                          </p:val>
                                        </p:tav>
                                      </p:tavLst>
                                    </p:anim>
                                    <p:anim calcmode="lin" valueType="num">
                                      <p:cBhvr>
                                        <p:cTn id="24" dur="2000" fill="hold"/>
                                        <p:tgtEl>
                                          <p:spTgt spid="24"/>
                                        </p:tgtEl>
                                        <p:attrNameLst>
                                          <p:attrName>ppt_h</p:attrName>
                                        </p:attrNameLst>
                                      </p:cBhvr>
                                      <p:tavLst>
                                        <p:tav tm="0">
                                          <p:val>
                                            <p:strVal val="#ppt_h"/>
                                          </p:val>
                                        </p:tav>
                                        <p:tav tm="100000">
                                          <p:val>
                                            <p:strVal val="#ppt_h"/>
                                          </p:val>
                                        </p:tav>
                                      </p:tavLst>
                                    </p:anim>
                                  </p:childTnLst>
                                </p:cTn>
                              </p:par>
                            </p:childTnLst>
                          </p:cTn>
                        </p:par>
                        <p:par>
                          <p:cTn id="25" fill="hold">
                            <p:stCondLst>
                              <p:cond delay="5500"/>
                            </p:stCondLst>
                            <p:childTnLst>
                              <p:par>
                                <p:cTn id="26" presetID="26"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80">
                                          <p:stCondLst>
                                            <p:cond delay="0"/>
                                          </p:stCondLst>
                                        </p:cTn>
                                        <p:tgtEl>
                                          <p:spTgt spid="21"/>
                                        </p:tgtEl>
                                      </p:cBhvr>
                                    </p:animEffect>
                                    <p:anim calcmode="lin" valueType="num">
                                      <p:cBhvr>
                                        <p:cTn id="2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4" dur="26">
                                          <p:stCondLst>
                                            <p:cond delay="650"/>
                                          </p:stCondLst>
                                        </p:cTn>
                                        <p:tgtEl>
                                          <p:spTgt spid="21"/>
                                        </p:tgtEl>
                                      </p:cBhvr>
                                      <p:to x="100000" y="60000"/>
                                    </p:animScale>
                                    <p:animScale>
                                      <p:cBhvr>
                                        <p:cTn id="35" dur="166" decel="50000">
                                          <p:stCondLst>
                                            <p:cond delay="676"/>
                                          </p:stCondLst>
                                        </p:cTn>
                                        <p:tgtEl>
                                          <p:spTgt spid="21"/>
                                        </p:tgtEl>
                                      </p:cBhvr>
                                      <p:to x="100000" y="100000"/>
                                    </p:animScale>
                                    <p:animScale>
                                      <p:cBhvr>
                                        <p:cTn id="36" dur="26">
                                          <p:stCondLst>
                                            <p:cond delay="1312"/>
                                          </p:stCondLst>
                                        </p:cTn>
                                        <p:tgtEl>
                                          <p:spTgt spid="21"/>
                                        </p:tgtEl>
                                      </p:cBhvr>
                                      <p:to x="100000" y="80000"/>
                                    </p:animScale>
                                    <p:animScale>
                                      <p:cBhvr>
                                        <p:cTn id="37" dur="166" decel="50000">
                                          <p:stCondLst>
                                            <p:cond delay="1338"/>
                                          </p:stCondLst>
                                        </p:cTn>
                                        <p:tgtEl>
                                          <p:spTgt spid="21"/>
                                        </p:tgtEl>
                                      </p:cBhvr>
                                      <p:to x="100000" y="100000"/>
                                    </p:animScale>
                                    <p:animScale>
                                      <p:cBhvr>
                                        <p:cTn id="38" dur="26">
                                          <p:stCondLst>
                                            <p:cond delay="1642"/>
                                          </p:stCondLst>
                                        </p:cTn>
                                        <p:tgtEl>
                                          <p:spTgt spid="21"/>
                                        </p:tgtEl>
                                      </p:cBhvr>
                                      <p:to x="100000" y="90000"/>
                                    </p:animScale>
                                    <p:animScale>
                                      <p:cBhvr>
                                        <p:cTn id="39" dur="166" decel="50000">
                                          <p:stCondLst>
                                            <p:cond delay="1668"/>
                                          </p:stCondLst>
                                        </p:cTn>
                                        <p:tgtEl>
                                          <p:spTgt spid="21"/>
                                        </p:tgtEl>
                                      </p:cBhvr>
                                      <p:to x="100000" y="100000"/>
                                    </p:animScale>
                                    <p:animScale>
                                      <p:cBhvr>
                                        <p:cTn id="40" dur="26">
                                          <p:stCondLst>
                                            <p:cond delay="1808"/>
                                          </p:stCondLst>
                                        </p:cTn>
                                        <p:tgtEl>
                                          <p:spTgt spid="21"/>
                                        </p:tgtEl>
                                      </p:cBhvr>
                                      <p:to x="100000" y="95000"/>
                                    </p:animScale>
                                    <p:animScale>
                                      <p:cBhvr>
                                        <p:cTn id="41" dur="166" decel="50000">
                                          <p:stCondLst>
                                            <p:cond delay="1834"/>
                                          </p:stCondLst>
                                        </p:cTn>
                                        <p:tgtEl>
                                          <p:spTgt spid="21"/>
                                        </p:tgtEl>
                                      </p:cBhvr>
                                      <p:to x="100000" y="100000"/>
                                    </p:animScale>
                                  </p:childTnLst>
                                </p:cTn>
                              </p:par>
                              <p:par>
                                <p:cTn id="42" presetID="6"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0" y="381318"/>
            <a:ext cx="9753600" cy="6114153"/>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7528757" y="2653565"/>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723901" y="2796295"/>
            <a:ext cx="7885464" cy="707886"/>
          </a:xfrm>
          <a:prstGeom prst="rect">
            <a:avLst/>
          </a:prstGeom>
          <a:noFill/>
        </p:spPr>
        <p:txBody>
          <a:bodyPr wrap="square" rtlCol="0">
            <a:spAutoFit/>
          </a:bodyPr>
          <a:lstStyle/>
          <a:p>
            <a:r>
              <a:rPr lang="en-US" altLang="vi-VN" sz="4000" b="1" dirty="0">
                <a:latin typeface="Times New Roman" pitchFamily="18" charset="0"/>
              </a:rPr>
              <a:t> Hoạt động 1: Quan sát và nhận xét</a:t>
            </a:r>
          </a:p>
        </p:txBody>
      </p:sp>
    </p:spTree>
    <p:extLst>
      <p:ext uri="{BB962C8B-B14F-4D97-AF65-F5344CB8AC3E}">
        <p14:creationId xmlns:p14="http://schemas.microsoft.com/office/powerpoint/2010/main" val="274189255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Luachin.jpg image by Natlie_n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6400" y="381000"/>
            <a:ext cx="5689600" cy="2819400"/>
          </a:xfrm>
          <a:noFill/>
        </p:spPr>
      </p:pic>
      <p:pic>
        <p:nvPicPr>
          <p:cNvPr id="9219"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C:\Documents and Settings\Luck Star\Desktop\anh - TLV\small_1245914454.nv[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E:\GIAO AN CUA MOI NGUOI NAM HOC 2009 - 2010 - DANG DUNG\GA cua YEN - LOP 3 - 2009 - 2010\anh moi truong o nhiem\Copy of 478227198_a2587e6fd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68" y="3429001"/>
            <a:ext cx="569383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Content Placeholder 4" descr="IMG_0688.jpg"/>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299200" y="381000"/>
            <a:ext cx="5588000" cy="2876550"/>
          </a:xfrm>
        </p:spPr>
      </p:pic>
    </p:spTree>
    <p:extLst>
      <p:ext uri="{BB962C8B-B14F-4D97-AF65-F5344CB8AC3E}">
        <p14:creationId xmlns:p14="http://schemas.microsoft.com/office/powerpoint/2010/main" val="265447325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10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diamond(in)">
                                      <p:cBhvr>
                                        <p:cTn id="12" dur="1000"/>
                                        <p:tgtEl>
                                          <p:spTgt spid="10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1000" fill="hold"/>
                                        <p:tgtEl>
                                          <p:spTgt spid="10246"/>
                                        </p:tgtEl>
                                        <p:attrNameLst>
                                          <p:attrName>ppt_x</p:attrName>
                                        </p:attrNameLst>
                                      </p:cBhvr>
                                      <p:tavLst>
                                        <p:tav tm="0">
                                          <p:val>
                                            <p:strVal val="#ppt_x"/>
                                          </p:val>
                                        </p:tav>
                                        <p:tav tm="100000">
                                          <p:val>
                                            <p:strVal val="#ppt_x"/>
                                          </p:val>
                                        </p:tav>
                                      </p:tavLst>
                                    </p:anim>
                                    <p:anim calcmode="lin" valueType="num">
                                      <p:cBhvr additive="base">
                                        <p:cTn id="18" dur="10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anim calcmode="lin" valueType="num">
                                      <p:cBhvr additive="base">
                                        <p:cTn id="23" dur="1000" fill="hold"/>
                                        <p:tgtEl>
                                          <p:spTgt spid="10245"/>
                                        </p:tgtEl>
                                        <p:attrNameLst>
                                          <p:attrName>ppt_x</p:attrName>
                                        </p:attrNameLst>
                                      </p:cBhvr>
                                      <p:tavLst>
                                        <p:tav tm="0">
                                          <p:val>
                                            <p:strVal val="#ppt_x"/>
                                          </p:val>
                                        </p:tav>
                                        <p:tav tm="100000">
                                          <p:val>
                                            <p:strVal val="#ppt_x"/>
                                          </p:val>
                                        </p:tav>
                                      </p:tavLst>
                                    </p:anim>
                                    <p:anim calcmode="lin" valueType="num">
                                      <p:cBhvr additive="base">
                                        <p:cTn id="24" dur="10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27" descr="10021[1].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3581400"/>
            <a:ext cx="5689600" cy="2895600"/>
          </a:xfrm>
        </p:spPr>
      </p:pic>
      <p:pic>
        <p:nvPicPr>
          <p:cNvPr id="10243"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E:\HINH ANH\CANH_THIEN NHIEN\Vinh-Ha-Long110707.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457200"/>
            <a:ext cx="5486400" cy="2895600"/>
          </a:xfrm>
          <a:noFill/>
        </p:spPr>
      </p:pic>
      <p:pic>
        <p:nvPicPr>
          <p:cNvPr id="11269" name="Picture 8" descr="E:\HINH ANH\CANH_THIEN NHIEN\020407_03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81401"/>
            <a:ext cx="5588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E:\HINH ANH\CANH_THIEN NHIEN\PC190906_17L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81000"/>
            <a:ext cx="568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634598"/>
      </p:ext>
    </p:extLst>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10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checkerboard(across)">
                                      <p:cBhvr>
                                        <p:cTn id="12" dur="10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blinds(horizontal)">
                                      <p:cBhvr>
                                        <p:cTn id="17" dur="10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Effect transition="in" filter="blinds(horizontal)">
                                      <p:cBhvr>
                                        <p:cTn id="22"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E:\HINH ANH\CANH_THIEN NHIEN\060407_10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52832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E:\HINH ANH\CANH_THIEN NHIEN\060407_07LAR.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381000"/>
            <a:ext cx="5486400" cy="3048000"/>
          </a:xfrm>
          <a:noFill/>
        </p:spPr>
      </p:pic>
      <p:pic>
        <p:nvPicPr>
          <p:cNvPr id="6" name="MOV00022.MPG">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6400800" y="381000"/>
            <a:ext cx="5181600" cy="3048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6" descr="IMG_141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00" y="3657600"/>
            <a:ext cx="558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532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629400"/>
            <a:ext cx="6096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78412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amond(in)">
                                      <p:cBhvr>
                                        <p:cTn id="7" dur="10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amond(in)">
                                      <p:cBhvr>
                                        <p:cTn id="12" dur="1000"/>
                                        <p:tgtEl>
                                          <p:spTgt spid="122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diamond(in)">
                                      <p:cBhvr>
                                        <p:cTn id="17" dur="1000"/>
                                        <p:tgtEl>
                                          <p:spTgt spid="12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pm">
            <a:extLst>
              <a:ext uri="{FF2B5EF4-FFF2-40B4-BE49-F238E27FC236}">
                <a16:creationId xmlns:a16="http://schemas.microsoft.com/office/drawing/2014/main" id="{51F43357-B431-4404-BBCF-26E9308B1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55638"/>
            <a:ext cx="5791200" cy="4027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7" descr="moi_tr_ng_xanh_s_ch_d_p_imagelarge">
            <a:extLst>
              <a:ext uri="{FF2B5EF4-FFF2-40B4-BE49-F238E27FC236}">
                <a16:creationId xmlns:a16="http://schemas.microsoft.com/office/drawing/2014/main" id="{3FC6C926-E297-4D51-89FF-9C22210FD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050" y="-627063"/>
            <a:ext cx="6197600" cy="3963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38" name="Picture 18" descr="cong-vien-hubin0">
            <a:extLst>
              <a:ext uri="{FF2B5EF4-FFF2-40B4-BE49-F238E27FC236}">
                <a16:creationId xmlns:a16="http://schemas.microsoft.com/office/drawing/2014/main" id="{5C5DA8A2-E33E-469D-A5D4-53B93B162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3394075"/>
            <a:ext cx="6275387"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39" name="Picture 19" descr="vuon-hoa">
            <a:extLst>
              <a:ext uri="{FF2B5EF4-FFF2-40B4-BE49-F238E27FC236}">
                <a16:creationId xmlns:a16="http://schemas.microsoft.com/office/drawing/2014/main" id="{DC6FB646-30F9-4DDF-A731-5CFC7DDD6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6925"/>
            <a:ext cx="5791200"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edge">
                                      <p:cBhvr>
                                        <p:cTn id="7" dur="2000"/>
                                        <p:tgtEl>
                                          <p:spTgt spid="5125"/>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wedge">
                                      <p:cBhvr>
                                        <p:cTn id="11" dur="2000"/>
                                        <p:tgtEl>
                                          <p:spTgt spid="5127"/>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5139"/>
                                        </p:tgtEl>
                                        <p:attrNameLst>
                                          <p:attrName>style.visibility</p:attrName>
                                        </p:attrNameLst>
                                      </p:cBhvr>
                                      <p:to>
                                        <p:strVal val="visible"/>
                                      </p:to>
                                    </p:set>
                                    <p:animEffect transition="in" filter="wedge">
                                      <p:cBhvr>
                                        <p:cTn id="15" dur="2000"/>
                                        <p:tgtEl>
                                          <p:spTgt spid="5139"/>
                                        </p:tgtEl>
                                      </p:cBhvr>
                                    </p:animEffect>
                                  </p:childTnLst>
                                </p:cTn>
                              </p:par>
                            </p:childTnLst>
                          </p:cTn>
                        </p:par>
                        <p:par>
                          <p:cTn id="16" fill="hold" nodeType="afterGroup">
                            <p:stCondLst>
                              <p:cond delay="6000"/>
                            </p:stCondLst>
                            <p:childTnLst>
                              <p:par>
                                <p:cTn id="17" presetID="20" presetClass="entr" presetSubtype="0" fill="hold" nodeType="afterEffect">
                                  <p:stCondLst>
                                    <p:cond delay="0"/>
                                  </p:stCondLst>
                                  <p:childTnLst>
                                    <p:set>
                                      <p:cBhvr>
                                        <p:cTn id="18" dur="1" fill="hold">
                                          <p:stCondLst>
                                            <p:cond delay="0"/>
                                          </p:stCondLst>
                                        </p:cTn>
                                        <p:tgtEl>
                                          <p:spTgt spid="5138"/>
                                        </p:tgtEl>
                                        <p:attrNameLst>
                                          <p:attrName>style.visibility</p:attrName>
                                        </p:attrNameLst>
                                      </p:cBhvr>
                                      <p:to>
                                        <p:strVal val="visible"/>
                                      </p:to>
                                    </p:set>
                                    <p:animEffect transition="in" filter="wedge">
                                      <p:cBhvr>
                                        <p:cTn id="19" dur="20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ile_upload18636">
            <a:extLst>
              <a:ext uri="{FF2B5EF4-FFF2-40B4-BE49-F238E27FC236}">
                <a16:creationId xmlns:a16="http://schemas.microsoft.com/office/drawing/2014/main" id="{F5ECCB27-70DE-4F20-AE51-81FC7A34B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0" y="-655638"/>
            <a:ext cx="6172200" cy="384492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Nhung-vuon-hoa-dep-nhat-the-gioi-71137-2">
            <a:extLst>
              <a:ext uri="{FF2B5EF4-FFF2-40B4-BE49-F238E27FC236}">
                <a16:creationId xmlns:a16="http://schemas.microsoft.com/office/drawing/2014/main" id="{419311DC-8381-4CEC-8995-073DAFC07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688975"/>
            <a:ext cx="5834063" cy="38893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ANd9GcQ2hh2GGmiJNd4ZYKqT_A61syT4Z9O4C12N0WVgHeYnuOQzPBfW4cn8V-I">
            <a:hlinkClick r:id="rId4"/>
            <a:extLst>
              <a:ext uri="{FF2B5EF4-FFF2-40B4-BE49-F238E27FC236}">
                <a16:creationId xmlns:a16="http://schemas.microsoft.com/office/drawing/2014/main" id="{138F5CC4-1188-4F9B-A8B1-022829E9B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7550"/>
            <a:ext cx="5891213" cy="4117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CS010515358_1_1">
            <a:extLst>
              <a:ext uri="{FF2B5EF4-FFF2-40B4-BE49-F238E27FC236}">
                <a16:creationId xmlns:a16="http://schemas.microsoft.com/office/drawing/2014/main" id="{8F2B9D1B-B708-45BC-8F9C-748D5B36B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211513"/>
            <a:ext cx="6197600"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 to="" calcmode="lin" valueType="num">
                                      <p:cBhvr>
                                        <p:cTn id="7" dur="1" fill="hold"/>
                                        <p:tgtEl>
                                          <p:spTgt spid="10246"/>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10247"/>
                                        </p:tgtEl>
                                        <p:attrNameLst>
                                          <p:attrName>style.visibility</p:attrName>
                                        </p:attrNameLst>
                                      </p:cBhvr>
                                      <p:to>
                                        <p:strVal val="visible"/>
                                      </p:to>
                                    </p:set>
                                    <p:anim to="" calcmode="lin" valueType="num">
                                      <p:cBhvr>
                                        <p:cTn id="11" dur="1" fill="hold"/>
                                        <p:tgtEl>
                                          <p:spTgt spid="10247"/>
                                        </p:tgtEl>
                                        <p:attrNameLst>
                                          <p:attrName/>
                                        </p:attrNameLst>
                                      </p:cBhvr>
                                    </p:anim>
                                  </p:childTnLst>
                                </p:cTn>
                              </p:par>
                            </p:childTnLst>
                          </p:cTn>
                        </p:par>
                        <p:par>
                          <p:cTn id="12" fill="hold" nodeType="afterGroup">
                            <p:stCondLst>
                              <p:cond delay="0"/>
                            </p:stCondLst>
                            <p:childTnLst>
                              <p:par>
                                <p:cTn id="13" presetID="24" presetClass="entr" presetSubtype="0" fill="hold" nodeType="afterEffect">
                                  <p:stCondLst>
                                    <p:cond delay="0"/>
                                  </p:stCondLst>
                                  <p:childTnLst>
                                    <p:set>
                                      <p:cBhvr>
                                        <p:cTn id="14" dur="1" fill="hold">
                                          <p:stCondLst>
                                            <p:cond delay="0"/>
                                          </p:stCondLst>
                                        </p:cTn>
                                        <p:tgtEl>
                                          <p:spTgt spid="10245"/>
                                        </p:tgtEl>
                                        <p:attrNameLst>
                                          <p:attrName>style.visibility</p:attrName>
                                        </p:attrNameLst>
                                      </p:cBhvr>
                                      <p:to>
                                        <p:strVal val="visible"/>
                                      </p:to>
                                    </p:set>
                                    <p:anim to="" calcmode="lin" valueType="num">
                                      <p:cBhvr>
                                        <p:cTn id="15" dur="1" fill="hold"/>
                                        <p:tgtEl>
                                          <p:spTgt spid="10245"/>
                                        </p:tgtEl>
                                        <p:attrNameLst>
                                          <p:attrName/>
                                        </p:attrNameLst>
                                      </p:cBhvr>
                                    </p:anim>
                                  </p:childTnLst>
                                </p:cTn>
                              </p:par>
                            </p:childTnLst>
                          </p:cTn>
                        </p:par>
                        <p:par>
                          <p:cTn id="16" fill="hold" nodeType="afterGroup">
                            <p:stCondLst>
                              <p:cond delay="0"/>
                            </p:stCondLst>
                            <p:childTnLst>
                              <p:par>
                                <p:cTn id="17" presetID="24"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 to="" calcmode="lin" valueType="num">
                                      <p:cBhvr>
                                        <p:cTn id="19" dur="1" fill="hold"/>
                                        <p:tgtEl>
                                          <p:spTgt spid="102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916869" y="741780"/>
            <a:ext cx="7296484" cy="4002537"/>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a:extLst>
              <a:ext uri="{28A0092B-C50C-407E-A947-70E740481C1C}">
                <a14:useLocalDpi xmlns:a14="http://schemas.microsoft.com/office/drawing/2010/main" val="0"/>
              </a:ext>
            </a:extLst>
          </a:blip>
          <a:srcRect t="63889" r="42500"/>
          <a:stretch/>
        </p:blipFill>
        <p:spPr>
          <a:xfrm>
            <a:off x="1270288" y="3909611"/>
            <a:ext cx="8712266"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a:extLst>
              <a:ext uri="{28A0092B-C50C-407E-A947-70E740481C1C}">
                <a14:useLocalDpi xmlns:a14="http://schemas.microsoft.com/office/drawing/2010/main" val="0"/>
              </a:ext>
            </a:extLst>
          </a:blip>
          <a:srcRect l="23672" t="23089" r="23006" b="24573"/>
          <a:stretch/>
        </p:blipFill>
        <p:spPr>
          <a:xfrm>
            <a:off x="8009488" y="1343495"/>
            <a:ext cx="3110036" cy="3110036"/>
          </a:xfrm>
          <a:prstGeom prst="rect">
            <a:avLst/>
          </a:prstGeom>
          <a:effectLst>
            <a:outerShdw blurRad="50800" dist="38100" dir="5400000" algn="t" rotWithShape="0">
              <a:prstClr val="black">
                <a:alpha val="40000"/>
              </a:prstClr>
            </a:outerShdw>
          </a:effectLst>
        </p:spPr>
      </p:pic>
      <p:sp>
        <p:nvSpPr>
          <p:cNvPr id="9" name="Rectangle 8"/>
          <p:cNvSpPr/>
          <p:nvPr/>
        </p:nvSpPr>
        <p:spPr>
          <a:xfrm>
            <a:off x="719647" y="1610195"/>
            <a:ext cx="7376160" cy="1200329"/>
          </a:xfrm>
          <a:prstGeom prst="rect">
            <a:avLst/>
          </a:prstGeom>
        </p:spPr>
        <p:txBody>
          <a:bodyPr>
            <a:spAutoFit/>
          </a:bodyPr>
          <a:lstStyle/>
          <a:p>
            <a:pPr algn="ctr"/>
            <a:r>
              <a:rPr lang="en-US" altLang="vi-VN" sz="3600" b="1" dirty="0">
                <a:solidFill>
                  <a:srgbClr val="0000FF"/>
                </a:solidFill>
                <a:latin typeface="Times New Roman" pitchFamily="18" charset="0"/>
              </a:rPr>
              <a:t>- Môi trường xung quanh của chúng ta là những gì?</a:t>
            </a:r>
          </a:p>
        </p:txBody>
      </p:sp>
      <p:sp>
        <p:nvSpPr>
          <p:cNvPr id="5" name="Rectangle 4"/>
          <p:cNvSpPr/>
          <p:nvPr/>
        </p:nvSpPr>
        <p:spPr>
          <a:xfrm>
            <a:off x="520499" y="2992659"/>
            <a:ext cx="7396406" cy="1200329"/>
          </a:xfrm>
          <a:prstGeom prst="rect">
            <a:avLst/>
          </a:prstGeom>
        </p:spPr>
        <p:txBody>
          <a:bodyPr wrap="square">
            <a:spAutoFit/>
          </a:bodyPr>
          <a:lstStyle/>
          <a:p>
            <a:pPr algn="ctr">
              <a:spcBef>
                <a:spcPct val="50000"/>
              </a:spcBef>
            </a:pPr>
            <a:r>
              <a:rPr lang="en-US" altLang="vi-VN" sz="3600" b="1" dirty="0">
                <a:solidFill>
                  <a:srgbClr val="0000FF"/>
                </a:solidFill>
                <a:latin typeface="Times New Roman" pitchFamily="18" charset="0"/>
              </a:rPr>
              <a:t> - Thế nào là môi trường xanh, sạch, đẹp?</a:t>
            </a:r>
          </a:p>
        </p:txBody>
      </p:sp>
      <p:sp>
        <p:nvSpPr>
          <p:cNvPr id="6" name="Rectangle 5"/>
          <p:cNvSpPr/>
          <p:nvPr/>
        </p:nvSpPr>
        <p:spPr>
          <a:xfrm>
            <a:off x="984538" y="4570804"/>
            <a:ext cx="10346071" cy="1200329"/>
          </a:xfrm>
          <a:prstGeom prst="rect">
            <a:avLst/>
          </a:prstGeom>
        </p:spPr>
        <p:txBody>
          <a:bodyPr wrap="square">
            <a:spAutoFit/>
          </a:bodyPr>
          <a:lstStyle/>
          <a:p>
            <a:pPr>
              <a:spcBef>
                <a:spcPct val="50000"/>
              </a:spcBef>
            </a:pPr>
            <a:r>
              <a:rPr lang="en-US" altLang="vi-VN" sz="3600" b="1" dirty="0">
                <a:solidFill>
                  <a:srgbClr val="0000FF"/>
                </a:solidFill>
                <a:latin typeface="Times New Roman" pitchFamily="18" charset="0"/>
              </a:rPr>
              <a:t>- Môi trường xanh, sạch, đẹp có ích lợi như thế nào?</a:t>
            </a:r>
          </a:p>
        </p:txBody>
      </p:sp>
    </p:spTree>
    <p:extLst>
      <p:ext uri="{BB962C8B-B14F-4D97-AF65-F5344CB8AC3E}">
        <p14:creationId xmlns:p14="http://schemas.microsoft.com/office/powerpoint/2010/main" val="1342321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1+ppt_h/2"/>
                                          </p:val>
                                        </p:tav>
                                      </p:tavLst>
                                    </p:anim>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6"/>
                                        </p:tgtEl>
                                        <p:attrNameLst>
                                          <p:attrName>ppt_x</p:attrName>
                                        </p:attrNameLst>
                                      </p:cBhvr>
                                      <p:tavLst>
                                        <p:tav tm="0">
                                          <p:val>
                                            <p:strVal val="ppt_x"/>
                                          </p:val>
                                        </p:tav>
                                        <p:tav tm="100000">
                                          <p:val>
                                            <p:strVal val="ppt_x"/>
                                          </p:val>
                                        </p:tav>
                                      </p:tavLst>
                                    </p:anim>
                                    <p:anim calcmode="lin" valueType="num">
                                      <p:cBhvr additive="base">
                                        <p:cTn id="49" dur="500"/>
                                        <p:tgtEl>
                                          <p:spTgt spid="6"/>
                                        </p:tgtEl>
                                        <p:attrNameLst>
                                          <p:attrName>ppt_y</p:attrName>
                                        </p:attrNameLst>
                                      </p:cBhvr>
                                      <p:tavLst>
                                        <p:tav tm="0">
                                          <p:val>
                                            <p:strVal val="ppt_y"/>
                                          </p:val>
                                        </p:tav>
                                        <p:tav tm="100000">
                                          <p:val>
                                            <p:strVal val="1+ppt_h/2"/>
                                          </p:val>
                                        </p:tav>
                                      </p:tavLst>
                                    </p:anim>
                                    <p:set>
                                      <p:cBhvr>
                                        <p:cTn id="5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D054AB-6847-4A47-AC81-FF206D4E5F44}"/>
              </a:ext>
            </a:extLst>
          </p:cNvPr>
          <p:cNvSpPr/>
          <p:nvPr/>
        </p:nvSpPr>
        <p:spPr>
          <a:xfrm>
            <a:off x="1447800" y="76200"/>
            <a:ext cx="9220200" cy="6370638"/>
          </a:xfrm>
          <a:prstGeom prst="rect">
            <a:avLst/>
          </a:prstGeom>
        </p:spPr>
        <p:txBody>
          <a:bodyPr>
            <a:spAutoFit/>
          </a:bodyPr>
          <a:lstStyle/>
          <a:p>
            <a:pPr algn="ctr" eaLnBrk="1" hangingPunct="1">
              <a:defRPr/>
            </a:pP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yếu</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tố</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xung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đất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cối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nắng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mưa</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bão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lũ</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bụi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bặm</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gọi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chung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Chúng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đang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cùng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chung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Trái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Đất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bầu</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quyển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bao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luôn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thay</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đổi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tác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mạnh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đến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8">
            <a:extLst>
              <a:ext uri="{FF2B5EF4-FFF2-40B4-BE49-F238E27FC236}">
                <a16:creationId xmlns:a16="http://schemas.microsoft.com/office/drawing/2014/main" id="{50EBC19B-9191-4470-808B-A181323323DA}"/>
              </a:ext>
            </a:extLst>
          </p:cNvPr>
          <p:cNvSpPr>
            <a:spLocks noChangeArrowheads="1"/>
          </p:cNvSpPr>
          <p:nvPr/>
        </p:nvSpPr>
        <p:spPr bwMode="auto">
          <a:xfrm>
            <a:off x="1003176" y="702815"/>
            <a:ext cx="10377996" cy="5452369"/>
          </a:xfrm>
          <a:prstGeom prst="rect">
            <a:avLst/>
          </a:prstGeom>
          <a:noFill/>
          <a:ln w="9525">
            <a:noFill/>
            <a:miter lim="800000"/>
            <a:headEnd/>
            <a:tailEnd/>
          </a:ln>
        </p:spPr>
        <p:txBody>
          <a:bodyPr/>
          <a:lstStyle/>
          <a:p>
            <a:pPr marL="609600" indent="-609600" eaLnBrk="1" hangingPunct="1">
              <a:spcBef>
                <a:spcPct val="200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tr</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sạch</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ẹp</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ích</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lợi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p>
          <a:p>
            <a:pPr marL="609600" indent="-609600" eaLnBrk="1" hangingPunct="1">
              <a:spcBef>
                <a:spcPct val="20000"/>
              </a:spcBef>
              <a:defRPr/>
            </a:pPr>
            <a:r>
              <a:rPr lang="en-US" sz="4400" b="1" dirty="0">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tr</a:t>
            </a:r>
            <a:r>
              <a:rPr lang="vi-VN" sz="4400" b="1" dirty="0">
                <a:effectLst>
                  <a:outerShdw blurRad="38100" dist="38100" dir="2700000" algn="tl">
                    <a:srgbClr val="000000">
                      <a:alpha val="43137"/>
                    </a:srgbClr>
                  </a:outerShdw>
                </a:effectLst>
                <a:latin typeface="Times New Roman" pitchFamily="18" charset="0"/>
                <a:cs typeface="Times New Roman" pitchFamily="18" charset="0"/>
              </a:rPr>
              <a:t>ư</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ờng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a:effectLst>
                  <a:outerShdw blurRad="38100" dist="38100" dir="2700000" algn="tl">
                    <a:srgbClr val="000000">
                      <a:alpha val="43137"/>
                    </a:srgbClr>
                  </a:outerShdw>
                </a:effectLst>
                <a:latin typeface="Times New Roman" pitchFamily="18" charset="0"/>
                <a:cs typeface="Times New Roman" pitchFamily="18" charset="0"/>
              </a:rPr>
              <a:t>đ</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ẹp</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lợi</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sức</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khỏe</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a:t>
            </a:r>
          </a:p>
          <a:p>
            <a:pPr marL="609600" indent="-609600" eaLnBrk="1" hangingPunct="1">
              <a:spcBef>
                <a:spcPct val="200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tr</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ô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nhiễm</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hại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thế</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p>
          <a:p>
            <a:pPr marL="609600" indent="-609600" eaLnBrk="1" hangingPunct="1">
              <a:spcBef>
                <a:spcPct val="20000"/>
              </a:spcBef>
              <a:defRPr/>
            </a:pPr>
            <a:r>
              <a:rPr lang="en-US" sz="48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tr</a:t>
            </a:r>
            <a:r>
              <a:rPr lang="vi-VN"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ô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nhiễm</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hại</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cho</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sống</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Trái</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4400" b="1" dirty="0" err="1">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ất</a:t>
            </a:r>
            <a:r>
              <a:rPr lang="en-US" sz="4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32" y="994381"/>
            <a:ext cx="5638633" cy="47341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19" y="961946"/>
            <a:ext cx="5856651" cy="4734147"/>
          </a:xfrm>
          <a:prstGeom prst="rect">
            <a:avLst/>
          </a:prstGeom>
        </p:spPr>
      </p:pic>
    </p:spTree>
    <p:extLst>
      <p:ext uri="{BB962C8B-B14F-4D97-AF65-F5344CB8AC3E}">
        <p14:creationId xmlns:p14="http://schemas.microsoft.com/office/powerpoint/2010/main" val="42347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2D29D0E-5D6E-4CF6-8E01-B3EDD10FA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43"/>
          <a:stretch/>
        </p:blipFill>
        <p:spPr>
          <a:xfrm>
            <a:off x="127000" y="3151701"/>
            <a:ext cx="2575258" cy="3441638"/>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B8474EAE-EB5F-4F97-8712-003BAC0E573F}"/>
              </a:ext>
            </a:extLst>
          </p:cNvPr>
          <p:cNvPicPr>
            <a:picLocks noChangeAspect="1"/>
          </p:cNvPicPr>
          <p:nvPr/>
        </p:nvPicPr>
        <p:blipFill rotWithShape="1">
          <a:blip r:embed="rId4">
            <a:extLst>
              <a:ext uri="{28A0092B-C50C-407E-A947-70E740481C1C}">
                <a14:useLocalDpi xmlns:a14="http://schemas.microsoft.com/office/drawing/2010/main" val="0"/>
              </a:ext>
            </a:extLst>
          </a:blip>
          <a:srcRect l="60625" t="1583" r="10938" b="47493"/>
          <a:stretch/>
        </p:blipFill>
        <p:spPr>
          <a:xfrm>
            <a:off x="7914871" y="0"/>
            <a:ext cx="4277129" cy="3023758"/>
          </a:xfrm>
          <a:prstGeom prst="rect">
            <a:avLst/>
          </a:prstGeom>
        </p:spPr>
      </p:pic>
      <p:sp>
        <p:nvSpPr>
          <p:cNvPr id="25" name="Rectangle 24"/>
          <p:cNvSpPr/>
          <p:nvPr/>
        </p:nvSpPr>
        <p:spPr>
          <a:xfrm>
            <a:off x="3054906" y="3324764"/>
            <a:ext cx="8158515" cy="1015663"/>
          </a:xfrm>
          <a:prstGeom prst="rect">
            <a:avLst/>
          </a:prstGeom>
        </p:spPr>
        <p:txBody>
          <a:bodyPr wrap="none">
            <a:spAutoFit/>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ĐUỔI HÌNH BẮT CHỮ</a:t>
            </a:r>
          </a:p>
        </p:txBody>
      </p:sp>
      <p:sp>
        <p:nvSpPr>
          <p:cNvPr id="26" name="TextBox 25"/>
          <p:cNvSpPr txBox="1"/>
          <p:nvPr/>
        </p:nvSpPr>
        <p:spPr>
          <a:xfrm>
            <a:off x="4342380" y="2181716"/>
            <a:ext cx="3384376" cy="769441"/>
          </a:xfrm>
          <a:prstGeom prst="rect">
            <a:avLst/>
          </a:prstGeom>
          <a:noFill/>
        </p:spPr>
        <p:txBody>
          <a:bodyPr wrap="square" rtlCol="0">
            <a:spAutoFit/>
          </a:bodyPr>
          <a:lstStyle/>
          <a:p>
            <a:r>
              <a:rPr lang="en-US" sz="44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698299106"/>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383828"/>
            <a:ext cx="6010219" cy="42484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67" y="965596"/>
            <a:ext cx="6051844" cy="4263605"/>
          </a:xfrm>
          <a:prstGeom prst="rect">
            <a:avLst/>
          </a:prstGeom>
        </p:spPr>
      </p:pic>
    </p:spTree>
    <p:extLst>
      <p:ext uri="{BB962C8B-B14F-4D97-AF65-F5344CB8AC3E}">
        <p14:creationId xmlns:p14="http://schemas.microsoft.com/office/powerpoint/2010/main" val="27460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776"/>
            <a:ext cx="5903979" cy="56445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21" y="584776"/>
            <a:ext cx="6096000" cy="5644574"/>
          </a:xfrm>
          <a:prstGeom prst="rect">
            <a:avLst/>
          </a:prstGeom>
        </p:spPr>
      </p:pic>
    </p:spTree>
    <p:extLst>
      <p:ext uri="{BB962C8B-B14F-4D97-AF65-F5344CB8AC3E}">
        <p14:creationId xmlns:p14="http://schemas.microsoft.com/office/powerpoint/2010/main" val="16873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4-IMG_8229">
            <a:extLst>
              <a:ext uri="{FF2B5EF4-FFF2-40B4-BE49-F238E27FC236}">
                <a16:creationId xmlns:a16="http://schemas.microsoft.com/office/drawing/2014/main" id="{00F7D235-7513-4545-AF72-16BA76ECA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1538"/>
            <a:ext cx="6096000" cy="41195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Ho%20tay%20ban">
            <a:extLst>
              <a:ext uri="{FF2B5EF4-FFF2-40B4-BE49-F238E27FC236}">
                <a16:creationId xmlns:a16="http://schemas.microsoft.com/office/drawing/2014/main" id="{7A56A060-3C43-4FD3-AFA1-391E04D3A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3429000"/>
            <a:ext cx="5994400" cy="4117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descr="images176897_080925154653-402-150">
            <a:extLst>
              <a:ext uri="{FF2B5EF4-FFF2-40B4-BE49-F238E27FC236}">
                <a16:creationId xmlns:a16="http://schemas.microsoft.com/office/drawing/2014/main" id="{2A319907-348F-48F3-80B9-1D67D47F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673100"/>
            <a:ext cx="5994400" cy="4041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8" descr="LA26720_1_52_48">
            <a:extLst>
              <a:ext uri="{FF2B5EF4-FFF2-40B4-BE49-F238E27FC236}">
                <a16:creationId xmlns:a16="http://schemas.microsoft.com/office/drawing/2014/main" id="{1A9370CB-3080-4DBE-BB27-66F044591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673100"/>
            <a:ext cx="6096000" cy="4027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 to="" calcmode="lin" valueType="num">
                                      <p:cBhvr>
                                        <p:cTn id="7" dur="1" fill="hold"/>
                                        <p:tgtEl>
                                          <p:spTgt spid="8200"/>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 to="" calcmode="lin" valueType="num">
                                      <p:cBhvr>
                                        <p:cTn id="11" dur="1" fill="hold"/>
                                        <p:tgtEl>
                                          <p:spTgt spid="8198"/>
                                        </p:tgtEl>
                                        <p:attrNameLst>
                                          <p:attrName/>
                                        </p:attrNameLst>
                                      </p:cBhvr>
                                    </p:anim>
                                  </p:childTnLst>
                                </p:cTn>
                              </p:par>
                            </p:childTnLst>
                          </p:cTn>
                        </p:par>
                        <p:par>
                          <p:cTn id="12" fill="hold" nodeType="afterGroup">
                            <p:stCondLst>
                              <p:cond delay="0"/>
                            </p:stCondLst>
                            <p:childTnLst>
                              <p:par>
                                <p:cTn id="13" presetID="24" presetClass="entr" presetSubtype="0"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 to="" calcmode="lin" valueType="num">
                                      <p:cBhvr>
                                        <p:cTn id="15" dur="1" fill="hold"/>
                                        <p:tgtEl>
                                          <p:spTgt spid="8196"/>
                                        </p:tgtEl>
                                        <p:attrNameLst>
                                          <p:attrName/>
                                        </p:attrNameLst>
                                      </p:cBhvr>
                                    </p:anim>
                                  </p:childTnLst>
                                </p:cTn>
                              </p:par>
                            </p:childTnLst>
                          </p:cTn>
                        </p:par>
                        <p:par>
                          <p:cTn id="16" fill="hold" nodeType="afterGroup">
                            <p:stCondLst>
                              <p:cond delay="0"/>
                            </p:stCondLst>
                            <p:childTnLst>
                              <p:par>
                                <p:cTn id="17" presetID="20" presetClass="entr" presetSubtype="0" fill="hold" nodeType="after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wedge">
                                      <p:cBhvr>
                                        <p:cTn id="19"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inhnen126c">
            <a:extLst>
              <a:ext uri="{FF2B5EF4-FFF2-40B4-BE49-F238E27FC236}">
                <a16:creationId xmlns:a16="http://schemas.microsoft.com/office/drawing/2014/main" id="{539A180F-2E11-4898-98AE-B100CD7EA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12192000"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C:\Documents and Settings\Ba Thanh\My Documents\My Pictures\Qua nhieu xe may.bmp">
            <a:extLst>
              <a:ext uri="{FF2B5EF4-FFF2-40B4-BE49-F238E27FC236}">
                <a16:creationId xmlns:a16="http://schemas.microsoft.com/office/drawing/2014/main" id="{56BFE7AA-B5B5-450F-BF7C-E63BBEAE9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88975"/>
            <a:ext cx="6096000" cy="77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Documents and Settings\Ba Thanh\My Documents\My Pictures\Qua nhieu xe.bmp">
            <a:extLst>
              <a:ext uri="{FF2B5EF4-FFF2-40B4-BE49-F238E27FC236}">
                <a16:creationId xmlns:a16="http://schemas.microsoft.com/office/drawing/2014/main" id="{9BB88C18-7E82-47F8-9367-F49FFBA8B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8975"/>
            <a:ext cx="6096000"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loud Callout 1">
            <a:extLst>
              <a:ext uri="{FF2B5EF4-FFF2-40B4-BE49-F238E27FC236}">
                <a16:creationId xmlns:a16="http://schemas.microsoft.com/office/drawing/2014/main" id="{14A4426E-7E76-42F7-9B0F-69557EE18598}"/>
              </a:ext>
            </a:extLst>
          </p:cNvPr>
          <p:cNvSpPr>
            <a:spLocks noChangeArrowheads="1"/>
          </p:cNvSpPr>
          <p:nvPr/>
        </p:nvSpPr>
        <p:spPr bwMode="auto">
          <a:xfrm>
            <a:off x="1219200" y="-76200"/>
            <a:ext cx="4572000" cy="2287588"/>
          </a:xfrm>
          <a:prstGeom prst="cloudCallout">
            <a:avLst>
              <a:gd name="adj1" fmla="val -20833"/>
              <a:gd name="adj2" fmla="val 62500"/>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2" b="1" dirty="0" err="1">
                <a:solidFill>
                  <a:srgbClr val="FF0000"/>
                </a:solidFill>
                <a:latin typeface="Times New Roman" panose="02020603050405020304" pitchFamily="18" charset="0"/>
                <a:cs typeface="Times New Roman" panose="02020603050405020304" pitchFamily="18" charset="0"/>
              </a:rPr>
              <a:t>Quá</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nhiều</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xe</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chạy</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trong</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thành</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phố</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làm</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bụi</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khói</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mù</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mịt</a:t>
            </a:r>
            <a:endParaRPr lang="vi-VN" altLang="en-US" sz="2402"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9A9ADD-65F0-4CBB-82F5-13B89E240CB0}"/>
              </a:ext>
            </a:extLst>
          </p:cNvPr>
          <p:cNvSpPr txBox="1"/>
          <p:nvPr/>
        </p:nvSpPr>
        <p:spPr>
          <a:xfrm>
            <a:off x="-117475" y="6321425"/>
            <a:ext cx="12192000" cy="536575"/>
          </a:xfrm>
          <a:prstGeom prst="rect">
            <a:avLst/>
          </a:prstGeom>
          <a:solidFill>
            <a:schemeClr val="accent6">
              <a:lumMod val="5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Làm</a:t>
            </a:r>
            <a:r>
              <a:rPr lang="en-US" sz="2883" b="1" dirty="0">
                <a:solidFill>
                  <a:srgbClr val="FF0000"/>
                </a:solidFill>
                <a:latin typeface="Times New Roman" pitchFamily="18" charset="0"/>
                <a:cs typeface="Times New Roman" pitchFamily="18" charset="0"/>
              </a:rPr>
              <a:t> ô </a:t>
            </a:r>
            <a:r>
              <a:rPr lang="en-US" sz="2883" b="1" dirty="0" err="1">
                <a:solidFill>
                  <a:srgbClr val="FF0000"/>
                </a:solidFill>
                <a:latin typeface="Times New Roman" pitchFamily="18" charset="0"/>
                <a:cs typeface="Times New Roman" pitchFamily="18" charset="0"/>
              </a:rPr>
              <a:t>nhiễm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không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khí</a:t>
            </a:r>
            <a:r>
              <a:rPr lang="en-US" sz="2883" b="1" dirty="0">
                <a:solidFill>
                  <a:srgbClr val="FF0000"/>
                </a:solidFill>
                <a:latin typeface="Times New Roman" pitchFamily="18" charset="0"/>
                <a:cs typeface="Times New Roman" pitchFamily="18" charset="0"/>
              </a:rPr>
              <a:t> ( </a:t>
            </a:r>
            <a:r>
              <a:rPr lang="en-US" sz="2883" b="1" dirty="0" err="1">
                <a:solidFill>
                  <a:srgbClr val="FF0000"/>
                </a:solidFill>
                <a:latin typeface="Times New Roman" pitchFamily="18" charset="0"/>
                <a:cs typeface="Times New Roman" pitchFamily="18" charset="0"/>
              </a:rPr>
              <a:t>bụi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tiếng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ồn</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inhnen126c">
            <a:extLst>
              <a:ext uri="{FF2B5EF4-FFF2-40B4-BE49-F238E27FC236}">
                <a16:creationId xmlns:a16="http://schemas.microsoft.com/office/drawing/2014/main" id="{19113C26-1168-4188-9400-DDF243176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830263"/>
            <a:ext cx="12192000" cy="823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C:\Documents and Settings\Ba Thanh\My Documents\My Pictures\Do chat thai.jpg">
            <a:extLst>
              <a:ext uri="{FF2B5EF4-FFF2-40B4-BE49-F238E27FC236}">
                <a16:creationId xmlns:a16="http://schemas.microsoft.com/office/drawing/2014/main" id="{6BCD9437-4B9E-4819-ABF2-04FC73C48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5488"/>
            <a:ext cx="6197600" cy="39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Documents and Settings\Ba Thanh\My Documents\My Pictures\small_1213751167.nv.jpg">
            <a:extLst>
              <a:ext uri="{FF2B5EF4-FFF2-40B4-BE49-F238E27FC236}">
                <a16:creationId xmlns:a16="http://schemas.microsoft.com/office/drawing/2014/main" id="{BF249046-B689-4358-B1D6-B1A51D010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0113"/>
            <a:ext cx="6197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loud Callout 6">
            <a:hlinkClick r:id="" action="ppaction://noaction"/>
            <a:extLst>
              <a:ext uri="{FF2B5EF4-FFF2-40B4-BE49-F238E27FC236}">
                <a16:creationId xmlns:a16="http://schemas.microsoft.com/office/drawing/2014/main" id="{8159CDF7-1932-4AA6-B9FA-956479E70612}"/>
              </a:ext>
            </a:extLst>
          </p:cNvPr>
          <p:cNvSpPr>
            <a:spLocks noChangeArrowheads="1"/>
          </p:cNvSpPr>
          <p:nvPr/>
        </p:nvSpPr>
        <p:spPr bwMode="auto">
          <a:xfrm>
            <a:off x="6048375" y="3113088"/>
            <a:ext cx="5867400" cy="3535362"/>
          </a:xfrm>
          <a:prstGeom prst="cloudCallout">
            <a:avLst>
              <a:gd name="adj1" fmla="val -47875"/>
              <a:gd name="adj2" fmla="val -42495"/>
            </a:avLst>
          </a:prstGeom>
          <a:solidFill>
            <a:srgbClr val="FFFF00"/>
          </a:solidFill>
          <a:ln w="9525" algn="ctr">
            <a:solidFill>
              <a:schemeClr val="tx1"/>
            </a:solidFill>
            <a:round/>
            <a:headEnd/>
            <a:tailEnd/>
          </a:ln>
        </p:spPr>
        <p:txBody>
          <a:bodyPr/>
          <a:lstStyle>
            <a:lvl1pPr>
              <a:spcBef>
                <a:spcPct val="20000"/>
              </a:spcBef>
              <a:buChar char="•"/>
              <a:defRPr sz="3800">
                <a:solidFill>
                  <a:schemeClr val="tx1"/>
                </a:solidFill>
                <a:latin typeface="Arial" panose="020B0604020202020204" pitchFamily="34" charset="0"/>
              </a:defRPr>
            </a:lvl1pPr>
            <a:lvl2pPr marL="742950" indent="-285750">
              <a:spcBef>
                <a:spcPct val="20000"/>
              </a:spcBef>
              <a:buChar char="–"/>
              <a:defRPr sz="33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Chất thải nhà máy chưa xử lí đổ thẳng xuống cống, sông, biển làm đen ngòm cả một vùng nước</a:t>
            </a:r>
            <a:endParaRPr lang="en-US" altLang="en-US" sz="4000" b="1">
              <a:latin typeface="Times New Roman" panose="02020603050405020304" pitchFamily="18" charset="0"/>
              <a:cs typeface="Times New Roman" panose="02020603050405020304" pitchFamily="18" charset="0"/>
            </a:endParaRPr>
          </a:p>
        </p:txBody>
      </p:sp>
      <p:pic>
        <p:nvPicPr>
          <p:cNvPr id="14342" name="Picture 6" descr="C:\Documents and Settings\Ba Thanh\My Documents\My Pictures\Chat thai do xuong song.jpg">
            <a:extLst>
              <a:ext uri="{FF2B5EF4-FFF2-40B4-BE49-F238E27FC236}">
                <a16:creationId xmlns:a16="http://schemas.microsoft.com/office/drawing/2014/main" id="{B4A95BAD-A644-4E26-9E58-B47D2004C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657225"/>
            <a:ext cx="59944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1FEE37-8200-4C90-862E-328824D6BB85}"/>
              </a:ext>
            </a:extLst>
          </p:cNvPr>
          <p:cNvSpPr txBox="1"/>
          <p:nvPr/>
        </p:nvSpPr>
        <p:spPr>
          <a:xfrm>
            <a:off x="996950" y="6321425"/>
            <a:ext cx="10160000" cy="536575"/>
          </a:xfrm>
          <a:prstGeom prst="rect">
            <a:avLst/>
          </a:prstGeom>
          <a:solidFill>
            <a:schemeClr val="accent5">
              <a:lumMod val="1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Làm</a:t>
            </a:r>
            <a:r>
              <a:rPr lang="en-US" sz="2883" b="1" dirty="0">
                <a:solidFill>
                  <a:srgbClr val="FF0000"/>
                </a:solidFill>
                <a:latin typeface="Times New Roman" pitchFamily="18" charset="0"/>
                <a:cs typeface="Times New Roman" pitchFamily="18" charset="0"/>
              </a:rPr>
              <a:t> ô </a:t>
            </a:r>
            <a:r>
              <a:rPr lang="en-US" sz="2883" b="1" dirty="0" err="1">
                <a:solidFill>
                  <a:srgbClr val="FF0000"/>
                </a:solidFill>
                <a:latin typeface="Times New Roman" pitchFamily="18" charset="0"/>
                <a:cs typeface="Times New Roman" pitchFamily="18" charset="0"/>
              </a:rPr>
              <a:t>nhiễm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nguồn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động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vật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dưới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bị</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chết</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advClick="0">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inhnen126c">
            <a:extLst>
              <a:ext uri="{FF2B5EF4-FFF2-40B4-BE49-F238E27FC236}">
                <a16:creationId xmlns:a16="http://schemas.microsoft.com/office/drawing/2014/main" id="{DF032362-3E2F-42C8-B46E-FD3C5D160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12192000"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C:\Documents and Settings\Ba Thanh\My Documents\My Pictures\a722f11883e847a1de23032a1af76307.jpg">
            <a:extLst>
              <a:ext uri="{FF2B5EF4-FFF2-40B4-BE49-F238E27FC236}">
                <a16:creationId xmlns:a16="http://schemas.microsoft.com/office/drawing/2014/main" id="{7B61E2FD-2C7F-4845-9F3D-47E0C8781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8975"/>
            <a:ext cx="12192000"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loud Callout 6">
            <a:hlinkClick r:id="" action="ppaction://noaction"/>
            <a:extLst>
              <a:ext uri="{FF2B5EF4-FFF2-40B4-BE49-F238E27FC236}">
                <a16:creationId xmlns:a16="http://schemas.microsoft.com/office/drawing/2014/main" id="{3EEF373A-173D-488F-8120-CE9705B14EF4}"/>
              </a:ext>
            </a:extLst>
          </p:cNvPr>
          <p:cNvSpPr>
            <a:spLocks noChangeArrowheads="1"/>
          </p:cNvSpPr>
          <p:nvPr/>
        </p:nvSpPr>
        <p:spPr bwMode="auto">
          <a:xfrm>
            <a:off x="457200" y="0"/>
            <a:ext cx="2946400" cy="1647825"/>
          </a:xfrm>
          <a:prstGeom prst="cloudCallout">
            <a:avLst>
              <a:gd name="adj1" fmla="val 16213"/>
              <a:gd name="adj2" fmla="val -141074"/>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2" b="1">
                <a:solidFill>
                  <a:srgbClr val="FF0000"/>
                </a:solidFill>
                <a:latin typeface="Times New Roman" panose="02020603050405020304" pitchFamily="18" charset="0"/>
                <a:cs typeface="Times New Roman" panose="02020603050405020304" pitchFamily="18" charset="0"/>
              </a:rPr>
              <a:t>Cảnh cháy rừng dữ dội</a:t>
            </a:r>
            <a:endParaRPr lang="en-US" altLang="en-US" sz="3363" b="1">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4CE3882-FD6A-4A85-B61B-6A10048BD143}"/>
              </a:ext>
            </a:extLst>
          </p:cNvPr>
          <p:cNvSpPr txBox="1"/>
          <p:nvPr/>
        </p:nvSpPr>
        <p:spPr>
          <a:xfrm>
            <a:off x="0" y="5943600"/>
            <a:ext cx="12192000" cy="979488"/>
          </a:xfrm>
          <a:prstGeom prst="rect">
            <a:avLst/>
          </a:prstGeom>
          <a:solidFill>
            <a:schemeClr val="accent5">
              <a:lumMod val="1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Đốt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phá</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rừng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gây</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ra</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hạn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hán</a:t>
            </a:r>
            <a:r>
              <a:rPr lang="en-US" sz="2883" b="1" dirty="0">
                <a:solidFill>
                  <a:srgbClr val="FF0000"/>
                </a:solidFill>
                <a:latin typeface="Times New Roman" pitchFamily="18" charset="0"/>
                <a:cs typeface="Times New Roman" pitchFamily="18" charset="0"/>
              </a:rPr>
              <a:t> , </a:t>
            </a:r>
            <a:r>
              <a:rPr lang="en-US" sz="2883" b="1" dirty="0" err="1">
                <a:solidFill>
                  <a:srgbClr val="FF0000"/>
                </a:solidFill>
                <a:latin typeface="Times New Roman" pitchFamily="18" charset="0"/>
                <a:cs typeface="Times New Roman" pitchFamily="18" charset="0"/>
              </a:rPr>
              <a:t>lũ</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lụt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hỏa</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hoạn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sói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mòn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đất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sạt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núi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giảm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lượng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ngầm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dự</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trữ</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884082" y="760179"/>
            <a:ext cx="7296484" cy="4002537"/>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a:extLst>
              <a:ext uri="{28A0092B-C50C-407E-A947-70E740481C1C}">
                <a14:useLocalDpi xmlns:a14="http://schemas.microsoft.com/office/drawing/2010/main" val="0"/>
              </a:ext>
            </a:extLst>
          </a:blip>
          <a:srcRect t="63889" r="42500"/>
          <a:stretch/>
        </p:blipFill>
        <p:spPr>
          <a:xfrm>
            <a:off x="1270288" y="3395261"/>
            <a:ext cx="8712266"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a:extLst>
              <a:ext uri="{28A0092B-C50C-407E-A947-70E740481C1C}">
                <a14:useLocalDpi xmlns:a14="http://schemas.microsoft.com/office/drawing/2010/main" val="0"/>
              </a:ext>
            </a:extLst>
          </a:blip>
          <a:srcRect l="23672" t="23089" r="23006" b="24573"/>
          <a:stretch/>
        </p:blipFill>
        <p:spPr>
          <a:xfrm>
            <a:off x="8009488" y="1343495"/>
            <a:ext cx="3110036" cy="3110036"/>
          </a:xfrm>
          <a:prstGeom prst="rect">
            <a:avLst/>
          </a:prstGeom>
          <a:effectLst>
            <a:outerShdw blurRad="50800" dist="38100" dir="5400000" algn="t" rotWithShape="0">
              <a:prstClr val="black">
                <a:alpha val="40000"/>
              </a:prstClr>
            </a:outerShdw>
          </a:effectLst>
        </p:spPr>
      </p:pic>
      <p:sp>
        <p:nvSpPr>
          <p:cNvPr id="9" name="Rectangle 8"/>
          <p:cNvSpPr/>
          <p:nvPr/>
        </p:nvSpPr>
        <p:spPr>
          <a:xfrm>
            <a:off x="719647" y="1610195"/>
            <a:ext cx="7376160" cy="1446550"/>
          </a:xfrm>
          <a:prstGeom prst="rect">
            <a:avLst/>
          </a:prstGeom>
        </p:spPr>
        <p:txBody>
          <a:bodyPr>
            <a:spAutoFit/>
          </a:bodyPr>
          <a:lstStyle/>
          <a:p>
            <a:pPr algn="ctr">
              <a:spcBef>
                <a:spcPct val="50000"/>
              </a:spcBef>
            </a:pPr>
            <a:r>
              <a:rPr lang="en-US" altLang="vi-VN" sz="4400" b="1" dirty="0">
                <a:solidFill>
                  <a:srgbClr val="0000FF"/>
                </a:solidFill>
                <a:latin typeface="Times New Roman" pitchFamily="18" charset="0"/>
                <a:cs typeface="Times New Roman" pitchFamily="18" charset="0"/>
              </a:rPr>
              <a:t> </a:t>
            </a:r>
            <a:r>
              <a:rPr lang="vi-VN" altLang="vi-VN" sz="4400" b="1" dirty="0">
                <a:solidFill>
                  <a:srgbClr val="0000FF"/>
                </a:solidFill>
                <a:latin typeface="Times New Roman" pitchFamily="18" charset="0"/>
                <a:cs typeface="Times New Roman" pitchFamily="18" charset="0"/>
              </a:rPr>
              <a:t>Tại sao phải bảo vệ môi trường?</a:t>
            </a:r>
            <a:endParaRPr lang="en-US" altLang="vi-VN" sz="4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4898576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1+ppt_h/2"/>
                                          </p:val>
                                        </p:tav>
                                      </p:tavLst>
                                    </p:anim>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2C6581A8-4773-4F55-B886-C7B50555FE01}"/>
              </a:ext>
            </a:extLst>
          </p:cNvPr>
          <p:cNvSpPr>
            <a:spLocks noChangeArrowheads="1"/>
          </p:cNvSpPr>
          <p:nvPr/>
        </p:nvSpPr>
        <p:spPr bwMode="auto">
          <a:xfrm>
            <a:off x="1847850" y="-4763"/>
            <a:ext cx="8458200" cy="708026"/>
          </a:xfrm>
          <a:prstGeom prst="rect">
            <a:avLst/>
          </a:prstGeom>
          <a:noFill/>
          <a:ln>
            <a:noFill/>
          </a:ln>
        </p:spPr>
        <p:txBody>
          <a:bodyPr>
            <a:spAutoFit/>
          </a:bodyPr>
          <a:lstStyle/>
          <a:p>
            <a:pPr algn="just" eaLnBrk="1" hangingPunct="1">
              <a:defRPr/>
            </a:pP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Tại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Rectangle 1">
            <a:extLst>
              <a:ext uri="{FF2B5EF4-FFF2-40B4-BE49-F238E27FC236}">
                <a16:creationId xmlns:a16="http://schemas.microsoft.com/office/drawing/2014/main" id="{D073556E-44A6-45CC-BCDB-16D6CE2D9CB8}"/>
              </a:ext>
            </a:extLst>
          </p:cNvPr>
          <p:cNvSpPr>
            <a:spLocks noChangeArrowheads="1"/>
          </p:cNvSpPr>
          <p:nvPr/>
        </p:nvSpPr>
        <p:spPr bwMode="auto">
          <a:xfrm>
            <a:off x="1752600" y="615950"/>
            <a:ext cx="8458200" cy="5632450"/>
          </a:xfrm>
          <a:prstGeom prst="rect">
            <a:avLst/>
          </a:prstGeom>
          <a:noFill/>
          <a:ln>
            <a:noFill/>
          </a:ln>
        </p:spPr>
        <p:txBody>
          <a:bodyPr>
            <a:spAutoFit/>
          </a:bodyPr>
          <a:lstStyle/>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cần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hít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thở</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làm</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mạnh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ta ô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nhiễm</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do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bất</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kì</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nguyên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nhân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xấu</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nào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cũng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ảnh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hưởng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trực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tiếp</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đến</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Do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vậy</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bảo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vệ</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lợi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sức</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khoẻ</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7108183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arn(inVertical)">
                                      <p:cBhvr>
                                        <p:cTn id="7" dur="5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647700" y="133095"/>
            <a:ext cx="7661131" cy="5981058"/>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6520578" y="2250271"/>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2371291" y="2282807"/>
            <a:ext cx="4298599" cy="1938992"/>
          </a:xfrm>
          <a:prstGeom prst="rect">
            <a:avLst/>
          </a:prstGeom>
          <a:noFill/>
        </p:spPr>
        <p:txBody>
          <a:bodyPr wrap="square" rtlCol="0">
            <a:spAutoFit/>
          </a:bodyPr>
          <a:lstStyle/>
          <a:p>
            <a:pPr algn="ctr"/>
            <a:r>
              <a:rPr lang="en-US" altLang="zh-CN" sz="4000" b="1" dirty="0">
                <a:latin typeface="Times New Roman" pitchFamily="18" charset="0"/>
                <a:ea typeface="Malgun Gothic Semilight" panose="020B0502040204020203" pitchFamily="34" charset="-122"/>
                <a:cs typeface="Times New Roman" pitchFamily="18" charset="0"/>
              </a:rPr>
              <a:t>Những việc cần làm để bảo vệ và cải tạo môi trường?</a:t>
            </a:r>
            <a:endParaRPr lang="zh-CN" altLang="en-US" sz="4000" b="1" dirty="0">
              <a:latin typeface="Times New Roman" pitchFamily="18" charset="0"/>
              <a:ea typeface="Malgun Gothic Semilight" panose="020B0502040204020203" pitchFamily="34" charset="-122"/>
              <a:cs typeface="Times New Roman" pitchFamily="18" charset="0"/>
            </a:endParaRPr>
          </a:p>
        </p:txBody>
      </p:sp>
    </p:spTree>
    <p:extLst>
      <p:ext uri="{BB962C8B-B14F-4D97-AF65-F5344CB8AC3E}">
        <p14:creationId xmlns:p14="http://schemas.microsoft.com/office/powerpoint/2010/main" val="1126151896"/>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05538-37D9-4FCE-A264-7BA3179E895A}"/>
              </a:ext>
            </a:extLst>
          </p:cNvPr>
          <p:cNvSpPr/>
          <p:nvPr/>
        </p:nvSpPr>
        <p:spPr>
          <a:xfrm>
            <a:off x="381000" y="152400"/>
            <a:ext cx="11658600" cy="6556375"/>
          </a:xfrm>
          <a:prstGeom prst="rect">
            <a:avLst/>
          </a:prstGeom>
        </p:spPr>
        <p:txBody>
          <a:bodyPr>
            <a:spAutoFit/>
          </a:bodyPr>
          <a:lstStyle/>
          <a:p>
            <a:pPr algn="just" eaLnBrk="1" hangingPunct="1">
              <a:defRPr/>
            </a:pP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Cần</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việc</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để</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endParaRPr lang="en-US" sz="3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đẹp</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em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cần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làm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những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sau</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vệ</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chung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xả</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bừa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bãi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gìn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bóng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mát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trồng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thêm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hoa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Dọn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quét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hốt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xung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quanh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nhà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ở,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sân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nơi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Tuyên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truyền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phổ</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biến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gìn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vệ</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sinh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hồ</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phố</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viên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chợ</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quán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vứt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chết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chuột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chó</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mèo</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cống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rãnh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phố</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phải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chôn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rắc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vôi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khử</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trùng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khi</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chôn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xác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súc</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chết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Giữ</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gìn</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trường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lớp</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đẹp</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trồng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hoa</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cây</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thêm</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bóng</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effectLst>
                  <a:outerShdw blurRad="38100" dist="38100" dir="2700000" algn="tl">
                    <a:srgbClr val="000000">
                      <a:alpha val="43137"/>
                    </a:srgbClr>
                  </a:outerShdw>
                </a:effectLst>
                <a:latin typeface="Times New Roman" pitchFamily="18" charset="0"/>
                <a:cs typeface="Times New Roman" pitchFamily="18" charset="0"/>
              </a:rPr>
              <a:t>mát</a:t>
            </a:r>
            <a:r>
              <a:rPr lang="en-US" sz="30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7471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367320" y="5778808"/>
            <a:ext cx="2336560" cy="1079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giờ</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598860"/>
            <a:ext cx="4814445" cy="374441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7471"/>
          <a:stretch/>
        </p:blipFill>
        <p:spPr>
          <a:xfrm>
            <a:off x="1103446" y="620689"/>
            <a:ext cx="4800533" cy="4528259"/>
          </a:xfrm>
          <a:prstGeom prst="rect">
            <a:avLst/>
          </a:prstGeom>
        </p:spPr>
      </p:pic>
      <p:sp>
        <p:nvSpPr>
          <p:cNvPr id="17" name="TextBox 16"/>
          <p:cNvSpPr txBox="1"/>
          <p:nvPr/>
        </p:nvSpPr>
        <p:spPr>
          <a:xfrm>
            <a:off x="4271797" y="5589241"/>
            <a:ext cx="4032448"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Ô NHIỄM</a:t>
            </a:r>
          </a:p>
        </p:txBody>
      </p:sp>
    </p:spTree>
    <p:extLst>
      <p:ext uri="{BB962C8B-B14F-4D97-AF65-F5344CB8AC3E}">
        <p14:creationId xmlns:p14="http://schemas.microsoft.com/office/powerpoint/2010/main" val="108618458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subTnLst>
                                    <p:audio>
                                      <p:cMediaNode vol="94000">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34585" y="214314"/>
            <a:ext cx="10390716" cy="1379537"/>
          </a:xfrm>
        </p:spPr>
        <p:txBody>
          <a:bodyPr/>
          <a:lstStyle/>
          <a:p>
            <a:pPr eaLnBrk="1" hangingPunct="1"/>
            <a:r>
              <a:rPr lang="en-US">
                <a:latin typeface="Arial" charset="0"/>
              </a:rPr>
              <a:t>  </a:t>
            </a:r>
          </a:p>
        </p:txBody>
      </p:sp>
      <p:sp>
        <p:nvSpPr>
          <p:cNvPr id="188419" name="Text Box 3"/>
          <p:cNvSpPr txBox="1">
            <a:spLocks noChangeArrowheads="1"/>
          </p:cNvSpPr>
          <p:nvPr/>
        </p:nvSpPr>
        <p:spPr bwMode="auto">
          <a:xfrm>
            <a:off x="711200" y="838200"/>
            <a:ext cx="12192000" cy="1661993"/>
          </a:xfrm>
          <a:prstGeom prst="rect">
            <a:avLst/>
          </a:prstGeom>
          <a:noFill/>
          <a:ln w="9525">
            <a:noFill/>
            <a:miter lim="800000"/>
            <a:headEnd/>
            <a:tailEnd/>
          </a:ln>
          <a:effectLst/>
        </p:spPr>
        <p:txBody>
          <a:bodyPr>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2:</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a:solidFill>
                  <a:srgbClr val="FF0000"/>
                </a:solidFill>
                <a:latin typeface="Arial" charset="0"/>
              </a:rPr>
              <a:t>TỔ CHỨC CUỘC HỌP</a:t>
            </a:r>
            <a:r>
              <a:rPr lang="en-US" sz="4800" u="sng" dirty="0">
                <a:solidFill>
                  <a:srgbClr val="FF0000"/>
                </a:solidFill>
                <a:latin typeface="Arial" charset="0"/>
              </a:rPr>
              <a:t> </a:t>
            </a:r>
            <a:endParaRPr lang="en-US" sz="4800" dirty="0">
              <a:solidFill>
                <a:srgbClr val="FFFF00"/>
              </a:solidFill>
              <a:latin typeface="Arial" charset="0"/>
            </a:endParaRPr>
          </a:p>
        </p:txBody>
      </p:sp>
      <p:pic>
        <p:nvPicPr>
          <p:cNvPr id="19460" name="Picture 19" descr="club%20meeting"/>
          <p:cNvPicPr>
            <a:picLocks noChangeAspect="1" noChangeArrowheads="1"/>
          </p:cNvPicPr>
          <p:nvPr/>
        </p:nvPicPr>
        <p:blipFill>
          <a:blip r:embed="rId2"/>
          <a:srcRect/>
          <a:stretch>
            <a:fillRect/>
          </a:stretch>
        </p:blipFill>
        <p:spPr bwMode="auto">
          <a:xfrm>
            <a:off x="4064000" y="4038600"/>
            <a:ext cx="6096000" cy="2374900"/>
          </a:xfrm>
          <a:prstGeom prst="rect">
            <a:avLst/>
          </a:prstGeom>
          <a:noFill/>
          <a:ln w="9525">
            <a:noFill/>
            <a:miter lim="800000"/>
            <a:headEnd/>
            <a:tailEnd/>
          </a:ln>
        </p:spPr>
      </p:pic>
      <p:pic>
        <p:nvPicPr>
          <p:cNvPr id="19461" name="Picture 20" descr="SO02057_"/>
          <p:cNvPicPr>
            <a:picLocks noChangeAspect="1" noChangeArrowheads="1"/>
          </p:cNvPicPr>
          <p:nvPr/>
        </p:nvPicPr>
        <p:blipFill>
          <a:blip r:embed="rId3"/>
          <a:srcRect/>
          <a:stretch>
            <a:fillRect/>
          </a:stretch>
        </p:blipFill>
        <p:spPr bwMode="auto">
          <a:xfrm>
            <a:off x="0" y="3124201"/>
            <a:ext cx="3962400" cy="2054225"/>
          </a:xfrm>
          <a:prstGeom prst="rect">
            <a:avLst/>
          </a:prstGeom>
          <a:noFill/>
          <a:ln w="9525">
            <a:noFill/>
            <a:miter lim="800000"/>
            <a:headEnd/>
            <a:tailEnd/>
          </a:ln>
        </p:spPr>
      </p:pic>
      <p:sp>
        <p:nvSpPr>
          <p:cNvPr id="188437" name="Text Box 21"/>
          <p:cNvSpPr txBox="1">
            <a:spLocks noChangeArrowheads="1"/>
          </p:cNvSpPr>
          <p:nvPr/>
        </p:nvSpPr>
        <p:spPr bwMode="auto">
          <a:xfrm>
            <a:off x="2336800" y="2819400"/>
            <a:ext cx="9550400" cy="1200329"/>
          </a:xfrm>
          <a:prstGeom prst="rect">
            <a:avLst/>
          </a:prstGeom>
          <a:noFill/>
          <a:ln w="38100" algn="ctr">
            <a:noFill/>
            <a:miter lim="800000"/>
            <a:headEnd/>
            <a:tailEnd/>
          </a:ln>
        </p:spPr>
        <p:txBody>
          <a:bodyPr>
            <a:spAutoFit/>
          </a:bodyPr>
          <a:lstStyle/>
          <a:p>
            <a:r>
              <a:rPr lang="en-US" sz="3600" b="1" dirty="0">
                <a:solidFill>
                  <a:srgbClr val="003300"/>
                </a:solidFill>
                <a:latin typeface="Times New Roman" pitchFamily="18" charset="0"/>
                <a:cs typeface="Times New Roman" pitchFamily="18" charset="0"/>
              </a:rPr>
              <a:t> Tổ chức họp nhóm trao </a:t>
            </a:r>
            <a:r>
              <a:rPr lang="vi-VN" sz="3600" b="1" dirty="0">
                <a:solidFill>
                  <a:srgbClr val="003300"/>
                </a:solidFill>
                <a:latin typeface="Times New Roman" pitchFamily="18" charset="0"/>
                <a:cs typeface="Times New Roman" pitchFamily="18" charset="0"/>
              </a:rPr>
              <a:t>đ</a:t>
            </a:r>
            <a:r>
              <a:rPr lang="en-US" sz="3600" b="1" dirty="0">
                <a:solidFill>
                  <a:srgbClr val="003300"/>
                </a:solidFill>
                <a:latin typeface="Times New Roman" pitchFamily="18" charset="0"/>
                <a:cs typeface="Times New Roman" pitchFamily="18" charset="0"/>
              </a:rPr>
              <a:t>ổi ý kiến về câu hỏi sau: “ Em cần làm gì </a:t>
            </a:r>
            <a:r>
              <a:rPr lang="vi-VN" sz="3600" b="1" dirty="0">
                <a:solidFill>
                  <a:srgbClr val="003300"/>
                </a:solidFill>
                <a:latin typeface="Times New Roman" pitchFamily="18" charset="0"/>
                <a:cs typeface="Times New Roman" pitchFamily="18" charset="0"/>
              </a:rPr>
              <a:t>đ</a:t>
            </a:r>
            <a:r>
              <a:rPr lang="en-US" sz="3600" b="1" dirty="0">
                <a:solidFill>
                  <a:srgbClr val="003300"/>
                </a:solidFill>
                <a:latin typeface="Times New Roman" pitchFamily="18" charset="0"/>
                <a:cs typeface="Times New Roman" pitchFamily="18" charset="0"/>
              </a:rPr>
              <a:t>ể bảo vệ môi tr</a:t>
            </a:r>
            <a:r>
              <a:rPr lang="vi-VN" sz="3600" b="1" dirty="0">
                <a:solidFill>
                  <a:srgbClr val="003300"/>
                </a:solidFill>
                <a:latin typeface="Times New Roman" pitchFamily="18" charset="0"/>
                <a:cs typeface="Times New Roman" pitchFamily="18" charset="0"/>
              </a:rPr>
              <a:t>ư</a:t>
            </a:r>
            <a:r>
              <a:rPr lang="en-US" sz="3600" b="1" dirty="0">
                <a:solidFill>
                  <a:srgbClr val="003300"/>
                </a:solidFill>
                <a:latin typeface="Times New Roman" pitchFamily="18" charset="0"/>
                <a:cs typeface="Times New Roman" pitchFamily="18" charset="0"/>
              </a:rPr>
              <a:t>ờng?”</a:t>
            </a:r>
          </a:p>
        </p:txBody>
      </p:sp>
    </p:spTree>
    <p:extLst>
      <p:ext uri="{BB962C8B-B14F-4D97-AF65-F5344CB8AC3E}">
        <p14:creationId xmlns:p14="http://schemas.microsoft.com/office/powerpoint/2010/main" val="39867745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p:cTn id="7" dur="1000" fill="hold"/>
                                        <p:tgtEl>
                                          <p:spTgt spid="188419"/>
                                        </p:tgtEl>
                                        <p:attrNameLst>
                                          <p:attrName>ppt_x</p:attrName>
                                        </p:attrNameLst>
                                      </p:cBhvr>
                                      <p:tavLst>
                                        <p:tav tm="0">
                                          <p:val>
                                            <p:strVal val="#ppt_x-.2"/>
                                          </p:val>
                                        </p:tav>
                                        <p:tav tm="100000">
                                          <p:val>
                                            <p:strVal val="#ppt_x"/>
                                          </p:val>
                                        </p:tav>
                                      </p:tavLst>
                                    </p:anim>
                                    <p:anim calcmode="lin" valueType="num">
                                      <p:cBhvr>
                                        <p:cTn id="8" dur="1000" fill="hold"/>
                                        <p:tgtEl>
                                          <p:spTgt spid="1884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8419"/>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188418"/>
                                        </p:tgtEl>
                                        <p:attrNameLst>
                                          <p:attrName>style.visibility</p:attrName>
                                        </p:attrNameLst>
                                      </p:cBhvr>
                                      <p:to>
                                        <p:strVal val="visible"/>
                                      </p:to>
                                    </p:set>
                                    <p:animEffect transition="in" filter="box(in)">
                                      <p:cBhvr>
                                        <p:cTn id="12" dur="500"/>
                                        <p:tgtEl>
                                          <p:spTgt spid="188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8437"/>
                                        </p:tgtEl>
                                        <p:attrNameLst>
                                          <p:attrName>style.visibility</p:attrName>
                                        </p:attrNameLst>
                                      </p:cBhvr>
                                      <p:to>
                                        <p:strVal val="visible"/>
                                      </p:to>
                                    </p:set>
                                    <p:animEffect transition="in" filter="box(in)">
                                      <p:cBhvr>
                                        <p:cTn id="17" dur="2000"/>
                                        <p:tgtEl>
                                          <p:spTgt spid="18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p:bldP spid="1884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914400" y="533400"/>
            <a:ext cx="9753600" cy="1003300"/>
          </a:xfrm>
        </p:spPr>
        <p:txBody>
          <a:bodyPr/>
          <a:lstStyle/>
          <a:p>
            <a:pPr eaLnBrk="1" hangingPunct="1"/>
            <a:r>
              <a:rPr lang="en-US" sz="4000" b="1">
                <a:solidFill>
                  <a:srgbClr val="FF0000"/>
                </a:solidFill>
                <a:latin typeface="Arial" charset="0"/>
              </a:rPr>
              <a:t>Trình tự tổ chức cuộc họp :</a:t>
            </a:r>
            <a:endParaRPr lang="en-US" sz="4000" b="1">
              <a:latin typeface="Arial" charset="0"/>
            </a:endParaRPr>
          </a:p>
        </p:txBody>
      </p:sp>
      <p:sp>
        <p:nvSpPr>
          <p:cNvPr id="305155" name="Rectangle 3"/>
          <p:cNvSpPr>
            <a:spLocks noGrp="1" noChangeArrowheads="1"/>
          </p:cNvSpPr>
          <p:nvPr>
            <p:ph idx="1"/>
          </p:nvPr>
        </p:nvSpPr>
        <p:spPr>
          <a:xfrm>
            <a:off x="0" y="1447800"/>
            <a:ext cx="12496800" cy="3657600"/>
          </a:xfrm>
        </p:spPr>
        <p:txBody>
          <a:bodyPr/>
          <a:lstStyle/>
          <a:p>
            <a:pPr eaLnBrk="1" hangingPunct="1">
              <a:buFontTx/>
              <a:buNone/>
            </a:pPr>
            <a:r>
              <a:rPr lang="en-US" sz="2800"/>
              <a:t>   </a:t>
            </a:r>
            <a:r>
              <a:rPr lang="en-US" b="1">
                <a:solidFill>
                  <a:srgbClr val="003300"/>
                </a:solidFill>
                <a:effectLst/>
                <a:latin typeface="Arial" charset="0"/>
              </a:rPr>
              <a:t>1/ Nêu mục </a:t>
            </a:r>
            <a:r>
              <a:rPr lang="vi-VN" b="1">
                <a:solidFill>
                  <a:srgbClr val="003300"/>
                </a:solidFill>
                <a:effectLst/>
                <a:latin typeface="Arial" charset="0"/>
              </a:rPr>
              <a:t>đ</a:t>
            </a:r>
            <a:r>
              <a:rPr lang="en-US" b="1">
                <a:solidFill>
                  <a:srgbClr val="003300"/>
                </a:solidFill>
                <a:effectLst/>
                <a:latin typeface="Arial" charset="0"/>
              </a:rPr>
              <a:t>ích cuộc họp </a:t>
            </a:r>
          </a:p>
          <a:p>
            <a:pPr eaLnBrk="1" hangingPunct="1">
              <a:buFontTx/>
              <a:buNone/>
            </a:pPr>
            <a:r>
              <a:rPr lang="en-US" b="1">
                <a:solidFill>
                  <a:srgbClr val="003300"/>
                </a:solidFill>
                <a:effectLst/>
                <a:latin typeface="Arial" charset="0"/>
              </a:rPr>
              <a:t>   2/ Nêu tình hình chung </a:t>
            </a:r>
          </a:p>
          <a:p>
            <a:pPr eaLnBrk="1" hangingPunct="1">
              <a:buFontTx/>
              <a:buNone/>
            </a:pPr>
            <a:r>
              <a:rPr lang="en-US" b="1">
                <a:solidFill>
                  <a:srgbClr val="003300"/>
                </a:solidFill>
                <a:effectLst/>
                <a:latin typeface="Arial" charset="0"/>
              </a:rPr>
              <a:t>   3/ Nêu nguyên nhân dẫn </a:t>
            </a:r>
            <a:r>
              <a:rPr lang="vi-VN" b="1">
                <a:solidFill>
                  <a:srgbClr val="003300"/>
                </a:solidFill>
                <a:effectLst/>
                <a:latin typeface="Arial" charset="0"/>
              </a:rPr>
              <a:t>đ</a:t>
            </a:r>
            <a:r>
              <a:rPr lang="en-US" b="1">
                <a:solidFill>
                  <a:srgbClr val="003300"/>
                </a:solidFill>
                <a:effectLst/>
                <a:latin typeface="Arial" charset="0"/>
              </a:rPr>
              <a:t>ến tình hình </a:t>
            </a:r>
            <a:r>
              <a:rPr lang="vi-VN" b="1">
                <a:solidFill>
                  <a:srgbClr val="003300"/>
                </a:solidFill>
                <a:effectLst/>
                <a:latin typeface="Arial" charset="0"/>
              </a:rPr>
              <a:t>đ</a:t>
            </a:r>
            <a:r>
              <a:rPr lang="en-US" b="1">
                <a:solidFill>
                  <a:srgbClr val="003300"/>
                </a:solidFill>
                <a:effectLst/>
                <a:latin typeface="Arial" charset="0"/>
              </a:rPr>
              <a:t>ó </a:t>
            </a:r>
          </a:p>
          <a:p>
            <a:pPr eaLnBrk="1" hangingPunct="1">
              <a:buFontTx/>
              <a:buNone/>
            </a:pPr>
            <a:r>
              <a:rPr lang="en-US" b="1">
                <a:solidFill>
                  <a:srgbClr val="003300"/>
                </a:solidFill>
                <a:effectLst/>
                <a:latin typeface="Arial" charset="0"/>
              </a:rPr>
              <a:t>   4/ Nêu cách giải quyết</a:t>
            </a:r>
          </a:p>
          <a:p>
            <a:pPr eaLnBrk="1" hangingPunct="1">
              <a:buFontTx/>
              <a:buNone/>
            </a:pPr>
            <a:r>
              <a:rPr lang="en-US" b="1">
                <a:solidFill>
                  <a:srgbClr val="003300"/>
                </a:solidFill>
                <a:effectLst/>
                <a:latin typeface="Arial" charset="0"/>
              </a:rPr>
              <a:t>   5/ Giao việc cho mọi ng</a:t>
            </a:r>
            <a:r>
              <a:rPr lang="vi-VN" b="1">
                <a:solidFill>
                  <a:srgbClr val="003300"/>
                </a:solidFill>
                <a:effectLst/>
                <a:latin typeface="Arial" charset="0"/>
              </a:rPr>
              <a:t>ư</a:t>
            </a:r>
            <a:r>
              <a:rPr lang="en-US" b="1">
                <a:solidFill>
                  <a:srgbClr val="003300"/>
                </a:solidFill>
                <a:effectLst/>
                <a:latin typeface="Arial" charset="0"/>
              </a:rPr>
              <a:t>ời </a:t>
            </a:r>
          </a:p>
        </p:txBody>
      </p:sp>
      <p:pic>
        <p:nvPicPr>
          <p:cNvPr id="20484" name="Picture 4" descr="club%20meeting"/>
          <p:cNvPicPr>
            <a:picLocks noChangeAspect="1" noChangeArrowheads="1"/>
          </p:cNvPicPr>
          <p:nvPr/>
        </p:nvPicPr>
        <p:blipFill>
          <a:blip r:embed="rId2"/>
          <a:srcRect/>
          <a:stretch>
            <a:fillRect/>
          </a:stretch>
        </p:blipFill>
        <p:spPr bwMode="auto">
          <a:xfrm>
            <a:off x="3454401" y="4378326"/>
            <a:ext cx="6362700" cy="2479675"/>
          </a:xfrm>
          <a:prstGeom prst="rect">
            <a:avLst/>
          </a:prstGeom>
          <a:noFill/>
          <a:ln w="9525">
            <a:noFill/>
            <a:miter lim="800000"/>
            <a:headEnd/>
            <a:tailEnd/>
          </a:ln>
        </p:spPr>
      </p:pic>
    </p:spTree>
    <p:extLst>
      <p:ext uri="{BB962C8B-B14F-4D97-AF65-F5344CB8AC3E}">
        <p14:creationId xmlns:p14="http://schemas.microsoft.com/office/powerpoint/2010/main" val="2752440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10456082"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458470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1191355"/>
            <a:ext cx="10247059" cy="646331"/>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THẢO LUẬN NHÓM TRONG 10 PHÚT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7917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392875" y="1591543"/>
            <a:ext cx="4920464" cy="3528775"/>
          </a:xfrm>
          <a:prstGeom prst="rect">
            <a:avLst/>
          </a:prstGeom>
          <a:noFill/>
          <a:ln>
            <a:noFill/>
          </a:ln>
        </p:spPr>
      </p:pic>
      <p:cxnSp>
        <p:nvCxnSpPr>
          <p:cNvPr id="11" name="Straight Connector 10"/>
          <p:cNvCxnSpPr/>
          <p:nvPr/>
        </p:nvCxnSpPr>
        <p:spPr>
          <a:xfrm flipV="1">
            <a:off x="5615947" y="0"/>
            <a:ext cx="0" cy="172723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183419" y="3689648"/>
            <a:ext cx="4008581"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59972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V="1">
            <a:off x="5615947" y="5120317"/>
            <a:ext cx="237160" cy="173072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V="1">
            <a:off x="7632171" y="0"/>
            <a:ext cx="4559829" cy="249289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5869" y="4437112"/>
            <a:ext cx="3977897" cy="2413924"/>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027221" cy="217961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632171" y="4437112"/>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9288017" y="1434842"/>
            <a:ext cx="2692980" cy="2167688"/>
            <a:chOff x="6966012" y="1434842"/>
            <a:chExt cx="2019735" cy="2167688"/>
          </a:xfrm>
        </p:grpSpPr>
        <p:sp>
          <p:nvSpPr>
            <p:cNvPr id="28" name="TextBox 27"/>
            <p:cNvSpPr txBox="1"/>
            <p:nvPr/>
          </p:nvSpPr>
          <p:spPr>
            <a:xfrm>
              <a:off x="6969523" y="1434842"/>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012" y="2179619"/>
              <a:ext cx="1584175" cy="1422911"/>
            </a:xfrm>
            <a:prstGeom prst="rect">
              <a:avLst/>
            </a:prstGeom>
          </p:spPr>
        </p:pic>
      </p:grpSp>
      <p:grpSp>
        <p:nvGrpSpPr>
          <p:cNvPr id="6" name="Group 5"/>
          <p:cNvGrpSpPr/>
          <p:nvPr/>
        </p:nvGrpSpPr>
        <p:grpSpPr>
          <a:xfrm>
            <a:off x="8183420" y="3719934"/>
            <a:ext cx="3901001" cy="1924230"/>
            <a:chOff x="6137564" y="3719934"/>
            <a:chExt cx="2925751" cy="1924230"/>
          </a:xfrm>
        </p:grpSpPr>
        <p:sp>
          <p:nvSpPr>
            <p:cNvPr id="39" name="TextBox 38"/>
            <p:cNvSpPr txBox="1"/>
            <p:nvPr/>
          </p:nvSpPr>
          <p:spPr>
            <a:xfrm>
              <a:off x="6137564" y="3719934"/>
              <a:ext cx="2628647"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Bỏ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1924" t="14141" r="1807" b="24646"/>
            <a:stretch/>
          </p:blipFill>
          <p:spPr>
            <a:xfrm>
              <a:off x="7490867" y="4856291"/>
              <a:ext cx="1572448" cy="787873"/>
            </a:xfrm>
            <a:prstGeom prst="rect">
              <a:avLst/>
            </a:prstGeom>
          </p:spPr>
        </p:pic>
      </p:grpSp>
      <p:grpSp>
        <p:nvGrpSpPr>
          <p:cNvPr id="2" name="Group 1"/>
          <p:cNvGrpSpPr/>
          <p:nvPr/>
        </p:nvGrpSpPr>
        <p:grpSpPr>
          <a:xfrm>
            <a:off x="1706785" y="102426"/>
            <a:ext cx="3273412" cy="1489117"/>
            <a:chOff x="1280088" y="102425"/>
            <a:chExt cx="2455059" cy="1489117"/>
          </a:xfrm>
        </p:grpSpPr>
        <p:sp>
          <p:nvSpPr>
            <p:cNvPr id="42" name="TextBox 41"/>
            <p:cNvSpPr txBox="1"/>
            <p:nvPr/>
          </p:nvSpPr>
          <p:spPr>
            <a:xfrm>
              <a:off x="1280088" y="102425"/>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xe</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đạp</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200" y="687200"/>
              <a:ext cx="1446947" cy="904342"/>
            </a:xfrm>
            <a:prstGeom prst="rect">
              <a:avLst/>
            </a:prstGeom>
          </p:spPr>
        </p:pic>
      </p:grpSp>
      <p:grpSp>
        <p:nvGrpSpPr>
          <p:cNvPr id="13" name="Group 12"/>
          <p:cNvGrpSpPr/>
          <p:nvPr/>
        </p:nvGrpSpPr>
        <p:grpSpPr>
          <a:xfrm>
            <a:off x="-45273" y="899045"/>
            <a:ext cx="3142653" cy="2703487"/>
            <a:chOff x="-33955" y="899044"/>
            <a:chExt cx="2356990" cy="2703487"/>
          </a:xfrm>
        </p:grpSpPr>
        <p:sp>
          <p:nvSpPr>
            <p:cNvPr id="44" name="TextBox 43"/>
            <p:cNvSpPr txBox="1"/>
            <p:nvPr/>
          </p:nvSpPr>
          <p:spPr>
            <a:xfrm>
              <a:off x="-33955" y="899044"/>
              <a:ext cx="1748648"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2" y="2342783"/>
              <a:ext cx="2282373" cy="1259748"/>
            </a:xfrm>
            <a:prstGeom prst="rect">
              <a:avLst/>
            </a:prstGeom>
          </p:spPr>
        </p:pic>
      </p:grpSp>
      <p:grpSp>
        <p:nvGrpSpPr>
          <p:cNvPr id="10" name="Group 9"/>
          <p:cNvGrpSpPr/>
          <p:nvPr/>
        </p:nvGrpSpPr>
        <p:grpSpPr>
          <a:xfrm>
            <a:off x="-157773" y="3860031"/>
            <a:ext cx="3580621" cy="2140022"/>
            <a:chOff x="-118330" y="3860031"/>
            <a:chExt cx="2685466" cy="2140022"/>
          </a:xfrm>
        </p:grpSpPr>
        <p:sp>
          <p:nvSpPr>
            <p:cNvPr id="50" name="TextBox 49"/>
            <p:cNvSpPr txBox="1"/>
            <p:nvPr/>
          </p:nvSpPr>
          <p:spPr>
            <a:xfrm>
              <a:off x="-118330" y="3860031"/>
              <a:ext cx="2685466"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18" y="4920262"/>
              <a:ext cx="878190" cy="1079791"/>
            </a:xfrm>
            <a:prstGeom prst="rect">
              <a:avLst/>
            </a:prstGeom>
          </p:spPr>
        </p:pic>
      </p:grpSp>
      <p:grpSp>
        <p:nvGrpSpPr>
          <p:cNvPr id="4" name="Group 3"/>
          <p:cNvGrpSpPr/>
          <p:nvPr/>
        </p:nvGrpSpPr>
        <p:grpSpPr>
          <a:xfrm>
            <a:off x="5578528" y="-36075"/>
            <a:ext cx="4630377" cy="1748989"/>
            <a:chOff x="4183895" y="-36075"/>
            <a:chExt cx="3472783" cy="1748989"/>
          </a:xfrm>
        </p:grpSpPr>
        <p:sp>
          <p:nvSpPr>
            <p:cNvPr id="62" name="TextBox 61"/>
            <p:cNvSpPr txBox="1"/>
            <p:nvPr/>
          </p:nvSpPr>
          <p:spPr>
            <a:xfrm>
              <a:off x="4183895" y="-36075"/>
              <a:ext cx="3472783"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Tham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305" y="876448"/>
              <a:ext cx="1513623" cy="83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1343744" y="5373216"/>
            <a:ext cx="4210173" cy="1477820"/>
            <a:chOff x="1007808" y="5373216"/>
            <a:chExt cx="3157630" cy="1477820"/>
          </a:xfrm>
        </p:grpSpPr>
        <p:sp>
          <p:nvSpPr>
            <p:cNvPr id="60" name="TextBox 59"/>
            <p:cNvSpPr txBox="1"/>
            <p:nvPr/>
          </p:nvSpPr>
          <p:spPr>
            <a:xfrm>
              <a:off x="1007808" y="5608931"/>
              <a:ext cx="2016224"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7"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7181" y="5373216"/>
              <a:ext cx="1128257" cy="1477820"/>
            </a:xfrm>
            <a:prstGeom prst="rect">
              <a:avLst/>
            </a:prstGeom>
          </p:spPr>
        </p:pic>
      </p:grpSp>
      <p:grpSp>
        <p:nvGrpSpPr>
          <p:cNvPr id="7" name="Group 6"/>
          <p:cNvGrpSpPr/>
          <p:nvPr/>
        </p:nvGrpSpPr>
        <p:grpSpPr>
          <a:xfrm>
            <a:off x="6057177" y="5153032"/>
            <a:ext cx="4975092" cy="1698005"/>
            <a:chOff x="4542882" y="5153031"/>
            <a:chExt cx="3731319" cy="1698005"/>
          </a:xfrm>
        </p:grpSpPr>
        <p:sp>
          <p:nvSpPr>
            <p:cNvPr id="46" name="TextBox 45"/>
            <p:cNvSpPr txBox="1"/>
            <p:nvPr/>
          </p:nvSpPr>
          <p:spPr>
            <a:xfrm>
              <a:off x="4542882" y="6327816"/>
              <a:ext cx="373131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905" y="5153031"/>
              <a:ext cx="1874445" cy="1293367"/>
            </a:xfrm>
            <a:prstGeom prst="rect">
              <a:avLst/>
            </a:prstGeom>
          </p:spPr>
        </p:pic>
      </p:grpSp>
    </p:spTree>
    <p:extLst>
      <p:ext uri="{BB962C8B-B14F-4D97-AF65-F5344CB8AC3E}">
        <p14:creationId xmlns:p14="http://schemas.microsoft.com/office/powerpoint/2010/main" val="215126005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761381" y="1844825"/>
            <a:ext cx="4567292" cy="3275493"/>
          </a:xfrm>
          <a:prstGeom prst="rect">
            <a:avLst/>
          </a:prstGeom>
          <a:noFill/>
          <a:ln>
            <a:noFill/>
          </a:ln>
        </p:spPr>
      </p:pic>
      <p:cxnSp>
        <p:nvCxnSpPr>
          <p:cNvPr id="11" name="Straight Connector 10"/>
          <p:cNvCxnSpPr/>
          <p:nvPr/>
        </p:nvCxnSpPr>
        <p:spPr>
          <a:xfrm flipV="1">
            <a:off x="6384032" y="0"/>
            <a:ext cx="672075" cy="1996772"/>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078107" y="3068960"/>
            <a:ext cx="4113893"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983763"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H="1" flipV="1">
            <a:off x="6045027" y="5120317"/>
            <a:ext cx="162319" cy="173072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8245" y="4349984"/>
            <a:ext cx="4167543" cy="223944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343869" cy="2335175"/>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757028" y="4269879"/>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8811994" y="3068960"/>
            <a:ext cx="3504863" cy="2293162"/>
            <a:chOff x="6916194" y="3084221"/>
            <a:chExt cx="2628647" cy="2293162"/>
          </a:xfrm>
        </p:grpSpPr>
        <p:sp>
          <p:nvSpPr>
            <p:cNvPr id="39" name="TextBox 38"/>
            <p:cNvSpPr txBox="1"/>
            <p:nvPr/>
          </p:nvSpPr>
          <p:spPr>
            <a:xfrm>
              <a:off x="6916194" y="4854163"/>
              <a:ext cx="2628647"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771" y="3084221"/>
              <a:ext cx="2223111" cy="1632574"/>
            </a:xfrm>
            <a:prstGeom prst="rect">
              <a:avLst/>
            </a:prstGeom>
          </p:spPr>
        </p:pic>
      </p:grpSp>
      <p:grpSp>
        <p:nvGrpSpPr>
          <p:cNvPr id="32" name="Group 31"/>
          <p:cNvGrpSpPr/>
          <p:nvPr/>
        </p:nvGrpSpPr>
        <p:grpSpPr>
          <a:xfrm>
            <a:off x="6727451" y="63396"/>
            <a:ext cx="5493727" cy="2837136"/>
            <a:chOff x="5045588" y="63396"/>
            <a:chExt cx="4120295" cy="2837136"/>
          </a:xfrm>
        </p:grpSpPr>
        <p:sp>
          <p:nvSpPr>
            <p:cNvPr id="62" name="TextBox 61"/>
            <p:cNvSpPr txBox="1"/>
            <p:nvPr/>
          </p:nvSpPr>
          <p:spPr>
            <a:xfrm>
              <a:off x="5045588" y="63396"/>
              <a:ext cx="3343199"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5" y="965611"/>
              <a:ext cx="2937698" cy="1934921"/>
            </a:xfrm>
            <a:prstGeom prst="rect">
              <a:avLst/>
            </a:prstGeom>
          </p:spPr>
        </p:pic>
      </p:grpSp>
      <p:grpSp>
        <p:nvGrpSpPr>
          <p:cNvPr id="35" name="Group 34"/>
          <p:cNvGrpSpPr/>
          <p:nvPr/>
        </p:nvGrpSpPr>
        <p:grpSpPr>
          <a:xfrm>
            <a:off x="201577" y="5047433"/>
            <a:ext cx="5744425" cy="1803604"/>
            <a:chOff x="213950" y="5134685"/>
            <a:chExt cx="4308319" cy="1803604"/>
          </a:xfrm>
        </p:grpSpPr>
        <p:sp>
          <p:nvSpPr>
            <p:cNvPr id="28" name="TextBox 27"/>
            <p:cNvSpPr txBox="1"/>
            <p:nvPr/>
          </p:nvSpPr>
          <p:spPr>
            <a:xfrm>
              <a:off x="213950" y="6415069"/>
              <a:ext cx="4175880"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Trang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tường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805" y="5134685"/>
              <a:ext cx="2345464" cy="1294752"/>
            </a:xfrm>
            <a:prstGeom prst="rect">
              <a:avLst/>
            </a:prstGeom>
          </p:spPr>
        </p:pic>
      </p:grpSp>
      <p:grpSp>
        <p:nvGrpSpPr>
          <p:cNvPr id="37" name="Group 36"/>
          <p:cNvGrpSpPr/>
          <p:nvPr/>
        </p:nvGrpSpPr>
        <p:grpSpPr>
          <a:xfrm>
            <a:off x="185919" y="1505140"/>
            <a:ext cx="3983765" cy="2128469"/>
            <a:chOff x="1" y="1505140"/>
            <a:chExt cx="2987824" cy="2128469"/>
          </a:xfrm>
        </p:grpSpPr>
        <p:sp>
          <p:nvSpPr>
            <p:cNvPr id="44" name="TextBox 43"/>
            <p:cNvSpPr txBox="1"/>
            <p:nvPr/>
          </p:nvSpPr>
          <p:spPr>
            <a:xfrm>
              <a:off x="2" y="2679502"/>
              <a:ext cx="2987823"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505140"/>
              <a:ext cx="2051720" cy="1231032"/>
            </a:xfrm>
            <a:prstGeom prst="rect">
              <a:avLst/>
            </a:prstGeom>
          </p:spPr>
        </p:pic>
      </p:grpSp>
      <p:grpSp>
        <p:nvGrpSpPr>
          <p:cNvPr id="36" name="Group 35"/>
          <p:cNvGrpSpPr/>
          <p:nvPr/>
        </p:nvGrpSpPr>
        <p:grpSpPr>
          <a:xfrm>
            <a:off x="300946" y="3872930"/>
            <a:ext cx="3809403" cy="1732489"/>
            <a:chOff x="79770" y="3911585"/>
            <a:chExt cx="2857052" cy="1732489"/>
          </a:xfrm>
        </p:grpSpPr>
        <p:sp>
          <p:nvSpPr>
            <p:cNvPr id="50" name="TextBox 49"/>
            <p:cNvSpPr txBox="1"/>
            <p:nvPr/>
          </p:nvSpPr>
          <p:spPr>
            <a:xfrm>
              <a:off x="118700" y="3911585"/>
              <a:ext cx="281812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Hạn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lông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70" y="4581128"/>
              <a:ext cx="1224136" cy="1062946"/>
            </a:xfrm>
            <a:prstGeom prst="rect">
              <a:avLst/>
            </a:prstGeom>
          </p:spPr>
        </p:pic>
      </p:grpSp>
      <p:grpSp>
        <p:nvGrpSpPr>
          <p:cNvPr id="31" name="Group 30"/>
          <p:cNvGrpSpPr/>
          <p:nvPr/>
        </p:nvGrpSpPr>
        <p:grpSpPr>
          <a:xfrm>
            <a:off x="922451" y="-82242"/>
            <a:ext cx="5461581" cy="1893554"/>
            <a:chOff x="691838" y="-82242"/>
            <a:chExt cx="4096186" cy="1893554"/>
          </a:xfrm>
        </p:grpSpPr>
        <p:sp>
          <p:nvSpPr>
            <p:cNvPr id="42" name="TextBox 41"/>
            <p:cNvSpPr txBox="1"/>
            <p:nvPr/>
          </p:nvSpPr>
          <p:spPr>
            <a:xfrm>
              <a:off x="691838" y="-82242"/>
              <a:ext cx="334123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11" y="379423"/>
              <a:ext cx="2180213" cy="1431889"/>
            </a:xfrm>
            <a:prstGeom prst="rect">
              <a:avLst/>
            </a:prstGeom>
          </p:spPr>
        </p:pic>
      </p:grpSp>
      <p:grpSp>
        <p:nvGrpSpPr>
          <p:cNvPr id="34" name="Group 33"/>
          <p:cNvGrpSpPr/>
          <p:nvPr/>
        </p:nvGrpSpPr>
        <p:grpSpPr>
          <a:xfrm>
            <a:off x="6193375" y="5046334"/>
            <a:ext cx="7408211" cy="1560906"/>
            <a:chOff x="4698288" y="5300439"/>
            <a:chExt cx="5556158" cy="1560906"/>
          </a:xfrm>
        </p:grpSpPr>
        <p:sp>
          <p:nvSpPr>
            <p:cNvPr id="46" name="TextBox 45"/>
            <p:cNvSpPr txBox="1"/>
            <p:nvPr/>
          </p:nvSpPr>
          <p:spPr>
            <a:xfrm>
              <a:off x="6523127" y="6334780"/>
              <a:ext cx="373131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8288" y="5300439"/>
              <a:ext cx="1824839" cy="1560906"/>
            </a:xfrm>
            <a:prstGeom prst="rect">
              <a:avLst/>
            </a:prstGeom>
          </p:spPr>
        </p:pic>
      </p:grpSp>
    </p:spTree>
    <p:extLst>
      <p:ext uri="{BB962C8B-B14F-4D97-AF65-F5344CB8AC3E}">
        <p14:creationId xmlns:p14="http://schemas.microsoft.com/office/powerpoint/2010/main" val="24784068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sp>
          <p:nvSpPr>
            <p:cNvPr id="11" name="文本框 10">
              <a:extLst>
                <a:ext uri="{FF2B5EF4-FFF2-40B4-BE49-F238E27FC236}">
                  <a16:creationId xmlns:a16="http://schemas.microsoft.com/office/drawing/2014/main" id="{A3DC788F-F0F3-45D8-A91D-39E4ED04318E}"/>
                </a:ext>
              </a:extLst>
            </p:cNvPr>
            <p:cNvSpPr txBox="1"/>
            <p:nvPr/>
          </p:nvSpPr>
          <p:spPr>
            <a:xfrm>
              <a:off x="3233867" y="3506407"/>
              <a:ext cx="4845862" cy="721986"/>
            </a:xfrm>
            <a:prstGeom prst="rect">
              <a:avLst/>
            </a:prstGeom>
            <a:noFill/>
          </p:spPr>
          <p:txBody>
            <a:bodyPr wrap="none" rtlCol="0">
              <a:spAutoFit/>
            </a:bodyPr>
            <a:lstStyle/>
            <a:p>
              <a:r>
                <a:rPr lang="en-US" altLang="zh-CN" sz="2800" dirty="0">
                  <a:latin typeface="Times New Roman" pitchFamily="18" charset="0"/>
                  <a:ea typeface="+mj-ea"/>
                  <a:cs typeface="Times New Roman" pitchFamily="18" charset="0"/>
                </a:rPr>
                <a:t>KHI LÀM ĐƯỢC NHỮNG VIỆC ĐÓ </a:t>
              </a:r>
            </a:p>
            <a:p>
              <a:r>
                <a:rPr lang="en-US" altLang="zh-CN" sz="2800" dirty="0">
                  <a:latin typeface="Times New Roman" pitchFamily="18" charset="0"/>
                  <a:ea typeface="+mj-ea"/>
                  <a:cs typeface="Times New Roman" pitchFamily="18" charset="0"/>
                </a:rPr>
                <a:t>THÌ KẾT QUẢ MANG LẠI LÀ GÌ?</a:t>
              </a:r>
              <a:endParaRPr lang="zh-CN" altLang="en-US" sz="2800" dirty="0">
                <a:latin typeface="Times New Roman" pitchFamily="18" charset="0"/>
                <a:ea typeface="+mj-ea"/>
                <a:cs typeface="Times New Roman" pitchFamily="18" charset="0"/>
              </a:endParaRPr>
            </a:p>
          </p:txBody>
        </p:sp>
      </p:grpSp>
    </p:spTree>
    <p:extLst>
      <p:ext uri="{BB962C8B-B14F-4D97-AF65-F5344CB8AC3E}">
        <p14:creationId xmlns:p14="http://schemas.microsoft.com/office/powerpoint/2010/main" val="103351697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7470576" y="576046"/>
            <a:ext cx="3933701" cy="1200329"/>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Khu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phố</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sạch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thoáng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mát</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836712"/>
            <a:ext cx="6552728" cy="4644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065774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2F27B0B-11D1-4D1B-B7B5-2C6E5CA8AA0F}"/>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49996" r="74690" b="9445"/>
          <a:stretch/>
        </p:blipFill>
        <p:spPr>
          <a:xfrm>
            <a:off x="0" y="4258102"/>
            <a:ext cx="2730016" cy="2599898"/>
          </a:xfrm>
          <a:prstGeom prst="rect">
            <a:avLst/>
          </a:prstGeom>
        </p:spPr>
      </p:pic>
      <p:pic>
        <p:nvPicPr>
          <p:cNvPr id="3" name="图片 2">
            <a:extLst>
              <a:ext uri="{FF2B5EF4-FFF2-40B4-BE49-F238E27FC236}">
                <a16:creationId xmlns:a16="http://schemas.microsoft.com/office/drawing/2014/main" id="{1A6B3E9A-9537-4C4E-B98D-3F26959531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0" r="52555"/>
          <a:stretch/>
        </p:blipFill>
        <p:spPr>
          <a:xfrm>
            <a:off x="9450199" y="3238500"/>
            <a:ext cx="2450080" cy="3427094"/>
          </a:xfrm>
          <a:prstGeom prst="rect">
            <a:avLst/>
          </a:prstGeom>
          <a:effectLst>
            <a:outerShdw blurRad="50800" dist="38100" dir="5400000" algn="t" rotWithShape="0">
              <a:prstClr val="black">
                <a:alpha val="40000"/>
              </a:prstClr>
            </a:outerShdw>
          </a:effectLst>
        </p:spPr>
      </p:pic>
      <p:sp>
        <p:nvSpPr>
          <p:cNvPr id="4" name="圆角矩形 3">
            <a:extLst>
              <a:ext uri="{FF2B5EF4-FFF2-40B4-BE49-F238E27FC236}">
                <a16:creationId xmlns:a16="http://schemas.microsoft.com/office/drawing/2014/main" id="{23243E51-1200-48F6-8208-76CF40929B1A}"/>
              </a:ext>
            </a:extLst>
          </p:cNvPr>
          <p:cNvSpPr/>
          <p:nvPr/>
        </p:nvSpPr>
        <p:spPr>
          <a:xfrm>
            <a:off x="1270000" y="1501837"/>
            <a:ext cx="6724839" cy="3919736"/>
          </a:xfrm>
          <a:prstGeom prst="roundRect">
            <a:avLst>
              <a:gd name="adj" fmla="val 12591"/>
            </a:avLst>
          </a:prstGeom>
          <a:solidFill>
            <a:schemeClr val="accent6">
              <a:alpha val="10000"/>
            </a:scheme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algun Gothic Semilight" panose="020B0502040204020203" pitchFamily="34" charset="-122"/>
              <a:ea typeface="Malgun Gothic Semilight" panose="020B0502040204020203" pitchFamily="34" charset="-122"/>
            </a:endParaRPr>
          </a:p>
        </p:txBody>
      </p:sp>
      <p:pic>
        <p:nvPicPr>
          <p:cNvPr id="5" name="图片 4">
            <a:extLst>
              <a:ext uri="{FF2B5EF4-FFF2-40B4-BE49-F238E27FC236}">
                <a16:creationId xmlns:a16="http://schemas.microsoft.com/office/drawing/2014/main" id="{8A33A4A7-0735-416B-B791-962AFFFCE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4839" y="1501837"/>
            <a:ext cx="1542291" cy="3919736"/>
          </a:xfrm>
          <a:prstGeom prst="rect">
            <a:avLst/>
          </a:prstGeom>
        </p:spPr>
      </p:pic>
      <p:sp>
        <p:nvSpPr>
          <p:cNvPr id="6" name="文本框 5">
            <a:extLst>
              <a:ext uri="{FF2B5EF4-FFF2-40B4-BE49-F238E27FC236}">
                <a16:creationId xmlns:a16="http://schemas.microsoft.com/office/drawing/2014/main" id="{3C9AD9C4-3353-448A-83BB-C714BAE953FE}"/>
              </a:ext>
            </a:extLst>
          </p:cNvPr>
          <p:cNvSpPr txBox="1"/>
          <p:nvPr/>
        </p:nvSpPr>
        <p:spPr>
          <a:xfrm>
            <a:off x="1109345" y="295649"/>
            <a:ext cx="4418192"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sinh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00" y="1439898"/>
            <a:ext cx="6837784" cy="4118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508499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6"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527343"/>
            <a:ext cx="12190992" cy="1330656"/>
          </a:xfrm>
          <a:prstGeom prst="rect">
            <a:avLst/>
          </a:prstGeom>
        </p:spPr>
      </p:pic>
      <p:sp>
        <p:nvSpPr>
          <p:cNvPr id="15" name="云形 14">
            <a:extLst>
              <a:ext uri="{FF2B5EF4-FFF2-40B4-BE49-F238E27FC236}">
                <a16:creationId xmlns:a16="http://schemas.microsoft.com/office/drawing/2014/main" id="{CA8C610F-19EA-4C05-9F07-0D6D8FA708D8}"/>
              </a:ext>
            </a:extLst>
          </p:cNvPr>
          <p:cNvSpPr/>
          <p:nvPr/>
        </p:nvSpPr>
        <p:spPr>
          <a:xfrm>
            <a:off x="908336" y="-561286"/>
            <a:ext cx="2986584" cy="2774635"/>
          </a:xfrm>
          <a:prstGeom prst="cloud">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6" name="云形 15">
            <a:extLst>
              <a:ext uri="{FF2B5EF4-FFF2-40B4-BE49-F238E27FC236}">
                <a16:creationId xmlns:a16="http://schemas.microsoft.com/office/drawing/2014/main" id="{12D61C54-F290-4EEF-94D5-6D93A36996A8}"/>
              </a:ext>
            </a:extLst>
          </p:cNvPr>
          <p:cNvSpPr/>
          <p:nvPr/>
        </p:nvSpPr>
        <p:spPr>
          <a:xfrm>
            <a:off x="9205416" y="3171675"/>
            <a:ext cx="2986584" cy="2774635"/>
          </a:xfrm>
          <a:prstGeom prst="cloud">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7" name="云形 16">
            <a:extLst>
              <a:ext uri="{FF2B5EF4-FFF2-40B4-BE49-F238E27FC236}">
                <a16:creationId xmlns:a16="http://schemas.microsoft.com/office/drawing/2014/main" id="{B833F076-AE7A-4758-A058-AB2FFFDB65D2}"/>
              </a:ext>
            </a:extLst>
          </p:cNvPr>
          <p:cNvSpPr/>
          <p:nvPr/>
        </p:nvSpPr>
        <p:spPr>
          <a:xfrm>
            <a:off x="9376581" y="-171459"/>
            <a:ext cx="2986584" cy="2774635"/>
          </a:xfrm>
          <a:prstGeom prst="cloud">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305" y="243951"/>
            <a:ext cx="4355976" cy="426125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12" y="1685059"/>
            <a:ext cx="4427984" cy="426125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683696" y="4913765"/>
            <a:ext cx="6048672" cy="584775"/>
          </a:xfrm>
          <a:prstGeom prst="rect">
            <a:avLst/>
          </a:prstGeom>
          <a:noFill/>
        </p:spPr>
        <p:txBody>
          <a:bodyPr wrap="squar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01484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298" r="55313"/>
          <a:stretch/>
        </p:blipFill>
        <p:spPr>
          <a:xfrm>
            <a:off x="504" y="5782930"/>
            <a:ext cx="3602505" cy="1074785"/>
          </a:xfrm>
          <a:prstGeom prst="rect">
            <a:avLst/>
          </a:prstGeom>
        </p:spPr>
      </p:pic>
      <p:pic>
        <p:nvPicPr>
          <p:cNvPr id="3" name="图片 2">
            <a:extLst>
              <a:ext uri="{FF2B5EF4-FFF2-40B4-BE49-F238E27FC236}">
                <a16:creationId xmlns:a16="http://schemas.microsoft.com/office/drawing/2014/main" id="{28A1223B-330D-4C29-8DF3-C7E4238A2BD3}"/>
              </a:ext>
            </a:extLst>
          </p:cNvPr>
          <p:cNvPicPr>
            <a:picLocks noChangeAspect="1"/>
          </p:cNvPicPr>
          <p:nvPr/>
        </p:nvPicPr>
        <p:blipFill rotWithShape="1">
          <a:blip r:embed="rId4">
            <a:extLst>
              <a:ext uri="{28A0092B-C50C-407E-A947-70E740481C1C}">
                <a14:useLocalDpi xmlns:a14="http://schemas.microsoft.com/office/drawing/2010/main" val="0"/>
              </a:ext>
            </a:extLst>
          </a:blip>
          <a:srcRect l="13168" t="33035" r="12019" b="28756"/>
          <a:stretch/>
        </p:blipFill>
        <p:spPr>
          <a:xfrm>
            <a:off x="238754" y="5496713"/>
            <a:ext cx="2120764" cy="1103488"/>
          </a:xfrm>
          <a:prstGeom prst="rect">
            <a:avLst/>
          </a:prstGeom>
          <a:effectLst>
            <a:outerShdw blurRad="63500" dist="63500" dir="5400000" sx="103000" sy="103000" algn="t" rotWithShape="0">
              <a:prstClr val="black">
                <a:alpha val="40000"/>
              </a:prstClr>
            </a:outerShdw>
          </a:effectLst>
        </p:spPr>
      </p:pic>
      <p:sp>
        <p:nvSpPr>
          <p:cNvPr id="24" name="文本框 4">
            <a:extLst>
              <a:ext uri="{FF2B5EF4-FFF2-40B4-BE49-F238E27FC236}">
                <a16:creationId xmlns:a16="http://schemas.microsoft.com/office/drawing/2014/main" id="{9026DEB7-17C9-4EC4-84D3-FECB011E5A3E}"/>
              </a:ext>
            </a:extLst>
          </p:cNvPr>
          <p:cNvSpPr txBox="1"/>
          <p:nvPr/>
        </p:nvSpPr>
        <p:spPr>
          <a:xfrm>
            <a:off x="1577473" y="237771"/>
            <a:ext cx="9112754" cy="646331"/>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hoạt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động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hưởng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ứng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bảo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vệ</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môi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trường</a:t>
            </a:r>
            <a:r>
              <a:rPr lang="en-US" sz="3600" dirty="0">
                <a:solidFill>
                  <a:srgbClr val="00206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233" y="1115138"/>
            <a:ext cx="4891963" cy="25606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27" y="3953661"/>
            <a:ext cx="5210376" cy="26465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4337" y="846002"/>
            <a:ext cx="4683125" cy="31164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2950" y="4017158"/>
            <a:ext cx="4025900" cy="2769409"/>
          </a:xfrm>
          <a:prstGeom prst="rect">
            <a:avLst/>
          </a:prstGeom>
        </p:spPr>
      </p:pic>
    </p:spTree>
    <p:extLst>
      <p:ext uri="{BB962C8B-B14F-4D97-AF65-F5344CB8AC3E}">
        <p14:creationId xmlns:p14="http://schemas.microsoft.com/office/powerpoint/2010/main" val="2649529787"/>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168342" y="5778808"/>
            <a:ext cx="253553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Hết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giờ</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136" y="1013284"/>
            <a:ext cx="2592288" cy="324725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33227"/>
          <a:stretch/>
        </p:blipFill>
        <p:spPr>
          <a:xfrm>
            <a:off x="6743734" y="927242"/>
            <a:ext cx="3714981" cy="2967257"/>
          </a:xfrm>
          <a:prstGeom prst="rect">
            <a:avLst/>
          </a:prstGeom>
        </p:spPr>
      </p:pic>
      <p:sp>
        <p:nvSpPr>
          <p:cNvPr id="17" name="TextBox 16"/>
          <p:cNvSpPr txBox="1"/>
          <p:nvPr/>
        </p:nvSpPr>
        <p:spPr>
          <a:xfrm>
            <a:off x="3503712" y="4839231"/>
            <a:ext cx="432048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TRỒNG CÂY</a:t>
            </a:r>
          </a:p>
        </p:txBody>
      </p:sp>
    </p:spTree>
    <p:extLst>
      <p:ext uri="{BB962C8B-B14F-4D97-AF65-F5344CB8AC3E}">
        <p14:creationId xmlns:p14="http://schemas.microsoft.com/office/powerpoint/2010/main" val="402780966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8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9000"/>
                            </p:stCondLst>
                            <p:childTnLst>
                              <p:par>
                                <p:cTn id="49" presetID="10"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0000"/>
                            </p:stCondLst>
                            <p:childTnLst>
                              <p:par>
                                <p:cTn id="53" presetID="10" presetClass="entr" presetSubtype="0"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childTnLst>
                                  <p:subTnLst>
                                    <p:audio>
                                      <p:cMediaNode vol="94000">
                                        <p:cTn display="0" masterRel="sameClick">
                                          <p:stCondLst>
                                            <p:cond evt="begin" delay="0">
                                              <p:tn val="53"/>
                                            </p:cond>
                                          </p:stCondLst>
                                          <p:endCondLst>
                                            <p:cond evt="onStopAudio" delay="0">
                                              <p:tgtEl>
                                                <p:sldTgt/>
                                              </p:tgtEl>
                                            </p:cond>
                                          </p:endCondLst>
                                        </p:cTn>
                                        <p:tgtEl>
                                          <p:sndTgt r:embed="rId3" name="explod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grpSp>
      <p:sp>
        <p:nvSpPr>
          <p:cNvPr id="3" name="Rectangle 2"/>
          <p:cNvSpPr/>
          <p:nvPr/>
        </p:nvSpPr>
        <p:spPr>
          <a:xfrm>
            <a:off x="2226365" y="2549251"/>
            <a:ext cx="6917635" cy="830997"/>
          </a:xfrm>
          <a:prstGeom prst="rect">
            <a:avLst/>
          </a:prstGeom>
        </p:spPr>
        <p:txBody>
          <a:bodyPr wrap="square">
            <a:spAutoFit/>
          </a:bodyPr>
          <a:lstStyle/>
          <a:p>
            <a:r>
              <a:rPr lang="en-US" sz="2400" b="1" i="1" dirty="0"/>
              <a:t>Ở sân trường ta có trồng cây xanh không? Cây xanh có tác dụng gì?</a:t>
            </a:r>
            <a:endParaRPr lang="en-US" sz="2400" dirty="0"/>
          </a:p>
        </p:txBody>
      </p:sp>
      <p:sp>
        <p:nvSpPr>
          <p:cNvPr id="5" name="Rectangle 4"/>
          <p:cNvSpPr/>
          <p:nvPr/>
        </p:nvSpPr>
        <p:spPr>
          <a:xfrm>
            <a:off x="2574953" y="2667872"/>
            <a:ext cx="5824030" cy="461665"/>
          </a:xfrm>
          <a:prstGeom prst="rect">
            <a:avLst/>
          </a:prstGeom>
        </p:spPr>
        <p:txBody>
          <a:bodyPr wrap="none">
            <a:spAutoFit/>
          </a:bodyPr>
          <a:lstStyle/>
          <a:p>
            <a:r>
              <a:rPr lang="en-US" sz="2400" b="1" i="1" dirty="0"/>
              <a:t>Khi ăn quà bánh các em bỏ rác ở đâu?</a:t>
            </a:r>
            <a:endParaRPr lang="en-US" sz="2400" b="1" dirty="0"/>
          </a:p>
        </p:txBody>
      </p:sp>
    </p:spTree>
    <p:extLst>
      <p:ext uri="{BB962C8B-B14F-4D97-AF65-F5344CB8AC3E}">
        <p14:creationId xmlns:p14="http://schemas.microsoft.com/office/powerpoint/2010/main" val="386433843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1108615" y="2122228"/>
            <a:ext cx="6623835" cy="1661993"/>
          </a:xfrm>
          <a:prstGeom prst="rect">
            <a:avLst/>
          </a:prstGeom>
          <a:noFill/>
        </p:spPr>
        <p:txBody>
          <a:bodyPr vert="horz" wrap="square" rtlCol="0">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3:</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err="1">
                <a:solidFill>
                  <a:srgbClr val="FF0000"/>
                </a:solidFill>
                <a:latin typeface="Arial" charset="0"/>
              </a:rPr>
              <a:t>Viết</a:t>
            </a:r>
            <a:r>
              <a:rPr lang="en-US" sz="5400" dirty="0">
                <a:solidFill>
                  <a:srgbClr val="FF0000"/>
                </a:solidFill>
                <a:latin typeface="Arial" charset="0"/>
              </a:rPr>
              <a:t> </a:t>
            </a:r>
            <a:r>
              <a:rPr lang="en-US" sz="5400" dirty="0" err="1">
                <a:solidFill>
                  <a:srgbClr val="FF0000"/>
                </a:solidFill>
                <a:latin typeface="Arial" charset="0"/>
              </a:rPr>
              <a:t>đoạn</a:t>
            </a:r>
            <a:r>
              <a:rPr lang="en-US" sz="5400" dirty="0">
                <a:solidFill>
                  <a:srgbClr val="FF0000"/>
                </a:solidFill>
                <a:latin typeface="Arial" charset="0"/>
              </a:rPr>
              <a:t> </a:t>
            </a:r>
            <a:r>
              <a:rPr lang="en-US" sz="5400" dirty="0" err="1">
                <a:solidFill>
                  <a:srgbClr val="FF0000"/>
                </a:solidFill>
                <a:latin typeface="Arial" charset="0"/>
              </a:rPr>
              <a:t>văn</a:t>
            </a:r>
            <a:endParaRPr lang="en-US" sz="4800" dirty="0">
              <a:solidFill>
                <a:srgbClr val="FFFF00"/>
              </a:solidFill>
              <a:latin typeface="Arial" charset="0"/>
            </a:endParaRPr>
          </a:p>
        </p:txBody>
      </p:sp>
    </p:spTree>
    <p:extLst>
      <p:ext uri="{BB962C8B-B14F-4D97-AF65-F5344CB8AC3E}">
        <p14:creationId xmlns:p14="http://schemas.microsoft.com/office/powerpoint/2010/main" val="164607768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13" y="88207"/>
            <a:ext cx="10972800" cy="1143000"/>
          </a:xfrm>
        </p:spPr>
        <p:txBody>
          <a:bodyPr/>
          <a:lstStyle/>
          <a:p>
            <a:r>
              <a:rPr lang="vi-VN" sz="3000" b="1" dirty="0"/>
              <a:t>Viết một đoạn văn ngắn thuật lại ý kiến của các bạn trong nhóm em về những việc cần làm để bảo vệ môi trường.</a:t>
            </a:r>
            <a:br>
              <a:rPr lang="vi-VN" sz="3000" dirty="0"/>
            </a:br>
            <a:endParaRPr lang="en-US" sz="3000" dirty="0"/>
          </a:p>
        </p:txBody>
      </p:sp>
      <p:sp>
        <p:nvSpPr>
          <p:cNvPr id="3" name="Content Placeholder 2"/>
          <p:cNvSpPr>
            <a:spLocks noGrp="1"/>
          </p:cNvSpPr>
          <p:nvPr>
            <p:ph idx="1"/>
          </p:nvPr>
        </p:nvSpPr>
        <p:spPr>
          <a:xfrm>
            <a:off x="733887" y="965448"/>
            <a:ext cx="10972800" cy="5892552"/>
          </a:xfrm>
        </p:spPr>
        <p:style>
          <a:lnRef idx="2">
            <a:schemeClr val="accent5"/>
          </a:lnRef>
          <a:fillRef idx="1">
            <a:schemeClr val="lt1"/>
          </a:fillRef>
          <a:effectRef idx="0">
            <a:schemeClr val="accent5"/>
          </a:effectRef>
          <a:fontRef idx="minor">
            <a:schemeClr val="dk1"/>
          </a:fontRef>
        </p:style>
        <p:txBody>
          <a:bodyPr/>
          <a:lstStyle/>
          <a:p>
            <a:pPr marL="0" indent="0">
              <a:lnSpc>
                <a:spcPct val="150000"/>
              </a:lnSpc>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Sau buổi thảo luận về chủ đề bảo vệ môi trường,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vi-VN" dirty="0">
                <a:latin typeface="Times New Roman" panose="02020603050405020304" pitchFamily="18" charset="0"/>
                <a:cs typeface="Times New Roman" panose="02020603050405020304" pitchFamily="18" charset="0"/>
              </a:rPr>
              <a:t>: Môi trường đang ngày càng bị ô nhiễm, diện tích cây xanh bị thu hẹp trong khi nhà máy mọc lên ngày càng nhiều. Rác và các loại phế thải làm cho nguồn nước bị nhiễm bẩn nặng. Vậy thì chúng ta phải làm gì để "giải cứu" môi trường ? Cả nhóm tranh luận sôi nổi, góp ý và đưa ra các giải pháp sau : Phải luôn bỏ rác vào thùng rác, tích cực trồng cây xanh, hạn chế sử dụng các bao bì khó bị tiêu hủy, vận động người thân, gia đình có ý thức trong việc bảo vệ môi trường... Đó là những việc làm thiết thực và cấp bách để giữ gìn môi trường sống của chúng ta luôn xanh-sạch-đẹp.</a:t>
            </a:r>
            <a:br>
              <a:rPr lang="vi-VN" dirty="0">
                <a:latin typeface="Times New Roman" panose="02020603050405020304" pitchFamily="18" charset="0"/>
                <a:cs typeface="Times New Roman" panose="02020603050405020304" pitchFamily="18" charset="0"/>
              </a:rPr>
            </a:br>
            <a:br>
              <a:rPr lang="vi-VN"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726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28B7E30-8E05-4127-86E5-913F7F9ED128}"/>
              </a:ext>
            </a:extLst>
          </p:cNvPr>
          <p:cNvPicPr>
            <a:picLocks noChangeAspect="1"/>
          </p:cNvPicPr>
          <p:nvPr/>
        </p:nvPicPr>
        <p:blipFill rotWithShape="1">
          <a:blip r:embed="rId3">
            <a:extLst>
              <a:ext uri="{28A0092B-C50C-407E-A947-70E740481C1C}">
                <a14:useLocalDpi xmlns:a14="http://schemas.microsoft.com/office/drawing/2010/main" val="0"/>
              </a:ext>
            </a:extLst>
          </a:blip>
          <a:srcRect l="11141" t="19304" r="14047" b="21791"/>
          <a:stretch/>
        </p:blipFill>
        <p:spPr>
          <a:xfrm>
            <a:off x="368488" y="1678674"/>
            <a:ext cx="4892241" cy="4483291"/>
          </a:xfrm>
          <a:prstGeom prst="rect">
            <a:avLst/>
          </a:prstGeom>
          <a:effectLst>
            <a:outerShdw blurRad="50800" dist="38100" dir="5400000" algn="t" rotWithShape="0">
              <a:prstClr val="black">
                <a:alpha val="40000"/>
              </a:prstClr>
            </a:outerShdw>
          </a:effectLst>
        </p:spPr>
      </p:pic>
      <p:grpSp>
        <p:nvGrpSpPr>
          <p:cNvPr id="12" name="组合 11">
            <a:extLst>
              <a:ext uri="{FF2B5EF4-FFF2-40B4-BE49-F238E27FC236}">
                <a16:creationId xmlns:a16="http://schemas.microsoft.com/office/drawing/2014/main" id="{299127F0-B069-443A-9D24-2CD1FE49B3FB}"/>
              </a:ext>
            </a:extLst>
          </p:cNvPr>
          <p:cNvGrpSpPr/>
          <p:nvPr/>
        </p:nvGrpSpPr>
        <p:grpSpPr>
          <a:xfrm>
            <a:off x="4916015" y="481993"/>
            <a:ext cx="2316295" cy="1264920"/>
            <a:chOff x="6401915" y="1529952"/>
            <a:chExt cx="2316295" cy="1264920"/>
          </a:xfrm>
        </p:grpSpPr>
        <p:pic>
          <p:nvPicPr>
            <p:cNvPr id="6" name="图片 5">
              <a:extLst>
                <a:ext uri="{FF2B5EF4-FFF2-40B4-BE49-F238E27FC236}">
                  <a16:creationId xmlns:a16="http://schemas.microsoft.com/office/drawing/2014/main" id="{6B2D859C-5143-4265-8ECC-4C5BEAE16B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2" t="21891" r="21143" b="21592"/>
            <a:stretch/>
          </p:blipFill>
          <p:spPr>
            <a:xfrm flipH="1">
              <a:off x="6401915" y="1529952"/>
              <a:ext cx="420172" cy="433923"/>
            </a:xfrm>
            <a:prstGeom prst="rect">
              <a:avLst/>
            </a:prstGeom>
            <a:effectLst>
              <a:outerShdw blurRad="50800" dist="38100" dir="5400000" algn="t" rotWithShape="0">
                <a:prstClr val="black">
                  <a:alpha val="40000"/>
                </a:prstClr>
              </a:outerShdw>
            </a:effectLst>
          </p:spPr>
        </p:pic>
        <p:sp>
          <p:nvSpPr>
            <p:cNvPr id="7" name="文本框 6">
              <a:extLst>
                <a:ext uri="{FF2B5EF4-FFF2-40B4-BE49-F238E27FC236}">
                  <a16:creationId xmlns:a16="http://schemas.microsoft.com/office/drawing/2014/main" id="{31B66683-EEB9-4A97-B8CA-DD503EBC9088}"/>
                </a:ext>
              </a:extLst>
            </p:cNvPr>
            <p:cNvSpPr txBox="1"/>
            <p:nvPr/>
          </p:nvSpPr>
          <p:spPr>
            <a:xfrm>
              <a:off x="6465541" y="1963875"/>
              <a:ext cx="2252669" cy="830997"/>
            </a:xfrm>
            <a:prstGeom prst="rect">
              <a:avLst/>
            </a:prstGeom>
            <a:noFill/>
          </p:spPr>
          <p:txBody>
            <a:bodyPr wrap="square" rtlCol="0">
              <a:spAutoFit/>
            </a:bodyPr>
            <a:lstStyle/>
            <a:p>
              <a:r>
                <a:rPr lang="en-US" altLang="zh-CN" sz="4800" b="1" dirty="0">
                  <a:solidFill>
                    <a:srgbClr val="C00000"/>
                  </a:solidFill>
                  <a:latin typeface="Algerian" pitchFamily="82" charset="0"/>
                  <a:ea typeface="Malgun Gothic Semilight" panose="020B0502040204020203" pitchFamily="34" charset="-122"/>
                </a:rPr>
                <a:t>HỌC</a:t>
              </a:r>
              <a:endParaRPr lang="zh-CN" altLang="en-US" sz="4800" b="1" dirty="0">
                <a:solidFill>
                  <a:srgbClr val="C00000"/>
                </a:solidFill>
                <a:latin typeface="Algerian" pitchFamily="82" charset="0"/>
                <a:ea typeface="Malgun Gothic Semilight" panose="020B0502040204020203" pitchFamily="34" charset="-122"/>
              </a:endParaRPr>
            </a:p>
          </p:txBody>
        </p:sp>
      </p:grpSp>
      <p:grpSp>
        <p:nvGrpSpPr>
          <p:cNvPr id="13" name="组合 12">
            <a:extLst>
              <a:ext uri="{FF2B5EF4-FFF2-40B4-BE49-F238E27FC236}">
                <a16:creationId xmlns:a16="http://schemas.microsoft.com/office/drawing/2014/main" id="{0BF2477A-B044-43F6-A030-2B276557027F}"/>
              </a:ext>
            </a:extLst>
          </p:cNvPr>
          <p:cNvGrpSpPr/>
          <p:nvPr/>
        </p:nvGrpSpPr>
        <p:grpSpPr>
          <a:xfrm>
            <a:off x="5572575" y="2366008"/>
            <a:ext cx="3694585" cy="1264920"/>
            <a:chOff x="6465542" y="3798568"/>
            <a:chExt cx="3694585" cy="1264920"/>
          </a:xfrm>
        </p:grpSpPr>
        <p:pic>
          <p:nvPicPr>
            <p:cNvPr id="9" name="图片 8">
              <a:extLst>
                <a:ext uri="{FF2B5EF4-FFF2-40B4-BE49-F238E27FC236}">
                  <a16:creationId xmlns:a16="http://schemas.microsoft.com/office/drawing/2014/main" id="{F0F932BF-0D3B-439C-86B2-8F0749975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2" t="21891" r="21143" b="21592"/>
            <a:stretch/>
          </p:blipFill>
          <p:spPr>
            <a:xfrm flipH="1">
              <a:off x="6465542" y="3798568"/>
              <a:ext cx="420172" cy="433923"/>
            </a:xfrm>
            <a:prstGeom prst="rect">
              <a:avLst/>
            </a:prstGeom>
            <a:effectLst>
              <a:outerShdw blurRad="50800" dist="38100" dir="5400000" algn="t" rotWithShape="0">
                <a:prstClr val="black">
                  <a:alpha val="40000"/>
                </a:prstClr>
              </a:outerShdw>
            </a:effectLst>
          </p:spPr>
        </p:pic>
        <p:sp>
          <p:nvSpPr>
            <p:cNvPr id="10" name="文本框 9">
              <a:extLst>
                <a:ext uri="{FF2B5EF4-FFF2-40B4-BE49-F238E27FC236}">
                  <a16:creationId xmlns:a16="http://schemas.microsoft.com/office/drawing/2014/main" id="{EB2AE726-47CC-4334-BD92-27112F327AC9}"/>
                </a:ext>
              </a:extLst>
            </p:cNvPr>
            <p:cNvSpPr txBox="1"/>
            <p:nvPr/>
          </p:nvSpPr>
          <p:spPr>
            <a:xfrm>
              <a:off x="6529168" y="4232491"/>
              <a:ext cx="3630959" cy="830997"/>
            </a:xfrm>
            <a:prstGeom prst="rect">
              <a:avLst/>
            </a:prstGeom>
            <a:noFill/>
          </p:spPr>
          <p:txBody>
            <a:bodyPr wrap="square" rtlCol="0">
              <a:spAutoFit/>
            </a:bodyPr>
            <a:lstStyle/>
            <a:p>
              <a:r>
                <a:rPr lang="en-US" altLang="zh-CN" sz="4800" b="1" dirty="0">
                  <a:solidFill>
                    <a:srgbClr val="C00000"/>
                  </a:solidFill>
                  <a:latin typeface="Algerian" pitchFamily="82" charset="0"/>
                  <a:ea typeface="Malgun Gothic Semilight" panose="020B0502040204020203" pitchFamily="34" charset="-122"/>
                </a:rPr>
                <a:t>HỌC NỮA</a:t>
              </a:r>
              <a:endParaRPr lang="zh-CN" altLang="en-US" sz="4800" b="1" dirty="0">
                <a:solidFill>
                  <a:srgbClr val="C00000"/>
                </a:solidFill>
                <a:latin typeface="Algerian" pitchFamily="82" charset="0"/>
                <a:ea typeface="Malgun Gothic Semilight" panose="020B0502040204020203" pitchFamily="34" charset="-122"/>
              </a:endParaRPr>
            </a:p>
          </p:txBody>
        </p:sp>
      </p:grpSp>
      <p:grpSp>
        <p:nvGrpSpPr>
          <p:cNvPr id="14" name="组合 12">
            <a:extLst>
              <a:ext uri="{FF2B5EF4-FFF2-40B4-BE49-F238E27FC236}">
                <a16:creationId xmlns:a16="http://schemas.microsoft.com/office/drawing/2014/main" id="{0BF2477A-B044-43F6-A030-2B276557027F}"/>
              </a:ext>
            </a:extLst>
          </p:cNvPr>
          <p:cNvGrpSpPr/>
          <p:nvPr/>
        </p:nvGrpSpPr>
        <p:grpSpPr>
          <a:xfrm>
            <a:off x="6853899" y="3920319"/>
            <a:ext cx="3878673" cy="1264920"/>
            <a:chOff x="6465542" y="3798568"/>
            <a:chExt cx="3878673" cy="1264920"/>
          </a:xfrm>
        </p:grpSpPr>
        <p:pic>
          <p:nvPicPr>
            <p:cNvPr id="15" name="图片 8">
              <a:extLst>
                <a:ext uri="{FF2B5EF4-FFF2-40B4-BE49-F238E27FC236}">
                  <a16:creationId xmlns:a16="http://schemas.microsoft.com/office/drawing/2014/main" id="{F0F932BF-0D3B-439C-86B2-8F0749975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2" t="21891" r="21143" b="21592"/>
            <a:stretch/>
          </p:blipFill>
          <p:spPr>
            <a:xfrm flipH="1">
              <a:off x="6465542" y="3798568"/>
              <a:ext cx="420172" cy="433923"/>
            </a:xfrm>
            <a:prstGeom prst="rect">
              <a:avLst/>
            </a:prstGeom>
            <a:effectLst>
              <a:outerShdw blurRad="50800" dist="38100" dir="5400000" algn="t" rotWithShape="0">
                <a:prstClr val="black">
                  <a:alpha val="40000"/>
                </a:prstClr>
              </a:outerShdw>
            </a:effectLst>
          </p:spPr>
        </p:pic>
        <p:sp>
          <p:nvSpPr>
            <p:cNvPr id="16" name="文本框 9">
              <a:extLst>
                <a:ext uri="{FF2B5EF4-FFF2-40B4-BE49-F238E27FC236}">
                  <a16:creationId xmlns:a16="http://schemas.microsoft.com/office/drawing/2014/main" id="{EB2AE726-47CC-4334-BD92-27112F327AC9}"/>
                </a:ext>
              </a:extLst>
            </p:cNvPr>
            <p:cNvSpPr txBox="1"/>
            <p:nvPr/>
          </p:nvSpPr>
          <p:spPr>
            <a:xfrm>
              <a:off x="6529168" y="4232491"/>
              <a:ext cx="3815047" cy="830997"/>
            </a:xfrm>
            <a:prstGeom prst="rect">
              <a:avLst/>
            </a:prstGeom>
            <a:noFill/>
          </p:spPr>
          <p:txBody>
            <a:bodyPr wrap="square" rtlCol="0">
              <a:spAutoFit/>
            </a:bodyPr>
            <a:lstStyle/>
            <a:p>
              <a:r>
                <a:rPr lang="en-US" altLang="zh-CN" sz="4800" b="1" dirty="0">
                  <a:solidFill>
                    <a:srgbClr val="C00000"/>
                  </a:solidFill>
                  <a:latin typeface="Algerian" pitchFamily="82" charset="0"/>
                  <a:ea typeface="Malgun Gothic Semilight" panose="020B0502040204020203" pitchFamily="34" charset="-122"/>
                </a:rPr>
                <a:t>HỌC MÃI</a:t>
              </a:r>
              <a:endParaRPr lang="zh-CN" altLang="en-US" sz="4800" b="1" dirty="0">
                <a:solidFill>
                  <a:srgbClr val="C00000"/>
                </a:solidFill>
                <a:latin typeface="Algerian" pitchFamily="82" charset="0"/>
                <a:ea typeface="Malgun Gothic Semilight" panose="020B0502040204020203" pitchFamily="34" charset="-122"/>
              </a:endParaRPr>
            </a:p>
          </p:txBody>
        </p:sp>
      </p:grpSp>
    </p:spTree>
    <p:extLst>
      <p:ext uri="{BB962C8B-B14F-4D97-AF65-F5344CB8AC3E}">
        <p14:creationId xmlns:p14="http://schemas.microsoft.com/office/powerpoint/2010/main" val="1725071906"/>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168341" y="5696412"/>
            <a:ext cx="2535537" cy="1079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Hết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giờ</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8903" flipH="1">
            <a:off x="713594" y="856753"/>
            <a:ext cx="4475989" cy="335699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076" b="44375"/>
          <a:stretch/>
        </p:blipFill>
        <p:spPr>
          <a:xfrm>
            <a:off x="6480043" y="703122"/>
            <a:ext cx="4674363" cy="2795612"/>
          </a:xfrm>
          <a:prstGeom prst="rect">
            <a:avLst/>
          </a:prstGeom>
        </p:spPr>
      </p:pic>
      <p:sp>
        <p:nvSpPr>
          <p:cNvPr id="17" name="TextBox 16"/>
          <p:cNvSpPr txBox="1"/>
          <p:nvPr/>
        </p:nvSpPr>
        <p:spPr>
          <a:xfrm>
            <a:off x="4271797" y="4653137"/>
            <a:ext cx="4416491"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NHẶT RÁC</a:t>
            </a:r>
          </a:p>
        </p:txBody>
      </p:sp>
    </p:spTree>
    <p:extLst>
      <p:ext uri="{BB962C8B-B14F-4D97-AF65-F5344CB8AC3E}">
        <p14:creationId xmlns:p14="http://schemas.microsoft.com/office/powerpoint/2010/main" val="319980171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9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000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childTnLst>
                                  <p:subTnLst>
                                    <p:audio>
                                      <p:cMediaNode vol="94000">
                                        <p:cTn display="0" masterRel="sameClick">
                                          <p:stCondLst>
                                            <p:cond evt="begin" delay="0">
                                              <p:tn val="57"/>
                                            </p:cond>
                                          </p:stCondLst>
                                          <p:endCondLst>
                                            <p:cond evt="onStopAudio" delay="0">
                                              <p:tgtEl>
                                                <p:sldTgt/>
                                              </p:tgtEl>
                                            </p:cond>
                                          </p:endCondLst>
                                        </p:cTn>
                                        <p:tgtEl>
                                          <p:sndTgt r:embed="rId3" name="explode.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360363" y="5778808"/>
            <a:ext cx="234351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giờ</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9384" t="22172" r="6596" b="23767"/>
          <a:stretch/>
        </p:blipFill>
        <p:spPr>
          <a:xfrm>
            <a:off x="335361" y="1340768"/>
            <a:ext cx="5184577" cy="253260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8322"/>
          <a:stretch/>
        </p:blipFill>
        <p:spPr>
          <a:xfrm>
            <a:off x="5999989" y="688770"/>
            <a:ext cx="5760640" cy="4136965"/>
          </a:xfrm>
          <a:prstGeom prst="rect">
            <a:avLst/>
          </a:prstGeom>
        </p:spPr>
      </p:pic>
      <p:sp>
        <p:nvSpPr>
          <p:cNvPr id="17" name="TextBox 16"/>
          <p:cNvSpPr txBox="1"/>
          <p:nvPr/>
        </p:nvSpPr>
        <p:spPr>
          <a:xfrm>
            <a:off x="4271797" y="5589241"/>
            <a:ext cx="4032448"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MÔI TRƯỜNG</a:t>
            </a:r>
          </a:p>
        </p:txBody>
      </p:sp>
    </p:spTree>
    <p:extLst>
      <p:ext uri="{BB962C8B-B14F-4D97-AF65-F5344CB8AC3E}">
        <p14:creationId xmlns:p14="http://schemas.microsoft.com/office/powerpoint/2010/main" val="16741422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subTnLst>
                                    <p:audio>
                                      <p:cMediaNode vol="94000">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D70518-BE9B-4F68-A96D-9C5D2520F028}"/>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49996" r="74690" b="9445"/>
          <a:stretch/>
        </p:blipFill>
        <p:spPr>
          <a:xfrm>
            <a:off x="0" y="3595682"/>
            <a:ext cx="3425588" cy="3262318"/>
          </a:xfrm>
          <a:prstGeom prst="rect">
            <a:avLst/>
          </a:prstGeom>
        </p:spPr>
      </p:pic>
      <p:grpSp>
        <p:nvGrpSpPr>
          <p:cNvPr id="12" name="组合 11">
            <a:extLst>
              <a:ext uri="{FF2B5EF4-FFF2-40B4-BE49-F238E27FC236}">
                <a16:creationId xmlns:a16="http://schemas.microsoft.com/office/drawing/2014/main" id="{E4837ED3-A5BB-4BD6-8304-831856985BF6}"/>
              </a:ext>
            </a:extLst>
          </p:cNvPr>
          <p:cNvGrpSpPr/>
          <p:nvPr/>
        </p:nvGrpSpPr>
        <p:grpSpPr>
          <a:xfrm>
            <a:off x="2934458" y="956310"/>
            <a:ext cx="8263392" cy="5278744"/>
            <a:chOff x="1926608" y="1398574"/>
            <a:chExt cx="8056038" cy="4371522"/>
          </a:xfrm>
        </p:grpSpPr>
        <p:pic>
          <p:nvPicPr>
            <p:cNvPr id="9" name="图片 8">
              <a:extLst>
                <a:ext uri="{FF2B5EF4-FFF2-40B4-BE49-F238E27FC236}">
                  <a16:creationId xmlns:a16="http://schemas.microsoft.com/office/drawing/2014/main" id="{5F674886-1E81-4892-A650-36493C694B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398574"/>
              <a:ext cx="7792872" cy="3727494"/>
            </a:xfrm>
            <a:prstGeom prst="rect">
              <a:avLst/>
            </a:prstGeom>
          </p:spPr>
        </p:pic>
        <p:pic>
          <p:nvPicPr>
            <p:cNvPr id="10" name="图片 9">
              <a:extLst>
                <a:ext uri="{FF2B5EF4-FFF2-40B4-BE49-F238E27FC236}">
                  <a16:creationId xmlns:a16="http://schemas.microsoft.com/office/drawing/2014/main" id="{96172830-B2BC-4302-84ED-AFBE58809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7454401" y="2233667"/>
              <a:ext cx="2528245" cy="3536429"/>
            </a:xfrm>
            <a:prstGeom prst="rect">
              <a:avLst/>
            </a:prstGeom>
            <a:effectLst>
              <a:outerShdw blurRad="50800" dist="38100" dir="5400000" algn="t" rotWithShape="0">
                <a:prstClr val="black">
                  <a:alpha val="40000"/>
                </a:prstClr>
              </a:outerShdw>
            </a:effectLst>
          </p:spPr>
        </p:pic>
      </p:grpSp>
      <p:sp>
        <p:nvSpPr>
          <p:cNvPr id="7" name="TextBox 6"/>
          <p:cNvSpPr txBox="1"/>
          <p:nvPr/>
        </p:nvSpPr>
        <p:spPr>
          <a:xfrm>
            <a:off x="5908664" y="1760106"/>
            <a:ext cx="4072759" cy="707886"/>
          </a:xfrm>
          <a:prstGeom prst="rect">
            <a:avLst/>
          </a:prstGeom>
          <a:noFill/>
        </p:spPr>
        <p:txBody>
          <a:bodyPr wrap="square" rtlCol="0">
            <a:spAutoFit/>
          </a:bodyPr>
          <a:lstStyle/>
          <a:p>
            <a:pPr algn="ctr"/>
            <a:r>
              <a:rPr lang="en-US" sz="4000" u="sng" dirty="0" err="1">
                <a:solidFill>
                  <a:schemeClr val="tx2">
                    <a:lumMod val="75000"/>
                  </a:schemeClr>
                </a:solidFill>
                <a:latin typeface="Times New Roman" panose="02020603050405020304" pitchFamily="18" charset="0"/>
                <a:cs typeface="Times New Roman" panose="02020603050405020304" pitchFamily="18" charset="0"/>
              </a:rPr>
              <a:t>Tập</a:t>
            </a:r>
            <a:r>
              <a:rPr lang="en-US" sz="4000" u="sng" dirty="0">
                <a:solidFill>
                  <a:schemeClr val="tx2">
                    <a:lumMod val="75000"/>
                  </a:schemeClr>
                </a:solidFill>
                <a:latin typeface="Times New Roman" panose="02020603050405020304" pitchFamily="18" charset="0"/>
                <a:cs typeface="Times New Roman" panose="02020603050405020304" pitchFamily="18" charset="0"/>
              </a:rPr>
              <a:t> </a:t>
            </a:r>
            <a:r>
              <a:rPr lang="en-US" sz="4000" u="sng" dirty="0" err="1">
                <a:solidFill>
                  <a:schemeClr val="tx2">
                    <a:lumMod val="75000"/>
                  </a:schemeClr>
                </a:solidFill>
                <a:latin typeface="Times New Roman" panose="02020603050405020304" pitchFamily="18" charset="0"/>
                <a:cs typeface="Times New Roman" panose="02020603050405020304" pitchFamily="18" charset="0"/>
              </a:rPr>
              <a:t>làm</a:t>
            </a:r>
            <a:r>
              <a:rPr lang="en-US" sz="4000" u="sng" dirty="0">
                <a:solidFill>
                  <a:schemeClr val="tx2">
                    <a:lumMod val="75000"/>
                  </a:schemeClr>
                </a:solidFill>
                <a:latin typeface="Times New Roman" panose="02020603050405020304" pitchFamily="18" charset="0"/>
                <a:cs typeface="Times New Roman" panose="02020603050405020304" pitchFamily="18" charset="0"/>
              </a:rPr>
              <a:t> </a:t>
            </a:r>
            <a:r>
              <a:rPr lang="en-US" sz="4000" u="sng" dirty="0" err="1">
                <a:solidFill>
                  <a:schemeClr val="tx2">
                    <a:lumMod val="75000"/>
                  </a:schemeClr>
                </a:solidFill>
                <a:latin typeface="Times New Roman" panose="02020603050405020304" pitchFamily="18" charset="0"/>
                <a:cs typeface="Times New Roman" panose="02020603050405020304" pitchFamily="18" charset="0"/>
              </a:rPr>
              <a:t>văn</a:t>
            </a:r>
            <a:endParaRPr lang="en-US" sz="4000" u="sng"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794815" y="2767280"/>
            <a:ext cx="3971599" cy="1323439"/>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Thảo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luận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môi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trường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10795"/>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075614"/>
            <a:ext cx="12190992" cy="1782385"/>
          </a:xfrm>
          <a:prstGeom prst="rect">
            <a:avLst/>
          </a:prstGeom>
        </p:spPr>
      </p:pic>
      <p:pic>
        <p:nvPicPr>
          <p:cNvPr id="3" name="图片 2">
            <a:extLst>
              <a:ext uri="{FF2B5EF4-FFF2-40B4-BE49-F238E27FC236}">
                <a16:creationId xmlns:a16="http://schemas.microsoft.com/office/drawing/2014/main" id="{550F07A1-8309-4F39-B985-AEE033F4DC42}"/>
              </a:ext>
            </a:extLst>
          </p:cNvPr>
          <p:cNvPicPr>
            <a:picLocks noChangeAspect="1"/>
          </p:cNvPicPr>
          <p:nvPr/>
        </p:nvPicPr>
        <p:blipFill rotWithShape="1">
          <a:blip r:embed="rId4">
            <a:extLst>
              <a:ext uri="{28A0092B-C50C-407E-A947-70E740481C1C}">
                <a14:useLocalDpi xmlns:a14="http://schemas.microsoft.com/office/drawing/2010/main" val="0"/>
              </a:ext>
            </a:extLst>
          </a:blip>
          <a:srcRect l="15632" r="11333" b="13412"/>
          <a:stretch/>
        </p:blipFill>
        <p:spPr>
          <a:xfrm flipH="1">
            <a:off x="367953" y="2127325"/>
            <a:ext cx="1471235" cy="2019636"/>
          </a:xfrm>
          <a:prstGeom prst="rect">
            <a:avLst/>
          </a:prstGeom>
          <a:effectLst>
            <a:outerShdw blurRad="50800" dist="38100" dir="5400000" algn="t" rotWithShape="0">
              <a:prstClr val="black">
                <a:alpha val="40000"/>
              </a:prstClr>
            </a:outerShdw>
          </a:effectLst>
        </p:spPr>
      </p:pic>
      <p:pic>
        <p:nvPicPr>
          <p:cNvPr id="12" name="图片 11">
            <a:extLst>
              <a:ext uri="{FF2B5EF4-FFF2-40B4-BE49-F238E27FC236}">
                <a16:creationId xmlns:a16="http://schemas.microsoft.com/office/drawing/2014/main" id="{E14DE1C0-8D45-40D1-ABE4-4F62E3836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40" r="52555"/>
          <a:stretch/>
        </p:blipFill>
        <p:spPr>
          <a:xfrm>
            <a:off x="9613858" y="1716382"/>
            <a:ext cx="1471235" cy="2057917"/>
          </a:xfrm>
          <a:prstGeom prst="rect">
            <a:avLst/>
          </a:prstGeom>
          <a:effectLst>
            <a:outerShdw blurRad="50800" dist="38100" dir="5400000" algn="t" rotWithShape="0">
              <a:prstClr val="black">
                <a:alpha val="40000"/>
              </a:prstClr>
            </a:outerShdw>
          </a:effectLst>
        </p:spPr>
      </p:pic>
      <p:pic>
        <p:nvPicPr>
          <p:cNvPr id="13" name="图片 12">
            <a:extLst>
              <a:ext uri="{FF2B5EF4-FFF2-40B4-BE49-F238E27FC236}">
                <a16:creationId xmlns:a16="http://schemas.microsoft.com/office/drawing/2014/main" id="{12126121-9855-4EC9-912A-253F8208DA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543"/>
          <a:stretch/>
        </p:blipFill>
        <p:spPr>
          <a:xfrm>
            <a:off x="3049705" y="4177234"/>
            <a:ext cx="1344453" cy="1796760"/>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A0F21786-3FDC-43E3-8F71-C2EC4DB79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914" y="4146961"/>
            <a:ext cx="1294659" cy="1794868"/>
          </a:xfrm>
          <a:prstGeom prst="rect">
            <a:avLst/>
          </a:prstGeom>
          <a:effectLst>
            <a:outerShdw blurRad="50800" dist="38100" dir="5400000" algn="t" rotWithShape="0">
              <a:prstClr val="black">
                <a:alpha val="40000"/>
              </a:prstClr>
            </a:outerShdw>
          </a:effectLst>
        </p:spPr>
      </p:pic>
      <p:sp>
        <p:nvSpPr>
          <p:cNvPr id="15" name="TextBox 14"/>
          <p:cNvSpPr txBox="1"/>
          <p:nvPr/>
        </p:nvSpPr>
        <p:spPr>
          <a:xfrm>
            <a:off x="1005139" y="576969"/>
            <a:ext cx="10247059" cy="1200329"/>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Bài tập 1:  Tổ chức họp nhóm trao đổi ý kiến về câu hỏi sau</a:t>
            </a:r>
            <a:r>
              <a:rPr lang="en-US" sz="36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2106836" y="2259980"/>
            <a:ext cx="7776864"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005725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5753100"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136525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429355"/>
            <a:ext cx="10247059" cy="646331"/>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TRÌNH TỰ TỔ CHỨC CUỘC HỌP</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002537" y="1377434"/>
            <a:ext cx="3993401" cy="461665"/>
          </a:xfrm>
          <a:prstGeom prst="rect">
            <a:avLst/>
          </a:prstGeom>
        </p:spPr>
        <p:txBody>
          <a:bodyPr wrap="none">
            <a:spAutoFit/>
          </a:bodyPr>
          <a:lstStyle/>
          <a:p>
            <a:r>
              <a:rPr lang="en-US" altLang="vi-VN" sz="2400" b="1" dirty="0">
                <a:solidFill>
                  <a:srgbClr val="0000FF"/>
                </a:solidFill>
              </a:rPr>
              <a:t>1. Nêu mục đích cuộc họp</a:t>
            </a:r>
            <a:endParaRPr lang="en-US" sz="2400" dirty="0"/>
          </a:p>
        </p:txBody>
      </p:sp>
      <p:sp>
        <p:nvSpPr>
          <p:cNvPr id="5" name="Rectangle 4"/>
          <p:cNvSpPr/>
          <p:nvPr/>
        </p:nvSpPr>
        <p:spPr>
          <a:xfrm>
            <a:off x="6042126" y="1987034"/>
            <a:ext cx="3579826" cy="461665"/>
          </a:xfrm>
          <a:prstGeom prst="rect">
            <a:avLst/>
          </a:prstGeom>
        </p:spPr>
        <p:txBody>
          <a:bodyPr wrap="none">
            <a:spAutoFit/>
          </a:bodyPr>
          <a:lstStyle/>
          <a:p>
            <a:pPr>
              <a:spcBef>
                <a:spcPct val="50000"/>
              </a:spcBef>
            </a:pPr>
            <a:r>
              <a:rPr lang="en-US" altLang="vi-VN" sz="2400" b="1" dirty="0">
                <a:solidFill>
                  <a:srgbClr val="0000FF"/>
                </a:solidFill>
              </a:rPr>
              <a:t>2. Nêu tình hình chung </a:t>
            </a:r>
          </a:p>
        </p:txBody>
      </p:sp>
      <p:sp>
        <p:nvSpPr>
          <p:cNvPr id="6" name="Rectangle 5"/>
          <p:cNvSpPr/>
          <p:nvPr/>
        </p:nvSpPr>
        <p:spPr>
          <a:xfrm>
            <a:off x="6083377" y="2653784"/>
            <a:ext cx="6208751" cy="461665"/>
          </a:xfrm>
          <a:prstGeom prst="rect">
            <a:avLst/>
          </a:prstGeom>
        </p:spPr>
        <p:txBody>
          <a:bodyPr wrap="none">
            <a:spAutoFit/>
          </a:bodyPr>
          <a:lstStyle/>
          <a:p>
            <a:pPr>
              <a:spcBef>
                <a:spcPct val="50000"/>
              </a:spcBef>
            </a:pPr>
            <a:r>
              <a:rPr lang="en-US" altLang="vi-VN" sz="2400" b="1" dirty="0">
                <a:solidFill>
                  <a:srgbClr val="0000FF"/>
                </a:solidFill>
              </a:rPr>
              <a:t>3. Nêu nguyên nhân dẫn đến tình hình đó</a:t>
            </a:r>
          </a:p>
        </p:txBody>
      </p:sp>
      <p:sp>
        <p:nvSpPr>
          <p:cNvPr id="8" name="Rectangle 7"/>
          <p:cNvSpPr/>
          <p:nvPr/>
        </p:nvSpPr>
        <p:spPr>
          <a:xfrm>
            <a:off x="6099276" y="3377684"/>
            <a:ext cx="3499676" cy="461665"/>
          </a:xfrm>
          <a:prstGeom prst="rect">
            <a:avLst/>
          </a:prstGeom>
        </p:spPr>
        <p:txBody>
          <a:bodyPr wrap="none">
            <a:spAutoFit/>
          </a:bodyPr>
          <a:lstStyle/>
          <a:p>
            <a:pPr>
              <a:spcBef>
                <a:spcPct val="50000"/>
              </a:spcBef>
            </a:pPr>
            <a:r>
              <a:rPr lang="en-US" altLang="vi-VN" sz="2400" b="1" dirty="0">
                <a:solidFill>
                  <a:srgbClr val="0000FF"/>
                </a:solidFill>
              </a:rPr>
              <a:t>4. Nêu cách giải quyết </a:t>
            </a:r>
          </a:p>
        </p:txBody>
      </p:sp>
      <p:sp>
        <p:nvSpPr>
          <p:cNvPr id="9" name="Rectangle 8"/>
          <p:cNvSpPr/>
          <p:nvPr/>
        </p:nvSpPr>
        <p:spPr>
          <a:xfrm>
            <a:off x="6164512" y="4004824"/>
            <a:ext cx="4229043" cy="461665"/>
          </a:xfrm>
          <a:prstGeom prst="rect">
            <a:avLst/>
          </a:prstGeom>
        </p:spPr>
        <p:txBody>
          <a:bodyPr wrap="none">
            <a:spAutoFit/>
          </a:bodyPr>
          <a:lstStyle/>
          <a:p>
            <a:pPr>
              <a:spcBef>
                <a:spcPct val="50000"/>
              </a:spcBef>
            </a:pPr>
            <a:r>
              <a:rPr lang="en-US" altLang="vi-VN" sz="2400" b="1" dirty="0">
                <a:solidFill>
                  <a:srgbClr val="0000FF"/>
                </a:solidFill>
              </a:rPr>
              <a:t>5. Giao việc cho mọi người</a:t>
            </a:r>
            <a:r>
              <a:rPr lang="en-US" altLang="vi-VN" sz="2400" dirty="0">
                <a:solidFill>
                  <a:srgbClr val="0000FF"/>
                </a:solidFill>
              </a:rPr>
              <a:t> </a:t>
            </a:r>
          </a:p>
        </p:txBody>
      </p:sp>
      <p:pic>
        <p:nvPicPr>
          <p:cNvPr id="10" name="图片 13">
            <a:extLst>
              <a:ext uri="{FF2B5EF4-FFF2-40B4-BE49-F238E27FC236}">
                <a16:creationId xmlns:a16="http://schemas.microsoft.com/office/drawing/2014/main" id="{A0F21786-3FDC-43E3-8F71-C2EC4DB79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0714" y="4832761"/>
            <a:ext cx="1294659" cy="17948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85589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1178</Words>
  <Application>Microsoft Office PowerPoint</Application>
  <PresentationFormat>Widescreen</PresentationFormat>
  <Paragraphs>161</Paragraphs>
  <Slides>43</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等线</vt:lpstr>
      <vt:lpstr>等线 Light</vt:lpstr>
      <vt:lpstr>Malgun Gothic Semilight</vt:lpstr>
      <vt:lpstr>微软雅黑</vt:lpstr>
      <vt:lpstr>Algerian</vt:lpstr>
      <vt:lpstr>Arial</vt:lpstr>
      <vt:lpstr>Times New Roman</vt:lpstr>
      <vt:lpstr>方正喵呜体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Trình tự tổ chức cuộc họp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một đoạn văn ngắn thuật lại ý kiến của các bạn trong nhóm em về những việc cần làm để bảo vệ môi trường.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M0</cp:lastModifiedBy>
  <cp:revision>144</cp:revision>
  <dcterms:created xsi:type="dcterms:W3CDTF">2018-03-15T07:30:04Z</dcterms:created>
  <dcterms:modified xsi:type="dcterms:W3CDTF">2022-04-25T03:29:24Z</dcterms:modified>
</cp:coreProperties>
</file>